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68B"/>
    <a:srgbClr val="57789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2995" autoAdjust="0"/>
  </p:normalViewPr>
  <p:slideViewPr>
    <p:cSldViewPr snapToGrid="0" snapToObjects="1" showGuides="1">
      <p:cViewPr>
        <p:scale>
          <a:sx n="25" d="100"/>
          <a:sy n="25" d="100"/>
        </p:scale>
        <p:origin x="-240" y="2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8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13388258"/>
          </a:xfrm>
        </p:spPr>
        <p:txBody>
          <a:bodyPr/>
          <a:lstStyle/>
          <a:p>
            <a:r>
              <a:rPr lang="en-US" dirty="0" smtClean="0"/>
              <a:t>Metagenomics is the sequencing and analysis of genetic samples from the environment. Because these</a:t>
            </a:r>
            <a:r>
              <a:rPr lang="en-US" dirty="0"/>
              <a:t> </a:t>
            </a:r>
            <a:r>
              <a:rPr lang="en-US" dirty="0" smtClean="0"/>
              <a:t>samples contain microorganisms never before studied or cultivated traditional analysis methods provide no insight.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a:p>
            <a:endParaRPr lang="en-US" dirty="0" smtClean="0"/>
          </a:p>
          <a:p>
            <a:r>
              <a:rPr lang="en-US" dirty="0" smtClean="0"/>
              <a:t>The </a:t>
            </a:r>
            <a:r>
              <a:rPr lang="en-US" dirty="0" smtClean="0"/>
              <a:t>shotgun approach of using a database to identify sequences has been replaces with the 16S-based approach for this task. This approach uses databases to identify whole clusters rather than individual sequences, resulting in a higher success rate. </a:t>
            </a:r>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53" name="Text Placeholder 452"/>
          <p:cNvSpPr>
            <a:spLocks noGrp="1"/>
          </p:cNvSpPr>
          <p:nvPr>
            <p:ph type="body" sz="quarter" idx="20"/>
          </p:nvPr>
        </p:nvSpPr>
        <p:spPr>
          <a:xfrm>
            <a:off x="920754" y="19242082"/>
            <a:ext cx="10050462" cy="754045"/>
          </a:xfrm>
        </p:spPr>
        <p:txBody>
          <a:bodyPr/>
          <a:lstStyle/>
          <a:p>
            <a:r>
              <a:rPr lang="en-US" dirty="0" smtClean="0"/>
              <a:t>Goal</a:t>
            </a:r>
            <a:endParaRPr lang="en-US" dirty="0"/>
          </a:p>
        </p:txBody>
      </p:sp>
      <p:sp>
        <p:nvSpPr>
          <p:cNvPr id="454" name="Text Placeholder 453"/>
          <p:cNvSpPr>
            <a:spLocks noGrp="1"/>
          </p:cNvSpPr>
          <p:nvPr>
            <p:ph type="body" sz="quarter" idx="21"/>
          </p:nvPr>
        </p:nvSpPr>
        <p:spPr>
          <a:xfrm>
            <a:off x="11587165" y="6378481"/>
            <a:ext cx="10048874" cy="23560274"/>
          </a:xfrm>
        </p:spPr>
        <p:txBody>
          <a:bodyPr/>
          <a:lstStyle/>
          <a:p>
            <a:pPr fontAlgn="t"/>
            <a:r>
              <a:rPr lang="en-US" dirty="0" smtClean="0"/>
              <a:t>Using my approach I created 6 algorithms to test, </a:t>
            </a:r>
          </a:p>
          <a:p>
            <a:pPr marL="342900" lvl="0" indent="-342900">
              <a:buFont typeface="Arial" panose="020B0604020202020204" pitchFamily="34" charset="0"/>
              <a:buChar char="•"/>
            </a:pPr>
            <a:r>
              <a:rPr lang="en-US" sz="2000" dirty="0"/>
              <a:t>MC-Lz4DM (</a:t>
            </a:r>
            <a:r>
              <a:rPr lang="en-US" sz="2000" u="sng" dirty="0"/>
              <a:t>M</a:t>
            </a:r>
            <a:r>
              <a:rPr lang="en-US" sz="2000" dirty="0"/>
              <a:t>etagenome </a:t>
            </a:r>
            <a:r>
              <a:rPr lang="en-US" sz="2000" u="sng" dirty="0"/>
              <a:t>C</a:t>
            </a:r>
            <a:r>
              <a:rPr lang="en-US" sz="2000" dirty="0"/>
              <a:t>lustering using </a:t>
            </a:r>
            <a:r>
              <a:rPr lang="en-US" sz="2000" u="sng" dirty="0"/>
              <a:t>Lz4</a:t>
            </a:r>
            <a:r>
              <a:rPr lang="en-US" sz="2000" dirty="0"/>
              <a:t> based </a:t>
            </a:r>
            <a:r>
              <a:rPr lang="en-US" sz="2000" u="sng" dirty="0"/>
              <a:t>D</a:t>
            </a:r>
            <a:r>
              <a:rPr lang="en-US" sz="2000" dirty="0"/>
              <a:t>issimilarity </a:t>
            </a:r>
            <a:r>
              <a:rPr lang="en-US" sz="2000" u="sng" dirty="0"/>
              <a:t>M</a:t>
            </a:r>
            <a:r>
              <a:rPr lang="en-US" sz="2000" dirty="0"/>
              <a:t>easurements) </a:t>
            </a:r>
          </a:p>
          <a:p>
            <a:pPr marL="342900" lvl="0" indent="-342900">
              <a:buFont typeface="Arial" panose="020B0604020202020204" pitchFamily="34" charset="0"/>
              <a:buChar char="•"/>
            </a:pPr>
            <a:r>
              <a:rPr lang="en-US" sz="2000" dirty="0"/>
              <a:t>MC-SeqDM (</a:t>
            </a:r>
            <a:r>
              <a:rPr lang="en-US" sz="2000" u="sng" dirty="0"/>
              <a:t>M</a:t>
            </a:r>
            <a:r>
              <a:rPr lang="en-US" sz="2000" dirty="0"/>
              <a:t>etagenome </a:t>
            </a:r>
            <a:r>
              <a:rPr lang="en-US" sz="2000" u="sng" dirty="0"/>
              <a:t>C</a:t>
            </a:r>
            <a:r>
              <a:rPr lang="en-US" sz="2000" dirty="0"/>
              <a:t>lustering using </a:t>
            </a:r>
            <a:r>
              <a:rPr lang="en-US" sz="2000" u="sng" dirty="0"/>
              <a:t>Seq</a:t>
            </a:r>
            <a:r>
              <a:rPr lang="en-US" sz="2000" dirty="0"/>
              <a:t>uitur based </a:t>
            </a:r>
            <a:r>
              <a:rPr lang="en-US" sz="2000" u="sng" dirty="0"/>
              <a:t>D</a:t>
            </a:r>
            <a:r>
              <a:rPr lang="en-US" sz="2000" dirty="0"/>
              <a:t>issimilarity </a:t>
            </a:r>
            <a:r>
              <a:rPr lang="en-US" sz="2000" u="sng" dirty="0"/>
              <a:t>M</a:t>
            </a:r>
            <a:r>
              <a:rPr lang="en-US" sz="2000" dirty="0"/>
              <a:t>easurements) </a:t>
            </a:r>
          </a:p>
          <a:p>
            <a:pPr marL="342900" lvl="0" indent="-342900">
              <a:buFont typeface="Arial" panose="020B0604020202020204" pitchFamily="34" charset="0"/>
              <a:buChar char="•"/>
            </a:pPr>
            <a:r>
              <a:rPr lang="en-US" sz="2000" dirty="0"/>
              <a:t>MC-Lz4CD (</a:t>
            </a:r>
            <a:r>
              <a:rPr lang="en-US" sz="2000" u="sng" dirty="0"/>
              <a:t>M</a:t>
            </a:r>
            <a:r>
              <a:rPr lang="en-US" sz="2000" dirty="0"/>
              <a:t>etagenome </a:t>
            </a:r>
            <a:r>
              <a:rPr lang="en-US" sz="2000" u="sng" dirty="0"/>
              <a:t>C</a:t>
            </a:r>
            <a:r>
              <a:rPr lang="en-US" sz="2000" dirty="0"/>
              <a:t>lustering using </a:t>
            </a:r>
            <a:r>
              <a:rPr lang="en-US" sz="2000" u="sng" dirty="0"/>
              <a:t>Lz4</a:t>
            </a:r>
            <a:r>
              <a:rPr lang="en-US" sz="2000" dirty="0"/>
              <a:t> based </a:t>
            </a:r>
            <a:r>
              <a:rPr lang="en-US" sz="2000" u="sng" dirty="0"/>
              <a:t>C</a:t>
            </a:r>
            <a:r>
              <a:rPr lang="en-US" sz="2000" dirty="0"/>
              <a:t>ompression </a:t>
            </a:r>
            <a:r>
              <a:rPr lang="en-US" sz="2000" u="sng" dirty="0"/>
              <a:t>D</a:t>
            </a:r>
            <a:r>
              <a:rPr lang="en-US" sz="2000" dirty="0"/>
              <a:t>istances)</a:t>
            </a:r>
          </a:p>
          <a:p>
            <a:pPr marL="342900" lvl="0" indent="-342900">
              <a:buFont typeface="Arial" panose="020B0604020202020204" pitchFamily="34" charset="0"/>
              <a:buChar char="•"/>
            </a:pPr>
            <a:r>
              <a:rPr lang="en-US" sz="2000" dirty="0"/>
              <a:t>MC-RLEDM (</a:t>
            </a:r>
            <a:r>
              <a:rPr lang="en-US" sz="2000" u="sng" dirty="0"/>
              <a:t>M</a:t>
            </a:r>
            <a:r>
              <a:rPr lang="en-US" sz="2000" dirty="0"/>
              <a:t>etagenome </a:t>
            </a:r>
            <a:r>
              <a:rPr lang="en-US" sz="2000" u="sng" dirty="0"/>
              <a:t>C</a:t>
            </a:r>
            <a:r>
              <a:rPr lang="en-US" sz="2000" dirty="0"/>
              <a:t>lustering using </a:t>
            </a:r>
            <a:r>
              <a:rPr lang="en-US" sz="2000" u="sng" dirty="0"/>
              <a:t>RLE</a:t>
            </a:r>
            <a:r>
              <a:rPr lang="en-US" sz="2000" dirty="0"/>
              <a:t> based </a:t>
            </a:r>
            <a:r>
              <a:rPr lang="en-US" sz="2000" u="sng" dirty="0"/>
              <a:t>D</a:t>
            </a:r>
            <a:r>
              <a:rPr lang="en-US" sz="2000" dirty="0"/>
              <a:t>issimilarity </a:t>
            </a:r>
            <a:r>
              <a:rPr lang="en-US" sz="2000" u="sng" dirty="0"/>
              <a:t>M</a:t>
            </a:r>
            <a:r>
              <a:rPr lang="en-US" sz="2000" dirty="0"/>
              <a:t>easurements)</a:t>
            </a:r>
          </a:p>
          <a:p>
            <a:pPr marL="342900" lvl="0" indent="-342900">
              <a:buFont typeface="Arial" panose="020B0604020202020204" pitchFamily="34" charset="0"/>
              <a:buChar char="•"/>
            </a:pPr>
            <a:r>
              <a:rPr lang="en-US" sz="2000" dirty="0"/>
              <a:t>MC-SeqCD (</a:t>
            </a:r>
            <a:r>
              <a:rPr lang="en-US" sz="2000" u="sng" dirty="0"/>
              <a:t>M</a:t>
            </a:r>
            <a:r>
              <a:rPr lang="en-US" sz="2000" dirty="0"/>
              <a:t>etagenome </a:t>
            </a:r>
            <a:r>
              <a:rPr lang="en-US" sz="2000" u="sng" dirty="0"/>
              <a:t>C</a:t>
            </a:r>
            <a:r>
              <a:rPr lang="en-US" sz="2000" dirty="0"/>
              <a:t>lustering using </a:t>
            </a:r>
            <a:r>
              <a:rPr lang="en-US" sz="2000" u="sng" dirty="0"/>
              <a:t>Seq</a:t>
            </a:r>
            <a:r>
              <a:rPr lang="en-US" sz="2000" dirty="0"/>
              <a:t>uitur based </a:t>
            </a:r>
            <a:r>
              <a:rPr lang="en-US" sz="2000" u="sng" dirty="0"/>
              <a:t>C</a:t>
            </a:r>
            <a:r>
              <a:rPr lang="en-US" sz="2000" dirty="0"/>
              <a:t>ompression </a:t>
            </a:r>
            <a:r>
              <a:rPr lang="en-US" sz="2000" u="sng" dirty="0"/>
              <a:t>D</a:t>
            </a:r>
            <a:r>
              <a:rPr lang="en-US" sz="2000" dirty="0"/>
              <a:t>istances) </a:t>
            </a:r>
          </a:p>
          <a:p>
            <a:pPr marL="342900" lvl="0" indent="-342900">
              <a:buFont typeface="Arial" panose="020B0604020202020204" pitchFamily="34" charset="0"/>
              <a:buChar char="•"/>
            </a:pPr>
            <a:r>
              <a:rPr lang="en-US" sz="2000" dirty="0"/>
              <a:t>MC-RLECD (</a:t>
            </a:r>
            <a:r>
              <a:rPr lang="en-US" sz="2000" u="sng" dirty="0"/>
              <a:t>M</a:t>
            </a:r>
            <a:r>
              <a:rPr lang="en-US" sz="2000" dirty="0"/>
              <a:t>etagenome </a:t>
            </a:r>
            <a:r>
              <a:rPr lang="en-US" sz="2000" u="sng" dirty="0"/>
              <a:t>C</a:t>
            </a:r>
            <a:r>
              <a:rPr lang="en-US" sz="2000" dirty="0"/>
              <a:t>lustering using </a:t>
            </a:r>
            <a:r>
              <a:rPr lang="en-US" sz="2000" u="sng" dirty="0"/>
              <a:t>RLE</a:t>
            </a:r>
            <a:r>
              <a:rPr lang="en-US" sz="2000" dirty="0"/>
              <a:t> based </a:t>
            </a:r>
            <a:r>
              <a:rPr lang="en-US" sz="2000" u="sng" dirty="0"/>
              <a:t>C</a:t>
            </a:r>
            <a:r>
              <a:rPr lang="en-US" sz="2000" dirty="0"/>
              <a:t>ompression </a:t>
            </a:r>
            <a:r>
              <a:rPr lang="en-US" sz="2000" u="sng" dirty="0"/>
              <a:t>D</a:t>
            </a:r>
            <a:r>
              <a:rPr lang="en-US" sz="2000" dirty="0"/>
              <a:t>istances)</a:t>
            </a:r>
          </a:p>
          <a:p>
            <a:pPr fontAlgn="t"/>
            <a:endParaRPr lang="en-US" dirty="0" smtClean="0"/>
          </a:p>
          <a:p>
            <a:pPr fontAlgn="t"/>
            <a:r>
              <a:rPr lang="en-US" dirty="0" smtClean="0"/>
              <a:t>These algorithms were tested alongside the current leading algorithms:</a:t>
            </a:r>
          </a:p>
          <a:p>
            <a:pPr marL="342900" indent="-342900" fontAlgn="t">
              <a:buFont typeface="Arial" panose="020B0604020202020204" pitchFamily="34" charset="0"/>
              <a:buChar char="•"/>
            </a:pPr>
            <a:r>
              <a:rPr lang="en-US" sz="2000" dirty="0" smtClean="0"/>
              <a:t>MC-MinH</a:t>
            </a:r>
            <a:r>
              <a:rPr lang="en-US" sz="2000" dirty="0"/>
              <a:t>, </a:t>
            </a:r>
            <a:endParaRPr lang="en-US" sz="2000" dirty="0" smtClean="0"/>
          </a:p>
          <a:p>
            <a:pPr marL="342900" indent="-342900" fontAlgn="t">
              <a:buFont typeface="Arial" panose="020B0604020202020204" pitchFamily="34" charset="0"/>
              <a:buChar char="•"/>
            </a:pPr>
            <a:r>
              <a:rPr lang="en-US" sz="2000" dirty="0" smtClean="0"/>
              <a:t>MC-LSH,</a:t>
            </a:r>
          </a:p>
          <a:p>
            <a:pPr marL="342900" indent="-342900" fontAlgn="t">
              <a:buFont typeface="Arial" panose="020B0604020202020204" pitchFamily="34" charset="0"/>
              <a:buChar char="•"/>
            </a:pPr>
            <a:r>
              <a:rPr lang="en-US" sz="2000" dirty="0" smtClean="0"/>
              <a:t>UCLUST,</a:t>
            </a:r>
          </a:p>
          <a:p>
            <a:pPr marL="342900" indent="-342900" fontAlgn="t">
              <a:buFont typeface="Arial" panose="020B0604020202020204" pitchFamily="34" charset="0"/>
              <a:buChar char="•"/>
            </a:pPr>
            <a:r>
              <a:rPr lang="en-US" sz="2000" dirty="0" smtClean="0"/>
              <a:t>CD-HIT</a:t>
            </a:r>
          </a:p>
          <a:p>
            <a:pPr marL="342900" indent="-342900" fontAlgn="t">
              <a:buFont typeface="Arial" panose="020B0604020202020204" pitchFamily="34" charset="0"/>
              <a:buChar char="•"/>
            </a:pPr>
            <a:r>
              <a:rPr lang="en-US" sz="2000" dirty="0" smtClean="0"/>
              <a:t>ESPRIT</a:t>
            </a:r>
          </a:p>
          <a:p>
            <a:pPr marL="342900" indent="-342900" fontAlgn="t">
              <a:buFont typeface="Arial" panose="020B0604020202020204" pitchFamily="34" charset="0"/>
              <a:buChar char="•"/>
            </a:pPr>
            <a:r>
              <a:rPr lang="en-US" sz="2000" dirty="0" smtClean="0"/>
              <a:t>DOTUR</a:t>
            </a:r>
          </a:p>
          <a:p>
            <a:pPr marL="342900" indent="-342900" fontAlgn="t">
              <a:buFont typeface="Arial" panose="020B0604020202020204" pitchFamily="34" charset="0"/>
              <a:buChar char="•"/>
            </a:pPr>
            <a:r>
              <a:rPr lang="en-US" sz="2000" dirty="0" smtClean="0"/>
              <a:t>Mothur</a:t>
            </a:r>
          </a:p>
          <a:p>
            <a:pPr marL="342900" indent="-342900" fontAlgn="t">
              <a:buFont typeface="Arial" panose="020B0604020202020204" pitchFamily="34" charset="0"/>
              <a:buChar char="•"/>
            </a:pPr>
            <a:endParaRPr lang="en-US" dirty="0" smtClean="0"/>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endParaRPr lang="en-US" sz="2000" dirty="0" smtClean="0"/>
          </a:p>
          <a:p>
            <a:pPr marL="342900" indent="-342900" fontAlgn="t">
              <a:buFont typeface="Arial" panose="020B0604020202020204" pitchFamily="34" charset="0"/>
              <a:buChar char="•"/>
            </a:pPr>
            <a:endParaRPr lang="en-US" sz="2000" dirty="0"/>
          </a:p>
          <a:p>
            <a:pPr fontAlgn="t"/>
            <a:endParaRPr lang="en-US" dirty="0" smtClean="0"/>
          </a:p>
          <a:p>
            <a:r>
              <a:rPr lang="en-US" b="1" dirty="0" smtClean="0"/>
              <a:t>Preliminary </a:t>
            </a:r>
            <a:r>
              <a:rPr lang="en-US" b="1" dirty="0"/>
              <a:t>evaluation stage</a:t>
            </a:r>
            <a:r>
              <a:rPr lang="en-US" b="1" dirty="0" smtClean="0"/>
              <a:t>:</a:t>
            </a:r>
          </a:p>
          <a:p>
            <a:r>
              <a:rPr lang="en-US" dirty="0" smtClean="0"/>
              <a:t>Before doing clustering evaluation, each of these algorithms were tested for the accuracy of their similarity measure. The similarity measures were compared to the ground truth similarity between uncompressed sequences measured through direct comparison.</a:t>
            </a:r>
          </a:p>
          <a:p>
            <a:endParaRPr lang="en-US" dirty="0" smtClean="0"/>
          </a:p>
          <a:p>
            <a:endParaRPr lang="en-US" dirty="0"/>
          </a:p>
          <a:p>
            <a:endParaRPr lang="en-US" dirty="0" smtClean="0"/>
          </a:p>
          <a:p>
            <a:endParaRPr lang="en-US" dirty="0"/>
          </a:p>
          <a:p>
            <a:r>
              <a:rPr lang="en-US" b="1" dirty="0" smtClean="0"/>
              <a:t>Final Evaluation:</a:t>
            </a:r>
          </a:p>
          <a:p>
            <a:r>
              <a:rPr lang="en-US" dirty="0" smtClean="0"/>
              <a:t>First the algorithms were tested using a simulated data set. </a:t>
            </a:r>
            <a:r>
              <a:rPr lang="en-US" dirty="0"/>
              <a:t>The simulated data contains 345,000 short sequences, generated from 43 known 16S </a:t>
            </a:r>
            <a:r>
              <a:rPr lang="en-US" dirty="0" err="1"/>
              <a:t>rRNA</a:t>
            </a:r>
            <a:r>
              <a:rPr lang="en-US" dirty="0"/>
              <a:t> gene fragments using the Roche GS20 </a:t>
            </a:r>
            <a:r>
              <a:rPr lang="en-US" dirty="0" smtClean="0"/>
              <a:t>system. </a:t>
            </a:r>
            <a:r>
              <a:rPr lang="en-US" dirty="0"/>
              <a:t>Since this data set is simulated, an exact OTU number of 43 is expected. However since real life data samples have processing errors, data sets with 3% and 5% error were derived from the simulated data to mimic environmental conditions. </a:t>
            </a:r>
            <a:endParaRPr lang="en-US" dirty="0" smtClean="0"/>
          </a:p>
          <a:p>
            <a:endParaRPr lang="en-US" dirty="0"/>
          </a:p>
          <a:p>
            <a:r>
              <a:rPr lang="en-US" dirty="0" smtClean="0"/>
              <a:t>Next the algorithms were tested on an environmental data set containing eight </a:t>
            </a:r>
            <a:r>
              <a:rPr lang="en-US" dirty="0"/>
              <a:t>seawater samples taken from a study by </a:t>
            </a:r>
            <a:r>
              <a:rPr lang="en-US" dirty="0" err="1"/>
              <a:t>Sogin</a:t>
            </a:r>
            <a:r>
              <a:rPr lang="en-US" dirty="0"/>
              <a:t> et. </a:t>
            </a:r>
            <a:r>
              <a:rPr lang="en-US" dirty="0" smtClean="0"/>
              <a:t>Al. </a:t>
            </a:r>
            <a:r>
              <a:rPr lang="en-US" dirty="0"/>
              <a:t>Samples contain unequal length sequences with average sequence length of 60 characters.</a:t>
            </a:r>
          </a:p>
          <a:p>
            <a:endParaRPr lang="en-US" b="1" dirty="0" smtClean="0"/>
          </a:p>
          <a:p>
            <a:endParaRPr lang="en-US" b="1" dirty="0" smtClean="0"/>
          </a:p>
          <a:p>
            <a:endParaRPr lang="en-US" b="1" dirty="0" smtClean="0"/>
          </a:p>
          <a:p>
            <a:endParaRPr lang="en-US" b="1" dirty="0" smtClean="0"/>
          </a:p>
          <a:p>
            <a:r>
              <a:rPr lang="en-US" b="1" dirty="0" smtClean="0"/>
              <a:t>Performance Metrics:</a:t>
            </a:r>
          </a:p>
          <a:p>
            <a:r>
              <a:rPr lang="en-US" dirty="0" smtClean="0"/>
              <a:t>Number of OTU’s – The number of clusters produced</a:t>
            </a:r>
          </a:p>
          <a:p>
            <a:r>
              <a:rPr lang="en-US" dirty="0" smtClean="0"/>
              <a:t>Run Time – The time taken to complete clustering</a:t>
            </a:r>
          </a:p>
          <a:p>
            <a:r>
              <a:rPr lang="en-US" dirty="0" smtClean="0"/>
              <a:t>Weighted Similarity – The average similarity within each cluster</a:t>
            </a:r>
          </a:p>
          <a:p>
            <a:r>
              <a:rPr lang="en-US" dirty="0" smtClean="0"/>
              <a:t>Chao1 index – Overall </a:t>
            </a:r>
            <a:r>
              <a:rPr lang="en-US" dirty="0" smtClean="0">
                <a:solidFill>
                  <a:srgbClr val="0E568B"/>
                </a:solidFill>
              </a:rPr>
              <a:t>richness of the species</a:t>
            </a:r>
          </a:p>
          <a:p>
            <a:r>
              <a:rPr lang="en-US" dirty="0" smtClean="0">
                <a:solidFill>
                  <a:srgbClr val="0E568B"/>
                </a:solidFill>
              </a:rPr>
              <a:t>ACE index – Richness of species, focused on clusters </a:t>
            </a:r>
            <a:r>
              <a:rPr lang="en-US" dirty="0" smtClean="0"/>
              <a:t>with less than 10 members</a:t>
            </a:r>
          </a:p>
          <a:p>
            <a:r>
              <a:rPr lang="en-US" dirty="0" smtClean="0"/>
              <a:t>Shannon index – Measure of entropy found in the sample as a whole</a:t>
            </a:r>
          </a:p>
        </p:txBody>
      </p:sp>
      <p:sp>
        <p:nvSpPr>
          <p:cNvPr id="455" name="Text Placeholder 454"/>
          <p:cNvSpPr>
            <a:spLocks noGrp="1"/>
          </p:cNvSpPr>
          <p:nvPr>
            <p:ph type="body" sz="quarter" idx="22"/>
          </p:nvPr>
        </p:nvSpPr>
        <p:spPr/>
        <p:txBody>
          <a:bodyPr/>
          <a:lstStyle/>
          <a:p>
            <a:r>
              <a:rPr lang="en-US" dirty="0" smtClean="0"/>
              <a:t>Experimentation</a:t>
            </a:r>
            <a:endParaRPr lang="en-US" dirty="0"/>
          </a:p>
        </p:txBody>
      </p:sp>
      <p:sp>
        <p:nvSpPr>
          <p:cNvPr id="457" name="Text Placeholder 456"/>
          <p:cNvSpPr>
            <a:spLocks noGrp="1"/>
          </p:cNvSpPr>
          <p:nvPr>
            <p:ph type="body" sz="quarter" idx="24"/>
          </p:nvPr>
        </p:nvSpPr>
        <p:spPr>
          <a:xfrm>
            <a:off x="22250400" y="5548750"/>
            <a:ext cx="10058400" cy="754045"/>
          </a:xfrm>
        </p:spPr>
        <p:txBody>
          <a:bodyPr/>
          <a:lstStyle/>
          <a:p>
            <a:r>
              <a:rPr lang="en-US" dirty="0" smtClean="0"/>
              <a:t>Results</a:t>
            </a:r>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a:xfrm>
            <a:off x="32914027" y="6378481"/>
            <a:ext cx="10047018" cy="5835421"/>
          </a:xfrm>
        </p:spPr>
        <p:txBody>
          <a:bodyPr/>
          <a:lstStyle/>
          <a:p>
            <a:r>
              <a:rPr lang="en-US" sz="2800" dirty="0"/>
              <a:t>According to the hypothesis, since the algorithms that the compression based approach produced were concluded to be viable clustering algorithms, we have demonstrated the computational efficiency and accuracy of the compression based approach. Therefore by combining any compression algorithm, with appropriate similarity and clustering methods, we can create a viable solution. </a:t>
            </a:r>
          </a:p>
          <a:p>
            <a:endParaRPr lang="en-US" sz="2800" dirty="0"/>
          </a:p>
          <a:p>
            <a:r>
              <a:rPr lang="en-US" sz="2800" dirty="0" smtClean="0"/>
              <a:t>The </a:t>
            </a:r>
            <a:r>
              <a:rPr lang="en-US" sz="2800" dirty="0"/>
              <a:t>success of this compression based approach has the potential to produce algorithms with serious improvements in terms of efficiency and accuracy. </a:t>
            </a:r>
          </a:p>
          <a:p>
            <a:endParaRPr lang="en-US" dirty="0"/>
          </a:p>
        </p:txBody>
      </p:sp>
      <p:sp>
        <p:nvSpPr>
          <p:cNvPr id="460" name="Text Placeholder 459"/>
          <p:cNvSpPr>
            <a:spLocks noGrp="1"/>
          </p:cNvSpPr>
          <p:nvPr>
            <p:ph type="body" sz="quarter" idx="27"/>
          </p:nvPr>
        </p:nvSpPr>
        <p:spPr>
          <a:xfrm>
            <a:off x="32919059" y="11970240"/>
            <a:ext cx="10047018" cy="754045"/>
          </a:xfrm>
        </p:spPr>
        <p:txBody>
          <a:bodyPr/>
          <a:lstStyle/>
          <a:p>
            <a:r>
              <a:rPr lang="en-US" dirty="0" smtClean="0"/>
              <a:t>Future Work</a:t>
            </a:r>
            <a:endParaRPr lang="en-US" dirty="0"/>
          </a:p>
        </p:txBody>
      </p:sp>
      <p:sp>
        <p:nvSpPr>
          <p:cNvPr id="461" name="Text Placeholder 460"/>
          <p:cNvSpPr>
            <a:spLocks noGrp="1"/>
          </p:cNvSpPr>
          <p:nvPr>
            <p:ph type="body" sz="quarter" idx="28"/>
          </p:nvPr>
        </p:nvSpPr>
        <p:spPr>
          <a:xfrm>
            <a:off x="33019276" y="12800487"/>
            <a:ext cx="10052050" cy="7959080"/>
          </a:xfrm>
        </p:spPr>
        <p:txBody>
          <a:bodyPr/>
          <a:lstStyle/>
          <a:p>
            <a:r>
              <a:rPr lang="en-US" sz="2800" dirty="0"/>
              <a:t>For further testing, more algorithms created by the compression based approach need to be tested on a variety of data sets in order to assess consistency. </a:t>
            </a:r>
          </a:p>
          <a:p>
            <a:pPr marL="342900" indent="-342900">
              <a:buFont typeface="Arial" panose="020B0604020202020204" pitchFamily="34" charset="0"/>
              <a:buChar char="•"/>
            </a:pPr>
            <a:r>
              <a:rPr lang="en-US" sz="2800" dirty="0" smtClean="0"/>
              <a:t>Test with more samples and a greater diversity in DNA sequence length</a:t>
            </a:r>
          </a:p>
          <a:p>
            <a:pPr marL="342900" indent="-342900">
              <a:buFont typeface="Arial" panose="020B0604020202020204" pitchFamily="34" charset="0"/>
              <a:buChar char="•"/>
            </a:pPr>
            <a:r>
              <a:rPr lang="en-US" sz="2800" dirty="0" smtClean="0"/>
              <a:t>Use state of the art compression algorithms</a:t>
            </a:r>
          </a:p>
          <a:p>
            <a:pPr marL="342900" indent="-342900">
              <a:buFont typeface="Arial" panose="020B0604020202020204" pitchFamily="34" charset="0"/>
              <a:buChar char="•"/>
            </a:pPr>
            <a:r>
              <a:rPr lang="en-US" sz="2800" dirty="0" smtClean="0"/>
              <a:t>Use varying clustering algorithms</a:t>
            </a:r>
            <a:endParaRPr lang="en-US" sz="2800" dirty="0"/>
          </a:p>
          <a:p>
            <a:r>
              <a:rPr lang="en-US" sz="2800" dirty="0" smtClean="0"/>
              <a:t> </a:t>
            </a:r>
            <a:endParaRPr lang="en-US" sz="2800" dirty="0"/>
          </a:p>
          <a:p>
            <a:endParaRPr lang="en-US" sz="2800" dirty="0" smtClean="0"/>
          </a:p>
          <a:p>
            <a:r>
              <a:rPr lang="en-US" sz="2800" dirty="0" smtClean="0"/>
              <a:t>By </a:t>
            </a:r>
            <a:r>
              <a:rPr lang="en-US" sz="2800" dirty="0"/>
              <a:t>reducing the time and increasing the efficiency of clustering results, </a:t>
            </a:r>
            <a:r>
              <a:rPr lang="en-US" sz="2800" dirty="0" err="1"/>
              <a:t>metagenomic</a:t>
            </a:r>
            <a:r>
              <a:rPr lang="en-US" sz="2800" dirty="0"/>
              <a:t> clustering can be implemented in common laboratory practices allowing the easy comparison of microorganisms. </a:t>
            </a:r>
            <a:r>
              <a:rPr lang="en-US" sz="2800" dirty="0" err="1"/>
              <a:t>Metagenomic</a:t>
            </a:r>
            <a:r>
              <a:rPr lang="en-US" sz="2800" dirty="0"/>
              <a:t> clustering can open doors into new biological research involving microorganisms, in fields such as disease diagnostics and treatment.</a:t>
            </a:r>
          </a:p>
          <a:p>
            <a:endParaRPr lang="en-US" sz="2800" dirty="0"/>
          </a:p>
        </p:txBody>
      </p:sp>
      <p:sp>
        <p:nvSpPr>
          <p:cNvPr id="462" name="Text Placeholder 461"/>
          <p:cNvSpPr>
            <a:spLocks noGrp="1"/>
          </p:cNvSpPr>
          <p:nvPr>
            <p:ph type="body" sz="quarter" idx="29"/>
          </p:nvPr>
        </p:nvSpPr>
        <p:spPr/>
        <p:txBody>
          <a:bodyPr/>
          <a:lstStyle/>
          <a:p>
            <a:r>
              <a:rPr lang="en-US" dirty="0" smtClean="0"/>
              <a:t>References</a:t>
            </a:r>
            <a:endParaRPr lang="en-US" dirty="0"/>
          </a:p>
        </p:txBody>
      </p:sp>
      <p:sp>
        <p:nvSpPr>
          <p:cNvPr id="463" name="Text Placeholder 462"/>
          <p:cNvSpPr>
            <a:spLocks noGrp="1"/>
          </p:cNvSpPr>
          <p:nvPr>
            <p:ph type="body" sz="quarter" idx="30"/>
          </p:nvPr>
        </p:nvSpPr>
        <p:spPr>
          <a:xfrm>
            <a:off x="32914027" y="26433446"/>
            <a:ext cx="10052050" cy="4616626"/>
          </a:xfrm>
        </p:spPr>
        <p:txBody>
          <a:bodyPr/>
          <a:lstStyle/>
          <a:p>
            <a:r>
              <a:rPr lang="en-US" dirty="0"/>
              <a:t>[1] </a:t>
            </a:r>
            <a:r>
              <a:rPr lang="en-US" dirty="0" err="1"/>
              <a:t>Wooley</a:t>
            </a:r>
            <a:r>
              <a:rPr lang="en-US" dirty="0"/>
              <a:t> JC, </a:t>
            </a:r>
            <a:r>
              <a:rPr lang="en-US" dirty="0" err="1"/>
              <a:t>Godzik</a:t>
            </a:r>
            <a:r>
              <a:rPr lang="en-US" dirty="0"/>
              <a:t> A, Friedberg I (2010) A Primer on Metagenomics. </a:t>
            </a:r>
            <a:r>
              <a:rPr lang="en-US" dirty="0" err="1"/>
              <a:t>PLoS</a:t>
            </a:r>
            <a:r>
              <a:rPr lang="en-US" dirty="0"/>
              <a:t> </a:t>
            </a:r>
            <a:r>
              <a:rPr lang="en-US" dirty="0" err="1"/>
              <a:t>Comput</a:t>
            </a:r>
            <a:r>
              <a:rPr lang="en-US" dirty="0"/>
              <a:t> </a:t>
            </a:r>
            <a:r>
              <a:rPr lang="en-US" dirty="0" err="1"/>
              <a:t>Biol</a:t>
            </a:r>
            <a:r>
              <a:rPr lang="en-US" dirty="0"/>
              <a:t> 6(2): e1000667. doi:10.1371/journal.pcbi.1000667</a:t>
            </a:r>
          </a:p>
          <a:p>
            <a:r>
              <a:rPr lang="en-US" dirty="0"/>
              <a:t>[2] Marco, D, ed. (2011). Metagenomics: Current Innovations and Future Trends. </a:t>
            </a:r>
            <a:r>
              <a:rPr lang="en-US" dirty="0" err="1"/>
              <a:t>Caister</a:t>
            </a:r>
            <a:r>
              <a:rPr lang="en-US" dirty="0"/>
              <a:t> Academic Press. ISBN 978-1-904455-87-5.</a:t>
            </a:r>
          </a:p>
          <a:p>
            <a:r>
              <a:rPr lang="en-US" dirty="0"/>
              <a:t>[3] Gene W. Tyson and Philip </a:t>
            </a:r>
            <a:r>
              <a:rPr lang="en-US" dirty="0" err="1"/>
              <a:t>Hugenholtz</a:t>
            </a:r>
            <a:r>
              <a:rPr lang="en-US" dirty="0"/>
              <a:t>. Metagenomics. Nature Reviews Microbiology, Sep 2008</a:t>
            </a:r>
          </a:p>
          <a:p>
            <a:r>
              <a:rPr lang="en-US" dirty="0"/>
              <a:t>[4] Morgan XC, </a:t>
            </a:r>
            <a:r>
              <a:rPr lang="en-US" dirty="0" err="1"/>
              <a:t>Huttenhower</a:t>
            </a:r>
            <a:r>
              <a:rPr lang="en-US" dirty="0"/>
              <a:t> C (2012) Chapter 12: Human </a:t>
            </a:r>
            <a:r>
              <a:rPr lang="en-US" dirty="0" err="1"/>
              <a:t>Microbiome</a:t>
            </a:r>
            <a:r>
              <a:rPr lang="en-US" dirty="0"/>
              <a:t> Analysis. </a:t>
            </a:r>
            <a:r>
              <a:rPr lang="en-US" dirty="0" err="1"/>
              <a:t>PLoS</a:t>
            </a:r>
            <a:r>
              <a:rPr lang="en-US" dirty="0"/>
              <a:t> </a:t>
            </a:r>
            <a:r>
              <a:rPr lang="en-US" dirty="0" err="1"/>
              <a:t>Comput</a:t>
            </a:r>
            <a:r>
              <a:rPr lang="en-US" dirty="0"/>
              <a:t> </a:t>
            </a:r>
            <a:r>
              <a:rPr lang="en-US" dirty="0" err="1"/>
              <a:t>Biol</a:t>
            </a:r>
            <a:r>
              <a:rPr lang="en-US" dirty="0"/>
              <a:t> 8(12): e1002808. doi:10.1371/journal.pcbi.1002808</a:t>
            </a:r>
          </a:p>
          <a:p>
            <a:endParaRPr lang="en-US" dirty="0"/>
          </a:p>
        </p:txBody>
      </p:sp>
      <p:sp>
        <p:nvSpPr>
          <p:cNvPr id="464" name="Text Placeholder 463"/>
          <p:cNvSpPr>
            <a:spLocks noGrp="1"/>
          </p:cNvSpPr>
          <p:nvPr>
            <p:ph type="body" sz="quarter" idx="96"/>
          </p:nvPr>
        </p:nvSpPr>
        <p:spPr>
          <a:xfrm>
            <a:off x="946632" y="20327335"/>
            <a:ext cx="10056813" cy="8156057"/>
          </a:xfrm>
        </p:spPr>
        <p:txBody>
          <a:bodyPr/>
          <a:lstStyle/>
          <a:p>
            <a:r>
              <a:rPr lang="en-US" dirty="0"/>
              <a:t>The limiting factor for Metagenomics is the clustering algorithm. Current clustering algorithms do not have the speed and accuracy needed to make Metagenomics a common laboratory practice. My researched focused on creating a 3 step process which would combine common data compression algorithms with existing clustering algorithms to speed up and maintain the accuracy of these algorithms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goal of the research was to refine this procedure so that it could be applied to any clustering algorithm and compression algorithm to improve the efficiency and accuracy of that clustering algorithm.</a:t>
            </a:r>
            <a:endParaRPr lang="en-US" dirty="0"/>
          </a:p>
        </p:txBody>
      </p:sp>
      <p:sp>
        <p:nvSpPr>
          <p:cNvPr id="465" name="Text Placeholder 464"/>
          <p:cNvSpPr>
            <a:spLocks noGrp="1"/>
          </p:cNvSpPr>
          <p:nvPr>
            <p:ph type="body" sz="quarter" idx="150"/>
          </p:nvPr>
        </p:nvSpPr>
        <p:spPr/>
        <p:txBody>
          <a:bodyPr/>
          <a:lstStyle/>
          <a:p>
            <a:r>
              <a:rPr lang="en-US" baseline="30000" dirty="0"/>
              <a:t>1</a:t>
            </a:r>
            <a:r>
              <a:rPr lang="en-US" dirty="0" smtClean="0"/>
              <a:t>Poolesville High School      </a:t>
            </a:r>
            <a:r>
              <a:rPr lang="en-US" baseline="30000" dirty="0" smtClean="0"/>
              <a:t>2</a:t>
            </a:r>
            <a:r>
              <a:rPr lang="en-US" dirty="0" smtClean="0"/>
              <a:t>George Mason University</a:t>
            </a:r>
            <a:endParaRPr lang="en-US" dirty="0"/>
          </a:p>
        </p:txBody>
      </p:sp>
      <p:sp>
        <p:nvSpPr>
          <p:cNvPr id="466" name="Text Placeholder 465"/>
          <p:cNvSpPr>
            <a:spLocks noGrp="1"/>
          </p:cNvSpPr>
          <p:nvPr>
            <p:ph type="body" sz="quarter" idx="151"/>
          </p:nvPr>
        </p:nvSpPr>
        <p:spPr/>
        <p:txBody>
          <a:bodyPr>
            <a:noAutofit/>
          </a:bodyPr>
          <a:lstStyle/>
          <a:p>
            <a:r>
              <a:rPr lang="en-US" sz="6600" dirty="0" smtClean="0"/>
              <a:t>Ashwin Sekar</a:t>
            </a:r>
            <a:r>
              <a:rPr lang="en-US" sz="6600" baseline="30000" dirty="0"/>
              <a:t>1</a:t>
            </a:r>
            <a:r>
              <a:rPr lang="en-US" sz="6600" dirty="0" smtClean="0"/>
              <a:t>  </a:t>
            </a:r>
            <a:r>
              <a:rPr lang="en-US" sz="6600" dirty="0" err="1" smtClean="0"/>
              <a:t>Huzefa</a:t>
            </a:r>
            <a:r>
              <a:rPr lang="en-US" sz="6600" dirty="0" smtClean="0"/>
              <a:t> Rangwala</a:t>
            </a:r>
            <a:r>
              <a:rPr lang="en-US" sz="6600" baseline="30000" dirty="0" smtClean="0"/>
              <a:t>2</a:t>
            </a:r>
            <a:endParaRPr lang="en-US" sz="6600" dirty="0"/>
          </a:p>
        </p:txBody>
      </p:sp>
      <p:sp>
        <p:nvSpPr>
          <p:cNvPr id="467" name="Text Placeholder 466"/>
          <p:cNvSpPr>
            <a:spLocks noGrp="1"/>
          </p:cNvSpPr>
          <p:nvPr>
            <p:ph type="body" sz="quarter" idx="153"/>
          </p:nvPr>
        </p:nvSpPr>
        <p:spPr/>
        <p:txBody>
          <a:bodyPr>
            <a:normAutofit fontScale="32500" lnSpcReduction="20000"/>
          </a:bodyPr>
          <a:lstStyle/>
          <a:p>
            <a:r>
              <a:rPr lang="en-US" sz="18500" b="1" dirty="0"/>
              <a:t>Creating an efficient compression based DNA sequence clustering algorithm for the analysis and comparison of metagenomes</a:t>
            </a:r>
            <a:endParaRPr lang="en-US" sz="18500" dirty="0"/>
          </a:p>
          <a:p>
            <a:endParaRPr lang="en-US" dirty="0"/>
          </a:p>
        </p:txBody>
      </p:sp>
      <p:pic>
        <p:nvPicPr>
          <p:cNvPr id="19" name="Picture 18" descr="http://www.ploscollections.org/article/fetchObject.action?uri=info:doi/10.1371/journal.pcbi.1002808.g001&amp;representation=PNG_M"/>
          <p:cNvPicPr/>
          <p:nvPr/>
        </p:nvPicPr>
        <p:blipFill>
          <a:blip r:embed="rId3">
            <a:extLst>
              <a:ext uri="{28A0092B-C50C-407E-A947-70E740481C1C}">
                <a14:useLocalDpi xmlns:a14="http://schemas.microsoft.com/office/drawing/2010/main" val="0"/>
              </a:ext>
            </a:extLst>
          </a:blip>
          <a:srcRect/>
          <a:stretch>
            <a:fillRect/>
          </a:stretch>
        </p:blipFill>
        <p:spPr bwMode="auto">
          <a:xfrm>
            <a:off x="2209908" y="7915427"/>
            <a:ext cx="7530260" cy="9407295"/>
          </a:xfrm>
          <a:prstGeom prst="rect">
            <a:avLst/>
          </a:prstGeom>
          <a:noFill/>
          <a:ln>
            <a:noFill/>
          </a:ln>
        </p:spPr>
      </p:pic>
      <p:sp>
        <p:nvSpPr>
          <p:cNvPr id="2" name="TextBox 1"/>
          <p:cNvSpPr txBox="1"/>
          <p:nvPr/>
        </p:nvSpPr>
        <p:spPr>
          <a:xfrm>
            <a:off x="1364343" y="20349029"/>
            <a:ext cx="184731" cy="1415772"/>
          </a:xfrm>
          <a:prstGeom prst="rect">
            <a:avLst/>
          </a:prstGeom>
          <a:noFill/>
        </p:spPr>
        <p:txBody>
          <a:bodyPr wrap="none" rtlCol="0">
            <a:spAutoFit/>
          </a:bodyPr>
          <a:lstStyle/>
          <a:p>
            <a:endParaRPr lang="en-US" dirty="0"/>
          </a:p>
        </p:txBody>
      </p:sp>
      <p:grpSp>
        <p:nvGrpSpPr>
          <p:cNvPr id="13" name="Group 12"/>
          <p:cNvGrpSpPr/>
          <p:nvPr/>
        </p:nvGrpSpPr>
        <p:grpSpPr>
          <a:xfrm>
            <a:off x="1103085" y="23812490"/>
            <a:ext cx="9622972" cy="1866911"/>
            <a:chOff x="1364343" y="21961877"/>
            <a:chExt cx="9622972" cy="1866911"/>
          </a:xfrm>
        </p:grpSpPr>
        <p:sp>
          <p:nvSpPr>
            <p:cNvPr id="5" name="Rounded Rectangle 4"/>
            <p:cNvSpPr/>
            <p:nvPr/>
          </p:nvSpPr>
          <p:spPr>
            <a:xfrm>
              <a:off x="7895772" y="21961877"/>
              <a:ext cx="3091543" cy="185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Cluster the compressed sequences using the computed similarity</a:t>
              </a:r>
              <a:endParaRPr lang="en-US" sz="2400" dirty="0"/>
            </a:p>
          </p:txBody>
        </p:sp>
        <p:grpSp>
          <p:nvGrpSpPr>
            <p:cNvPr id="12" name="Group 11"/>
            <p:cNvGrpSpPr/>
            <p:nvPr/>
          </p:nvGrpSpPr>
          <p:grpSpPr>
            <a:xfrm>
              <a:off x="1364343" y="21999988"/>
              <a:ext cx="6531429" cy="1828800"/>
              <a:chOff x="1364343" y="21999988"/>
              <a:chExt cx="6531429" cy="1828800"/>
            </a:xfrm>
          </p:grpSpPr>
          <p:sp>
            <p:nvSpPr>
              <p:cNvPr id="3" name="Rounded Rectangle 2"/>
              <p:cNvSpPr/>
              <p:nvPr/>
            </p:nvSpPr>
            <p:spPr>
              <a:xfrm>
                <a:off x="1364343" y="22048963"/>
                <a:ext cx="2525486" cy="1654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Compress the DNA Sequences</a:t>
                </a:r>
                <a:endParaRPr lang="en-US" sz="2400" dirty="0"/>
              </a:p>
            </p:txBody>
          </p:sp>
          <p:sp>
            <p:nvSpPr>
              <p:cNvPr id="4" name="Rounded Rectangle 3"/>
              <p:cNvSpPr/>
              <p:nvPr/>
            </p:nvSpPr>
            <p:spPr>
              <a:xfrm>
                <a:off x="4691292" y="21999988"/>
                <a:ext cx="251097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Compute Similarity between compressed sequences</a:t>
                </a:r>
                <a:endParaRPr lang="en-US" sz="2400" dirty="0"/>
              </a:p>
            </p:txBody>
          </p:sp>
          <p:cxnSp>
            <p:nvCxnSpPr>
              <p:cNvPr id="9" name="Straight Arrow Connector 8"/>
              <p:cNvCxnSpPr/>
              <p:nvPr/>
            </p:nvCxnSpPr>
            <p:spPr>
              <a:xfrm>
                <a:off x="3889829" y="22918062"/>
                <a:ext cx="80146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p:cNvCxnSpPr>
              <p:nvPr/>
            </p:nvCxnSpPr>
            <p:spPr>
              <a:xfrm>
                <a:off x="7202264" y="22914388"/>
                <a:ext cx="693508" cy="36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5" name="Group 44"/>
          <p:cNvGrpSpPr/>
          <p:nvPr/>
        </p:nvGrpSpPr>
        <p:grpSpPr>
          <a:xfrm>
            <a:off x="22492803" y="6823268"/>
            <a:ext cx="9245600" cy="2290631"/>
            <a:chOff x="22492803" y="6835968"/>
            <a:chExt cx="9245600" cy="2290631"/>
          </a:xfrm>
        </p:grpSpPr>
        <p:pic>
          <p:nvPicPr>
            <p:cNvPr id="43" name="Picture 42"/>
            <p:cNvPicPr>
              <a:picLocks noChangeAspect="1"/>
            </p:cNvPicPr>
            <p:nvPr/>
          </p:nvPicPr>
          <p:blipFill>
            <a:blip r:embed="rId4"/>
            <a:stretch>
              <a:fillRect/>
            </a:stretch>
          </p:blipFill>
          <p:spPr>
            <a:xfrm>
              <a:off x="22492803" y="6835968"/>
              <a:ext cx="9128404" cy="1434205"/>
            </a:xfrm>
            <a:prstGeom prst="rect">
              <a:avLst/>
            </a:prstGeom>
          </p:spPr>
        </p:pic>
        <p:sp>
          <p:nvSpPr>
            <p:cNvPr id="44" name="Rectangle 43"/>
            <p:cNvSpPr/>
            <p:nvPr/>
          </p:nvSpPr>
          <p:spPr>
            <a:xfrm>
              <a:off x="22492803" y="7827076"/>
              <a:ext cx="9245600" cy="1299523"/>
            </a:xfrm>
            <a:prstGeom prst="rect">
              <a:avLst/>
            </a:prstGeom>
          </p:spPr>
          <p:txBody>
            <a:bodyPr wrap="square">
              <a:spAutoFit/>
            </a:bodyPr>
            <a:lstStyle/>
            <a:p>
              <a:pPr algn="just">
                <a:lnSpc>
                  <a:spcPct val="107000"/>
                </a:lnSpc>
                <a:spcAft>
                  <a:spcPts val="600"/>
                </a:spcAft>
              </a:pPr>
              <a:r>
                <a:rPr lang="en-US" sz="2500" dirty="0" smtClean="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When the similarity measures were tested, MC-SeqCD and MC-RLEDM were deemed to be inaccurate in comparing compressed DNA sequences.</a:t>
              </a:r>
              <a:endParaRPr lang="en-US" sz="25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47" name="Group 46"/>
          <p:cNvGrpSpPr/>
          <p:nvPr/>
        </p:nvGrpSpPr>
        <p:grpSpPr>
          <a:xfrm>
            <a:off x="22492802" y="8821491"/>
            <a:ext cx="9756661" cy="4562908"/>
            <a:chOff x="22492802" y="8879546"/>
            <a:chExt cx="9756661" cy="4562908"/>
          </a:xfrm>
        </p:grpSpPr>
        <p:pic>
          <p:nvPicPr>
            <p:cNvPr id="41" name="Picture 40"/>
            <p:cNvPicPr>
              <a:picLocks noChangeAspect="1"/>
            </p:cNvPicPr>
            <p:nvPr/>
          </p:nvPicPr>
          <p:blipFill rotWithShape="1">
            <a:blip r:embed="rId5"/>
            <a:srcRect t="7146" r="46647" b="23699"/>
            <a:stretch/>
          </p:blipFill>
          <p:spPr>
            <a:xfrm>
              <a:off x="22492802" y="8879546"/>
              <a:ext cx="5929797" cy="4472137"/>
            </a:xfrm>
            <a:prstGeom prst="rect">
              <a:avLst/>
            </a:prstGeom>
          </p:spPr>
        </p:pic>
        <p:sp>
          <p:nvSpPr>
            <p:cNvPr id="46" name="Rectangle 45"/>
            <p:cNvSpPr/>
            <p:nvPr/>
          </p:nvSpPr>
          <p:spPr>
            <a:xfrm rot="10800000" flipV="1">
              <a:off x="28079148" y="9118193"/>
              <a:ext cx="4170315" cy="4324261"/>
            </a:xfrm>
            <a:prstGeom prst="rect">
              <a:avLst/>
            </a:prstGeom>
          </p:spPr>
          <p:txBody>
            <a:bodyPr wrap="square">
              <a:spAutoFit/>
            </a:bodyPr>
            <a:lstStyle/>
            <a:p>
              <a:r>
                <a:rPr lang="en-US" sz="2500" dirty="0" smtClean="0">
                  <a:solidFill>
                    <a:schemeClr val="accent5">
                      <a:lumMod val="50000"/>
                    </a:schemeClr>
                  </a:solidFill>
                  <a:latin typeface="Times New Roman" panose="02020603050405020304" pitchFamily="18" charset="0"/>
                  <a:cs typeface="Times New Roman" panose="02020603050405020304" pitchFamily="18" charset="0"/>
                </a:rPr>
                <a:t>The remaining 4 algorithms were tested alongside the industry algorithms on the simulates data set with 43 OTU’s.</a:t>
              </a:r>
            </a:p>
            <a:p>
              <a:r>
                <a:rPr lang="en-US" sz="2500" dirty="0" smtClean="0">
                  <a:solidFill>
                    <a:schemeClr val="accent5">
                      <a:lumMod val="50000"/>
                    </a:schemeClr>
                  </a:solidFill>
                  <a:latin typeface="Times New Roman" panose="02020603050405020304" pitchFamily="18" charset="0"/>
                  <a:cs typeface="Times New Roman" panose="02020603050405020304" pitchFamily="18" charset="0"/>
                </a:rPr>
                <a:t>MC-SeqDM and MC-RLECD were deemed to be inaccurate in judging the amount of clusters as they reported figures more than five times the actual value.</a:t>
              </a:r>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grpSp>
      <p:grpSp>
        <p:nvGrpSpPr>
          <p:cNvPr id="49" name="Group 48"/>
          <p:cNvGrpSpPr/>
          <p:nvPr/>
        </p:nvGrpSpPr>
        <p:grpSpPr>
          <a:xfrm>
            <a:off x="22078461" y="13704698"/>
            <a:ext cx="9673322" cy="9305871"/>
            <a:chOff x="22268961" y="13793598"/>
            <a:chExt cx="9673322" cy="9305871"/>
          </a:xfrm>
        </p:grpSpPr>
        <p:pic>
          <p:nvPicPr>
            <p:cNvPr id="27" name="Picture 26"/>
            <p:cNvPicPr>
              <a:picLocks noChangeAspect="1"/>
            </p:cNvPicPr>
            <p:nvPr/>
          </p:nvPicPr>
          <p:blipFill>
            <a:blip r:embed="rId6"/>
            <a:stretch>
              <a:fillRect/>
            </a:stretch>
          </p:blipFill>
          <p:spPr>
            <a:xfrm>
              <a:off x="22268961" y="13793598"/>
              <a:ext cx="7925289" cy="6622637"/>
            </a:xfrm>
            <a:prstGeom prst="rect">
              <a:avLst/>
            </a:prstGeom>
          </p:spPr>
        </p:pic>
        <p:sp>
          <p:nvSpPr>
            <p:cNvPr id="48" name="Rectangle 47"/>
            <p:cNvSpPr/>
            <p:nvPr/>
          </p:nvSpPr>
          <p:spPr>
            <a:xfrm>
              <a:off x="22607783" y="20153341"/>
              <a:ext cx="9334500" cy="2946128"/>
            </a:xfrm>
            <a:prstGeom prst="rect">
              <a:avLst/>
            </a:prstGeom>
          </p:spPr>
          <p:txBody>
            <a:bodyPr wrap="square">
              <a:spAutoFit/>
            </a:bodyPr>
            <a:lstStyle/>
            <a:p>
              <a:pPr algn="just">
                <a:lnSpc>
                  <a:spcPct val="107000"/>
                </a:lnSpc>
              </a:pPr>
              <a:r>
                <a:rPr lang="en-US" sz="25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The remaining two algorithms fit the criteria for the 3 step approach, so they were tested on an environmental data set. MC-Lz4DM outperforms all other algorithms in terms of weighted similarity with MC-Lz4CD in a close second. In terms of speed, MC-Lz4DM finishes fourth on average with MC-Lz4CD finishing fifth. Comparable speeds and an increase in efficiency indicates that these two algorithms are viable for clustering based on the standard metrics. </a:t>
              </a:r>
              <a:endParaRPr lang="en-US" sz="25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2" name="Group 51"/>
          <p:cNvGrpSpPr/>
          <p:nvPr/>
        </p:nvGrpSpPr>
        <p:grpSpPr>
          <a:xfrm>
            <a:off x="22296610" y="23318531"/>
            <a:ext cx="10012190" cy="8243488"/>
            <a:chOff x="22296610" y="21680686"/>
            <a:chExt cx="10012190" cy="8243488"/>
          </a:xfrm>
        </p:grpSpPr>
        <p:pic>
          <p:nvPicPr>
            <p:cNvPr id="29" name="Picture 28"/>
            <p:cNvPicPr>
              <a:picLocks noChangeAspect="1"/>
            </p:cNvPicPr>
            <p:nvPr/>
          </p:nvPicPr>
          <p:blipFill>
            <a:blip r:embed="rId7"/>
            <a:stretch>
              <a:fillRect/>
            </a:stretch>
          </p:blipFill>
          <p:spPr>
            <a:xfrm>
              <a:off x="22592554" y="21680686"/>
              <a:ext cx="8076274" cy="4532114"/>
            </a:xfrm>
            <a:prstGeom prst="rect">
              <a:avLst/>
            </a:prstGeom>
          </p:spPr>
        </p:pic>
        <p:sp>
          <p:nvSpPr>
            <p:cNvPr id="51" name="Rectangle 50"/>
            <p:cNvSpPr/>
            <p:nvPr/>
          </p:nvSpPr>
          <p:spPr>
            <a:xfrm>
              <a:off x="22296610" y="26154744"/>
              <a:ext cx="10012190" cy="3769430"/>
            </a:xfrm>
            <a:prstGeom prst="rect">
              <a:avLst/>
            </a:prstGeom>
          </p:spPr>
          <p:txBody>
            <a:bodyPr wrap="square">
              <a:spAutoFit/>
            </a:bodyPr>
            <a:lstStyle/>
            <a:p>
              <a:pPr>
                <a:lnSpc>
                  <a:spcPct val="107000"/>
                </a:lnSpc>
                <a:tabLst>
                  <a:tab pos="778510" algn="l"/>
                </a:tabLst>
              </a:pPr>
              <a:r>
                <a:rPr lang="en-US" sz="25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The diversity metrics of MC-Lz4DM and MC-Lz4CD in comparison to MC-MinH are shown </a:t>
              </a:r>
              <a:r>
                <a:rPr lang="en-US" sz="2500" dirty="0" smtClean="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above. </a:t>
              </a:r>
              <a:r>
                <a:rPr lang="en-US" sz="25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On average, both of my algorithms underestimate the richness of the clusters through the Chao1 index, but accurately measure the richness through the ACE index.</a:t>
              </a:r>
            </a:p>
            <a:p>
              <a:pPr>
                <a:lnSpc>
                  <a:spcPct val="107000"/>
                </a:lnSpc>
                <a:tabLst>
                  <a:tab pos="778510" algn="l"/>
                </a:tabLst>
              </a:pPr>
              <a:r>
                <a:rPr lang="en-US" sz="25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Both of my algorithms match MC-MinH in entropy as demonstrated by the Shannon Index. In general, my algorithms create clusters with comparable entropy and richness to the current leading algorithm indicating that both of my algorithms are viable clustering methods in terms of species diversity metrics.</a:t>
              </a:r>
            </a:p>
          </p:txBody>
        </p:sp>
      </p:grpSp>
      <p:pic>
        <p:nvPicPr>
          <p:cNvPr id="4100" name="Picture 4" descr="http://www.cbs.dtu.dk/researchgroups/metagenomics/m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19424" y="20224040"/>
            <a:ext cx="6824273" cy="474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10735</TotalTime>
  <Words>1048</Words>
  <Application>Microsoft Office PowerPoint</Application>
  <PresentationFormat>Custom</PresentationFormat>
  <Paragraphs>110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Ashwin Sekar</cp:lastModifiedBy>
  <cp:revision>75</cp:revision>
  <cp:lastPrinted>2013-12-02T00:28:07Z</cp:lastPrinted>
  <dcterms:created xsi:type="dcterms:W3CDTF">2012-02-03T19:11:35Z</dcterms:created>
  <dcterms:modified xsi:type="dcterms:W3CDTF">2013-12-13T02:00:24Z</dcterms:modified>
</cp:coreProperties>
</file>