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an efficient compression based DNA sequence clustering algorithm for the analysis and comparison of </a:t>
            </a:r>
            <a:r>
              <a:rPr lang="en-US" sz="4000" dirty="0" smtClean="0"/>
              <a:t>metagenomes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Ashwin Sekar</a:t>
            </a:r>
            <a:r>
              <a:rPr lang="en-US" baseline="30000" dirty="0"/>
              <a:t>1</a:t>
            </a:r>
            <a:endParaRPr lang="en-US" dirty="0" smtClean="0"/>
          </a:p>
          <a:p>
            <a:r>
              <a:rPr lang="en-US" dirty="0" smtClean="0"/>
              <a:t>Huzefa Rangwala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baseline="30000" dirty="0" smtClean="0"/>
              <a:t>1</a:t>
            </a:r>
            <a:r>
              <a:rPr lang="en-US" dirty="0" smtClean="0"/>
              <a:t>Poolesville </a:t>
            </a:r>
            <a:r>
              <a:rPr lang="en-US" dirty="0"/>
              <a:t>High School, Poolesville, MD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George Mason University, Vienna, 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Measure: 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 smtClean="0"/>
                  <a:t>Compression distance</a:t>
                </a:r>
              </a:p>
              <a:p>
                <a:r>
                  <a:rPr lang="en-US" sz="3200" dirty="0" smtClean="0"/>
                  <a:t>Sequitur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 </a:t>
                </a:r>
                <a:r>
                  <a:rPr lang="en-US" sz="2000" dirty="0" smtClean="0"/>
                  <a:t>and B are the set of rules used in a and b</a:t>
                </a:r>
              </a:p>
              <a:p>
                <a:r>
                  <a:rPr lang="en-US" sz="3200" dirty="0" smtClean="0"/>
                  <a:t>RLE and LZ4 – edit distance</a:t>
                </a:r>
              </a:p>
              <a:p>
                <a:pPr lvl="1"/>
                <a:r>
                  <a:rPr lang="en-US" sz="2800" dirty="0" smtClean="0"/>
                  <a:t>Insert, add, delete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69" t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basic clustering algorithm</a:t>
            </a:r>
          </a:p>
          <a:p>
            <a:r>
              <a:rPr lang="en-US" sz="3600" dirty="0" smtClean="0"/>
              <a:t>Random representative for each cluster</a:t>
            </a:r>
          </a:p>
          <a:p>
            <a:r>
              <a:rPr lang="en-US" sz="3600" dirty="0" smtClean="0"/>
              <a:t>If similarity is greater than threshold, put the sequence in the cluster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1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936" y="2249487"/>
            <a:ext cx="10517186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MC-Lz4DM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Lz4</a:t>
            </a:r>
            <a:r>
              <a:rPr lang="en-US" dirty="0"/>
              <a:t>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 </a:t>
            </a:r>
          </a:p>
          <a:p>
            <a:pPr lvl="0"/>
            <a:r>
              <a:rPr lang="en-US" dirty="0"/>
              <a:t>MC-SeqDM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Seq</a:t>
            </a:r>
            <a:r>
              <a:rPr lang="en-US" dirty="0"/>
              <a:t>uitur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 </a:t>
            </a:r>
          </a:p>
          <a:p>
            <a:pPr lvl="0"/>
            <a:r>
              <a:rPr lang="en-US" dirty="0"/>
              <a:t>MC-Lz4CD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Lz4</a:t>
            </a:r>
            <a:r>
              <a:rPr lang="en-US" dirty="0"/>
              <a:t>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</a:t>
            </a:r>
          </a:p>
          <a:p>
            <a:pPr lvl="0"/>
            <a:r>
              <a:rPr lang="en-US" dirty="0"/>
              <a:t>MC-RLEDM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RLE</a:t>
            </a:r>
            <a:r>
              <a:rPr lang="en-US" dirty="0"/>
              <a:t>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</a:t>
            </a:r>
          </a:p>
          <a:p>
            <a:pPr lvl="0"/>
            <a:r>
              <a:rPr lang="en-US" dirty="0"/>
              <a:t>MC-SeqCD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Seq</a:t>
            </a:r>
            <a:r>
              <a:rPr lang="en-US" dirty="0"/>
              <a:t>uitur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 </a:t>
            </a:r>
          </a:p>
          <a:p>
            <a:pPr lvl="0"/>
            <a:r>
              <a:rPr lang="en-US" dirty="0"/>
              <a:t>MC-RLECD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RLE</a:t>
            </a:r>
            <a:r>
              <a:rPr lang="en-US" dirty="0"/>
              <a:t>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 – Test each similarity measure with compression for relevancy</a:t>
            </a:r>
          </a:p>
          <a:p>
            <a:pPr lvl="1"/>
            <a:r>
              <a:rPr lang="en-US" dirty="0" smtClean="0"/>
              <a:t>Compare against raw similarity (Ground truth)</a:t>
            </a:r>
          </a:p>
          <a:p>
            <a:r>
              <a:rPr lang="en-US" dirty="0" smtClean="0"/>
              <a:t>Stage 2 – Test against human generated sample</a:t>
            </a:r>
          </a:p>
          <a:p>
            <a:pPr lvl="1"/>
            <a:r>
              <a:rPr lang="en-US" dirty="0" smtClean="0"/>
              <a:t>Test the similarity measure for clustering relevancy</a:t>
            </a:r>
          </a:p>
          <a:p>
            <a:r>
              <a:rPr lang="en-US" dirty="0" smtClean="0"/>
              <a:t>Stage 3 – Test remaining algorithms with actual field sample</a:t>
            </a:r>
          </a:p>
          <a:p>
            <a:pPr lvl="1"/>
            <a:r>
              <a:rPr lang="en-US" dirty="0" smtClean="0"/>
              <a:t>Standard metrics – Time, # of clusters, Weighted Similarity</a:t>
            </a:r>
          </a:p>
          <a:p>
            <a:pPr lvl="1"/>
            <a:r>
              <a:rPr lang="en-US" dirty="0" smtClean="0"/>
              <a:t>Diversity metrics – Shannon index, Chao1 index, ACE index</a:t>
            </a:r>
          </a:p>
        </p:txBody>
      </p:sp>
    </p:spTree>
    <p:extLst>
      <p:ext uri="{BB962C8B-B14F-4D97-AF65-F5344CB8AC3E}">
        <p14:creationId xmlns:p14="http://schemas.microsoft.com/office/powerpoint/2010/main" val="3286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21846"/>
              </p:ext>
            </p:extLst>
          </p:nvPr>
        </p:nvGraphicFramePr>
        <p:xfrm>
          <a:off x="1287049" y="1924063"/>
          <a:ext cx="9760361" cy="1398910"/>
        </p:xfrm>
        <a:graphic>
          <a:graphicData uri="http://schemas.openxmlformats.org/drawingml/2006/table">
            <a:tbl>
              <a:tblPr firstRow="1" firstCol="1" bandRow="1"/>
              <a:tblGrid>
                <a:gridCol w="3564881"/>
                <a:gridCol w="1032406"/>
                <a:gridCol w="1032406"/>
                <a:gridCol w="1032406"/>
                <a:gridCol w="1032406"/>
                <a:gridCol w="1032406"/>
                <a:gridCol w="1033450"/>
              </a:tblGrid>
              <a:tr h="401694">
                <a:tc gridSpan="7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Stage 1 Evaluation using </a:t>
                      </a:r>
                      <a:r>
                        <a:rPr lang="en-US" sz="18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112R data set from 16S environmental set of samples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60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Algorithm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6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Percent match with </a:t>
                      </a:r>
                      <a:r>
                        <a:rPr lang="en-US" sz="16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Ground Truth</a:t>
                      </a:r>
                      <a:endParaRPr lang="en-US" sz="16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91.2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84.9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.011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1783" y="4065104"/>
            <a:ext cx="8761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MC-SeqCD and MC-RLEDM scored very low, eliminated for Stage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similarity measure was not compatible with compression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1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2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39281"/>
              </p:ext>
            </p:extLst>
          </p:nvPr>
        </p:nvGraphicFramePr>
        <p:xfrm>
          <a:off x="1232453" y="1826131"/>
          <a:ext cx="4810538" cy="3998316"/>
        </p:xfrm>
        <a:graphic>
          <a:graphicData uri="http://schemas.openxmlformats.org/drawingml/2006/table">
            <a:tbl>
              <a:tblPr firstRow="1" firstCol="1" bandRow="1"/>
              <a:tblGrid>
                <a:gridCol w="1401784"/>
                <a:gridCol w="1704377"/>
                <a:gridCol w="1704377"/>
              </a:tblGrid>
              <a:tr h="36047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Stage 2 Results using 16S Simulated Data Set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Algorithm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3% </a:t>
                      </a: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5% </a:t>
                      </a: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MC-Lz4DM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49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MC-Lz4CD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63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65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48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MC-SeqDM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220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MC-RLECD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240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232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MC-MinH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39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MC-LSH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41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UCLUST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91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53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CD-HIT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108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ESPRIT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180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DOTUR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135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Mothur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214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138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01409" y="1779104"/>
            <a:ext cx="581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Manmade data set with 43 </a:t>
            </a:r>
            <a:r>
              <a:rPr lang="en-US" sz="2400" dirty="0" smtClean="0"/>
              <a:t>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Split into 2 sets with introduced error to mimic real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MC-SeqDM and MC-RLECD eliminated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Similarity measure did not mesh with clustering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2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52115"/>
              </p:ext>
            </p:extLst>
          </p:nvPr>
        </p:nvGraphicFramePr>
        <p:xfrm>
          <a:off x="606289" y="1719622"/>
          <a:ext cx="11489630" cy="266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metrics for</a:t>
                      </a:r>
                      <a:r>
                        <a:rPr lang="en-US" baseline="0" dirty="0" smtClean="0"/>
                        <a:t> the 6 samples of the 16S Environmental Data set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MC-Lz4DM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MC-MinH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UCLUST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CD-HIT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ESPRIT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Weighted Similarity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98.50%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Time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12303.0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89862"/>
              </p:ext>
            </p:extLst>
          </p:nvPr>
        </p:nvGraphicFramePr>
        <p:xfrm>
          <a:off x="2092960" y="4856333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diversity metrics for the 6 samples of the 16</a:t>
                      </a:r>
                      <a:r>
                        <a:rPr lang="en-US" baseline="0" dirty="0" smtClean="0"/>
                        <a:t>S Environmental Data set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MC-Lz4DM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MC-MinH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Chao1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3304.4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3931.3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Shannon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ACE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4479.5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4296.9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Algorithms that follow criteria of compression approach show increased accuracy and comparable speed</a:t>
            </a:r>
          </a:p>
          <a:p>
            <a:r>
              <a:rPr lang="en-US" sz="3200" dirty="0" smtClean="0"/>
              <a:t>Diversity is maintained</a:t>
            </a:r>
          </a:p>
          <a:p>
            <a:r>
              <a:rPr lang="en-US" sz="3200" dirty="0" smtClean="0"/>
              <a:t>Compression based approach is validated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better compression algorithms</a:t>
            </a:r>
          </a:p>
          <a:p>
            <a:r>
              <a:rPr lang="en-US" sz="3200" dirty="0" smtClean="0"/>
              <a:t>Combine with high performing clustering algorithms</a:t>
            </a:r>
          </a:p>
          <a:p>
            <a:r>
              <a:rPr lang="en-US" sz="3200" dirty="0" smtClean="0"/>
              <a:t>Repeat with more data sets</a:t>
            </a:r>
          </a:p>
          <a:p>
            <a:r>
              <a:rPr lang="en-US" sz="3200" dirty="0" smtClean="0"/>
              <a:t>Why?</a:t>
            </a:r>
          </a:p>
          <a:p>
            <a:pPr lvl="1"/>
            <a:r>
              <a:rPr lang="en-US" sz="2800" dirty="0" smtClean="0"/>
              <a:t>Next step for making Metagenomics an accessible laboratory procedure</a:t>
            </a:r>
          </a:p>
          <a:p>
            <a:pPr lvl="1"/>
            <a:r>
              <a:rPr lang="en-US" sz="2800" dirty="0" smtClean="0"/>
              <a:t>Open doors in biological research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8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Professor Huzefa </a:t>
            </a:r>
            <a:r>
              <a:rPr lang="en-US" sz="2000" dirty="0" err="1" smtClean="0"/>
              <a:t>Rangwala</a:t>
            </a:r>
            <a:r>
              <a:rPr lang="en-US" sz="2000" dirty="0" smtClean="0"/>
              <a:t>, George Mason University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Mr. Curran</a:t>
            </a:r>
          </a:p>
          <a:p>
            <a:r>
              <a:rPr lang="en-US" sz="2000" dirty="0" smtClean="0"/>
              <a:t>Dr. Stone</a:t>
            </a:r>
          </a:p>
          <a:p>
            <a:r>
              <a:rPr lang="en-US" sz="2000" dirty="0" smtClean="0"/>
              <a:t>Mr. Estep and Mr. </a:t>
            </a:r>
            <a:r>
              <a:rPr lang="en-US" sz="2000" dirty="0" err="1" smtClean="0"/>
              <a:t>Stansbury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Friends and Family</a:t>
            </a:r>
          </a:p>
          <a:p>
            <a:r>
              <a:rPr lang="en-US" sz="2000" dirty="0" smtClean="0"/>
              <a:t>Annie Chu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7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Environmental Genomics</a:t>
            </a:r>
          </a:p>
          <a:p>
            <a:r>
              <a:rPr lang="en-US" sz="2800" dirty="0" smtClean="0"/>
              <a:t>Seeks to find diversity, richness, functionality, relationships, etc.</a:t>
            </a:r>
          </a:p>
          <a:p>
            <a:r>
              <a:rPr lang="en-US" sz="2800" dirty="0" smtClean="0"/>
              <a:t>Understanding microorganisms </a:t>
            </a:r>
          </a:p>
          <a:p>
            <a:r>
              <a:rPr lang="en-US" sz="2800" dirty="0" smtClean="0"/>
              <a:t>Possibly contains uncultured or uncultivated organisms</a:t>
            </a:r>
          </a:p>
          <a:p>
            <a:r>
              <a:rPr lang="en-US" sz="2800" dirty="0" smtClean="0"/>
              <a:t>Very slow and inaccurate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Approach</a:t>
            </a:r>
            <a:endParaRPr lang="en-US" dirty="0"/>
          </a:p>
        </p:txBody>
      </p:sp>
      <p:pic>
        <p:nvPicPr>
          <p:cNvPr id="4" name="Content Placeholder 3" descr="http://www.ploscollections.org/article/fetchObject.action?uri=info:doi/10.1371/journal.pcbi.1002808.g001&amp;representation=PNG_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16" y="211014"/>
            <a:ext cx="5047353" cy="648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1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better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smtClean="0"/>
              <a:t>Clustering algorithms use similarity to cluster</a:t>
            </a:r>
          </a:p>
          <a:p>
            <a:r>
              <a:rPr lang="en-US" dirty="0" smtClean="0"/>
              <a:t>Similarity method is unique to clustering algorithm</a:t>
            </a:r>
          </a:p>
          <a:p>
            <a:r>
              <a:rPr lang="en-US" dirty="0" smtClean="0"/>
              <a:t>Introduce compression with </a:t>
            </a:r>
            <a:r>
              <a:rPr lang="en-US" u="sng" dirty="0" smtClean="0"/>
              <a:t>relevant</a:t>
            </a:r>
            <a:r>
              <a:rPr lang="en-US" dirty="0" smtClean="0"/>
              <a:t> similarity measure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74" y="4020344"/>
            <a:ext cx="9705673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 3 compression methods with 2 similarity measures for a total of 6 algorithms</a:t>
            </a:r>
          </a:p>
          <a:p>
            <a:r>
              <a:rPr lang="en-US" sz="3200" dirty="0" smtClean="0"/>
              <a:t>3 stage testing</a:t>
            </a:r>
          </a:p>
          <a:p>
            <a:r>
              <a:rPr lang="en-US" sz="3200" dirty="0" smtClean="0"/>
              <a:t>Compare to 7 currently used clustering 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Sequitur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279" y="20087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4757" y="2012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0118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4494" y="20152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4933" y="20138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662" y="20126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4827" y="2008817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1205" y="201601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4489" y="2015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35977" y="20087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8119" y="2008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7903" y="2015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1029" y="2030080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1 -&gt;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054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457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731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17627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12797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48502" y="228970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31029" y="230633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2 </a:t>
            </a:r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0.17955 0.04005 C 0.21679 0.04907 0.27291 0.05393 0.3319 0.05393 C 0.39883 0.05393 0.4526 0.04907 0.48984 0.04005 L 0.66953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0092 -0.6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3073 -0.65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32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0.1664 0.04514 C 0.20078 0.05556 0.2526 0.06111 0.3069 0.06111 C 0.36875 0.06111 0.41823 0.05556 0.4526 0.04514 L 0.61836 -0.000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1432 -0.65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325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57982 0.0423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21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1504 L 0.00716 -0.652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3338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50247 0.0476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1111 L 0.02565 -0.653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-3208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43412 0.0402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6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8" grpId="0"/>
      <p:bldP spid="8" grpId="1"/>
      <p:bldP spid="10" grpId="0"/>
      <p:bldP spid="10" grpId="1"/>
      <p:bldP spid="14" grpId="0"/>
      <p:bldP spid="14" grpId="1"/>
      <p:bldP spid="20" grpId="0"/>
      <p:bldP spid="21" grpId="0"/>
      <p:bldP spid="21" grpId="1"/>
      <p:bldP spid="22" grpId="1"/>
      <p:bldP spid="22" grpId="2"/>
      <p:bldP spid="24" grpId="0"/>
      <p:bldP spid="24" grpId="1"/>
      <p:bldP spid="26" grpId="0"/>
      <p:bldP spid="26" grpId="1"/>
      <p:bldP spid="27" grpId="0"/>
      <p:bldP spid="27" grpId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LZ4</a:t>
            </a:r>
            <a:endParaRPr lang="en-US" dirty="0"/>
          </a:p>
        </p:txBody>
      </p:sp>
      <p:pic>
        <p:nvPicPr>
          <p:cNvPr id="6" name="Picture 5" descr="http://sd-1.archive-host.com/membres/images/182754578/LZ4_format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3"/>
          <a:stretch/>
        </p:blipFill>
        <p:spPr bwMode="auto">
          <a:xfrm>
            <a:off x="1141413" y="2175427"/>
            <a:ext cx="10030170" cy="1447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1413" y="4343400"/>
            <a:ext cx="100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CAGACTTGACATTGAAGGAACCTGCTAGAAATAGCGGGGTGCTCTTCGGAGCCCATGAAA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5063941"/>
            <a:ext cx="100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-80 67 65 71 65 67 84 84 71 65 67 65 6 0 -16 9 65 </a:t>
            </a:r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692496"/>
          </a:xfrm>
        </p:spPr>
        <p:txBody>
          <a:bodyPr/>
          <a:lstStyle/>
          <a:p>
            <a:r>
              <a:rPr lang="en-US" sz="3200" dirty="0" smtClean="0"/>
              <a:t>Run length encoding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538" y="2990672"/>
            <a:ext cx="382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aaaaabbccbbbcbb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793" y="3914002"/>
            <a:ext cx="283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a5b2c2b3cb2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5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Measure: CDM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Compression based Dissimilarity Measures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1129517" y="3159338"/>
                <a:ext cx="12604734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𝐶𝐷𝑀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9517" y="3159338"/>
                <a:ext cx="12604734" cy="1135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9653</TotalTime>
  <Words>659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Trebuchet MS</vt:lpstr>
      <vt:lpstr>Tw Cen MT</vt:lpstr>
      <vt:lpstr>Circuit</vt:lpstr>
      <vt:lpstr>Creating an efficient compression based DNA sequence clustering algorithm for the analysis and comparison of metagenomes</vt:lpstr>
      <vt:lpstr>Metagenomics</vt:lpstr>
      <vt:lpstr>16S Approach</vt:lpstr>
      <vt:lpstr>Creating a better clustering algorithm</vt:lpstr>
      <vt:lpstr>Experiment</vt:lpstr>
      <vt:lpstr>Compression method: Sequitur</vt:lpstr>
      <vt:lpstr>Compression Method: LZ4</vt:lpstr>
      <vt:lpstr>Compression Method: RLE</vt:lpstr>
      <vt:lpstr>Similarity Measure: CDM</vt:lpstr>
      <vt:lpstr>Similarity Measure: CD</vt:lpstr>
      <vt:lpstr>Clustering</vt:lpstr>
      <vt:lpstr>The Algorithms</vt:lpstr>
      <vt:lpstr>Evaluation</vt:lpstr>
      <vt:lpstr>Stage 1 results</vt:lpstr>
      <vt:lpstr>Stage 2 Results</vt:lpstr>
      <vt:lpstr>Stage 3 Results</vt:lpstr>
      <vt:lpstr>Conclusion</vt:lpstr>
      <vt:lpstr>What’s next?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efficient compression based DNA sequence clustering algorithm for the analysis and comparison of metagenomes</dc:title>
  <dc:creator>Ashwin Sekar</dc:creator>
  <cp:lastModifiedBy>Ashwin Sekar</cp:lastModifiedBy>
  <cp:revision>47</cp:revision>
  <dcterms:created xsi:type="dcterms:W3CDTF">2013-12-08T22:49:45Z</dcterms:created>
  <dcterms:modified xsi:type="dcterms:W3CDTF">2013-12-15T15:46:21Z</dcterms:modified>
</cp:coreProperties>
</file>