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embeddedFontLst>
    <p:embeddedFont>
      <p:font typeface="Google Sans" panose="020B050303050204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4">
          <p15:clr>
            <a:srgbClr val="A4A3A4"/>
          </p15:clr>
        </p15:guide>
        <p15:guide id="2" pos="5760">
          <p15:clr>
            <a:srgbClr val="9AA0A6"/>
          </p15:clr>
        </p15:guide>
        <p15:guide id="3" orient="horz" pos="3817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orient="horz" pos="3358">
          <p15:clr>
            <a:srgbClr val="9AA0A6"/>
          </p15:clr>
        </p15:guide>
        <p15:guide id="6" pos="2446">
          <p15:clr>
            <a:srgbClr val="9AA0A6"/>
          </p15:clr>
        </p15:guide>
        <p15:guide id="7" pos="52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>
      <p:cViewPr varScale="1">
        <p:scale>
          <a:sx n="72" d="100"/>
          <a:sy n="72" d="100"/>
        </p:scale>
        <p:origin x="264" y="272"/>
      </p:cViewPr>
      <p:guideLst>
        <p:guide pos="974"/>
        <p:guide pos="5760"/>
        <p:guide orient="horz" pos="3817"/>
        <p:guide orient="horz" pos="576"/>
        <p:guide orient="horz" pos="3358"/>
        <p:guide pos="2446"/>
        <p:guide pos="52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fc528f4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fc528f49_1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fc528f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fc528f49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2fc528f49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2fc528f49_3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Medical 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Detect up to 14 diseases through chest radiographs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 is equivalent to radiologists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ddd6f0a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ddd6f0ac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AI – broad term, big umbrella -&gt; break it down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Ai &gt; ML &gt; Deep Learning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0ddd6f0a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0ddd6f0ac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Unstructured data -&gt; Structured data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0ddd6f0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0ddd6f0ac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Every ML project -&gt; steps of a ML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Prepare data: important step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Train model: build algos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Validate mode: if acc. High -&gt; deploy model/make it live. I</a:t>
            </a: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acc. Bad, go back to </a:t>
            </a:r>
            <a:r>
              <a:rPr lang="en-US" dirty="0" err="1"/>
              <a:t>train_model</a:t>
            </a:r>
            <a:r>
              <a:rPr lang="en-US" dirty="0"/>
              <a:t> step to try other algos and re-</a:t>
            </a:r>
            <a:r>
              <a:rPr lang="en-US" dirty="0" err="1"/>
              <a:t>trai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ddd6f0a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ddd6f0ac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Body">
  <p:cSld name="(Avoid) Title, Subtitle, Bullets_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(Avoid) Title, Subtitle, Bullets_1_1_1_1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50" y="0"/>
            <a:ext cx="24384000" cy="137160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 Footer">
  <p:cSld name="Blank Green Footer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69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1651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65100" marR="0" lvl="2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65100" marR="0" lvl="3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165100" marR="0" lvl="4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165100" marR="0" lvl="5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165100" marR="0" lvl="6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165100" marR="0" lvl="7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165100" marR="0" lvl="8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-US" sz="1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Red Footer">
  <p:cSld name="Blank Red Footer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45599" y="1392999"/>
            <a:ext cx="176376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Google Sans"/>
              <a:buNone/>
              <a:defRPr sz="6900" i="0" u="none" strike="noStrike" cap="none">
                <a:solidFill>
                  <a:srgbClr val="66666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1651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65100" marR="0" lvl="2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65100" marR="0" lvl="3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165100" marR="0" lvl="4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165100" marR="0" lvl="5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165100" marR="0" lvl="6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165100" marR="0" lvl="7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165100" marR="0" lvl="8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"/>
              <a:buNone/>
              <a:defRPr sz="960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21159202" y="583399"/>
            <a:ext cx="32247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lang="en-US" sz="1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130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785599" y="12277451"/>
            <a:ext cx="56895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Font typeface="Arial"/>
              <a:buNone/>
              <a:defRPr sz="27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(Avoid) Title, Subtitle, Bullets_1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/>
          </p:nvPr>
        </p:nvSpPr>
        <p:spPr>
          <a:xfrm>
            <a:off x="3831078" y="8850300"/>
            <a:ext cx="41841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!">
  <p:cSld name="(Avoid) Title, Subtitle, Bullets_1_2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883585" y="3641650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2"/>
          </p:nvPr>
        </p:nvSpPr>
        <p:spPr>
          <a:xfrm>
            <a:off x="5558812" y="8850300"/>
            <a:ext cx="4184100" cy="1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(Avoid) Title, Subtitle, Bullets_1_2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29900" y="3288725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2029904" y="6734227"/>
            <a:ext cx="11988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, Subhead, 2-Col Bullets">
  <p:cSld name="(Avoid) Title, Subtitle, Bullets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598150" y="4832775"/>
            <a:ext cx="8437800" cy="5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3"/>
          </p:nvPr>
        </p:nvSpPr>
        <p:spPr>
          <a:xfrm>
            <a:off x="10915400" y="4832775"/>
            <a:ext cx="8437800" cy="5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●"/>
              <a:defRPr>
                <a:solidFill>
                  <a:srgbClr val="3F3F3F"/>
                </a:solidFill>
              </a:defRPr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○"/>
              <a:defRPr>
                <a:solidFill>
                  <a:srgbClr val="3F3F3F"/>
                </a:solidFill>
              </a:defRPr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Char char="■"/>
              <a:defRPr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ight">
  <p:cSld name="(Avoid) Title, Subtitle, Bullets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24450" y="5171200"/>
            <a:ext cx="167352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 idx="2"/>
          </p:nvPr>
        </p:nvSpPr>
        <p:spPr>
          <a:xfrm>
            <a:off x="3859721" y="8484700"/>
            <a:ext cx="129333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F3F3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ext, Half Photo">
  <p:cSld name="(Avoid) Title, Subtitle, Bullets_1_1_1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1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3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2021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Dark">
  <p:cSld name="(Avoid) Title, Subtitle, Bullets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24383995" cy="1371599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850100" y="5171200"/>
            <a:ext cx="167094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400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3885317" y="8484700"/>
            <a:ext cx="12913500" cy="16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A6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(Avoid) Title, Subtitle, Bullets_1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84600" y="3291925"/>
            <a:ext cx="18193800" cy="2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9349" y="7573274"/>
            <a:ext cx="16234200" cy="53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●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○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482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000"/>
              <a:buFont typeface="Google Sans"/>
              <a:buChar char="■"/>
              <a:defRPr sz="40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fordmlgroup.github.io/projects/chexnex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155850" y="3641650"/>
            <a:ext cx="12287100" cy="3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AI?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2"/>
          </p:nvPr>
        </p:nvSpPr>
        <p:spPr>
          <a:xfrm>
            <a:off x="2155854" y="7087152"/>
            <a:ext cx="11988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brief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to simulate human intelligence in machines so that they can perform human tasks.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Language Translation from English to French</a:t>
            </a:r>
            <a:endParaRPr>
              <a:solidFill>
                <a:schemeClr val="accent3"/>
              </a:solidFill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Chest Disease Detection</a:t>
            </a:r>
            <a:endParaRPr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Artificial Intelligence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 idx="2"/>
          </p:nvPr>
        </p:nvSpPr>
        <p:spPr>
          <a:xfrm>
            <a:off x="1958775" y="4276050"/>
            <a:ext cx="8334000" cy="1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Chest Disease Detection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3"/>
          </p:nvPr>
        </p:nvSpPr>
        <p:spPr>
          <a:xfrm>
            <a:off x="1958775" y="5739100"/>
            <a:ext cx="8334000" cy="42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Comparable performance to practicing radiologist</a:t>
            </a:r>
            <a:endParaRPr>
              <a:solidFill>
                <a:schemeClr val="accent3"/>
              </a:solidFill>
            </a:endParaRPr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Detects 14 clinically important diseases in chest radio graphs</a:t>
            </a:r>
            <a:endParaRPr>
              <a:solidFill>
                <a:schemeClr val="accent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Source: </a:t>
            </a:r>
            <a:r>
              <a:rPr lang="en-US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Stanford</a:t>
            </a:r>
            <a:endParaRPr sz="6600">
              <a:solidFill>
                <a:schemeClr val="accent3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958775" y="1962775"/>
            <a:ext cx="8334000" cy="20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ChexNet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6500" y="0"/>
            <a:ext cx="12187499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Subests of 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950" y="1941750"/>
            <a:ext cx="10629824" cy="109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Subests of AI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 idx="3"/>
          </p:nvPr>
        </p:nvSpPr>
        <p:spPr>
          <a:xfrm>
            <a:off x="1545775" y="4288975"/>
            <a:ext cx="12149400" cy="61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ML- Set of algorithms to </a:t>
            </a:r>
            <a:r>
              <a:rPr lang="en-US" b="1">
                <a:solidFill>
                  <a:schemeClr val="accent3"/>
                </a:solidFill>
              </a:rPr>
              <a:t>recognize patterns</a:t>
            </a:r>
            <a:r>
              <a:rPr lang="en-US">
                <a:solidFill>
                  <a:schemeClr val="accent3"/>
                </a:solidFill>
              </a:rPr>
              <a:t> within </a:t>
            </a:r>
            <a:r>
              <a:rPr lang="en-US" b="1">
                <a:solidFill>
                  <a:schemeClr val="accent3"/>
                </a:solidFill>
              </a:rPr>
              <a:t>structured data</a:t>
            </a:r>
            <a:r>
              <a:rPr lang="en-US">
                <a:solidFill>
                  <a:schemeClr val="accent3"/>
                </a:solidFill>
              </a:rPr>
              <a:t> (e.g. tabular data)</a:t>
            </a:r>
            <a:endParaRPr>
              <a:solidFill>
                <a:schemeClr val="accent3"/>
              </a:solidFill>
            </a:endParaRPr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endParaRPr>
              <a:solidFill>
                <a:schemeClr val="accent3"/>
              </a:solidFill>
            </a:endParaRPr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Google Sans"/>
              <a:buChar char="●"/>
            </a:pPr>
            <a:r>
              <a:rPr lang="en-US">
                <a:solidFill>
                  <a:schemeClr val="accent3"/>
                </a:solidFill>
              </a:rPr>
              <a:t>DL-  </a:t>
            </a:r>
            <a:r>
              <a:rPr lang="en-US" b="1">
                <a:solidFill>
                  <a:schemeClr val="accent3"/>
                </a:solidFill>
              </a:rPr>
              <a:t>Mimic human brains</a:t>
            </a:r>
            <a:r>
              <a:rPr lang="en-US">
                <a:solidFill>
                  <a:schemeClr val="accent3"/>
                </a:solidFill>
              </a:rPr>
              <a:t> to </a:t>
            </a:r>
            <a:r>
              <a:rPr lang="en-US" b="1">
                <a:solidFill>
                  <a:schemeClr val="accent3"/>
                </a:solidFill>
              </a:rPr>
              <a:t>recognize patterns</a:t>
            </a:r>
            <a:r>
              <a:rPr lang="en-US">
                <a:solidFill>
                  <a:schemeClr val="accent3"/>
                </a:solidFill>
              </a:rPr>
              <a:t> within </a:t>
            </a:r>
            <a:r>
              <a:rPr lang="en-US" b="1">
                <a:solidFill>
                  <a:schemeClr val="accent3"/>
                </a:solidFill>
              </a:rPr>
              <a:t>huge unstructured datasets</a:t>
            </a:r>
            <a:r>
              <a:rPr lang="en-US">
                <a:solidFill>
                  <a:schemeClr val="accent3"/>
                </a:solidFill>
              </a:rPr>
              <a:t> (e.g. images, text, music, audio)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175" y="3088233"/>
            <a:ext cx="10036776" cy="715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Pipeline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50" y="5330100"/>
            <a:ext cx="20327899" cy="422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9"/>
          <p:cNvCxnSpPr/>
          <p:nvPr/>
        </p:nvCxnSpPr>
        <p:spPr>
          <a:xfrm>
            <a:off x="5303275" y="3380425"/>
            <a:ext cx="7200" cy="99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13801750" y="9237825"/>
            <a:ext cx="64200" cy="237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 rot="10800000" flipH="1">
            <a:off x="7043825" y="11627025"/>
            <a:ext cx="13861200" cy="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20905050" y="9195175"/>
            <a:ext cx="12900" cy="2444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9"/>
          <p:cNvCxnSpPr/>
          <p:nvPr/>
        </p:nvCxnSpPr>
        <p:spPr>
          <a:xfrm rot="10800000" flipH="1">
            <a:off x="7096925" y="9259125"/>
            <a:ext cx="6900" cy="2350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1366906" y="1128100"/>
            <a:ext cx="21862800" cy="18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1469575" y="3104203"/>
            <a:ext cx="218628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3"/>
          </p:nvPr>
        </p:nvSpPr>
        <p:spPr>
          <a:xfrm>
            <a:off x="1520910" y="4837527"/>
            <a:ext cx="18089100" cy="52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predict house prices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- distinguish Irow flower types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82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Char char="●"/>
            </a:pPr>
            <a:r>
              <a:rPr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Fundamental terms: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Char char="○"/>
            </a:pPr>
            <a:r>
              <a:rPr lang="en-US" sz="37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Underfitting &amp; Overfitting</a:t>
            </a:r>
            <a:endParaRPr sz="37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700"/>
              <a:buChar char="○"/>
            </a:pPr>
            <a:r>
              <a:rPr lang="en-US" sz="37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37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218</Words>
  <Application>Microsoft Macintosh PowerPoint</Application>
  <PresentationFormat>Custom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Google Sans</vt:lpstr>
      <vt:lpstr>Arial</vt:lpstr>
      <vt:lpstr>Roboto</vt:lpstr>
      <vt:lpstr>DSC Master</vt:lpstr>
      <vt:lpstr>What is AI?</vt:lpstr>
      <vt:lpstr>Software to simulate human intelligence in machines so that they can perform human tasks.  Language Translation from English to French Chest Disease Detection </vt:lpstr>
      <vt:lpstr>Chest Disease Detection</vt:lpstr>
      <vt:lpstr>Subests of AI </vt:lpstr>
      <vt:lpstr>Subests of AI </vt:lpstr>
      <vt:lpstr>Machine learning Pipeline </vt:lpstr>
      <vt:lpstr>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cp:lastModifiedBy>Ngo, Dat Quoc</cp:lastModifiedBy>
  <cp:revision>2</cp:revision>
  <dcterms:modified xsi:type="dcterms:W3CDTF">2020-08-24T13:13:12Z</dcterms:modified>
</cp:coreProperties>
</file>