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38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Google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74"/>
        <p:guide pos="5760"/>
        <p:guide pos="3817" orient="horz"/>
        <p:guide pos="576" orient="horz"/>
        <p:guide pos="3358" orient="horz"/>
        <p:guide pos="2446"/>
        <p:guide pos="52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GoogleSa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oogleSans-italic.fntdata"/><Relationship Id="rId6" Type="http://schemas.openxmlformats.org/officeDocument/2006/relationships/slide" Target="slides/slide1.xml"/><Relationship Id="rId18" Type="http://schemas.openxmlformats.org/officeDocument/2006/relationships/font" Target="fonts/Google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fc528f49_1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fc528f49_1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fc528f4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fc528f49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fc528f49_3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fc528f49_3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ddd6f0ac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ddd6f0ac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0ddd6f0a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0ddd6f0ac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ddd6f0ac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ddd6f0ac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0ddd6f0a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0ddd6f0a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Body">
  <p:cSld name="(Avoid) Title, Subtitle, Bullets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lack">
  <p:cSld name="(Avoid) Title, Subtitle, Bullets_1_1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50" y="0"/>
            <a:ext cx="24384000" cy="137160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 showMasterSp="0">
  <p:cSld name="Blank Green Footer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651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i="0" sz="6900" u="none" cap="none" strike="noStrik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165100" lvl="1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165100" lvl="2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165100" lvl="3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165100" lvl="4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165100" lvl="5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165100" lvl="6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165100" lvl="7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165100" lvl="8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0" name="Google Shape;50;p12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/>
          </a:p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 showMasterSp="0">
  <p:cSld name="Blank Red Footer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651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i="0" sz="6900" u="none" cap="none" strike="noStrik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165100" lvl="1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165100" lvl="2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165100" lvl="3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165100" lvl="4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165100" lvl="5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165100" lvl="6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165100" lvl="7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165100" lvl="8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>
  <p:cSld name="(Avoid) Title, Subtitle, Bullets_1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2155850" y="3641650"/>
            <a:ext cx="122871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>
  <p:cSld name="(Avoid) Title, Subtitle, Bullets_1_2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3883585" y="3641650"/>
            <a:ext cx="122871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title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(Avoid) Title, Subtitle, Bullets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2029900" y="3288725"/>
            <a:ext cx="122871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2-Col Bullets">
  <p:cSld name="(Avoid) Title, Subtitle, Bullet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3" type="body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(Avoid) Title, Subtitle, Bullets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title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Text, Half Photo">
  <p:cSld name="(Avoid) Title, Subtitle, Bullets_1_1_1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title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(Avoid) Title, Subtitle, Bullets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title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(Avoid) Title, Subtitle, Bullets_1_1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4826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4826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4826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4826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4826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4826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4826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4826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anfordmlgroup.github.io/projects/chexnext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55850" y="3641650"/>
            <a:ext cx="122871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AI?</a:t>
            </a:r>
            <a:endParaRPr/>
          </a:p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brief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to simulate human intelligence in machines so that they can perform human tasks.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Language Translation from English to French</a:t>
            </a:r>
            <a:endParaRPr>
              <a:solidFill>
                <a:schemeClr val="accent3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Chest </a:t>
            </a:r>
            <a:r>
              <a:rPr lang="en-US">
                <a:solidFill>
                  <a:schemeClr val="accent3"/>
                </a:solidFill>
              </a:rPr>
              <a:t>Disease Detection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Chest Disease Detection</a:t>
            </a:r>
            <a:endParaRPr/>
          </a:p>
        </p:txBody>
      </p:sp>
      <p:sp>
        <p:nvSpPr>
          <p:cNvPr id="73" name="Google Shape;73;p16"/>
          <p:cNvSpPr txBox="1"/>
          <p:nvPr>
            <p:ph idx="3" type="title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Comparable performance to practicing radiologist</a:t>
            </a:r>
            <a:endParaRPr>
              <a:solidFill>
                <a:schemeClr val="accent3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Detects 14 clinically important diseases in chest radio graphs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Source: </a:t>
            </a:r>
            <a:r>
              <a:rPr lang="en-US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Stanford</a:t>
            </a:r>
            <a:endParaRPr sz="6600">
              <a:solidFill>
                <a:schemeClr val="accent3"/>
              </a:solidFill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958775" y="1962775"/>
            <a:ext cx="8334000" cy="2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ChexNet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6500" y="0"/>
            <a:ext cx="12187499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Subests of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950" y="1941750"/>
            <a:ext cx="10629824" cy="109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Subests of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3" type="title"/>
          </p:nvPr>
        </p:nvSpPr>
        <p:spPr>
          <a:xfrm>
            <a:off x="1545775" y="4288975"/>
            <a:ext cx="12149400" cy="6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ML- Set of algorithms to </a:t>
            </a:r>
            <a:r>
              <a:rPr b="1" lang="en-US">
                <a:solidFill>
                  <a:schemeClr val="accent3"/>
                </a:solidFill>
              </a:rPr>
              <a:t>recognize patterns</a:t>
            </a:r>
            <a:r>
              <a:rPr lang="en-US">
                <a:solidFill>
                  <a:schemeClr val="accent3"/>
                </a:solidFill>
              </a:rPr>
              <a:t> within </a:t>
            </a:r>
            <a:r>
              <a:rPr b="1" lang="en-US">
                <a:solidFill>
                  <a:schemeClr val="accent3"/>
                </a:solidFill>
              </a:rPr>
              <a:t>structured data</a:t>
            </a:r>
            <a:r>
              <a:rPr lang="en-US">
                <a:solidFill>
                  <a:schemeClr val="accent3"/>
                </a:solidFill>
              </a:rPr>
              <a:t> (e.g. tabular data)</a:t>
            </a:r>
            <a:endParaRPr>
              <a:solidFill>
                <a:schemeClr val="accent3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DL-  </a:t>
            </a:r>
            <a:r>
              <a:rPr b="1" lang="en-US">
                <a:solidFill>
                  <a:schemeClr val="accent3"/>
                </a:solidFill>
              </a:rPr>
              <a:t>Mimic human brains</a:t>
            </a:r>
            <a:r>
              <a:rPr lang="en-US">
                <a:solidFill>
                  <a:schemeClr val="accent3"/>
                </a:solidFill>
              </a:rPr>
              <a:t> to </a:t>
            </a:r>
            <a:r>
              <a:rPr b="1" lang="en-US">
                <a:solidFill>
                  <a:schemeClr val="accent3"/>
                </a:solidFill>
              </a:rPr>
              <a:t>recognize patterns</a:t>
            </a:r>
            <a:r>
              <a:rPr lang="en-US">
                <a:solidFill>
                  <a:schemeClr val="accent3"/>
                </a:solidFill>
              </a:rPr>
              <a:t> within </a:t>
            </a:r>
            <a:r>
              <a:rPr b="1" lang="en-US">
                <a:solidFill>
                  <a:schemeClr val="accent3"/>
                </a:solidFill>
              </a:rPr>
              <a:t>huge unstructured datasets</a:t>
            </a:r>
            <a:r>
              <a:rPr lang="en-US">
                <a:solidFill>
                  <a:schemeClr val="accent3"/>
                </a:solidFill>
              </a:rPr>
              <a:t> (e.g. images, text, music, audio)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175" y="3088233"/>
            <a:ext cx="10036776" cy="715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350" y="5330100"/>
            <a:ext cx="20327899" cy="422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5303275" y="3380425"/>
            <a:ext cx="7200" cy="9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13801750" y="9237825"/>
            <a:ext cx="64200" cy="237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 flipH="1" rot="10800000">
            <a:off x="7043825" y="11627025"/>
            <a:ext cx="13861200" cy="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20905050" y="9195175"/>
            <a:ext cx="12900" cy="244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/>
          <p:nvPr/>
        </p:nvCxnSpPr>
        <p:spPr>
          <a:xfrm flipH="1" rot="10800000">
            <a:off x="7096925" y="9259125"/>
            <a:ext cx="6900" cy="235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b="1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- predict house prices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b="1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- distinguish Irow flower types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Fundamental terms: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Char char="○"/>
            </a:pPr>
            <a:r>
              <a:rPr b="1" lang="en-US" sz="3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Underfitting &amp; Overfitting</a:t>
            </a:r>
            <a:endParaRPr b="1" sz="3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Char char="○"/>
            </a:pPr>
            <a:r>
              <a:rPr b="1" lang="en-US" sz="3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1" sz="3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