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2634" y="9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39358"/>
            <a:ext cx="7772400" cy="1470025"/>
          </a:xfrm>
        </p:spPr>
        <p:txBody>
          <a:bodyPr/>
          <a:lstStyle/>
          <a:p>
            <a:r>
              <a:rPr dirty="0"/>
              <a:t>Core Java – Objects, References, and Advanced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9866"/>
            <a:ext cx="6400800" cy="2379134"/>
          </a:xfrm>
        </p:spPr>
        <p:txBody>
          <a:bodyPr>
            <a:normAutofit/>
          </a:bodyPr>
          <a:lstStyle/>
          <a:p>
            <a:r>
              <a:rPr sz="1400" dirty="0">
                <a:solidFill>
                  <a:schemeClr val="tx1"/>
                </a:solidFill>
              </a:rPr>
              <a:t>Agenda:</a:t>
            </a:r>
          </a:p>
          <a:p>
            <a:r>
              <a:rPr sz="1400" dirty="0">
                <a:solidFill>
                  <a:schemeClr val="tx1"/>
                </a:solidFill>
              </a:rPr>
              <a:t>1. References vs Objects</a:t>
            </a:r>
          </a:p>
          <a:p>
            <a:r>
              <a:rPr sz="1400" dirty="0">
                <a:solidFill>
                  <a:schemeClr val="tx1"/>
                </a:solidFill>
              </a:rPr>
              <a:t>2. Java Memory &amp; Phases</a:t>
            </a:r>
          </a:p>
          <a:p>
            <a:r>
              <a:rPr sz="1400" dirty="0">
                <a:solidFill>
                  <a:schemeClr val="tx1"/>
                </a:solidFill>
              </a:rPr>
              <a:t>3. Java vs C++</a:t>
            </a:r>
          </a:p>
          <a:p>
            <a:r>
              <a:rPr sz="1400" dirty="0">
                <a:solidFill>
                  <a:schemeClr val="tx1"/>
                </a:solidFill>
              </a:rPr>
              <a:t>4. POJO, Getters &amp; Setters</a:t>
            </a:r>
          </a:p>
          <a:p>
            <a:r>
              <a:rPr sz="1400" dirty="0">
                <a:solidFill>
                  <a:schemeClr val="tx1"/>
                </a:solidFill>
              </a:rPr>
              <a:t>5. Object Class &amp; </a:t>
            </a:r>
            <a:r>
              <a:rPr sz="1400" dirty="0" err="1">
                <a:solidFill>
                  <a:schemeClr val="tx1"/>
                </a:solidFill>
              </a:rPr>
              <a:t>toString</a:t>
            </a:r>
            <a:r>
              <a:rPr sz="1400" dirty="0">
                <a:solidFill>
                  <a:schemeClr val="tx1"/>
                </a:solidFill>
              </a:rPr>
              <a:t>()</a:t>
            </a:r>
          </a:p>
          <a:p>
            <a:r>
              <a:rPr sz="1400" dirty="0">
                <a:solidFill>
                  <a:schemeClr val="tx1"/>
                </a:solidFill>
              </a:rPr>
              <a:t>6. Static Members</a:t>
            </a:r>
          </a:p>
          <a:p>
            <a:r>
              <a:rPr sz="1400" dirty="0">
                <a:solidFill>
                  <a:schemeClr val="tx1"/>
                </a:solidFill>
              </a:rPr>
              <a:t>7. Data Types in Java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dirty="0"/>
              <a:t>Section 3 – Java vs C++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 Code vs Bytecode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C++: Compiled → Machine code (platform dependent)</a:t>
            </a:r>
          </a:p>
          <a:p>
            <a:r>
              <a:t>• Java: Compiled → Bytecode (platform independent)</a:t>
            </a:r>
          </a:p>
          <a:p>
            <a:endParaRPr/>
          </a:p>
          <a:p>
            <a:r>
              <a:t>Diagram: Comparison Table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57500"/>
            <a:ext cx="8229600" cy="1143000"/>
          </a:xfrm>
        </p:spPr>
        <p:txBody>
          <a:bodyPr/>
          <a:lstStyle/>
          <a:p>
            <a:r>
              <a:rPr dirty="0"/>
              <a:t>Section 4 – POJO &amp; Encapsulation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POJO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Plain Old Java Object (no extra restrictions)</a:t>
            </a:r>
          </a:p>
          <a:p>
            <a:endParaRPr/>
          </a:p>
          <a:p>
            <a:r>
              <a:t>Example:</a:t>
            </a:r>
          </a:p>
          <a:p>
            <a:r>
              <a:t>class Employee {</a:t>
            </a:r>
          </a:p>
          <a:p>
            <a:r>
              <a:t>  String name;</a:t>
            </a:r>
          </a:p>
          <a:p>
            <a:r>
              <a:t>  int id;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Getter &amp; Setter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Encapsulation: private fields + getters/setters</a:t>
            </a:r>
          </a:p>
          <a:p>
            <a:r>
              <a:rPr dirty="0"/>
              <a:t>• Example:</a:t>
            </a:r>
          </a:p>
          <a:p>
            <a:r>
              <a:rPr dirty="0"/>
              <a:t>private int age;</a:t>
            </a:r>
          </a:p>
          <a:p>
            <a:r>
              <a:rPr dirty="0"/>
              <a:t>public int </a:t>
            </a:r>
            <a:r>
              <a:rPr dirty="0" err="1"/>
              <a:t>getAge</a:t>
            </a:r>
            <a:r>
              <a:rPr dirty="0"/>
              <a:t>() { return age; }</a:t>
            </a:r>
          </a:p>
          <a:p>
            <a:r>
              <a:rPr dirty="0"/>
              <a:t>public void </a:t>
            </a:r>
            <a:r>
              <a:rPr dirty="0" err="1"/>
              <a:t>setAge</a:t>
            </a:r>
            <a:r>
              <a:rPr dirty="0"/>
              <a:t>(int a) { age = a; }</a:t>
            </a:r>
          </a:p>
          <a:p>
            <a:endParaRPr dirty="0"/>
          </a:p>
          <a:p>
            <a:r>
              <a:rPr dirty="0"/>
              <a:t>Exercise: Create POJO Student with getters/setters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00" y="2857500"/>
            <a:ext cx="8229600" cy="1143000"/>
          </a:xfrm>
        </p:spPr>
        <p:txBody>
          <a:bodyPr/>
          <a:lstStyle/>
          <a:p>
            <a:r>
              <a:rPr dirty="0"/>
              <a:t>Section 5 – Object Class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 Class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Root class for all Java classes</a:t>
            </a:r>
          </a:p>
          <a:p>
            <a:r>
              <a:t>• Important methods: toString(), equals(), hashCode()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toString()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765300"/>
            <a:ext cx="6934200" cy="4259263"/>
          </a:xfrm>
        </p:spPr>
        <p:txBody>
          <a:bodyPr>
            <a:normAutofit fontScale="85000" lnSpcReduction="20000"/>
          </a:bodyPr>
          <a:lstStyle/>
          <a:p>
            <a:r>
              <a:rPr dirty="0"/>
              <a:t>• Default: </a:t>
            </a:r>
            <a:r>
              <a:rPr dirty="0" err="1"/>
              <a:t>classname@hashcode</a:t>
            </a:r>
            <a:endParaRPr dirty="0"/>
          </a:p>
          <a:p>
            <a:r>
              <a:rPr dirty="0"/>
              <a:t>• Override for meaningful output</a:t>
            </a:r>
          </a:p>
          <a:p>
            <a:endParaRPr dirty="0"/>
          </a:p>
          <a:p>
            <a:r>
              <a:rPr dirty="0"/>
              <a:t>Example:</a:t>
            </a:r>
          </a:p>
          <a:p>
            <a:r>
              <a:rPr dirty="0"/>
              <a:t>public String </a:t>
            </a:r>
            <a:r>
              <a:rPr dirty="0" err="1"/>
              <a:t>toString</a:t>
            </a:r>
            <a:r>
              <a:rPr dirty="0"/>
              <a:t>() {</a:t>
            </a:r>
          </a:p>
          <a:p>
            <a:r>
              <a:rPr dirty="0"/>
              <a:t>  return name + " - " + id;</a:t>
            </a:r>
          </a:p>
          <a:p>
            <a:r>
              <a:rPr dirty="0"/>
              <a:t>}</a:t>
            </a:r>
          </a:p>
          <a:p>
            <a:endParaRPr dirty="0"/>
          </a:p>
          <a:p>
            <a:r>
              <a:rPr dirty="0"/>
              <a:t>Exercise: Print object before/after overriding </a:t>
            </a:r>
            <a:r>
              <a:rPr dirty="0" err="1"/>
              <a:t>toString</a:t>
            </a:r>
            <a:r>
              <a:rPr dirty="0"/>
              <a:t>()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dirty="0"/>
              <a:t>Section 6 – Static Members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Static Fields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Belongs to class, not objects</a:t>
            </a:r>
          </a:p>
          <a:p>
            <a:r>
              <a:t>• Example: Counter variable, Utility methods</a:t>
            </a:r>
          </a:p>
          <a:p>
            <a:endParaRPr/>
          </a:p>
          <a:p>
            <a:r>
              <a:t>Exercise: Implement static counter for number of objects created</a:t>
            </a:r>
          </a:p>
          <a:p>
            <a:endParaRPr/>
          </a:p>
          <a:p>
            <a:r>
              <a:t>Diagram: Static vs Instance members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32567"/>
            <a:ext cx="7772400" cy="1362075"/>
          </a:xfrm>
        </p:spPr>
        <p:txBody>
          <a:bodyPr/>
          <a:lstStyle/>
          <a:p>
            <a:r>
              <a:rPr dirty="0"/>
              <a:t>Section 1 – References &amp; Objects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dirty="0"/>
              <a:t>Section 7 – Data Types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Types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Primitive: byte, short, int, long, float, double, char, boolean</a:t>
            </a:r>
          </a:p>
          <a:p>
            <a:r>
              <a:t>• Reference: Objects, Arrays, Strings</a:t>
            </a:r>
          </a:p>
          <a:p>
            <a:endParaRPr/>
          </a:p>
          <a:p>
            <a:r>
              <a:t>Table: size, default values, and range</a:t>
            </a:r>
          </a:p>
          <a:p>
            <a:endParaRPr/>
          </a:p>
          <a:p>
            <a:r>
              <a:t>Example: Primitive vs Reference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dirty="0"/>
              <a:t>Section 8 – Recap &amp; Q/A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this, reference vs object</a:t>
            </a:r>
          </a:p>
          <a:p>
            <a:r>
              <a:t>• Compile-time vs runtime</a:t>
            </a:r>
          </a:p>
          <a:p>
            <a:r>
              <a:t>• Java vs C++</a:t>
            </a:r>
          </a:p>
          <a:p>
            <a:r>
              <a:t>• POJO, Getters/Setters</a:t>
            </a:r>
          </a:p>
          <a:p>
            <a:r>
              <a:t>• Object class &amp; toString()</a:t>
            </a:r>
          </a:p>
          <a:p>
            <a:r>
              <a:t>• Static members</a:t>
            </a:r>
          </a:p>
          <a:p>
            <a:r>
              <a:t>• Data types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Quiz /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Identify correct getter/setter for POJO</a:t>
            </a:r>
          </a:p>
          <a:p>
            <a:r>
              <a:t>• What happens if toString() isn’t overridden?</a:t>
            </a:r>
          </a:p>
          <a:p>
            <a:r>
              <a:t>• Which memory area stores objects?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Key takeaways</a:t>
            </a:r>
          </a:p>
          <a:p>
            <a:r>
              <a:t>• Practice exercises for next session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5145882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• Refers to the current object</a:t>
            </a:r>
          </a:p>
          <a:p>
            <a:r>
              <a:rPr dirty="0"/>
              <a:t>• Helps resolve variable shadowing</a:t>
            </a:r>
          </a:p>
          <a:p>
            <a:endParaRPr dirty="0"/>
          </a:p>
          <a:p>
            <a:r>
              <a:rPr dirty="0"/>
              <a:t>Example:</a:t>
            </a:r>
          </a:p>
          <a:p>
            <a:r>
              <a:rPr dirty="0"/>
              <a:t>class Student {</a:t>
            </a:r>
          </a:p>
          <a:p>
            <a:r>
              <a:rPr dirty="0"/>
              <a:t>  String name;</a:t>
            </a:r>
          </a:p>
          <a:p>
            <a:r>
              <a:rPr dirty="0"/>
              <a:t>  Student(String name) {</a:t>
            </a:r>
          </a:p>
          <a:p>
            <a:r>
              <a:rPr dirty="0"/>
              <a:t>    this.name = name;</a:t>
            </a:r>
          </a:p>
          <a:p>
            <a:r>
              <a:rPr dirty="0"/>
              <a:t>  }</a:t>
            </a:r>
          </a:p>
          <a:p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Reference?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Variable storing memory address of an object</a:t>
            </a:r>
          </a:p>
          <a:p>
            <a:r>
              <a:t>• Example: Student s = new Student(); (s is reference)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 vs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Reference points to object</a:t>
            </a:r>
          </a:p>
          <a:p>
            <a:r>
              <a:t>• Object lives in heap</a:t>
            </a:r>
          </a:p>
          <a:p>
            <a:r>
              <a:t>• Multiple references can point to same object</a:t>
            </a:r>
          </a:p>
          <a:p>
            <a:endParaRPr/>
          </a:p>
          <a:p>
            <a:r>
              <a:t>Diagram: Two references → One heap object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Where are Objects created?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All objects are created in Heap Memory</a:t>
            </a:r>
          </a:p>
          <a:p>
            <a:r>
              <a:t>• JVM Memory: Method Area, Heap, Stack</a:t>
            </a:r>
          </a:p>
          <a:p>
            <a:endParaRPr/>
          </a:p>
          <a:p>
            <a:r>
              <a:t>Diagram: JVM Memory Layout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00" y="2692400"/>
            <a:ext cx="8229600" cy="1143000"/>
          </a:xfrm>
        </p:spPr>
        <p:txBody>
          <a:bodyPr/>
          <a:lstStyle/>
          <a:p>
            <a:r>
              <a:rPr dirty="0"/>
              <a:t>Section 2 – Java Execution Phases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Compile-time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Compiler converts .java → .class (bytecode)</a:t>
            </a:r>
          </a:p>
          <a:p>
            <a:r>
              <a:t>• Errors: syntax, type errors</a:t>
            </a:r>
          </a:p>
          <a:p>
            <a:endParaRPr/>
          </a:p>
          <a:p>
            <a:r>
              <a:t>Example: Missing semicolon → Compile error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Runtime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JVM executes bytecode</a:t>
            </a:r>
          </a:p>
          <a:p>
            <a:r>
              <a:t>• Errors: NullPointerException, ArrayIndexOutOfBounds</a:t>
            </a:r>
          </a:p>
          <a:p>
            <a:endParaRPr/>
          </a:p>
          <a:p>
            <a:r>
              <a:t>Diagram: Compile → Bytecode → JVM → Execution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594</Words>
  <Application>Microsoft Office PowerPoint</Application>
  <PresentationFormat>On-screen Show (4:3)</PresentationFormat>
  <Paragraphs>115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Core Java – Objects, References, and Advanced Basics</vt:lpstr>
      <vt:lpstr>Section 1 – References &amp; Objects</vt:lpstr>
      <vt:lpstr>What is this?</vt:lpstr>
      <vt:lpstr>What is a Reference?</vt:lpstr>
      <vt:lpstr>Reference vs Object</vt:lpstr>
      <vt:lpstr>Where are Objects created?</vt:lpstr>
      <vt:lpstr>Section 2 – Java Execution Phases</vt:lpstr>
      <vt:lpstr>Compile-time Phase</vt:lpstr>
      <vt:lpstr>Runtime Phase</vt:lpstr>
      <vt:lpstr>Section 3 – Java vs C++</vt:lpstr>
      <vt:lpstr>Object Code vs Bytecode</vt:lpstr>
      <vt:lpstr>Section 4 – POJO &amp; Encapsulation</vt:lpstr>
      <vt:lpstr>POJO Class</vt:lpstr>
      <vt:lpstr>Getter &amp; Setter Methods</vt:lpstr>
      <vt:lpstr>Section 5 – Object Class</vt:lpstr>
      <vt:lpstr>Object Class in Java</vt:lpstr>
      <vt:lpstr>toString() Method</vt:lpstr>
      <vt:lpstr>Section 6 – Static Members</vt:lpstr>
      <vt:lpstr>Static Fields and Methods</vt:lpstr>
      <vt:lpstr>Section 7 – Data Types</vt:lpstr>
      <vt:lpstr>Data Types in Java</vt:lpstr>
      <vt:lpstr>Section 8 – Recap &amp; Q/A</vt:lpstr>
      <vt:lpstr>Recap</vt:lpstr>
      <vt:lpstr>Interactive Quiz / Exercises</vt:lpstr>
      <vt:lpstr>Closing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Ashwin Subramanya</cp:lastModifiedBy>
  <cp:revision>2</cp:revision>
  <dcterms:created xsi:type="dcterms:W3CDTF">2013-01-27T09:14:16Z</dcterms:created>
  <dcterms:modified xsi:type="dcterms:W3CDTF">2025-09-21T14:24:12Z</dcterms:modified>
  <cp:category/>
</cp:coreProperties>
</file>