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Montserra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f4bf1b4d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f4bf1b4d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f4bf1b55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f4bf1b55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f4bf1b55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f4bf1b55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f4bf1b55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f4bf1b55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f4bf1b55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f4bf1b55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f4bf1b55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f4bf1b55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f4bf1b55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f4bf1b55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a1ab6a98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a1ab6a98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e3800bd3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e3800bd3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a1ab6a98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a1ab6a98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75ac60c6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75ac60c6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a1ab6a98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a1ab6a98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75ac60c6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75ac60c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a15957e2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a15957e2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d61446709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d61446709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7cc9456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7cc9456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a39b337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a39b337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a1ab6a98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a1ab6a98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3fdd2905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3fdd290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3fdd2905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3fdd2905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a4bacfcb4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a4bacfcb4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wnloads.hindawi.com/journals/ddns/2021/7160527.pdf" TargetMode="External"/><Relationship Id="rId4" Type="http://schemas.openxmlformats.org/officeDocument/2006/relationships/hyperlink" Target="https://www.researchgate.net/publication/329379548_Analysis_of_Churn_Rate_Significantly_Factors_in_Telecommunication_Industry_Using_Support_Vector_Machines_Method" TargetMode="External"/><Relationship Id="rId5" Type="http://schemas.openxmlformats.org/officeDocument/2006/relationships/hyperlink" Target="https://www.researchgate.net/publication/295257947_Churn_analysis_Predicting_churners" TargetMode="External"/><Relationship Id="rId6" Type="http://schemas.openxmlformats.org/officeDocument/2006/relationships/hyperlink" Target="https://www.statista.com/statistics/384224/monthly-app-launches-chur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0" y="1229875"/>
            <a:ext cx="9060000" cy="12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/>
              <a:t>Predicting Churn Rate of an Audiobook App</a:t>
            </a:r>
            <a:endParaRPr sz="31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792675" y="1858375"/>
            <a:ext cx="5082600" cy="21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by - 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ARYAN GULATI                                       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ASHWIN KUMAR UNIYAL               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CSE F1                                                       CSE F1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01115602718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01315602718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DARSHPREET SINGH                               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MAHAVIR SINGH   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CSE F1                                                       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CSE F1                                                          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01915602718                                          02915602718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472150" y="49350"/>
            <a:ext cx="7192800" cy="11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Dr. AKHILESH DAS GUPTA INSTITUTE OF TECHNOLOGY  &amp; MANAGEMENT</a:t>
            </a:r>
            <a:endParaRPr b="1"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1" lang="en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(AFFILIATED TO GURU GOBIND SINGH INDRAPRASTHA UNIVERSITY, DELHI)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   </a:t>
            </a: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6425" y="49350"/>
            <a:ext cx="1190700" cy="1238400"/>
          </a:xfrm>
          <a:prstGeom prst="roundRect">
            <a:avLst>
              <a:gd fmla="val 10036" name="adj"/>
            </a:avLst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750825" y="4077300"/>
            <a:ext cx="51663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Under the guidance of         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Dr. Anupam Kumar Sharma 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Professor &amp; HOD (Computer Science &amp; Engineering)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8222675" y="4809050"/>
            <a:ext cx="9993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25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/04/2022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20675"/>
            <a:ext cx="2608674" cy="21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457225" y="573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Progress Report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00" y="2571750"/>
            <a:ext cx="8023277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519150" y="1309650"/>
            <a:ext cx="733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Tasks Completed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Analysis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Cleaning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Preprocessing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Model Building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25" y="778200"/>
            <a:ext cx="8839200" cy="436528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601750" y="257900"/>
            <a:ext cx="67338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</a:rPr>
              <a:t>Purchase hour &gt; 20, total book length, avg book length</a:t>
            </a:r>
            <a:endParaRPr b="1" sz="170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050"/>
              <a:buChar char="●"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586200" y="459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Minutes_listened &amp; Completion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137476"/>
            <a:ext cx="7195525" cy="396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407925" y="234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Review &amp; Review10/10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0425"/>
            <a:ext cx="8504551" cy="41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727650" y="587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Pre-processing</a:t>
            </a:r>
            <a:endParaRPr sz="2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586175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Since we are dealing with real life data, we will need to preprocess it a bit. The following tasks have been completed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274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Balance the dataset.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274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Very few users have purchased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subscriptions,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so for creating the model we have to balance the dataset between users who have purchased the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subscription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&amp; who have not, we have to make their number equal so that machine does not get bias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Standardising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274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have large values for minutes column while price feature has small values, so we need to scale the data to a normal distribution having mean 0 &amp; variance 1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Shuffling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274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Shuffle the dataset randomly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Splitting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274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Splitting the data in training, testing &amp; validation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0200"/>
            <a:ext cx="8839200" cy="341162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 txBox="1"/>
          <p:nvPr/>
        </p:nvSpPr>
        <p:spPr>
          <a:xfrm>
            <a:off x="830975" y="587425"/>
            <a:ext cx="454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Logistics Regression Training Results</a:t>
            </a:r>
            <a:endParaRPr b="1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8647"/>
            <a:ext cx="9144002" cy="312100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/>
        </p:nvSpPr>
        <p:spPr>
          <a:xfrm>
            <a:off x="830975" y="587425"/>
            <a:ext cx="420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Logistics Regression Testing Results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727650" y="529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Outcome/Result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659100" y="1841625"/>
            <a:ext cx="7825800" cy="27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want to create a machine learning model based on our available data that can </a:t>
            </a:r>
            <a:r>
              <a:rPr b="1"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predict if a customer will buy again from the Audiobook company.</a:t>
            </a:r>
            <a:endParaRPr b="1"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a customer has a low probability of coming back, there is no reason to spend any money on advertising to him/her. If we can focus our efforts SOLELY on customers that are likely to convert again, we can make great savings. </a:t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Moreover, </a:t>
            </a:r>
            <a:r>
              <a:rPr b="1"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model can identify the most important metrics for a customer to come back again. Identifying new customers creates value and growth opportunities.</a:t>
            </a:r>
            <a:endParaRPr b="1"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649075" y="60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Technology/</a:t>
            </a:r>
            <a:r>
              <a:rPr lang="en"/>
              <a:t>Tech Stack Required 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1151375" y="1516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Python Environment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Numpy, Pandas, Visualization Libraries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Machine Learning Algorithms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Tensorflow , Keras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MS Excel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Jupyter Notebook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2401" y="952876"/>
            <a:ext cx="1234750" cy="123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929800"/>
            <a:ext cx="2653250" cy="10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7346" y="3574675"/>
            <a:ext cx="1324850" cy="141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7450" y="3262950"/>
            <a:ext cx="1485350" cy="172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 preferRelativeResize="0"/>
          <p:nvPr/>
        </p:nvPicPr>
        <p:blipFill rotWithShape="1">
          <a:blip r:embed="rId7">
            <a:alphaModFix/>
          </a:blip>
          <a:srcRect b="0" l="22516" r="20522" t="0"/>
          <a:stretch/>
        </p:blipFill>
        <p:spPr>
          <a:xfrm>
            <a:off x="2272300" y="3665513"/>
            <a:ext cx="1056875" cy="123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38171" y="2354733"/>
            <a:ext cx="2554025" cy="7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13325" y="3570325"/>
            <a:ext cx="1542000" cy="1234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547275" y="519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659550" y="1310325"/>
            <a:ext cx="8405100" cy="30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>
                <a:solidFill>
                  <a:srgbClr val="000000"/>
                </a:solidFill>
              </a:rPr>
              <a:t>Kaggle.com </a:t>
            </a:r>
            <a:r>
              <a:rPr lang="en" sz="1500">
                <a:solidFill>
                  <a:srgbClr val="000000"/>
                </a:solidFill>
              </a:rPr>
              <a:t>: For dataset and understanding different models based on same dataset.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>
                <a:solidFill>
                  <a:srgbClr val="000000"/>
                </a:solidFill>
              </a:rPr>
              <a:t>365Careers.com : Theoretical and Practical understanding for different ML algorithms. 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>
                <a:solidFill>
                  <a:srgbClr val="000000"/>
                </a:solidFill>
              </a:rPr>
              <a:t>Towardsdatascience.com : For deeper knowledge of working with data, preprocessing, fitting the model etc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https://downloads.hindawi.com/journals/ddns/2021/7160527.pdf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https://www.researchgate.net/publication/329379548_Analysis_of_Churn_Rate_Significantly_Factors_in_Telecommunication_Industry_Using_Support_Vector_Machines_Method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 u="sng">
                <a:solidFill>
                  <a:schemeClr val="hlink"/>
                </a:solidFill>
                <a:hlinkClick r:id="rId5"/>
              </a:rPr>
              <a:t>https://www.researchgate.net/publication/295257947_Churn_analysis_Predicting_churners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 u="sng">
                <a:solidFill>
                  <a:schemeClr val="hlink"/>
                </a:solidFill>
                <a:hlinkClick r:id="rId6"/>
              </a:rPr>
              <a:t>https://www.statista.com/statistics/384224/monthly-app-launches-churn/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ctrTitle"/>
          </p:nvPr>
        </p:nvSpPr>
        <p:spPr>
          <a:xfrm>
            <a:off x="632550" y="365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sz="2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863750" y="1178375"/>
            <a:ext cx="6858000" cy="43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</a:t>
            </a:r>
            <a:r>
              <a:rPr b="1" lang="en" sz="24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VISION</a:t>
            </a:r>
            <a:endParaRPr b="1" sz="24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 produce socially responsible technocrats, researchers , and entrepreneurs in the field of computer science and engineering.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</a:t>
            </a:r>
            <a:endParaRPr b="1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</a:t>
            </a:r>
            <a:r>
              <a:rPr b="1" lang="en" sz="22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MISSION</a:t>
            </a:r>
            <a:endParaRPr b="1" sz="22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M1</a:t>
            </a:r>
            <a:r>
              <a:rPr lang="en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-To provide quality education in the field of computer science and                   	engineering with emphasis on research and innovations.</a:t>
            </a:r>
            <a:endParaRPr sz="2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M2</a:t>
            </a:r>
            <a:r>
              <a:rPr lang="en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- To inculcate professional behaviour , strong ethical values, and leadership skills.</a:t>
            </a:r>
            <a:endParaRPr sz="2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M3</a:t>
            </a:r>
            <a:r>
              <a:rPr lang="en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- To provide a platform for promoting entrepreneurship and multidisciplinary activities.</a:t>
            </a:r>
            <a:endParaRPr sz="2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629525" y="575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629525" y="17985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-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Integrating with mobile app for Increasing User Experience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-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Including more Apps / Data 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-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Increasing accuracy of Model 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-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Creating Visualization Dashboard 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-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Integrating with Recommender System/ Model 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475600" y="490750"/>
            <a:ext cx="8030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TASK(s) Completed with TimeLine</a:t>
            </a:r>
            <a:endParaRPr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February  (25-28)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Data Collection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March (1 - 20)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Data Cleaning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March (20 ) - April (26)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Solving Problem with Machine learning Model (Brute Force Approach)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Optimization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	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600450" y="1472800"/>
            <a:ext cx="8780100" cy="31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Thank You</a:t>
            </a:r>
            <a:endParaRPr sz="5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ctrTitle"/>
          </p:nvPr>
        </p:nvSpPr>
        <p:spPr>
          <a:xfrm>
            <a:off x="601800" y="467500"/>
            <a:ext cx="65739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280300" y="1584425"/>
            <a:ext cx="7918500" cy="25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Identifying and analysing customers behaviour to get insights of the customer’s future action towards the subscription based app can be very helpful and decisive for the business.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main idea is that </a:t>
            </a: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a customer has a low probability of coming back, there is no reason to spend any money on advertising to him/her.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If we can focus our efforts SOLELY on customers that are likely to convert again, we can make </a:t>
            </a: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great savings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Moreover, this model can identify the most important metrics for a customer to come back again, 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we can collect feedback early from customer which has a low probability of coming back to improve our services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Identifying new customers creates value and growth opportunities.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predictive insight can help marketers of subscription ecommerce businesses in many ways by which they can easily increase their loyalty base , customers’ satisfaction and generate large revenue. 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ctrTitle"/>
          </p:nvPr>
        </p:nvSpPr>
        <p:spPr>
          <a:xfrm>
            <a:off x="597350" y="2127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What Is An Attrition / Churn Rate?</a:t>
            </a:r>
            <a:endParaRPr sz="3600"/>
          </a:p>
        </p:txBody>
      </p:sp>
      <p:sp>
        <p:nvSpPr>
          <p:cNvPr id="110" name="Google Shape;110;p16"/>
          <p:cNvSpPr txBox="1"/>
          <p:nvPr>
            <p:ph idx="1" type="subTitle"/>
          </p:nvPr>
        </p:nvSpPr>
        <p:spPr>
          <a:xfrm>
            <a:off x="727950" y="1402625"/>
            <a:ext cx="7688100" cy="17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800">
                <a:solidFill>
                  <a:srgbClr val="202124"/>
                </a:solidFill>
              </a:rPr>
              <a:t>Commonly referred to as a 'churn rate,' a company's attrition rate is </a:t>
            </a:r>
            <a:r>
              <a:rPr b="1" lang="en" sz="1800">
                <a:solidFill>
                  <a:srgbClr val="202124"/>
                </a:solidFill>
              </a:rPr>
              <a:t>the rate at which people leave</a:t>
            </a:r>
            <a:r>
              <a:rPr lang="en" sz="1800">
                <a:solidFill>
                  <a:srgbClr val="202124"/>
                </a:solidFill>
              </a:rPr>
              <a:t>. If you break it down, it is the number of people who have left the company, divided by the average number of employees over a period of time. Typically, it is expressed as a percentage (%).</a:t>
            </a:r>
            <a:endParaRPr sz="18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800">
              <a:solidFill>
                <a:srgbClr val="202124"/>
              </a:solidFill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50" y="2866350"/>
            <a:ext cx="2683372" cy="17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3751925" y="2906425"/>
            <a:ext cx="4664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92929"/>
                </a:solidFill>
              </a:rPr>
              <a:t>Churn analysis helps shows how many people are sticking or leaving the product. This type of analysis looks across time periods to determine customer retention trends and losses incurred.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ctrTitle"/>
          </p:nvPr>
        </p:nvSpPr>
        <p:spPr>
          <a:xfrm>
            <a:off x="364400" y="432250"/>
            <a:ext cx="4709100" cy="9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Project Goal</a:t>
            </a:r>
            <a:endParaRPr sz="3600"/>
          </a:p>
        </p:txBody>
      </p:sp>
      <p:sp>
        <p:nvSpPr>
          <p:cNvPr id="118" name="Google Shape;118;p17"/>
          <p:cNvSpPr txBox="1"/>
          <p:nvPr>
            <p:ph idx="1" type="subTitle"/>
          </p:nvPr>
        </p:nvSpPr>
        <p:spPr>
          <a:xfrm>
            <a:off x="840900" y="1556400"/>
            <a:ext cx="8072700" cy="31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 have data from an Audiobook app.  We want to create a machine learning model based on our available data that can predict if a customer will buy again from the Audiobook company.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&gt;The data is from an audiobook app, each customer in the database has make a purchase at least once.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&gt;The main idea is that the company shouldn't spend </a:t>
            </a:r>
            <a:r>
              <a:rPr lang="en">
                <a:solidFill>
                  <a:schemeClr val="dk2"/>
                </a:solidFill>
              </a:rPr>
              <a:t>their</a:t>
            </a:r>
            <a:r>
              <a:rPr lang="en">
                <a:solidFill>
                  <a:schemeClr val="dk2"/>
                </a:solidFill>
              </a:rPr>
              <a:t> money targeting individuals who are unlikely to come back.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&gt;If we focus on client who are more likely to convert again we'll get increase the sales and profitability figures.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78075" y="517850"/>
            <a:ext cx="43026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11"/>
              <a:t>Dataset of Audiobook app</a:t>
            </a:r>
            <a:endParaRPr sz="2711"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5273350" y="1623350"/>
            <a:ext cx="3722700" cy="28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data was gathered from the audiobook app.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input data represents 2 years worth of engagement. We are doing supervised learning so we need target.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took extra 6 month data to check if the user converted or not. 1 if the customer buys in the next 6 months, 0 if the customer didn't.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7839725" y="4743300"/>
            <a:ext cx="366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Many more .. 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 b="9673" l="1540" r="3393" t="0"/>
          <a:stretch/>
        </p:blipFill>
        <p:spPr>
          <a:xfrm>
            <a:off x="105700" y="1730875"/>
            <a:ext cx="5167650" cy="26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555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acquainted with the dataset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9450" y="1449325"/>
            <a:ext cx="7688700" cy="32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425">
                <a:solidFill>
                  <a:srgbClr val="000000"/>
                </a:solidFill>
              </a:rPr>
              <a:t>ID:</a:t>
            </a:r>
            <a:r>
              <a:rPr lang="en" sz="1425">
                <a:solidFill>
                  <a:srgbClr val="000000"/>
                </a:solidFill>
              </a:rPr>
              <a:t> is like a name.</a:t>
            </a:r>
            <a:endParaRPr sz="142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425">
                <a:solidFill>
                  <a:srgbClr val="000000"/>
                </a:solidFill>
              </a:rPr>
              <a:t>Book_length(mins)_overall:</a:t>
            </a:r>
            <a:r>
              <a:rPr lang="en" sz="1425">
                <a:solidFill>
                  <a:srgbClr val="000000"/>
                </a:solidFill>
              </a:rPr>
              <a:t> is the sum of the lengths of purchases.</a:t>
            </a:r>
            <a:endParaRPr sz="142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425">
                <a:solidFill>
                  <a:srgbClr val="000000"/>
                </a:solidFill>
              </a:rPr>
              <a:t>Book_length(mins)_avg:</a:t>
            </a:r>
            <a:r>
              <a:rPr lang="en" sz="1425">
                <a:solidFill>
                  <a:srgbClr val="000000"/>
                </a:solidFill>
              </a:rPr>
              <a:t> is the sum of the lengths of purchases divided by the number of purchases. Notice we don't need the number of purchases column because we ca get it from Book_length(mins)_overall / Book_length(mins)_avg.</a:t>
            </a:r>
            <a:endParaRPr sz="142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425">
                <a:solidFill>
                  <a:srgbClr val="000000"/>
                </a:solidFill>
              </a:rPr>
              <a:t>Price_overall &amp; Price_avg:</a:t>
            </a:r>
            <a:r>
              <a:rPr lang="en" sz="1425">
                <a:solidFill>
                  <a:srgbClr val="000000"/>
                </a:solidFill>
              </a:rPr>
              <a:t> Same as Book length, the price variable is almost always a good predictor.</a:t>
            </a:r>
            <a:endParaRPr sz="142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425">
                <a:solidFill>
                  <a:srgbClr val="000000"/>
                </a:solidFill>
              </a:rPr>
              <a:t>Review:</a:t>
            </a:r>
            <a:r>
              <a:rPr lang="en" sz="1425">
                <a:solidFill>
                  <a:srgbClr val="000000"/>
                </a:solidFill>
              </a:rPr>
              <a:t> is boolean. It shows if the customer left a review. If so, </a:t>
            </a:r>
            <a:r>
              <a:rPr lang="en" sz="1425">
                <a:solidFill>
                  <a:srgbClr val="000000"/>
                </a:solidFill>
              </a:rPr>
              <a:t>Review 10</a:t>
            </a:r>
            <a:r>
              <a:rPr lang="en" sz="1425">
                <a:solidFill>
                  <a:srgbClr val="000000"/>
                </a:solidFill>
              </a:rPr>
              <a:t>/10 saves the review left by the user. While most users don't left a review we fill the missing reviews by </a:t>
            </a:r>
            <a:r>
              <a:rPr lang="en" sz="1425">
                <a:solidFill>
                  <a:srgbClr val="000000"/>
                </a:solidFill>
              </a:rPr>
              <a:t>average</a:t>
            </a:r>
            <a:r>
              <a:rPr lang="en" sz="1425">
                <a:solidFill>
                  <a:srgbClr val="000000"/>
                </a:solidFill>
              </a:rPr>
              <a:t> review column.</a:t>
            </a:r>
            <a:endParaRPr sz="142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325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4950" y="326915"/>
            <a:ext cx="7697400" cy="45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Minutes_listened:</a:t>
            </a:r>
            <a:r>
              <a:rPr lang="en" sz="1600">
                <a:solidFill>
                  <a:srgbClr val="000000"/>
                </a:solidFill>
              </a:rPr>
              <a:t> is a measure of engagement, the total of minutes the user listen to audiobooks.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Completion:</a:t>
            </a:r>
            <a:r>
              <a:rPr lang="en" sz="1600">
                <a:solidFill>
                  <a:srgbClr val="000000"/>
                </a:solidFill>
              </a:rPr>
              <a:t> is the Minutes_listened / Book_length(mins)_overall.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Support_Request:</a:t>
            </a:r>
            <a:r>
              <a:rPr lang="en" sz="1600">
                <a:solidFill>
                  <a:srgbClr val="000000"/>
                </a:solidFill>
              </a:rPr>
              <a:t> Shows the total number of support request (forgotten password to assistance).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Last_Visited_mins_Purchase_date:</a:t>
            </a:r>
            <a:r>
              <a:rPr lang="en" sz="1600">
                <a:solidFill>
                  <a:srgbClr val="000000"/>
                </a:solidFill>
              </a:rPr>
              <a:t> the bigger the difference, the bigger sooner the engagement. If the value is 0, we are sure the customer has never accessed what he/she has bought.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Targets:</a:t>
            </a:r>
            <a:r>
              <a:rPr lang="en" sz="1600">
                <a:solidFill>
                  <a:srgbClr val="000000"/>
                </a:solidFill>
              </a:rPr>
              <a:t> Shows whether the customer has made a purchase within next 6 months or not.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0 being no and 1 being yes.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573500" y="547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algorithms to be used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1667275"/>
            <a:ext cx="7688700" cy="33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Logistic Regression :</a:t>
            </a:r>
            <a:r>
              <a:rPr lang="en" sz="170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process of modeling the probability of a discrete outcome given an input variable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The most common logistic regression models a binary outcome; something that can take two values such as true/false, yes/no, and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understand the relationship between the dependent variable and one or more independent variables by estimating probabilities using a logistic regression equation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This type of analysis can help you predict the likelihood of an event happening or a choice being made.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Random Forest :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 random decision forests is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ensemble learning method for classification, regression and other tasks that operates by constructing a multitude of decision trees at training time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For classification tasks, the output of the random forest is the class selected by most trees.</a:t>
            </a:r>
            <a:endParaRPr b="1" sz="170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Extreme Gradient Boosting (XGBOOST) : </a:t>
            </a:r>
            <a:r>
              <a:rPr b="1" lang="en" sz="120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(Extreme Gradient Boosting) belongs to a family of boosting algorithms and uses the gradient boosting (GBM) framework at its core.</a:t>
            </a:r>
            <a:endParaRPr b="1" sz="120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Deep Learning </a:t>
            </a:r>
            <a:endParaRPr b="1" sz="170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