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erriweather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9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A71B67-5D0D-44AF-B500-50AD22548836}">
  <a:tblStyle styleId="{7EA71B67-5D0D-44AF-B500-50AD22548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  <p:guide pos="3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c91cca8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2c91cca8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a5430a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a5430a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da901578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da901578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da901578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da901578_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0da901578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0da901578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33fe3b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33fe3b3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c7754394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c7754394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 seconds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0b64cc3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0b64cc3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c775439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c775439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960a02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960a024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da9015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da9015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0da90157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0da90157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a188b4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a188b4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da901578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0da901578_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Polish+companies+bankruptcy+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11700" y="2778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Bankruptcy Prediction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294967295"/>
          </p:nvPr>
        </p:nvSpPr>
        <p:spPr>
          <a:xfrm>
            <a:off x="630000" y="2710200"/>
            <a:ext cx="8520600" cy="17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34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Aboorva Satish Kumar</a:t>
            </a:r>
            <a:endParaRPr sz="2340" b="1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34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Ashwin Yogesh Balu</a:t>
            </a:r>
            <a:endParaRPr sz="2340" b="1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34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Akshaya Balan</a:t>
            </a:r>
            <a:endParaRPr sz="2340" b="1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2340" b="1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2340" b="1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025" y="103400"/>
            <a:ext cx="268425" cy="2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425" y="103400"/>
            <a:ext cx="1234749" cy="4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125" y="1781625"/>
            <a:ext cx="2855574" cy="285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30000" y="3274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209275" y="1623575"/>
            <a:ext cx="3282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WITHOUT SMOTE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	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sp>
        <p:nvSpPr>
          <p:cNvPr id="134" name="Google Shape;134;p22"/>
          <p:cNvSpPr txBox="1"/>
          <p:nvPr/>
        </p:nvSpPr>
        <p:spPr>
          <a:xfrm>
            <a:off x="5765475" y="1623575"/>
            <a:ext cx="256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WITH SMOTE</a:t>
            </a:r>
            <a:endParaRPr sz="1500" b="1"/>
          </a:p>
        </p:txBody>
      </p:sp>
      <p:sp>
        <p:nvSpPr>
          <p:cNvPr id="135" name="Google Shape;135;p22"/>
          <p:cNvSpPr txBox="1"/>
          <p:nvPr/>
        </p:nvSpPr>
        <p:spPr>
          <a:xfrm>
            <a:off x="2500175" y="1294975"/>
            <a:ext cx="43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Parameters: tolerance=0.0001, learningRate=0.00001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25" y="2039075"/>
            <a:ext cx="2578835" cy="27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650" y="2039075"/>
            <a:ext cx="2631810" cy="27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630000" y="3274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-201250" y="1623575"/>
            <a:ext cx="3282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/>
              <a:t>PCA</a:t>
            </a:r>
            <a:endParaRPr sz="1500" b="1" dirty="0"/>
          </a:p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/>
              <a:t>30 components</a:t>
            </a: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	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</p:txBody>
      </p:sp>
      <p:sp>
        <p:nvSpPr>
          <p:cNvPr id="144" name="Google Shape;144;p23"/>
          <p:cNvSpPr txBox="1"/>
          <p:nvPr/>
        </p:nvSpPr>
        <p:spPr>
          <a:xfrm>
            <a:off x="5926450" y="1738650"/>
            <a:ext cx="256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Result</a:t>
            </a:r>
            <a:endParaRPr sz="1500" b="1"/>
          </a:p>
        </p:txBody>
      </p:sp>
      <p:sp>
        <p:nvSpPr>
          <p:cNvPr id="145" name="Google Shape;145;p23"/>
          <p:cNvSpPr txBox="1"/>
          <p:nvPr/>
        </p:nvSpPr>
        <p:spPr>
          <a:xfrm>
            <a:off x="2435750" y="1338450"/>
            <a:ext cx="43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25" y="2357650"/>
            <a:ext cx="5103100" cy="20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75" y="2285200"/>
            <a:ext cx="3333600" cy="22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30000" y="3274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Evaluation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630000" y="1418125"/>
            <a:ext cx="5731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855375" y="2057960"/>
          <a:ext cx="7561500" cy="2450685"/>
        </p:xfrm>
        <a:graphic>
          <a:graphicData uri="http://schemas.openxmlformats.org/drawingml/2006/table">
            <a:tbl>
              <a:tblPr>
                <a:noFill/>
                <a:tableStyleId>{7EA71B67-5D0D-44AF-B500-50AD22548836}</a:tableStyleId>
              </a:tblPr>
              <a:tblGrid>
                <a:gridCol w="275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Model name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Accuracy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Recall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Precision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F1 score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Logistic Regression(Without Smote)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95.15%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CC0000"/>
                          </a:solidFill>
                        </a:rPr>
                        <a:t>0.7%</a:t>
                      </a:r>
                      <a:endParaRPr sz="16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33.33%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1.4%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Logistic Regression(With Smote)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70.45%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38761D"/>
                          </a:solidFill>
                        </a:rPr>
                        <a:t>65.78%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10.19%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CC0000"/>
                          </a:solidFill>
                        </a:rPr>
                        <a:t>17.75%</a:t>
                      </a:r>
                      <a:endParaRPr sz="1600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SoftMargin SVM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40.26%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CC0000"/>
                          </a:solidFill>
                        </a:rPr>
                        <a:t>22.94%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34.42%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38761D"/>
                          </a:solidFill>
                        </a:rPr>
                        <a:t>27.53%</a:t>
                      </a:r>
                      <a:endParaRPr sz="16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630000" y="3522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666900" y="2018000"/>
            <a:ext cx="78102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Oversampling by SMOTE technique improved the performance of logistic regression model.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F1 score of the baseline logistic regression model was low.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PCA reduced the time taken to train the model.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SVM gave a better f1 score at the cost of recall. Hence, not a great model.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630000" y="4389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Recommendation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630000" y="1555950"/>
            <a:ext cx="8045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274E13"/>
                </a:solidFill>
              </a:rPr>
              <a:t>An ML model was successfully implemented to predict bankruptcy</a:t>
            </a:r>
            <a:endParaRPr sz="1700" b="1">
              <a:solidFill>
                <a:srgbClr val="274E13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Recommendations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Implementation of Neural Network to obtain better performance since the data is sensitive and has higher dimensionality.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Reduction or addition of variables using domain knowledge.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2917100" y="2395750"/>
            <a:ext cx="378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    THANK YOU!!!</a:t>
            </a:r>
            <a:endParaRPr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30000" y="4637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 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61500" y="1434300"/>
            <a:ext cx="4509300" cy="3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Roboto"/>
              <a:buChar char="❖"/>
            </a:pPr>
            <a:r>
              <a:rPr lang="en-GB" b="1">
                <a:solidFill>
                  <a:srgbClr val="FF9900"/>
                </a:solidFill>
              </a:rPr>
              <a:t>Problem Setting &amp; Definition</a:t>
            </a:r>
            <a:endParaRPr b="1">
              <a:solidFill>
                <a:srgbClr val="FF99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❖"/>
            </a:pPr>
            <a:r>
              <a:rPr lang="en-GB" b="1">
                <a:solidFill>
                  <a:srgbClr val="FF9900"/>
                </a:solidFill>
              </a:rPr>
              <a:t>Data source and description</a:t>
            </a:r>
            <a:endParaRPr b="1">
              <a:solidFill>
                <a:srgbClr val="FF99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❖"/>
            </a:pPr>
            <a:r>
              <a:rPr lang="en-GB" b="1">
                <a:solidFill>
                  <a:srgbClr val="FF9900"/>
                </a:solidFill>
              </a:rPr>
              <a:t>Data exploration </a:t>
            </a:r>
            <a:endParaRPr b="1">
              <a:solidFill>
                <a:srgbClr val="FF99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Roboto"/>
              <a:buChar char="❖"/>
            </a:pPr>
            <a:r>
              <a:rPr lang="en-GB" b="1">
                <a:solidFill>
                  <a:srgbClr val="FF9900"/>
                </a:solidFill>
              </a:rPr>
              <a:t>Machine Learning models</a:t>
            </a:r>
            <a:endParaRPr b="1">
              <a:solidFill>
                <a:srgbClr val="FF99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❖"/>
            </a:pPr>
            <a:r>
              <a:rPr lang="en-GB" b="1">
                <a:solidFill>
                  <a:srgbClr val="FF9900"/>
                </a:solidFill>
              </a:rPr>
              <a:t>Performance Evaluation</a:t>
            </a:r>
            <a:endParaRPr b="1">
              <a:solidFill>
                <a:srgbClr val="FF99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❖"/>
            </a:pPr>
            <a:r>
              <a:rPr lang="en-GB" b="1">
                <a:solidFill>
                  <a:srgbClr val="FF9900"/>
                </a:solidFill>
              </a:rPr>
              <a:t>Results</a:t>
            </a:r>
            <a:endParaRPr b="1">
              <a:solidFill>
                <a:srgbClr val="FF99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❖"/>
            </a:pPr>
            <a:r>
              <a:rPr lang="en-GB" b="1">
                <a:solidFill>
                  <a:srgbClr val="FF9900"/>
                </a:solidFill>
              </a:rPr>
              <a:t>Conclusion &amp; Recommendations</a:t>
            </a:r>
            <a:endParaRPr b="1">
              <a:solidFill>
                <a:srgbClr val="FF99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150" y="1434300"/>
            <a:ext cx="3289500" cy="336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30000" y="3646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Setting &amp; Definition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19000" y="1393800"/>
            <a:ext cx="8770800" cy="30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Problem Setting</a:t>
            </a:r>
            <a:endParaRPr sz="1600" b="1"/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-GB" sz="1600"/>
              <a:t>Bankruptcy is known as a status where a firm cannot repay any of the debts. </a:t>
            </a:r>
            <a:endParaRPr sz="16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1600"/>
              <a:t>There are a lot of creditors/investors who wish to invest in the growing companies. </a:t>
            </a:r>
            <a:endParaRPr sz="16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1600"/>
              <a:t>Hence, it is important to understand the financial stability of the company before investing on them.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/>
              <a:t>Problem Definition</a:t>
            </a:r>
            <a:r>
              <a:rPr lang="en-GB" sz="1600"/>
              <a:t>				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➢"/>
            </a:pPr>
            <a:r>
              <a:rPr lang="en-GB" sz="1600"/>
              <a:t>Prediction of bankruptcy by analyzing various features using machine learning models. (Binary classification)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36900" y="4513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 and Description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636900" y="1422625"/>
            <a:ext cx="7870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➢"/>
            </a:pPr>
            <a:r>
              <a:rPr lang="en-GB" sz="1600" b="1">
                <a:solidFill>
                  <a:schemeClr val="dk1"/>
                </a:solidFill>
              </a:rPr>
              <a:t>DataSource</a:t>
            </a:r>
            <a:r>
              <a:rPr lang="en-GB" sz="1600"/>
              <a:t>: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Polish companies bankruptcy data Data Set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-GB" sz="1600" b="1">
                <a:solidFill>
                  <a:schemeClr val="dk1"/>
                </a:solidFill>
              </a:rPr>
              <a:t>Data description - 43405 records, 64 variables</a:t>
            </a:r>
            <a:endParaRPr sz="16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973775"/>
            <a:ext cx="8839200" cy="200204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10675" y="2462425"/>
            <a:ext cx="36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SAMPLE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630000" y="4017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4294967295"/>
          </p:nvPr>
        </p:nvSpPr>
        <p:spPr>
          <a:xfrm>
            <a:off x="630000" y="1437700"/>
            <a:ext cx="85206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for Missing Value :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➢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Plotted sparsity matrix to identify missing data trends.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➢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did this for all 5 years data, and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every column had missing values.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60295"/>
          <a:stretch/>
        </p:blipFill>
        <p:spPr>
          <a:xfrm>
            <a:off x="7457175" y="3085700"/>
            <a:ext cx="1239875" cy="11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7358013" y="3085700"/>
            <a:ext cx="1438200" cy="24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00" y="2816825"/>
            <a:ext cx="6694099" cy="17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30000" y="3398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30000" y="3495100"/>
            <a:ext cx="380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4125" y="2747425"/>
            <a:ext cx="4825651" cy="22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82450" y="1361550"/>
            <a:ext cx="7743900" cy="1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Is there a trend in between the missing records?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There are few features having corresponding missing values (R=1).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There are few features having missing values in an non-correlated way (R close to 0).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The degree of nullity is different for different years.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630000" y="3770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03750" y="1320725"/>
            <a:ext cx="860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-GB" sz="1600" b="1">
                <a:solidFill>
                  <a:schemeClr val="dk1"/>
                </a:solidFill>
              </a:rPr>
              <a:t>High correlation cutoff selected - 0.9</a:t>
            </a: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75" y="1965400"/>
            <a:ext cx="4248850" cy="30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r="73310"/>
          <a:stretch/>
        </p:blipFill>
        <p:spPr>
          <a:xfrm>
            <a:off x="5761925" y="1965400"/>
            <a:ext cx="2707025" cy="26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630000" y="3770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03750" y="1320725"/>
            <a:ext cx="860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-GB" sz="1600" b="1">
                <a:solidFill>
                  <a:schemeClr val="dk1"/>
                </a:solidFill>
              </a:rPr>
              <a:t>Class imbalance check</a:t>
            </a: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925" y="1481525"/>
            <a:ext cx="27622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630000" y="3398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Models</a:t>
            </a:r>
            <a:endParaRPr/>
          </a:p>
        </p:txBody>
      </p:sp>
      <p:graphicFrame>
        <p:nvGraphicFramePr>
          <p:cNvPr id="127" name="Google Shape;127;p21"/>
          <p:cNvGraphicFramePr/>
          <p:nvPr/>
        </p:nvGraphicFramePr>
        <p:xfrm>
          <a:off x="431238" y="1375775"/>
          <a:ext cx="8281525" cy="3734580"/>
        </p:xfrm>
        <a:graphic>
          <a:graphicData uri="http://schemas.openxmlformats.org/drawingml/2006/table">
            <a:tbl>
              <a:tblPr>
                <a:noFill/>
                <a:tableStyleId>{7EA71B67-5D0D-44AF-B500-50AD22548836}</a:tableStyleId>
              </a:tblPr>
              <a:tblGrid>
                <a:gridCol w="1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Data model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Advantages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Disadvantages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Logistic Regression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GB" sz="1600"/>
                        <a:t>Easy implementation, interpretation and efficient to train for binary prediction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GB" sz="1600"/>
                        <a:t>Can also be used for profiling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GB" sz="1600"/>
                        <a:t>Works well on separable data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GB" sz="1600"/>
                        <a:t>Maximizes the posterior class probability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GB" sz="1600"/>
                        <a:t>Difficult to obtain complex relationships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GB" sz="1600"/>
                        <a:t>Requires average/no multicollinearity between independent variables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SVM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GB" sz="1600"/>
                        <a:t>Maximizes margin between closest support vectors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GB" sz="1600"/>
                        <a:t>Multicollinearity doesn't matter</a:t>
                      </a:r>
                      <a:endParaRPr sz="1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GB" sz="1600"/>
                        <a:t>Doesn’t work well with large data set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GB" sz="1600"/>
                        <a:t>Training is time consuming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Macintosh PowerPoint</Application>
  <PresentationFormat>On-screen Show (16:9)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Merriweather</vt:lpstr>
      <vt:lpstr>Arial</vt:lpstr>
      <vt:lpstr>Roboto</vt:lpstr>
      <vt:lpstr>Times New Roman</vt:lpstr>
      <vt:lpstr>Paradigm</vt:lpstr>
      <vt:lpstr>Bankruptcy Prediction </vt:lpstr>
      <vt:lpstr>Contents </vt:lpstr>
      <vt:lpstr>Problem Setting &amp; Definition</vt:lpstr>
      <vt:lpstr>Data Source and Description</vt:lpstr>
      <vt:lpstr>Data Exploration </vt:lpstr>
      <vt:lpstr>Data Exploration</vt:lpstr>
      <vt:lpstr>Data Exploration</vt:lpstr>
      <vt:lpstr>Data Exploration</vt:lpstr>
      <vt:lpstr>Machine Learning Models</vt:lpstr>
      <vt:lpstr>Logistic Regression</vt:lpstr>
      <vt:lpstr>SVM</vt:lpstr>
      <vt:lpstr>Performance Evaluation</vt:lpstr>
      <vt:lpstr>Results </vt:lpstr>
      <vt:lpstr>Conclusion &amp;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Prediction </dc:title>
  <cp:lastModifiedBy>Ashwin Yogesh Balu</cp:lastModifiedBy>
  <cp:revision>1</cp:revision>
  <dcterms:modified xsi:type="dcterms:W3CDTF">2021-12-09T18:57:07Z</dcterms:modified>
</cp:coreProperties>
</file>