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267" r:id="rId3"/>
    <p:sldId id="268" r:id="rId4"/>
    <p:sldId id="269" r:id="rId5"/>
    <p:sldId id="270" r:id="rId6"/>
    <p:sldId id="271" r:id="rId7"/>
    <p:sldId id="272" r:id="rId8"/>
    <p:sldId id="273" r:id="rId9"/>
    <p:sldId id="274" r:id="rId10"/>
    <p:sldId id="275" r:id="rId11"/>
    <p:sldId id="276" r:id="rId12"/>
    <p:sldId id="256" r:id="rId13"/>
    <p:sldId id="257" r:id="rId14"/>
    <p:sldId id="258" r:id="rId15"/>
    <p:sldId id="259" r:id="rId16"/>
    <p:sldId id="260" r:id="rId17"/>
    <p:sldId id="261" r:id="rId18"/>
    <p:sldId id="265" r:id="rId19"/>
    <p:sldId id="264" r:id="rId20"/>
    <p:sldId id="26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7F229-6C9C-4B96-B001-2B4488219AD3}" v="204" dt="2021-03-21T19:31:23.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397" autoAdjust="0"/>
    <p:restoredTop sz="94660"/>
  </p:normalViewPr>
  <p:slideViewPr>
    <p:cSldViewPr snapToGrid="0">
      <p:cViewPr>
        <p:scale>
          <a:sx n="70" d="100"/>
          <a:sy n="70" d="100"/>
        </p:scale>
        <p:origin x="-918" y="-28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yadav" userId="add4a101c9ccbc17" providerId="LiveId" clId="{C667F229-6C9C-4B96-B001-2B4488219AD3}"/>
    <pc:docChg chg="undo custSel addSld delSld modSld">
      <pc:chgData name="sandeep yadav" userId="add4a101c9ccbc17" providerId="LiveId" clId="{C667F229-6C9C-4B96-B001-2B4488219AD3}" dt="2021-03-21T19:32:46.123" v="14117" actId="1076"/>
      <pc:docMkLst>
        <pc:docMk/>
      </pc:docMkLst>
      <pc:sldChg chg="addSp modSp mod">
        <pc:chgData name="sandeep yadav" userId="add4a101c9ccbc17" providerId="LiveId" clId="{C667F229-6C9C-4B96-B001-2B4488219AD3}" dt="2021-03-21T16:22:31.949" v="11229" actId="14100"/>
        <pc:sldMkLst>
          <pc:docMk/>
          <pc:sldMk cId="706051652" sldId="256"/>
        </pc:sldMkLst>
        <pc:spChg chg="add mod">
          <ac:chgData name="sandeep yadav" userId="add4a101c9ccbc17" providerId="LiveId" clId="{C667F229-6C9C-4B96-B001-2B4488219AD3}" dt="2021-03-21T16:22:19.162" v="11228" actId="255"/>
          <ac:spMkLst>
            <pc:docMk/>
            <pc:sldMk cId="706051652" sldId="256"/>
            <ac:spMk id="10" creationId="{459B4B3A-8D55-4D20-B193-21844752E421}"/>
          </ac:spMkLst>
        </pc:spChg>
        <pc:graphicFrameChg chg="mod modGraphic">
          <ac:chgData name="sandeep yadav" userId="add4a101c9ccbc17" providerId="LiveId" clId="{C667F229-6C9C-4B96-B001-2B4488219AD3}" dt="2021-03-21T16:22:31.949" v="11229" actId="14100"/>
          <ac:graphicFrameMkLst>
            <pc:docMk/>
            <pc:sldMk cId="706051652" sldId="256"/>
            <ac:graphicFrameMk id="8" creationId="{28550C69-C8E1-44B1-823B-D06071C1ED21}"/>
          </ac:graphicFrameMkLst>
        </pc:graphicFrameChg>
      </pc:sldChg>
      <pc:sldChg chg="addSp delSp modSp new mod">
        <pc:chgData name="sandeep yadav" userId="add4a101c9ccbc17" providerId="LiveId" clId="{C667F229-6C9C-4B96-B001-2B4488219AD3}" dt="2021-03-21T16:10:12.326" v="11148" actId="21"/>
        <pc:sldMkLst>
          <pc:docMk/>
          <pc:sldMk cId="1432717278" sldId="257"/>
        </pc:sldMkLst>
        <pc:spChg chg="del">
          <ac:chgData name="sandeep yadav" userId="add4a101c9ccbc17" providerId="LiveId" clId="{C667F229-6C9C-4B96-B001-2B4488219AD3}" dt="2021-03-20T19:07:05.288" v="1814" actId="478"/>
          <ac:spMkLst>
            <pc:docMk/>
            <pc:sldMk cId="1432717278" sldId="257"/>
            <ac:spMk id="2" creationId="{00DAEC0D-513D-4BBC-874B-67D83631DB32}"/>
          </ac:spMkLst>
        </pc:spChg>
        <pc:spChg chg="del">
          <ac:chgData name="sandeep yadav" userId="add4a101c9ccbc17" providerId="LiveId" clId="{C667F229-6C9C-4B96-B001-2B4488219AD3}" dt="2021-03-20T19:07:04.004" v="1813" actId="478"/>
          <ac:spMkLst>
            <pc:docMk/>
            <pc:sldMk cId="1432717278" sldId="257"/>
            <ac:spMk id="3" creationId="{966567D7-047B-4929-A113-DBBF878C4030}"/>
          </ac:spMkLst>
        </pc:spChg>
        <pc:graphicFrameChg chg="add del mod modGraphic">
          <ac:chgData name="sandeep yadav" userId="add4a101c9ccbc17" providerId="LiveId" clId="{C667F229-6C9C-4B96-B001-2B4488219AD3}" dt="2021-03-20T19:09:47.526" v="1836" actId="478"/>
          <ac:graphicFrameMkLst>
            <pc:docMk/>
            <pc:sldMk cId="1432717278" sldId="257"/>
            <ac:graphicFrameMk id="4" creationId="{57FCBFB0-51AE-4736-98C8-F2E053564871}"/>
          </ac:graphicFrameMkLst>
        </pc:graphicFrameChg>
        <pc:graphicFrameChg chg="add mod modGraphic">
          <ac:chgData name="sandeep yadav" userId="add4a101c9ccbc17" providerId="LiveId" clId="{C667F229-6C9C-4B96-B001-2B4488219AD3}" dt="2021-03-21T16:10:12.326" v="11148" actId="21"/>
          <ac:graphicFrameMkLst>
            <pc:docMk/>
            <pc:sldMk cId="1432717278" sldId="257"/>
            <ac:graphicFrameMk id="5" creationId="{2C57E119-E995-483F-A2A1-9D9CDCB45050}"/>
          </ac:graphicFrameMkLst>
        </pc:graphicFrameChg>
      </pc:sldChg>
      <pc:sldChg chg="addSp delSp modSp new mod">
        <pc:chgData name="sandeep yadav" userId="add4a101c9ccbc17" providerId="LiveId" clId="{C667F229-6C9C-4B96-B001-2B4488219AD3}" dt="2021-03-21T16:21:41.320" v="11226" actId="14100"/>
        <pc:sldMkLst>
          <pc:docMk/>
          <pc:sldMk cId="2000597374" sldId="258"/>
        </pc:sldMkLst>
        <pc:spChg chg="del">
          <ac:chgData name="sandeep yadav" userId="add4a101c9ccbc17" providerId="LiveId" clId="{C667F229-6C9C-4B96-B001-2B4488219AD3}" dt="2021-03-20T19:10:48.419" v="1851" actId="478"/>
          <ac:spMkLst>
            <pc:docMk/>
            <pc:sldMk cId="2000597374" sldId="258"/>
            <ac:spMk id="2" creationId="{FF54D5D1-C045-4D6D-B539-F3CC3A69430B}"/>
          </ac:spMkLst>
        </pc:spChg>
        <pc:spChg chg="del">
          <ac:chgData name="sandeep yadav" userId="add4a101c9ccbc17" providerId="LiveId" clId="{C667F229-6C9C-4B96-B001-2B4488219AD3}" dt="2021-03-20T19:10:50.537" v="1852" actId="478"/>
          <ac:spMkLst>
            <pc:docMk/>
            <pc:sldMk cId="2000597374" sldId="258"/>
            <ac:spMk id="3" creationId="{9DF4CBFB-B3D8-45CD-8257-1E101C3F92E8}"/>
          </ac:spMkLst>
        </pc:spChg>
        <pc:graphicFrameChg chg="add mod modGraphic">
          <ac:chgData name="sandeep yadav" userId="add4a101c9ccbc17" providerId="LiveId" clId="{C667F229-6C9C-4B96-B001-2B4488219AD3}" dt="2021-03-21T16:21:41.320" v="11226" actId="14100"/>
          <ac:graphicFrameMkLst>
            <pc:docMk/>
            <pc:sldMk cId="2000597374" sldId="258"/>
            <ac:graphicFrameMk id="4" creationId="{EEB4C3C8-723D-4847-97AB-F4DDF045602A}"/>
          </ac:graphicFrameMkLst>
        </pc:graphicFrameChg>
      </pc:sldChg>
      <pc:sldChg chg="addSp delSp modSp new mod">
        <pc:chgData name="sandeep yadav" userId="add4a101c9ccbc17" providerId="LiveId" clId="{C667F229-6C9C-4B96-B001-2B4488219AD3}" dt="2021-03-21T16:12:13.369" v="11160" actId="21"/>
        <pc:sldMkLst>
          <pc:docMk/>
          <pc:sldMk cId="2395491214" sldId="259"/>
        </pc:sldMkLst>
        <pc:spChg chg="del">
          <ac:chgData name="sandeep yadav" userId="add4a101c9ccbc17" providerId="LiveId" clId="{C667F229-6C9C-4B96-B001-2B4488219AD3}" dt="2021-03-20T19:10:55.278" v="1854" actId="478"/>
          <ac:spMkLst>
            <pc:docMk/>
            <pc:sldMk cId="2395491214" sldId="259"/>
            <ac:spMk id="2" creationId="{7476723A-2D6C-47BE-8001-6357F2C67F7C}"/>
          </ac:spMkLst>
        </pc:spChg>
        <pc:spChg chg="del">
          <ac:chgData name="sandeep yadav" userId="add4a101c9ccbc17" providerId="LiveId" clId="{C667F229-6C9C-4B96-B001-2B4488219AD3}" dt="2021-03-20T19:10:57.424" v="1855" actId="478"/>
          <ac:spMkLst>
            <pc:docMk/>
            <pc:sldMk cId="2395491214" sldId="259"/>
            <ac:spMk id="3" creationId="{DD848732-ED15-435B-B091-8F7146DB9E6D}"/>
          </ac:spMkLst>
        </pc:spChg>
        <pc:graphicFrameChg chg="add mod modGraphic">
          <ac:chgData name="sandeep yadav" userId="add4a101c9ccbc17" providerId="LiveId" clId="{C667F229-6C9C-4B96-B001-2B4488219AD3}" dt="2021-03-21T16:12:13.369" v="11160" actId="21"/>
          <ac:graphicFrameMkLst>
            <pc:docMk/>
            <pc:sldMk cId="2395491214" sldId="259"/>
            <ac:graphicFrameMk id="4" creationId="{EB30C094-0925-430C-8DC4-3D99EA1DBBA3}"/>
          </ac:graphicFrameMkLst>
        </pc:graphicFrameChg>
      </pc:sldChg>
      <pc:sldChg chg="addSp delSp modSp new mod">
        <pc:chgData name="sandeep yadav" userId="add4a101c9ccbc17" providerId="LiveId" clId="{C667F229-6C9C-4B96-B001-2B4488219AD3}" dt="2021-03-21T18:38:31.312" v="13421" actId="14734"/>
        <pc:sldMkLst>
          <pc:docMk/>
          <pc:sldMk cId="1242624088" sldId="260"/>
        </pc:sldMkLst>
        <pc:spChg chg="del">
          <ac:chgData name="sandeep yadav" userId="add4a101c9ccbc17" providerId="LiveId" clId="{C667F229-6C9C-4B96-B001-2B4488219AD3}" dt="2021-03-20T19:11:02.570" v="1857" actId="478"/>
          <ac:spMkLst>
            <pc:docMk/>
            <pc:sldMk cId="1242624088" sldId="260"/>
            <ac:spMk id="2" creationId="{775E74AA-EA0F-425D-B232-4298F0814F40}"/>
          </ac:spMkLst>
        </pc:spChg>
        <pc:spChg chg="del">
          <ac:chgData name="sandeep yadav" userId="add4a101c9ccbc17" providerId="LiveId" clId="{C667F229-6C9C-4B96-B001-2B4488219AD3}" dt="2021-03-20T19:11:04.910" v="1858" actId="478"/>
          <ac:spMkLst>
            <pc:docMk/>
            <pc:sldMk cId="1242624088" sldId="260"/>
            <ac:spMk id="3" creationId="{2A7DD4E9-3837-43E3-B618-BA2FCA27F042}"/>
          </ac:spMkLst>
        </pc:spChg>
        <pc:graphicFrameChg chg="add mod modGraphic">
          <ac:chgData name="sandeep yadav" userId="add4a101c9ccbc17" providerId="LiveId" clId="{C667F229-6C9C-4B96-B001-2B4488219AD3}" dt="2021-03-21T18:38:31.312" v="13421" actId="14734"/>
          <ac:graphicFrameMkLst>
            <pc:docMk/>
            <pc:sldMk cId="1242624088" sldId="260"/>
            <ac:graphicFrameMk id="4" creationId="{64F8DD01-FD90-42B4-BB97-7B4FC9F2132F}"/>
          </ac:graphicFrameMkLst>
        </pc:graphicFrameChg>
      </pc:sldChg>
      <pc:sldChg chg="addSp delSp modSp new mod">
        <pc:chgData name="sandeep yadav" userId="add4a101c9ccbc17" providerId="LiveId" clId="{C667F229-6C9C-4B96-B001-2B4488219AD3}" dt="2021-03-21T16:21:52.113" v="11227" actId="14100"/>
        <pc:sldMkLst>
          <pc:docMk/>
          <pc:sldMk cId="365198459" sldId="261"/>
        </pc:sldMkLst>
        <pc:spChg chg="del">
          <ac:chgData name="sandeep yadav" userId="add4a101c9ccbc17" providerId="LiveId" clId="{C667F229-6C9C-4B96-B001-2B4488219AD3}" dt="2021-03-20T19:11:10.296" v="1860" actId="478"/>
          <ac:spMkLst>
            <pc:docMk/>
            <pc:sldMk cId="365198459" sldId="261"/>
            <ac:spMk id="2" creationId="{4E240283-8820-4D28-93B6-E8CC6B82880F}"/>
          </ac:spMkLst>
        </pc:spChg>
        <pc:spChg chg="del">
          <ac:chgData name="sandeep yadav" userId="add4a101c9ccbc17" providerId="LiveId" clId="{C667F229-6C9C-4B96-B001-2B4488219AD3}" dt="2021-03-20T19:11:12.538" v="1861" actId="478"/>
          <ac:spMkLst>
            <pc:docMk/>
            <pc:sldMk cId="365198459" sldId="261"/>
            <ac:spMk id="3" creationId="{788038AA-6D7B-4964-9E55-7B38B0F0B164}"/>
          </ac:spMkLst>
        </pc:spChg>
        <pc:graphicFrameChg chg="add mod modGraphic">
          <ac:chgData name="sandeep yadav" userId="add4a101c9ccbc17" providerId="LiveId" clId="{C667F229-6C9C-4B96-B001-2B4488219AD3}" dt="2021-03-21T16:21:52.113" v="11227" actId="14100"/>
          <ac:graphicFrameMkLst>
            <pc:docMk/>
            <pc:sldMk cId="365198459" sldId="261"/>
            <ac:graphicFrameMk id="4" creationId="{8E8DFA6B-822C-4C5F-8325-21C1D80F59E4}"/>
          </ac:graphicFrameMkLst>
        </pc:graphicFrameChg>
      </pc:sldChg>
      <pc:sldChg chg="addSp delSp modSp new del mod">
        <pc:chgData name="sandeep yadav" userId="add4a101c9ccbc17" providerId="LiveId" clId="{C667F229-6C9C-4B96-B001-2B4488219AD3}" dt="2021-03-21T15:43:59.953" v="10717" actId="47"/>
        <pc:sldMkLst>
          <pc:docMk/>
          <pc:sldMk cId="2101131846" sldId="262"/>
        </pc:sldMkLst>
        <pc:spChg chg="del">
          <ac:chgData name="sandeep yadav" userId="add4a101c9ccbc17" providerId="LiveId" clId="{C667F229-6C9C-4B96-B001-2B4488219AD3}" dt="2021-03-20T19:11:17.715" v="1863" actId="478"/>
          <ac:spMkLst>
            <pc:docMk/>
            <pc:sldMk cId="2101131846" sldId="262"/>
            <ac:spMk id="2" creationId="{02BF8455-084D-4E63-9D93-9667E064C5A3}"/>
          </ac:spMkLst>
        </pc:spChg>
        <pc:spChg chg="del">
          <ac:chgData name="sandeep yadav" userId="add4a101c9ccbc17" providerId="LiveId" clId="{C667F229-6C9C-4B96-B001-2B4488219AD3}" dt="2021-03-20T19:11:20.433" v="1864" actId="478"/>
          <ac:spMkLst>
            <pc:docMk/>
            <pc:sldMk cId="2101131846" sldId="262"/>
            <ac:spMk id="3" creationId="{B7813711-863E-42E6-A325-F2125EF15F91}"/>
          </ac:spMkLst>
        </pc:spChg>
        <pc:graphicFrameChg chg="add del mod">
          <ac:chgData name="sandeep yadav" userId="add4a101c9ccbc17" providerId="LiveId" clId="{C667F229-6C9C-4B96-B001-2B4488219AD3}" dt="2021-03-21T15:43:33.990" v="10711" actId="478"/>
          <ac:graphicFrameMkLst>
            <pc:docMk/>
            <pc:sldMk cId="2101131846" sldId="262"/>
            <ac:graphicFrameMk id="4" creationId="{DDFCE26C-275F-40CF-9297-DDACABC174B6}"/>
          </ac:graphicFrameMkLst>
        </pc:graphicFrameChg>
      </pc:sldChg>
      <pc:sldChg chg="addSp delSp modSp new del mod">
        <pc:chgData name="sandeep yadav" userId="add4a101c9ccbc17" providerId="LiveId" clId="{C667F229-6C9C-4B96-B001-2B4488219AD3}" dt="2021-03-21T15:43:55.845" v="10714" actId="47"/>
        <pc:sldMkLst>
          <pc:docMk/>
          <pc:sldMk cId="2443043258" sldId="263"/>
        </pc:sldMkLst>
        <pc:spChg chg="del">
          <ac:chgData name="sandeep yadav" userId="add4a101c9ccbc17" providerId="LiveId" clId="{C667F229-6C9C-4B96-B001-2B4488219AD3}" dt="2021-03-20T19:11:25.383" v="1867" actId="478"/>
          <ac:spMkLst>
            <pc:docMk/>
            <pc:sldMk cId="2443043258" sldId="263"/>
            <ac:spMk id="2" creationId="{D71B82F8-E2B5-44ED-8AF5-AE05F1E56FF3}"/>
          </ac:spMkLst>
        </pc:spChg>
        <pc:spChg chg="del mod">
          <ac:chgData name="sandeep yadav" userId="add4a101c9ccbc17" providerId="LiveId" clId="{C667F229-6C9C-4B96-B001-2B4488219AD3}" dt="2021-03-20T19:11:28.873" v="1869" actId="478"/>
          <ac:spMkLst>
            <pc:docMk/>
            <pc:sldMk cId="2443043258" sldId="263"/>
            <ac:spMk id="3" creationId="{FA12E3D0-F538-486B-94C8-F5C58C841F6A}"/>
          </ac:spMkLst>
        </pc:spChg>
        <pc:graphicFrameChg chg="add del mod modGraphic">
          <ac:chgData name="sandeep yadav" userId="add4a101c9ccbc17" providerId="LiveId" clId="{C667F229-6C9C-4B96-B001-2B4488219AD3}" dt="2021-03-21T15:43:41.457" v="10713" actId="478"/>
          <ac:graphicFrameMkLst>
            <pc:docMk/>
            <pc:sldMk cId="2443043258" sldId="263"/>
            <ac:graphicFrameMk id="4" creationId="{892D5724-D2EA-48F5-8436-BF2AD7A06A5B}"/>
          </ac:graphicFrameMkLst>
        </pc:graphicFrameChg>
      </pc:sldChg>
      <pc:sldChg chg="delSp modSp new add del mod">
        <pc:chgData name="sandeep yadav" userId="add4a101c9ccbc17" providerId="LiveId" clId="{C667F229-6C9C-4B96-B001-2B4488219AD3}" dt="2021-03-21T18:42:09.615" v="13462" actId="1076"/>
        <pc:sldMkLst>
          <pc:docMk/>
          <pc:sldMk cId="303818393" sldId="264"/>
        </pc:sldMkLst>
        <pc:spChg chg="del mod">
          <ac:chgData name="sandeep yadav" userId="add4a101c9ccbc17" providerId="LiveId" clId="{C667F229-6C9C-4B96-B001-2B4488219AD3}" dt="2021-03-21T16:33:34.841" v="11248" actId="478"/>
          <ac:spMkLst>
            <pc:docMk/>
            <pc:sldMk cId="303818393" sldId="264"/>
            <ac:spMk id="2" creationId="{7972B223-F14B-4051-8ADC-2BDD16CFDB2E}"/>
          </ac:spMkLst>
        </pc:spChg>
        <pc:spChg chg="mod">
          <ac:chgData name="sandeep yadav" userId="add4a101c9ccbc17" providerId="LiveId" clId="{C667F229-6C9C-4B96-B001-2B4488219AD3}" dt="2021-03-21T18:42:09.615" v="13462" actId="1076"/>
          <ac:spMkLst>
            <pc:docMk/>
            <pc:sldMk cId="303818393" sldId="264"/>
            <ac:spMk id="3" creationId="{AD164CE2-A08E-4945-B2FD-B373AE10FBBB}"/>
          </ac:spMkLst>
        </pc:spChg>
      </pc:sldChg>
      <pc:sldChg chg="new del">
        <pc:chgData name="sandeep yadav" userId="add4a101c9ccbc17" providerId="LiveId" clId="{C667F229-6C9C-4B96-B001-2B4488219AD3}" dt="2021-03-21T02:31:34.473" v="5703" actId="47"/>
        <pc:sldMkLst>
          <pc:docMk/>
          <pc:sldMk cId="1148704433" sldId="264"/>
        </pc:sldMkLst>
      </pc:sldChg>
      <pc:sldChg chg="new del">
        <pc:chgData name="sandeep yadav" userId="add4a101c9ccbc17" providerId="LiveId" clId="{C667F229-6C9C-4B96-B001-2B4488219AD3}" dt="2021-03-21T02:31:17.039" v="5701" actId="680"/>
        <pc:sldMkLst>
          <pc:docMk/>
          <pc:sldMk cId="2894298111" sldId="264"/>
        </pc:sldMkLst>
      </pc:sldChg>
      <pc:sldChg chg="addSp delSp modSp new mod">
        <pc:chgData name="sandeep yadav" userId="add4a101c9ccbc17" providerId="LiveId" clId="{C667F229-6C9C-4B96-B001-2B4488219AD3}" dt="2021-03-21T19:31:17.919" v="14106" actId="20577"/>
        <pc:sldMkLst>
          <pc:docMk/>
          <pc:sldMk cId="278310367" sldId="265"/>
        </pc:sldMkLst>
        <pc:spChg chg="del mod">
          <ac:chgData name="sandeep yadav" userId="add4a101c9ccbc17" providerId="LiveId" clId="{C667F229-6C9C-4B96-B001-2B4488219AD3}" dt="2021-03-21T16:15:35.976" v="11184" actId="478"/>
          <ac:spMkLst>
            <pc:docMk/>
            <pc:sldMk cId="278310367" sldId="265"/>
            <ac:spMk id="2" creationId="{243DBAC0-5C97-4990-8313-D884FF13B041}"/>
          </ac:spMkLst>
        </pc:spChg>
        <pc:spChg chg="del">
          <ac:chgData name="sandeep yadav" userId="add4a101c9ccbc17" providerId="LiveId" clId="{C667F229-6C9C-4B96-B001-2B4488219AD3}" dt="2021-03-21T16:15:39.147" v="11185" actId="478"/>
          <ac:spMkLst>
            <pc:docMk/>
            <pc:sldMk cId="278310367" sldId="265"/>
            <ac:spMk id="3" creationId="{5E8892BE-FA57-4AA6-A54F-0D15BD57432A}"/>
          </ac:spMkLst>
        </pc:spChg>
        <pc:graphicFrameChg chg="add del mod">
          <ac:chgData name="sandeep yadav" userId="add4a101c9ccbc17" providerId="LiveId" clId="{C667F229-6C9C-4B96-B001-2B4488219AD3}" dt="2021-03-21T16:16:06.668" v="11189"/>
          <ac:graphicFrameMkLst>
            <pc:docMk/>
            <pc:sldMk cId="278310367" sldId="265"/>
            <ac:graphicFrameMk id="4" creationId="{D4BCC2CE-6F4C-463E-8852-7AB641F01D4C}"/>
          </ac:graphicFrameMkLst>
        </pc:graphicFrameChg>
        <pc:graphicFrameChg chg="add mod modGraphic">
          <ac:chgData name="sandeep yadav" userId="add4a101c9ccbc17" providerId="LiveId" clId="{C667F229-6C9C-4B96-B001-2B4488219AD3}" dt="2021-03-21T19:31:17.919" v="14106" actId="20577"/>
          <ac:graphicFrameMkLst>
            <pc:docMk/>
            <pc:sldMk cId="278310367" sldId="265"/>
            <ac:graphicFrameMk id="5" creationId="{9E3E9AF8-A21E-4EE1-98DD-F1C2A6309FFF}"/>
          </ac:graphicFrameMkLst>
        </pc:graphicFrameChg>
      </pc:sldChg>
      <pc:sldChg chg="addSp delSp modSp new del mod">
        <pc:chgData name="sandeep yadav" userId="add4a101c9ccbc17" providerId="LiveId" clId="{C667F229-6C9C-4B96-B001-2B4488219AD3}" dt="2021-03-21T16:18:22.112" v="11203" actId="47"/>
        <pc:sldMkLst>
          <pc:docMk/>
          <pc:sldMk cId="2513681776" sldId="266"/>
        </pc:sldMkLst>
        <pc:spChg chg="del mod">
          <ac:chgData name="sandeep yadav" userId="add4a101c9ccbc17" providerId="LiveId" clId="{C667F229-6C9C-4B96-B001-2B4488219AD3}" dt="2021-03-21T16:16:17.029" v="11192" actId="478"/>
          <ac:spMkLst>
            <pc:docMk/>
            <pc:sldMk cId="2513681776" sldId="266"/>
            <ac:spMk id="3" creationId="{84FB6FFE-9284-4995-AFF3-69157E632A62}"/>
          </ac:spMkLst>
        </pc:spChg>
        <pc:graphicFrameChg chg="add">
          <ac:chgData name="sandeep yadav" userId="add4a101c9ccbc17" providerId="LiveId" clId="{C667F229-6C9C-4B96-B001-2B4488219AD3}" dt="2021-03-21T16:16:18.864" v="11193"/>
          <ac:graphicFrameMkLst>
            <pc:docMk/>
            <pc:sldMk cId="2513681776" sldId="266"/>
            <ac:graphicFrameMk id="4" creationId="{3C6C6BA5-B5B4-4850-BC81-60291A201F48}"/>
          </ac:graphicFrameMkLst>
        </pc:graphicFrameChg>
      </pc:sldChg>
      <pc:sldChg chg="addSp modSp new mod">
        <pc:chgData name="sandeep yadav" userId="add4a101c9ccbc17" providerId="LiveId" clId="{C667F229-6C9C-4B96-B001-2B4488219AD3}" dt="2021-03-21T19:32:46.123" v="14117" actId="1076"/>
        <pc:sldMkLst>
          <pc:docMk/>
          <pc:sldMk cId="3950341128" sldId="266"/>
        </pc:sldMkLst>
        <pc:spChg chg="add mod">
          <ac:chgData name="sandeep yadav" userId="add4a101c9ccbc17" providerId="LiveId" clId="{C667F229-6C9C-4B96-B001-2B4488219AD3}" dt="2021-03-21T19:32:46.123" v="14117" actId="1076"/>
          <ac:spMkLst>
            <pc:docMk/>
            <pc:sldMk cId="3950341128" sldId="266"/>
            <ac:spMk id="3" creationId="{A7FBA993-657D-4E11-8BE7-4A8E7A6EC0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C8F998-81AE-4BE8-8E45-B08459CFCAEC}" type="datetimeFigureOut">
              <a:rPr lang="en-US" smtClean="0"/>
              <a:pPr/>
              <a:t>4/18/2021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0EEE1-1570-48E1-8418-275DED51636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D159EF4-EB40-44F8-BE15-0C6D07418734}"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0F9E34-7A31-4914-97BF-8F9B41958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5B53261-12D9-4BE8-9EF2-1DBEDA88DF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CB0C158-5B2B-414B-8253-8A21F79BD546}"/>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5" name="Footer Placeholder 4">
            <a:extLst>
              <a:ext uri="{FF2B5EF4-FFF2-40B4-BE49-F238E27FC236}">
                <a16:creationId xmlns="" xmlns:a16="http://schemas.microsoft.com/office/drawing/2014/main" id="{17349FC2-3C59-4559-BAC0-864DD785B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74E23A3-F344-4F2D-B925-2D38443DC653}"/>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20451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136A1-AE49-434C-84EB-6A3D9CE222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8A6ACA6-2FC4-4362-A669-C3CFBB9F8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CB4E2BE-F111-4FF8-A79B-36C98D8A18DB}"/>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5" name="Footer Placeholder 4">
            <a:extLst>
              <a:ext uri="{FF2B5EF4-FFF2-40B4-BE49-F238E27FC236}">
                <a16:creationId xmlns="" xmlns:a16="http://schemas.microsoft.com/office/drawing/2014/main" id="{19DCC2B5-0DAE-4FF0-8280-6892FF33B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F5BF37-EBB9-4738-9EE5-30063666BFE3}"/>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425801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12C2F1D-6193-447F-98A1-6CD6BADA2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05B0416-773B-424F-89E0-9CD242CCD6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DA8ABD6-F1E3-4D29-9A2C-4BE3C9867C50}"/>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5" name="Footer Placeholder 4">
            <a:extLst>
              <a:ext uri="{FF2B5EF4-FFF2-40B4-BE49-F238E27FC236}">
                <a16:creationId xmlns="" xmlns:a16="http://schemas.microsoft.com/office/drawing/2014/main" id="{8A5FFE4F-F27C-40BC-BB47-54017F119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2834DD-8FC8-4C95-9A8E-A2AC42F34748}"/>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206229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70C9C-D435-4024-A421-461B93D29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0A38B5-DF2E-4D74-998E-C0E1FA758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B44DB8D-C94D-480E-8866-6A89B62D8E38}"/>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5" name="Footer Placeholder 4">
            <a:extLst>
              <a:ext uri="{FF2B5EF4-FFF2-40B4-BE49-F238E27FC236}">
                <a16:creationId xmlns="" xmlns:a16="http://schemas.microsoft.com/office/drawing/2014/main" id="{9F60F3D7-3939-49AE-A855-82E74918B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CEC600-DDF8-409A-A3B9-509DC0AAC35A}"/>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353002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9F21CC-2CA4-4BBE-B285-A6B1289FC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C74566-48DC-4963-98F0-13B63C14E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2C796C3-1E54-4866-9CC2-97185D249680}"/>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5" name="Footer Placeholder 4">
            <a:extLst>
              <a:ext uri="{FF2B5EF4-FFF2-40B4-BE49-F238E27FC236}">
                <a16:creationId xmlns="" xmlns:a16="http://schemas.microsoft.com/office/drawing/2014/main" id="{5CE3AF09-4592-415B-A4CB-EC76D937C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6B15DD-13CE-4181-8094-CDD747360D7F}"/>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13458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A0E43-30D4-4FF4-AF17-87D997404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C78AC4F-B6A7-40C0-8505-C9C896615A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89ED9B5-C531-4E3F-9853-028004251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36563B-12E6-4EC4-9150-0CDFD8D6E780}"/>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6" name="Footer Placeholder 5">
            <a:extLst>
              <a:ext uri="{FF2B5EF4-FFF2-40B4-BE49-F238E27FC236}">
                <a16:creationId xmlns="" xmlns:a16="http://schemas.microsoft.com/office/drawing/2014/main" id="{C585918B-2424-4445-8709-5F9BF0955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184C41-2B3D-4C61-8492-543A66BDC660}"/>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275825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AC2927-E612-4179-98D1-E2D6A135B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B417E2F-FCE3-4A57-8050-FA8A83D49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71456F-A660-4B98-AAF5-A24DEF912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A3E87B7-E6DC-4F83-A909-CFDC7240C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F3B768B-A8F4-44FB-B394-CD7D038FC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013B36-1F5A-49DD-8382-7D4D9BAB8801}"/>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8" name="Footer Placeholder 7">
            <a:extLst>
              <a:ext uri="{FF2B5EF4-FFF2-40B4-BE49-F238E27FC236}">
                <a16:creationId xmlns="" xmlns:a16="http://schemas.microsoft.com/office/drawing/2014/main" id="{B537EA1F-A245-42CF-A6F2-67C1549230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B0416DA-0475-42D3-9438-5AFB23190F83}"/>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417524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0E51A-4799-48A0-A7D9-52C18BE7B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53B62AB-3079-4BDE-B515-08854AD830D9}"/>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4" name="Footer Placeholder 3">
            <a:extLst>
              <a:ext uri="{FF2B5EF4-FFF2-40B4-BE49-F238E27FC236}">
                <a16:creationId xmlns="" xmlns:a16="http://schemas.microsoft.com/office/drawing/2014/main" id="{9CC52BD5-2A66-4A29-B711-E720F148D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CEC123E-6A4D-4760-8AC8-D505E99CDD6E}"/>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370546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8EC4E6C-96E0-4AFF-996E-1E81008E71A4}"/>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3" name="Footer Placeholder 2">
            <a:extLst>
              <a:ext uri="{FF2B5EF4-FFF2-40B4-BE49-F238E27FC236}">
                <a16:creationId xmlns="" xmlns:a16="http://schemas.microsoft.com/office/drawing/2014/main" id="{17748716-BE2E-4841-B563-04AE0F9FA6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AA389426-5F3D-4011-8E24-DE9DA8909F96}"/>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27633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9BFB7-AC09-479E-AEF5-82D3DB986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BA506D-2E69-4B32-8DD6-8EB77C405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3CC31E-967E-46AA-B8F1-A77C2DC3E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A32E3FE-9054-40E1-87B3-36B49E79AC18}"/>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6" name="Footer Placeholder 5">
            <a:extLst>
              <a:ext uri="{FF2B5EF4-FFF2-40B4-BE49-F238E27FC236}">
                <a16:creationId xmlns="" xmlns:a16="http://schemas.microsoft.com/office/drawing/2014/main" id="{CF79D71C-A38F-4AC2-9BFD-A5AAD1775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E7A2665-6BC7-4BEE-B560-A6CB77766A81}"/>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239545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15FF40-07C9-4E2C-A18F-D961091B9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9DDE837-4861-4EDF-A235-7124DC040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E7E7C3D-047A-49BA-BBEF-095779D89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5B59D5A-E9D6-4B81-A3DE-029979EC23F6}"/>
              </a:ext>
            </a:extLst>
          </p:cNvPr>
          <p:cNvSpPr>
            <a:spLocks noGrp="1"/>
          </p:cNvSpPr>
          <p:nvPr>
            <p:ph type="dt" sz="half" idx="10"/>
          </p:nvPr>
        </p:nvSpPr>
        <p:spPr/>
        <p:txBody>
          <a:bodyPr/>
          <a:lstStyle/>
          <a:p>
            <a:fld id="{18F622D4-A0AA-4D71-9737-EF343D5A53EB}" type="datetimeFigureOut">
              <a:rPr lang="en-US" smtClean="0"/>
              <a:pPr/>
              <a:t>4/18/2021</a:t>
            </a:fld>
            <a:endParaRPr lang="en-US"/>
          </a:p>
        </p:txBody>
      </p:sp>
      <p:sp>
        <p:nvSpPr>
          <p:cNvPr id="6" name="Footer Placeholder 5">
            <a:extLst>
              <a:ext uri="{FF2B5EF4-FFF2-40B4-BE49-F238E27FC236}">
                <a16:creationId xmlns="" xmlns:a16="http://schemas.microsoft.com/office/drawing/2014/main" id="{F6149DFE-92C1-46A0-9D4C-73A20B65D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0A28BC0-2FA4-4184-985A-5CCA1B596889}"/>
              </a:ext>
            </a:extLst>
          </p:cNvPr>
          <p:cNvSpPr>
            <a:spLocks noGrp="1"/>
          </p:cNvSpPr>
          <p:nvPr>
            <p:ph type="sldNum" sz="quarter" idx="12"/>
          </p:nvPr>
        </p:nvSpPr>
        <p:spPr/>
        <p:txBody>
          <a:body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335604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32DF1F8-B58A-4477-B4E3-EED8F0F45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5717BBD-4A1C-4DDA-8330-7B780F80F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9F8884-71F4-4B4B-AA07-3D1CCDE16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622D4-A0AA-4D71-9737-EF343D5A53EB}" type="datetimeFigureOut">
              <a:rPr lang="en-US" smtClean="0"/>
              <a:pPr/>
              <a:t>4/18/2021</a:t>
            </a:fld>
            <a:endParaRPr lang="en-US"/>
          </a:p>
        </p:txBody>
      </p:sp>
      <p:sp>
        <p:nvSpPr>
          <p:cNvPr id="5" name="Footer Placeholder 4">
            <a:extLst>
              <a:ext uri="{FF2B5EF4-FFF2-40B4-BE49-F238E27FC236}">
                <a16:creationId xmlns="" xmlns:a16="http://schemas.microsoft.com/office/drawing/2014/main" id="{04BD2210-DAE5-41E9-9EEF-CBF59276E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13086A1-0D53-488F-92A1-2A92364F2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B0661-1919-4844-B54D-1B8E32DA4C28}" type="slidenum">
              <a:rPr lang="en-US" smtClean="0"/>
              <a:pPr/>
              <a:t>‹#›</a:t>
            </a:fld>
            <a:endParaRPr lang="en-US"/>
          </a:p>
        </p:txBody>
      </p:sp>
    </p:spTree>
    <p:extLst>
      <p:ext uri="{BB962C8B-B14F-4D97-AF65-F5344CB8AC3E}">
        <p14:creationId xmlns="" xmlns:p14="http://schemas.microsoft.com/office/powerpoint/2010/main" val="202384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3.console.aws.amazon.com/s3/buckets/sra-pub-src-2" TargetMode="External"/><Relationship Id="rId2" Type="http://schemas.openxmlformats.org/officeDocument/2006/relationships/hyperlink" Target="https://s3.console.aws.amazon.com/s3/buckets/sra-pub-sars-cov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AWS PRESENTATION</a:t>
            </a:r>
            <a:endParaRPr lang="en-IN" b="1" dirty="0"/>
          </a:p>
        </p:txBody>
      </p:sp>
      <p:sp>
        <p:nvSpPr>
          <p:cNvPr id="3" name="Content Placeholder 2"/>
          <p:cNvSpPr>
            <a:spLocks noGrp="1"/>
          </p:cNvSpPr>
          <p:nvPr>
            <p:ph idx="1"/>
          </p:nvPr>
        </p:nvSpPr>
        <p:spPr/>
        <p:txBody>
          <a:bodyPr/>
          <a:lstStyle/>
          <a:p>
            <a:pPr algn="ctr">
              <a:buNone/>
            </a:pPr>
            <a:r>
              <a:rPr lang="en-IN" dirty="0" smtClean="0"/>
              <a:t>AUTHOR : </a:t>
            </a:r>
          </a:p>
          <a:p>
            <a:pPr algn="ctr">
              <a:buNone/>
            </a:pPr>
            <a:r>
              <a:rPr lang="en-IN" dirty="0" smtClean="0"/>
              <a:t>ANAND VEERARAHAVAN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4AC1AD-E4CE-4BAA-8387-F625B52C0FAD}"/>
              </a:ext>
            </a:extLst>
          </p:cNvPr>
          <p:cNvSpPr>
            <a:spLocks noGrp="1"/>
          </p:cNvSpPr>
          <p:nvPr>
            <p:ph idx="1"/>
          </p:nvPr>
        </p:nvSpPr>
        <p:spPr>
          <a:xfrm>
            <a:off x="304800" y="152401"/>
            <a:ext cx="11582400" cy="6549220"/>
          </a:xfrm>
        </p:spPr>
        <p:txBody>
          <a:bodyPr vert="horz" lIns="91440" tIns="45720" rIns="91440" bIns="45720" rtlCol="0" anchor="t">
            <a:normAutofit fontScale="92500" lnSpcReduction="20000"/>
          </a:bodyPr>
          <a:lstStyle/>
          <a:p>
            <a:pPr marL="285750" indent="-285750">
              <a:buNone/>
            </a:pPr>
            <a:r>
              <a:rPr lang="en-US" sz="1400" b="1" dirty="0" smtClean="0">
                <a:ea typeface="+mn-lt"/>
                <a:cs typeface="+mn-lt"/>
              </a:rPr>
              <a:t>Learning </a:t>
            </a:r>
            <a:r>
              <a:rPr lang="en-US" sz="1400" b="1" dirty="0">
                <a:ea typeface="+mn-lt"/>
                <a:cs typeface="+mn-lt"/>
              </a:rPr>
              <a:t>from Staging Petabytes of Data for Analysis in AWS</a:t>
            </a:r>
            <a:endParaRPr lang="en-US" dirty="0"/>
          </a:p>
          <a:p>
            <a:pPr>
              <a:buFont typeface="Wingdings" pitchFamily="2" charset="2"/>
              <a:buChar char="q"/>
            </a:pPr>
            <a:r>
              <a:rPr lang="en-US" sz="1200" dirty="0">
                <a:ea typeface="+mn-lt"/>
                <a:cs typeface="+mn-lt"/>
              </a:rPr>
              <a:t>Cloud computing is the </a:t>
            </a:r>
            <a:r>
              <a:rPr lang="en-US" sz="1200" dirty="0" smtClean="0">
                <a:ea typeface="+mn-lt"/>
                <a:cs typeface="+mn-lt"/>
              </a:rPr>
              <a:t>on demand </a:t>
            </a:r>
            <a:r>
              <a:rPr lang="en-US" sz="1200" dirty="0">
                <a:ea typeface="+mn-lt"/>
                <a:cs typeface="+mn-lt"/>
              </a:rPr>
              <a:t>delivery of compute power, database, storage, applications, and other IT resources via the internet with pay-as-you-go pricing.</a:t>
            </a:r>
          </a:p>
          <a:p>
            <a:pPr>
              <a:buFont typeface="Wingdings" pitchFamily="2" charset="2"/>
              <a:buChar char="q"/>
            </a:pPr>
            <a:r>
              <a:rPr lang="en-US" sz="1200" dirty="0">
                <a:ea typeface="+mn-lt"/>
                <a:cs typeface="+mn-lt"/>
              </a:rPr>
              <a:t>Sharing data on AWS makes it accessible to a large and growing community of researchers, entrepreneurs, and enterprises who use the AWS Cloud. </a:t>
            </a:r>
          </a:p>
          <a:p>
            <a:pPr>
              <a:buFont typeface="Wingdings" pitchFamily="2" charset="2"/>
              <a:buChar char="q"/>
            </a:pPr>
            <a:r>
              <a:rPr lang="en-US" sz="1200" dirty="0">
                <a:ea typeface="+mn-lt"/>
                <a:cs typeface="+mn-lt"/>
              </a:rPr>
              <a:t>Many AWS customers supply data to the public to accelerate research and product development.</a:t>
            </a:r>
          </a:p>
          <a:p>
            <a:pPr>
              <a:buFont typeface="Wingdings" pitchFamily="2" charset="2"/>
              <a:buChar char="q"/>
            </a:pPr>
            <a:r>
              <a:rPr lang="en-US" sz="1200" dirty="0">
                <a:ea typeface="+mn-lt"/>
                <a:cs typeface="+mn-lt"/>
              </a:rPr>
              <a:t>Many AWS customers use data shared on AWS to create new products and services.</a:t>
            </a:r>
          </a:p>
          <a:p>
            <a:pPr>
              <a:buFont typeface="Wingdings" pitchFamily="2" charset="2"/>
              <a:buChar char="q"/>
            </a:pPr>
            <a:r>
              <a:rPr lang="en-US" sz="1200" dirty="0">
                <a:ea typeface="+mn-lt"/>
                <a:cs typeface="+mn-lt"/>
              </a:rPr>
              <a:t>Sharing data in the cloud lets data users spend more time on data analysis rather than data acquisition.</a:t>
            </a:r>
          </a:p>
          <a:p>
            <a:pPr>
              <a:buNone/>
            </a:pPr>
            <a:endParaRPr lang="en-US" sz="1200" dirty="0">
              <a:cs typeface="Calibri" panose="020F0502020204030204"/>
            </a:endParaRPr>
          </a:p>
          <a:p>
            <a:pPr>
              <a:buFont typeface="Wingdings" pitchFamily="2" charset="2"/>
              <a:buChar char="q"/>
            </a:pPr>
            <a:endParaRPr lang="en-US" sz="1200" dirty="0">
              <a:cs typeface="Calibri" panose="020F0502020204030204"/>
            </a:endParaRPr>
          </a:p>
          <a:p>
            <a:pPr marL="0" indent="0">
              <a:buNone/>
            </a:pPr>
            <a:endParaRPr lang="en-US" sz="1200" dirty="0">
              <a:cs typeface="Calibri" panose="020F0502020204030204"/>
            </a:endParaRPr>
          </a:p>
          <a:p>
            <a:pPr marL="285750" indent="-285750">
              <a:buNone/>
            </a:pPr>
            <a:r>
              <a:rPr lang="en-US" sz="1400" b="1" dirty="0"/>
              <a:t>SRA sequence data using Amazon Web Services (AWS)</a:t>
            </a:r>
            <a:endParaRPr lang="en-US" sz="1400" b="1" dirty="0">
              <a:cs typeface="Calibri"/>
            </a:endParaRPr>
          </a:p>
          <a:p>
            <a:pPr>
              <a:buFont typeface="Wingdings" pitchFamily="2" charset="2"/>
              <a:buChar char="q"/>
            </a:pPr>
            <a:r>
              <a:rPr lang="en-US" sz="1200" dirty="0" smtClean="0">
                <a:ea typeface="+mn-lt"/>
                <a:cs typeface="+mn-lt"/>
              </a:rPr>
              <a:t>  Amazon </a:t>
            </a:r>
            <a:r>
              <a:rPr lang="en-US" sz="1200" dirty="0">
                <a:ea typeface="+mn-lt"/>
                <a:cs typeface="+mn-lt"/>
              </a:rPr>
              <a:t>Web Services publicly hosts SRA data through the Registry of Open Data. SRA has several datasets in the AWS Registry of Open Data, all of which can be accessed freely, without charge, through either an HTTPS or S3 URL</a:t>
            </a:r>
            <a:r>
              <a:rPr lang="en-US" sz="1200" dirty="0" smtClean="0">
                <a:ea typeface="+mn-lt"/>
                <a:cs typeface="+mn-lt"/>
              </a:rPr>
              <a:t>.</a:t>
            </a:r>
          </a:p>
          <a:p>
            <a:pPr>
              <a:buFont typeface="Wingdings" pitchFamily="2" charset="2"/>
              <a:buChar char="q"/>
            </a:pPr>
            <a:r>
              <a:rPr lang="en-US" sz="1200" dirty="0" smtClean="0">
                <a:ea typeface="+mn-lt"/>
                <a:cs typeface="+mn-lt"/>
              </a:rPr>
              <a:t> One </a:t>
            </a:r>
            <a:r>
              <a:rPr lang="en-US" sz="1200" dirty="0">
                <a:ea typeface="+mn-lt"/>
                <a:cs typeface="+mn-lt"/>
              </a:rPr>
              <a:t>dataset contains public SRA data in the originally submitted format from select high value and newly-released studies. The second </a:t>
            </a:r>
            <a:r>
              <a:rPr lang="en-US" sz="1200" dirty="0" smtClean="0">
                <a:ea typeface="+mn-lt"/>
                <a:cs typeface="+mn-lt"/>
              </a:rPr>
              <a:t>dataset acts </a:t>
            </a:r>
            <a:r>
              <a:rPr lang="en-US" sz="1200" dirty="0">
                <a:ea typeface="+mn-lt"/>
                <a:cs typeface="+mn-lt"/>
              </a:rPr>
              <a:t>as a centralized repository of SARS-CoV-2 related sequences submitted to NCBI</a:t>
            </a:r>
            <a:r>
              <a:rPr lang="en-US" sz="1200" dirty="0" smtClean="0">
                <a:ea typeface="+mn-lt"/>
                <a:cs typeface="+mn-lt"/>
              </a:rPr>
              <a:t>.</a:t>
            </a:r>
          </a:p>
          <a:p>
            <a:pPr>
              <a:buFont typeface="Wingdings" pitchFamily="2" charset="2"/>
              <a:buChar char="q"/>
            </a:pPr>
            <a:r>
              <a:rPr lang="en-US" sz="1200" dirty="0" smtClean="0">
                <a:ea typeface="+mn-lt"/>
                <a:cs typeface="+mn-lt"/>
              </a:rPr>
              <a:t>Included </a:t>
            </a:r>
            <a:r>
              <a:rPr lang="en-US" sz="1200" dirty="0">
                <a:ea typeface="+mn-lt"/>
                <a:cs typeface="+mn-lt"/>
              </a:rPr>
              <a:t>are both the original files submitted by the principal investigator as well as SRA-processed sequences (including normalized sequence files and SRA aligned read format files) that require the SRA Toolkit for analysis. </a:t>
            </a:r>
            <a:endParaRPr lang="en-US" sz="1200" dirty="0" smtClean="0">
              <a:ea typeface="+mn-lt"/>
              <a:cs typeface="+mn-lt"/>
            </a:endParaRPr>
          </a:p>
          <a:p>
            <a:pPr>
              <a:buFont typeface="Wingdings" pitchFamily="2" charset="2"/>
              <a:buChar char="q"/>
            </a:pPr>
            <a:r>
              <a:rPr lang="en-US" sz="1200" dirty="0" smtClean="0">
                <a:ea typeface="+mn-lt"/>
                <a:cs typeface="+mn-lt"/>
              </a:rPr>
              <a:t> This </a:t>
            </a:r>
            <a:r>
              <a:rPr lang="en-US" sz="1200" dirty="0">
                <a:ea typeface="+mn-lt"/>
                <a:cs typeface="+mn-lt"/>
              </a:rPr>
              <a:t>dataset also includes metadata searchable in AWS Athena by BLAST result, taxonomic analysis, and more, to allow rapid discovery of the most relevant data to your research.</a:t>
            </a:r>
            <a:endParaRPr lang="en-US" sz="1200" dirty="0"/>
          </a:p>
          <a:p>
            <a:pPr>
              <a:buNone/>
            </a:pPr>
            <a:r>
              <a:rPr lang="en-US" sz="1400" b="1" dirty="0"/>
              <a:t>Accessing SRA Data in AWS:</a:t>
            </a:r>
            <a:endParaRPr lang="en-US" sz="1400" b="1" dirty="0">
              <a:cs typeface="Calibri"/>
            </a:endParaRPr>
          </a:p>
          <a:p>
            <a:pPr>
              <a:buNone/>
            </a:pPr>
            <a:r>
              <a:rPr lang="en-US" sz="1200" dirty="0">
                <a:ea typeface="+mn-lt"/>
                <a:cs typeface="+mn-lt"/>
              </a:rPr>
              <a:t> To download files from the AWS Console using a browser, visit the HTTPS URL for the Coronaviridae dataset and Public SRA files respectively:</a:t>
            </a:r>
            <a:endParaRPr lang="en-US" sz="1200" dirty="0">
              <a:cs typeface="Calibri" panose="020F0502020204030204"/>
            </a:endParaRPr>
          </a:p>
          <a:p>
            <a:pPr>
              <a:buFont typeface="Arial"/>
              <a:buChar char="•"/>
            </a:pPr>
            <a:r>
              <a:rPr lang="en-US" sz="1200" dirty="0">
                <a:ea typeface="+mn-lt"/>
                <a:cs typeface="+mn-lt"/>
                <a:hlinkClick r:id="rId2"/>
              </a:rPr>
              <a:t>https://s3.console.aws.amazon.com/s3/buckets/sra-pub-sars-cov2</a:t>
            </a:r>
            <a:endParaRPr lang="en-US" sz="1200" dirty="0">
              <a:cs typeface="Calibri"/>
            </a:endParaRPr>
          </a:p>
          <a:p>
            <a:pPr>
              <a:buFont typeface="Arial"/>
              <a:buChar char="•"/>
            </a:pPr>
            <a:r>
              <a:rPr lang="en-US" sz="1200" dirty="0">
                <a:ea typeface="+mn-lt"/>
                <a:cs typeface="+mn-lt"/>
                <a:hlinkClick r:id="rId3"/>
              </a:rPr>
              <a:t>https://s3.console.aws.amazon.com/s3/buckets/sra-pub-src-2</a:t>
            </a:r>
            <a:endParaRPr lang="en-US" sz="1200" dirty="0">
              <a:cs typeface="Calibri"/>
            </a:endParaRPr>
          </a:p>
          <a:p>
            <a:pPr indent="0">
              <a:buNone/>
            </a:pPr>
            <a:r>
              <a:rPr lang="en-US" sz="1200" dirty="0">
                <a:ea typeface="+mn-lt"/>
                <a:cs typeface="+mn-lt"/>
              </a:rPr>
              <a:t>From there you can navigate the directory structure using the provided graphical interface and you can search a given directory for your accession of interest using the provided search box near the top of the page. Once you have navigated to a specific file of interest you can click the </a:t>
            </a:r>
            <a:r>
              <a:rPr lang="en-US" sz="1200" b="1" dirty="0">
                <a:ea typeface="+mn-lt"/>
                <a:cs typeface="+mn-lt"/>
              </a:rPr>
              <a:t>Object URL</a:t>
            </a:r>
            <a:r>
              <a:rPr lang="en-US" sz="1200" dirty="0">
                <a:ea typeface="+mn-lt"/>
                <a:cs typeface="+mn-lt"/>
              </a:rPr>
              <a:t> link or use the </a:t>
            </a:r>
            <a:r>
              <a:rPr lang="en-US" sz="1200" b="1" dirty="0">
                <a:ea typeface="+mn-lt"/>
                <a:cs typeface="+mn-lt"/>
              </a:rPr>
              <a:t>Object actions</a:t>
            </a:r>
            <a:r>
              <a:rPr lang="en-US" sz="1200" dirty="0">
                <a:ea typeface="+mn-lt"/>
                <a:cs typeface="+mn-lt"/>
              </a:rPr>
              <a:t> button to copy the file to your own S3 bucket or download a copy to local storage.</a:t>
            </a:r>
            <a:endParaRPr lang="en-US" sz="1200" dirty="0">
              <a:cs typeface="Calibri"/>
            </a:endParaRPr>
          </a:p>
          <a:p>
            <a:pPr>
              <a:buNone/>
            </a:pPr>
            <a:r>
              <a:rPr lang="en-US" sz="1200" dirty="0">
                <a:ea typeface="+mn-lt"/>
                <a:cs typeface="+mn-lt"/>
              </a:rPr>
              <a:t>To access files from </a:t>
            </a:r>
            <a:r>
              <a:rPr lang="en-US" sz="1200" i="1" dirty="0">
                <a:ea typeface="+mn-lt"/>
                <a:cs typeface="+mn-lt"/>
              </a:rPr>
              <a:t>within</a:t>
            </a:r>
            <a:r>
              <a:rPr lang="en-US" sz="1200" dirty="0">
                <a:ea typeface="+mn-lt"/>
                <a:cs typeface="+mn-lt"/>
              </a:rPr>
              <a:t> AWS, e.g. from an EC2 instance, we can use the AWS CLI to perform an S3 copy or sync, using a command like this:</a:t>
            </a:r>
            <a:endParaRPr lang="en-US" sz="1200" dirty="0">
              <a:cs typeface="Calibri" panose="020F0502020204030204"/>
            </a:endParaRPr>
          </a:p>
          <a:p>
            <a:pPr>
              <a:buNone/>
            </a:pPr>
            <a:r>
              <a:rPr lang="en-US" sz="1200" dirty="0">
                <a:latin typeface="Calibri"/>
                <a:cs typeface="Calibri" panose="020F0502020204030204"/>
              </a:rPr>
              <a:t>aws s3 cp s3://sra-pub-sars-cov2/README.txt</a:t>
            </a:r>
          </a:p>
          <a:p>
            <a:pPr>
              <a:buNone/>
            </a:pPr>
            <a:r>
              <a:rPr lang="en-US" sz="1200" dirty="0">
                <a:ea typeface="+mn-lt"/>
                <a:cs typeface="+mn-lt"/>
              </a:rPr>
              <a:t>These data can also be accessed using various other tools and libraries. Access to files in the AWS Registry of Open Data is free. This is true whether you use the HTTPS or S3 URL. For S3 URLs, the transfer is free even if it crosses an AWS region boundary; there is no inter-regional data transfer fee.</a:t>
            </a:r>
            <a:endParaRPr lang="en-US" sz="1200" dirty="0">
              <a:cs typeface="Calibri" panose="020F0502020204030204"/>
            </a:endParaRPr>
          </a:p>
          <a:p>
            <a:pPr>
              <a:buNone/>
            </a:pPr>
            <a:endParaRPr lang="en-US" sz="1200" dirty="0">
              <a:cs typeface="Calibri" panose="020F0502020204030204"/>
            </a:endParaRPr>
          </a:p>
          <a:p>
            <a:pPr>
              <a:buNone/>
            </a:pPr>
            <a:endParaRPr lang="en-US" sz="1200" dirty="0">
              <a:cs typeface="Calibri" panose="020F0502020204030204"/>
            </a:endParaRPr>
          </a:p>
          <a:p>
            <a:pPr marL="0" indent="0">
              <a:buNone/>
            </a:pPr>
            <a:endParaRPr lang="en-US" sz="1200" dirty="0">
              <a:cs typeface="Calibri" panose="020F0502020204030204"/>
            </a:endParaRPr>
          </a:p>
        </p:txBody>
      </p:sp>
    </p:spTree>
    <p:extLst>
      <p:ext uri="{BB962C8B-B14F-4D97-AF65-F5344CB8AC3E}">
        <p14:creationId xmlns="" xmlns:p14="http://schemas.microsoft.com/office/powerpoint/2010/main" val="319457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73C9FC-A6BF-4D18-9E34-F7CD838D96CC}"/>
              </a:ext>
            </a:extLst>
          </p:cNvPr>
          <p:cNvSpPr>
            <a:spLocks noGrp="1"/>
          </p:cNvSpPr>
          <p:nvPr>
            <p:ph idx="1"/>
          </p:nvPr>
        </p:nvSpPr>
        <p:spPr>
          <a:xfrm>
            <a:off x="406400" y="228600"/>
            <a:ext cx="11582400" cy="6516740"/>
          </a:xfrm>
        </p:spPr>
        <p:txBody>
          <a:bodyPr vert="horz" lIns="91440" tIns="45720" rIns="91440" bIns="45720" rtlCol="0" anchor="t">
            <a:normAutofit/>
          </a:bodyPr>
          <a:lstStyle/>
          <a:p>
            <a:pPr marL="285750" indent="-285750">
              <a:buNone/>
            </a:pPr>
            <a:r>
              <a:rPr lang="en-US" sz="1400" b="1" dirty="0"/>
              <a:t>Amazon SageMaker</a:t>
            </a:r>
            <a:endParaRPr lang="en-US" sz="1400" b="1" dirty="0">
              <a:cs typeface="Calibri"/>
            </a:endParaRPr>
          </a:p>
          <a:p>
            <a:pPr marL="0" indent="0">
              <a:buNone/>
            </a:pPr>
            <a:r>
              <a:rPr lang="en-US" sz="1400" dirty="0">
                <a:ea typeface="+mn-lt"/>
                <a:cs typeface="+mn-lt"/>
              </a:rPr>
              <a:t>Amazon SageMaker helps data scientists and developers to prepare, build, train, and deploy high-quality Artificial Intelligence (AI) models quickly by bringing together a broad set of capabilities purpose-built for ML.</a:t>
            </a:r>
            <a:endParaRPr lang="en-US" dirty="0">
              <a:cs typeface="Calibri"/>
            </a:endParaRPr>
          </a:p>
          <a:p>
            <a:pPr marL="0" indent="0">
              <a:buNone/>
            </a:pPr>
            <a:endParaRPr lang="en-US" sz="1400" b="1" dirty="0" smtClean="0"/>
          </a:p>
          <a:p>
            <a:pPr marL="0" indent="0">
              <a:buNone/>
            </a:pPr>
            <a:r>
              <a:rPr lang="en-US" sz="1400" b="1" dirty="0" smtClean="0"/>
              <a:t>The </a:t>
            </a:r>
            <a:r>
              <a:rPr lang="en-US" sz="1400" b="1" dirty="0"/>
              <a:t>most comprehensive AI service:</a:t>
            </a:r>
            <a:endParaRPr lang="en-US" sz="1400" b="1" dirty="0">
              <a:cs typeface="Calibri"/>
            </a:endParaRPr>
          </a:p>
          <a:p>
            <a:pPr marL="0" indent="0">
              <a:buNone/>
            </a:pPr>
            <a:r>
              <a:rPr lang="en-US" sz="1400" dirty="0">
                <a:ea typeface="+mn-lt"/>
                <a:cs typeface="+mn-lt"/>
              </a:rPr>
              <a:t>Accelerate innovation with purpose-built tools for every step of AI development, including labeling, data preparation, feature engineering, statistical bias detection, auto-AI, training, tuning, hosting, </a:t>
            </a:r>
            <a:r>
              <a:rPr lang="en-US" sz="1400" dirty="0" smtClean="0">
                <a:ea typeface="+mn-lt"/>
                <a:cs typeface="+mn-lt"/>
              </a:rPr>
              <a:t>explain ability, </a:t>
            </a:r>
            <a:r>
              <a:rPr lang="en-US" sz="1400" dirty="0">
                <a:ea typeface="+mn-lt"/>
                <a:cs typeface="+mn-lt"/>
              </a:rPr>
              <a:t>monitoring, and workflows.</a:t>
            </a:r>
            <a:endParaRPr lang="en-US" sz="1400" dirty="0">
              <a:cs typeface="Calibri"/>
            </a:endParaRPr>
          </a:p>
          <a:p>
            <a:pPr>
              <a:buNone/>
            </a:pPr>
            <a:endParaRPr lang="en-US" sz="1400" b="1" dirty="0" smtClean="0"/>
          </a:p>
          <a:p>
            <a:pPr>
              <a:buNone/>
            </a:pPr>
            <a:r>
              <a:rPr lang="en-US" sz="1400" b="1" dirty="0" smtClean="0"/>
              <a:t>Key </a:t>
            </a:r>
            <a:r>
              <a:rPr lang="en-US" sz="1400" b="1" dirty="0"/>
              <a:t>features to prepare data, and build, train, and deploy AI models:</a:t>
            </a:r>
            <a:endParaRPr lang="en-US" sz="1400" b="1" dirty="0">
              <a:cs typeface="Calibri"/>
            </a:endParaRPr>
          </a:p>
          <a:p>
            <a:r>
              <a:rPr lang="en-US" sz="1400" dirty="0"/>
              <a:t>Improve productivity using the first fully integrated development environment (IDE) for AI</a:t>
            </a:r>
            <a:endParaRPr lang="en-US" sz="1400" dirty="0">
              <a:cs typeface="Calibri"/>
            </a:endParaRPr>
          </a:p>
          <a:p>
            <a:r>
              <a:rPr lang="en-US" sz="1400" dirty="0">
                <a:ea typeface="+mn-lt"/>
                <a:cs typeface="+mn-lt"/>
              </a:rPr>
              <a:t>Amazon SageMaker Studio provides a single, web-based visual interface where you can perform all AI development steps required to prepare data, and build, train, and deploy models.</a:t>
            </a:r>
            <a:endParaRPr lang="en-US" sz="1400" dirty="0">
              <a:cs typeface="Calibri" panose="020F0502020204030204"/>
            </a:endParaRPr>
          </a:p>
          <a:p>
            <a:pPr>
              <a:buNone/>
            </a:pPr>
            <a:endParaRPr lang="en-US" sz="1400" b="1" dirty="0" smtClean="0"/>
          </a:p>
          <a:p>
            <a:pPr>
              <a:buNone/>
            </a:pPr>
            <a:r>
              <a:rPr lang="en-US" sz="1400" b="1" dirty="0" smtClean="0"/>
              <a:t>Build</a:t>
            </a:r>
            <a:r>
              <a:rPr lang="en-US" sz="1400" b="1" dirty="0"/>
              <a:t>, train, and tune models automatically:</a:t>
            </a:r>
            <a:endParaRPr lang="en-US" sz="1400" b="1" dirty="0">
              <a:cs typeface="Calibri"/>
            </a:endParaRPr>
          </a:p>
          <a:p>
            <a:pPr>
              <a:buNone/>
            </a:pPr>
            <a:r>
              <a:rPr lang="en-US" sz="1400" dirty="0">
                <a:ea typeface="+mn-lt"/>
                <a:cs typeface="+mn-lt"/>
              </a:rPr>
              <a:t>Amazon SageMaker Autopilot selects the best algorithm for the prediction, and automatically builds, trains, </a:t>
            </a:r>
            <a:r>
              <a:rPr lang="en-US" sz="1400" dirty="0" smtClean="0">
                <a:ea typeface="+mn-lt"/>
                <a:cs typeface="+mn-lt"/>
              </a:rPr>
              <a:t>and</a:t>
            </a:r>
          </a:p>
          <a:p>
            <a:pPr>
              <a:buNone/>
            </a:pPr>
            <a:r>
              <a:rPr lang="en-US" sz="1400" dirty="0" smtClean="0">
                <a:ea typeface="+mn-lt"/>
                <a:cs typeface="+mn-lt"/>
              </a:rPr>
              <a:t>tunes </a:t>
            </a:r>
            <a:r>
              <a:rPr lang="en-US" sz="1400" dirty="0">
                <a:ea typeface="+mn-lt"/>
                <a:cs typeface="+mn-lt"/>
              </a:rPr>
              <a:t>Artificial Intelligence models without any loss of visibility or control.</a:t>
            </a:r>
            <a:endParaRPr lang="en-US" sz="1400" dirty="0"/>
          </a:p>
          <a:p>
            <a:pPr>
              <a:buNone/>
            </a:pPr>
            <a:endParaRPr lang="en-US" sz="1400" b="1" dirty="0" smtClean="0"/>
          </a:p>
          <a:p>
            <a:pPr>
              <a:buNone/>
            </a:pPr>
            <a:r>
              <a:rPr lang="en-US" sz="1400" b="1" dirty="0" smtClean="0"/>
              <a:t>The </a:t>
            </a:r>
            <a:r>
              <a:rPr lang="en-US" sz="1400" b="1" dirty="0"/>
              <a:t>fastest and easiest way to prepare data for AI:</a:t>
            </a:r>
            <a:endParaRPr lang="en-US" sz="1400" b="1" dirty="0">
              <a:cs typeface="Calibri" panose="020F0502020204030204"/>
            </a:endParaRPr>
          </a:p>
          <a:p>
            <a:pPr>
              <a:buNone/>
            </a:pPr>
            <a:r>
              <a:rPr lang="en-US" sz="1400" dirty="0">
                <a:ea typeface="+mn-lt"/>
                <a:cs typeface="+mn-lt"/>
              </a:rPr>
              <a:t>Amazon SageMaker Data Wrangler reduces the time it takes to prepare data for AI from weeks to minutes. With a </a:t>
            </a:r>
            <a:r>
              <a:rPr lang="en-US" sz="1400" dirty="0" smtClean="0">
                <a:ea typeface="+mn-lt"/>
                <a:cs typeface="+mn-lt"/>
              </a:rPr>
              <a:t>few</a:t>
            </a:r>
          </a:p>
          <a:p>
            <a:pPr>
              <a:buNone/>
            </a:pPr>
            <a:r>
              <a:rPr lang="en-US" sz="1400" dirty="0" smtClean="0">
                <a:ea typeface="+mn-lt"/>
                <a:cs typeface="+mn-lt"/>
              </a:rPr>
              <a:t>clicks</a:t>
            </a:r>
            <a:r>
              <a:rPr lang="en-US" sz="1400" dirty="0">
                <a:ea typeface="+mn-lt"/>
                <a:cs typeface="+mn-lt"/>
              </a:rPr>
              <a:t>, we can complete each step of the data preparation workflow, including data selection, cleansing, </a:t>
            </a:r>
            <a:r>
              <a:rPr lang="en-US" sz="1400" dirty="0" smtClean="0">
                <a:ea typeface="+mn-lt"/>
                <a:cs typeface="+mn-lt"/>
              </a:rPr>
              <a:t>exploration,</a:t>
            </a:r>
          </a:p>
          <a:p>
            <a:pPr>
              <a:buNone/>
            </a:pPr>
            <a:r>
              <a:rPr lang="en-US" sz="1400" dirty="0" smtClean="0">
                <a:ea typeface="+mn-lt"/>
                <a:cs typeface="+mn-lt"/>
              </a:rPr>
              <a:t>and </a:t>
            </a:r>
            <a:r>
              <a:rPr lang="en-US" sz="1400" dirty="0">
                <a:ea typeface="+mn-lt"/>
                <a:cs typeface="+mn-lt"/>
              </a:rPr>
              <a:t>visualization.</a:t>
            </a:r>
            <a:endParaRPr lang="en-US" dirty="0"/>
          </a:p>
          <a:p>
            <a:pPr>
              <a:buNone/>
            </a:pPr>
            <a:endParaRPr lang="en-US" sz="1400" dirty="0">
              <a:cs typeface="Calibri"/>
            </a:endParaRPr>
          </a:p>
          <a:p>
            <a:pPr marL="0" indent="0">
              <a:buNone/>
            </a:pPr>
            <a:endParaRPr lang="en-US" dirty="0">
              <a:cs typeface="Calibri"/>
            </a:endParaRPr>
          </a:p>
        </p:txBody>
      </p:sp>
    </p:spTree>
    <p:extLst>
      <p:ext uri="{BB962C8B-B14F-4D97-AF65-F5344CB8AC3E}">
        <p14:creationId xmlns="" xmlns:p14="http://schemas.microsoft.com/office/powerpoint/2010/main" val="3121812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 xmlns:a16="http://schemas.microsoft.com/office/drawing/2014/main" id="{28550C69-C8E1-44B1-823B-D06071C1ED21}"/>
              </a:ext>
            </a:extLst>
          </p:cNvPr>
          <p:cNvGraphicFramePr>
            <a:graphicFrameLocks noGrp="1"/>
          </p:cNvGraphicFramePr>
          <p:nvPr>
            <p:extLst>
              <p:ext uri="{D42A27DB-BD31-4B8C-83A1-F6EECF244321}">
                <p14:modId xmlns="" xmlns:p14="http://schemas.microsoft.com/office/powerpoint/2010/main" val="1694959292"/>
              </p:ext>
            </p:extLst>
          </p:nvPr>
        </p:nvGraphicFramePr>
        <p:xfrm>
          <a:off x="390617" y="1551008"/>
          <a:ext cx="11549846" cy="5035335"/>
        </p:xfrm>
        <a:graphic>
          <a:graphicData uri="http://schemas.openxmlformats.org/drawingml/2006/table">
            <a:tbl>
              <a:tblPr firstRow="1" bandRow="1">
                <a:tableStyleId>{5C22544A-7EE6-4342-B048-85BDC9FD1C3A}</a:tableStyleId>
              </a:tblPr>
              <a:tblGrid>
                <a:gridCol w="623174">
                  <a:extLst>
                    <a:ext uri="{9D8B030D-6E8A-4147-A177-3AD203B41FA5}">
                      <a16:colId xmlns="" xmlns:a16="http://schemas.microsoft.com/office/drawing/2014/main" val="4187035508"/>
                    </a:ext>
                  </a:extLst>
                </a:gridCol>
                <a:gridCol w="1385954">
                  <a:extLst>
                    <a:ext uri="{9D8B030D-6E8A-4147-A177-3AD203B41FA5}">
                      <a16:colId xmlns="" xmlns:a16="http://schemas.microsoft.com/office/drawing/2014/main" val="1119864684"/>
                    </a:ext>
                  </a:extLst>
                </a:gridCol>
                <a:gridCol w="1610057">
                  <a:extLst>
                    <a:ext uri="{9D8B030D-6E8A-4147-A177-3AD203B41FA5}">
                      <a16:colId xmlns="" xmlns:a16="http://schemas.microsoft.com/office/drawing/2014/main" val="3720062256"/>
                    </a:ext>
                  </a:extLst>
                </a:gridCol>
                <a:gridCol w="1941418">
                  <a:extLst>
                    <a:ext uri="{9D8B030D-6E8A-4147-A177-3AD203B41FA5}">
                      <a16:colId xmlns="" xmlns:a16="http://schemas.microsoft.com/office/drawing/2014/main" val="3280034517"/>
                    </a:ext>
                  </a:extLst>
                </a:gridCol>
                <a:gridCol w="2705100">
                  <a:extLst>
                    <a:ext uri="{9D8B030D-6E8A-4147-A177-3AD203B41FA5}">
                      <a16:colId xmlns="" xmlns:a16="http://schemas.microsoft.com/office/drawing/2014/main" val="2237508572"/>
                    </a:ext>
                  </a:extLst>
                </a:gridCol>
                <a:gridCol w="3284143">
                  <a:extLst>
                    <a:ext uri="{9D8B030D-6E8A-4147-A177-3AD203B41FA5}">
                      <a16:colId xmlns="" xmlns:a16="http://schemas.microsoft.com/office/drawing/2014/main" val="3959399203"/>
                    </a:ext>
                  </a:extLst>
                </a:gridCol>
              </a:tblGrid>
              <a:tr h="475032">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p>
                      <a:pPr algn="ctr"/>
                      <a:endParaRPr lang="en-US" sz="1200" dirty="0"/>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1412061539"/>
                  </a:ext>
                </a:extLst>
              </a:tr>
              <a:tr h="1235082">
                <a:tc>
                  <a:txBody>
                    <a:bodyPr/>
                    <a:lstStyle/>
                    <a:p>
                      <a:pPr algn="ctr"/>
                      <a:r>
                        <a:rPr lang="en-US" sz="1200" dirty="0"/>
                        <a:t>1.</a:t>
                      </a:r>
                    </a:p>
                  </a:txBody>
                  <a:tcPr/>
                </a:tc>
                <a:tc>
                  <a:txBody>
                    <a:bodyPr/>
                    <a:lstStyle/>
                    <a:p>
                      <a:r>
                        <a:rPr lang="en-US" sz="1200" dirty="0"/>
                        <a:t>The cancer genome Atlas </a:t>
                      </a:r>
                    </a:p>
                  </a:txBody>
                  <a:tcPr/>
                </a:tc>
                <a:tc>
                  <a:txBody>
                    <a:bodyPr/>
                    <a:lstStyle/>
                    <a:p>
                      <a:r>
                        <a:rPr lang="en-US" sz="1200" dirty="0"/>
                        <a:t>https://registry.opendata.aws/tcga/</a:t>
                      </a:r>
                    </a:p>
                  </a:txBody>
                  <a:tcPr/>
                </a:tc>
                <a:tc>
                  <a:txBody>
                    <a:bodyPr/>
                    <a:lstStyle/>
                    <a:p>
                      <a:r>
                        <a:rPr lang="en-US" sz="1200" dirty="0"/>
                        <a:t>Aims to produce comprehensive maps, with various features of important genomic mutations in large species and subtypes of cancer.</a:t>
                      </a:r>
                    </a:p>
                  </a:txBody>
                  <a:tcPr/>
                </a:tc>
                <a:tc>
                  <a:txBody>
                    <a:bodyPr/>
                    <a:lstStyle/>
                    <a:p>
                      <a:pPr marL="171450" indent="-171450">
                        <a:buFont typeface="Arial" panose="020B0604020202020204" pitchFamily="34" charset="0"/>
                        <a:buChar char="•"/>
                      </a:pPr>
                      <a:r>
                        <a:rPr lang="en-US" sz="1200" dirty="0"/>
                        <a:t>TCGA has analyzed matched tumor and normal tissues from 11,000 patients, allowing for the comprehensive characterization of 33 cancer types and subtypes, including 10 rare cancers.</a:t>
                      </a:r>
                    </a:p>
                  </a:txBody>
                  <a:tcPr/>
                </a:tc>
                <a:tc>
                  <a:txBody>
                    <a:bodyPr/>
                    <a:lstStyle/>
                    <a:p>
                      <a:pPr marL="171450" indent="-171450">
                        <a:buFont typeface="Arial" panose="020B0604020202020204" pitchFamily="34" charset="0"/>
                        <a:buChar char="•"/>
                      </a:pPr>
                      <a:r>
                        <a:rPr lang="en-US" sz="1200" dirty="0"/>
                        <a:t>Seven bridges use cancel genomic cloud.</a:t>
                      </a:r>
                    </a:p>
                    <a:p>
                      <a:pPr marL="171450" indent="-171450">
                        <a:buFont typeface="Arial" panose="020B0604020202020204" pitchFamily="34" charset="0"/>
                        <a:buChar char="•"/>
                      </a:pPr>
                      <a:r>
                        <a:rPr lang="en-US" sz="1200" dirty="0"/>
                        <a:t>National Cancer Institute use this genomic data Commons.  </a:t>
                      </a:r>
                    </a:p>
                    <a:p>
                      <a:pPr marL="171450" indent="-171450">
                        <a:buFont typeface="Arial" panose="020B0604020202020204" pitchFamily="34" charset="0"/>
                        <a:buChar char="•"/>
                      </a:pPr>
                      <a:r>
                        <a:rPr lang="en-US" sz="1200" dirty="0"/>
                        <a:t>ISB Cancer genome cloud by Institute for systems biology. </a:t>
                      </a:r>
                    </a:p>
                  </a:txBody>
                  <a:tcPr/>
                </a:tc>
                <a:extLst>
                  <a:ext uri="{0D108BD9-81ED-4DB2-BD59-A6C34878D82A}">
                    <a16:rowId xmlns="" xmlns:a16="http://schemas.microsoft.com/office/drawing/2014/main" val="2230486273"/>
                  </a:ext>
                </a:extLst>
              </a:tr>
              <a:tr h="855057">
                <a:tc>
                  <a:txBody>
                    <a:bodyPr/>
                    <a:lstStyle/>
                    <a:p>
                      <a:pPr algn="ctr"/>
                      <a:r>
                        <a:rPr lang="en-US" sz="1200" dirty="0"/>
                        <a:t>2.</a:t>
                      </a:r>
                    </a:p>
                  </a:txBody>
                  <a:tcPr/>
                </a:tc>
                <a:tc>
                  <a:txBody>
                    <a:bodyPr/>
                    <a:lstStyle/>
                    <a:p>
                      <a:r>
                        <a:rPr lang="en-US" sz="1200" dirty="0"/>
                        <a:t>Common crawl </a:t>
                      </a:r>
                    </a:p>
                  </a:txBody>
                  <a:tcPr/>
                </a:tc>
                <a:tc>
                  <a:txBody>
                    <a:bodyPr/>
                    <a:lstStyle/>
                    <a:p>
                      <a:r>
                        <a:rPr lang="en-US" sz="1200" dirty="0"/>
                        <a:t>https://registry.opendata.aws/commoncrawl/</a:t>
                      </a:r>
                    </a:p>
                  </a:txBody>
                  <a:tcPr/>
                </a:tc>
                <a:tc>
                  <a:txBody>
                    <a:bodyPr/>
                    <a:lstStyle/>
                    <a:p>
                      <a:r>
                        <a:rPr lang="en-US" sz="1200" dirty="0"/>
                        <a:t>It has raw web page datasets, text extractions and extracted metadata.</a:t>
                      </a:r>
                    </a:p>
                  </a:txBody>
                  <a:tcPr/>
                </a:tc>
                <a:tc>
                  <a:txBody>
                    <a:bodyPr/>
                    <a:lstStyle/>
                    <a:p>
                      <a:pPr marL="171450" indent="-171450">
                        <a:buFont typeface="Arial" panose="020B0604020202020204" pitchFamily="34" charset="0"/>
                        <a:buChar char="•"/>
                      </a:pPr>
                      <a:r>
                        <a:rPr lang="en-US" sz="1200" dirty="0"/>
                        <a:t>50 billion web pages of crawl data composed in this corpus.</a:t>
                      </a:r>
                    </a:p>
                    <a:p>
                      <a:pPr marL="171450" indent="-171450">
                        <a:buFont typeface="Arial" panose="020B0604020202020204" pitchFamily="34" charset="0"/>
                        <a:buChar char="•"/>
                      </a:pPr>
                      <a:r>
                        <a:rPr lang="en-US" sz="1200" dirty="0"/>
                        <a:t>Since 2008 it collected almost petabytes of data.</a:t>
                      </a:r>
                    </a:p>
                  </a:txBody>
                  <a:tcPr/>
                </a:tc>
                <a:tc>
                  <a:txBody>
                    <a:bodyPr/>
                    <a:lstStyle/>
                    <a:p>
                      <a:pPr marL="171450" indent="-171450">
                        <a:buFont typeface="Arial" panose="020B0604020202020204" pitchFamily="34" charset="0"/>
                        <a:buChar char="•"/>
                      </a:pPr>
                      <a:r>
                        <a:rPr lang="en-US" sz="1200" dirty="0"/>
                        <a:t>Common crawl index Athena by Edward Ross.</a:t>
                      </a:r>
                    </a:p>
                    <a:p>
                      <a:pPr marL="171450" indent="-171450">
                        <a:buFont typeface="Arial" panose="020B0604020202020204" pitchFamily="34" charset="0"/>
                        <a:buChar char="•"/>
                      </a:pPr>
                      <a:r>
                        <a:rPr lang="en-US" sz="1200" dirty="0"/>
                        <a:t>Win Suen used it for Large scale graph mining with spark .</a:t>
                      </a:r>
                    </a:p>
                  </a:txBody>
                  <a:tcPr/>
                </a:tc>
                <a:extLst>
                  <a:ext uri="{0D108BD9-81ED-4DB2-BD59-A6C34878D82A}">
                    <a16:rowId xmlns="" xmlns:a16="http://schemas.microsoft.com/office/drawing/2014/main" val="1146709713"/>
                  </a:ext>
                </a:extLst>
              </a:tr>
              <a:tr h="1235082">
                <a:tc>
                  <a:txBody>
                    <a:bodyPr/>
                    <a:lstStyle/>
                    <a:p>
                      <a:pPr algn="ctr"/>
                      <a:r>
                        <a:rPr lang="en-US" sz="1200" dirty="0"/>
                        <a:t>3.</a:t>
                      </a:r>
                    </a:p>
                  </a:txBody>
                  <a:tcPr/>
                </a:tc>
                <a:tc>
                  <a:txBody>
                    <a:bodyPr/>
                    <a:lstStyle/>
                    <a:p>
                      <a:r>
                        <a:rPr lang="en-US" sz="1200" dirty="0"/>
                        <a:t>Sentinel-2 </a:t>
                      </a:r>
                    </a:p>
                  </a:txBody>
                  <a:tcPr/>
                </a:tc>
                <a:tc>
                  <a:txBody>
                    <a:bodyPr/>
                    <a:lstStyle/>
                    <a:p>
                      <a:r>
                        <a:rPr lang="en-US" sz="1200" dirty="0"/>
                        <a:t>https://registry.opendata.aws/sentinel-2/</a:t>
                      </a:r>
                    </a:p>
                  </a:txBody>
                  <a:tcPr/>
                </a:tc>
                <a:tc>
                  <a:txBody>
                    <a:bodyPr/>
                    <a:lstStyle/>
                    <a:p>
                      <a:r>
                        <a:rPr lang="en-US" sz="1200" dirty="0"/>
                        <a:t>Provides high resolution imagery for land monitoring constellation for Current SPOT Landsat mission. </a:t>
                      </a:r>
                    </a:p>
                  </a:txBody>
                  <a:tcPr/>
                </a:tc>
                <a:tc>
                  <a:txBody>
                    <a:bodyPr/>
                    <a:lstStyle/>
                    <a:p>
                      <a:pPr marL="171450" indent="-171450">
                        <a:buFont typeface="Arial" panose="020B0604020202020204" pitchFamily="34" charset="0"/>
                        <a:buChar char="•"/>
                      </a:pPr>
                      <a:r>
                        <a:rPr lang="en-US" sz="1200" dirty="0"/>
                        <a:t>This data is great for ongoing studies because of its coverage of earth after every five days.</a:t>
                      </a:r>
                    </a:p>
                    <a:p>
                      <a:pPr marL="171450" indent="-171450">
                        <a:buFont typeface="Arial" panose="020B0604020202020204" pitchFamily="34" charset="0"/>
                        <a:buChar char="•"/>
                      </a:pPr>
                      <a:r>
                        <a:rPr lang="en-US" sz="1200" dirty="0"/>
                        <a:t>L2C Is available from September 2016 to Europe reason and from January 2017 globally.  </a:t>
                      </a:r>
                    </a:p>
                  </a:txBody>
                  <a:tcPr/>
                </a:tc>
                <a:tc>
                  <a:txBody>
                    <a:bodyPr/>
                    <a:lstStyle/>
                    <a:p>
                      <a:pPr marL="171450" indent="-171450">
                        <a:buFont typeface="Arial" panose="020B0604020202020204" pitchFamily="34" charset="0"/>
                        <a:buChar char="•"/>
                      </a:pPr>
                      <a:r>
                        <a:rPr lang="en-US" sz="1200" dirty="0"/>
                        <a:t>Antti Lapponian uses Tutorial for using Sentinel-2 data.</a:t>
                      </a:r>
                    </a:p>
                    <a:p>
                      <a:pPr marL="171450" indent="-171450">
                        <a:buFont typeface="Arial" panose="020B0604020202020204" pitchFamily="34" charset="0"/>
                        <a:buChar char="•"/>
                      </a:pPr>
                      <a:r>
                        <a:rPr lang="en-US" sz="1200" dirty="0"/>
                        <a:t>Remote Pixel uses Satellite Search by Remote Pixel.</a:t>
                      </a:r>
                    </a:p>
                    <a:p>
                      <a:pPr marL="171450" indent="-171450">
                        <a:buFont typeface="Arial" panose="020B0604020202020204" pitchFamily="34" charset="0"/>
                        <a:buChar char="•"/>
                      </a:pPr>
                      <a:r>
                        <a:rPr lang="en-US" sz="1200" dirty="0"/>
                        <a:t>Sentinel-2 Cloudless Atlas by EOX.</a:t>
                      </a:r>
                    </a:p>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1455878080"/>
                  </a:ext>
                </a:extLst>
              </a:tr>
              <a:tr h="1235082">
                <a:tc>
                  <a:txBody>
                    <a:bodyPr/>
                    <a:lstStyle/>
                    <a:p>
                      <a:pPr algn="ctr"/>
                      <a:r>
                        <a:rPr lang="en-US" sz="1200" dirty="0"/>
                        <a:t>4.</a:t>
                      </a:r>
                    </a:p>
                  </a:txBody>
                  <a:tcPr/>
                </a:tc>
                <a:tc>
                  <a:txBody>
                    <a:bodyPr/>
                    <a:lstStyle/>
                    <a:p>
                      <a:r>
                        <a:rPr lang="en-US" sz="1200" dirty="0"/>
                        <a:t>Landsat 8</a:t>
                      </a:r>
                    </a:p>
                  </a:txBody>
                  <a:tcPr/>
                </a:tc>
                <a:tc>
                  <a:txBody>
                    <a:bodyPr/>
                    <a:lstStyle/>
                    <a:p>
                      <a:r>
                        <a:rPr lang="en-US" sz="1200" dirty="0"/>
                        <a:t>https://registry.opendata.aws/landsat-8/</a:t>
                      </a:r>
                    </a:p>
                  </a:txBody>
                  <a:tcPr/>
                </a:tc>
                <a:tc>
                  <a:txBody>
                    <a:bodyPr/>
                    <a:lstStyle/>
                    <a:p>
                      <a:r>
                        <a:rPr lang="en-US" sz="1200" dirty="0"/>
                        <a:t>Collection of satellite imagery by Landsat 8 satellite of all land on Earth. </a:t>
                      </a:r>
                    </a:p>
                  </a:txBody>
                  <a:tcPr/>
                </a:tc>
                <a:tc>
                  <a:txBody>
                    <a:bodyPr/>
                    <a:lstStyle/>
                    <a:p>
                      <a:pPr marL="171450" indent="-171450">
                        <a:buFont typeface="Arial" panose="020B0604020202020204" pitchFamily="34" charset="0"/>
                        <a:buChar char="•"/>
                      </a:pPr>
                      <a:r>
                        <a:rPr lang="en-US" sz="1200" dirty="0"/>
                        <a:t>It was the result of U.S. Geological Survey and NASA.</a:t>
                      </a:r>
                    </a:p>
                    <a:p>
                      <a:pPr marL="171450" indent="-171450">
                        <a:buFont typeface="Arial" panose="020B0604020202020204" pitchFamily="34" charset="0"/>
                        <a:buChar char="•"/>
                      </a:pPr>
                      <a:r>
                        <a:rPr lang="en-US" sz="1200" dirty="0"/>
                        <a:t>Was firstly Launch the in 1972,from space Landsat has created continuous earth land surface. </a:t>
                      </a:r>
                    </a:p>
                  </a:txBody>
                  <a:tcPr/>
                </a:tc>
                <a:tc>
                  <a:txBody>
                    <a:bodyPr/>
                    <a:lstStyle/>
                    <a:p>
                      <a:pPr marL="171450" indent="-171450">
                        <a:buFont typeface="Arial" panose="020B0604020202020204" pitchFamily="34" charset="0"/>
                        <a:buChar char="•"/>
                      </a:pPr>
                      <a:r>
                        <a:rPr lang="en-US" sz="1200" dirty="0"/>
                        <a:t>Via Amazon S3 is the Landsat 8 dataset is available to all users and can use Amazons on-demand computing.</a:t>
                      </a:r>
                    </a:p>
                    <a:p>
                      <a:pPr marL="171450" indent="-171450">
                        <a:buFont typeface="Arial" panose="020B0604020202020204" pitchFamily="34" charset="0"/>
                        <a:buChar char="•"/>
                      </a:pPr>
                      <a:r>
                        <a:rPr lang="en-US" sz="1200" dirty="0"/>
                        <a:t>The information is organized using a guide structure based on the path of each scene and in each row</a:t>
                      </a:r>
                    </a:p>
                  </a:txBody>
                  <a:tcPr/>
                </a:tc>
                <a:extLst>
                  <a:ext uri="{0D108BD9-81ED-4DB2-BD59-A6C34878D82A}">
                    <a16:rowId xmlns="" xmlns:a16="http://schemas.microsoft.com/office/drawing/2014/main" val="1509219418"/>
                  </a:ext>
                </a:extLst>
              </a:tr>
            </a:tbl>
          </a:graphicData>
        </a:graphic>
      </p:graphicFrame>
      <p:sp>
        <p:nvSpPr>
          <p:cNvPr id="10" name="TextBox 9">
            <a:extLst>
              <a:ext uri="{FF2B5EF4-FFF2-40B4-BE49-F238E27FC236}">
                <a16:creationId xmlns="" xmlns:a16="http://schemas.microsoft.com/office/drawing/2014/main" id="{459B4B3A-8D55-4D20-B193-21844752E421}"/>
              </a:ext>
            </a:extLst>
          </p:cNvPr>
          <p:cNvSpPr txBox="1"/>
          <p:nvPr/>
        </p:nvSpPr>
        <p:spPr>
          <a:xfrm>
            <a:off x="390617" y="355028"/>
            <a:ext cx="11549847" cy="1077218"/>
          </a:xfrm>
          <a:prstGeom prst="rect">
            <a:avLst/>
          </a:prstGeom>
          <a:noFill/>
        </p:spPr>
        <p:txBody>
          <a:bodyPr wrap="square">
            <a:spAutoFit/>
          </a:bodyPr>
          <a:lstStyle/>
          <a:p>
            <a:r>
              <a:rPr lang="en-CA" sz="1400" b="1" dirty="0">
                <a:effectLst/>
                <a:latin typeface="Verdana" panose="020B0604030504040204" pitchFamily="34" charset="0"/>
                <a:ea typeface="Calibri" panose="020F0502020204030204" pitchFamily="34" charset="0"/>
                <a:cs typeface="Arial" panose="020B0604020202020204" pitchFamily="34" charset="0"/>
              </a:rPr>
              <a:t>Datasets</a:t>
            </a:r>
            <a:r>
              <a:rPr lang="en-CA" sz="1200" dirty="0">
                <a:effectLst/>
                <a:latin typeface="Verdana" panose="020B0604030504040204" pitchFamily="34" charset="0"/>
                <a:ea typeface="Calibri" panose="020F0502020204030204" pitchFamily="34" charset="0"/>
                <a:cs typeface="Arial" panose="020B0604020202020204" pitchFamily="34" charset="0"/>
              </a:rPr>
              <a:t>: Dataset refers to file that contain one or more records. Any named group of records is called Dataset. For example, the test scores of each student in a particular class is a dataset. AWS has 200+ open datasets available to their users. </a:t>
            </a:r>
            <a:r>
              <a:rPr lang="en-US" sz="1200" dirty="0">
                <a:effectLst/>
                <a:latin typeface="Verdana" panose="020B0604030504040204" pitchFamily="34" charset="0"/>
                <a:ea typeface="Calibri" panose="020F0502020204030204" pitchFamily="34" charset="0"/>
                <a:cs typeface="Arial" panose="020B0604020202020204" pitchFamily="34" charset="0"/>
              </a:rPr>
              <a:t>These datasets are collected from NASA space act agreement, NOAA big data program, Facebook data for good, NIH SDRIDES, Amazon sustainability data initiative, Space Telescope science Institute Cortana. Some of the datasets are discussed in this presentation within the below table, they are The cancer genome Atlas, common crawl, Sentinel 2, </a:t>
            </a:r>
            <a:r>
              <a:rPr lang="en-US" sz="1200" dirty="0">
                <a:latin typeface="Verdana" panose="020B0604030504040204" pitchFamily="34" charset="0"/>
                <a:ea typeface="Calibri" panose="020F0502020204030204" pitchFamily="34" charset="0"/>
                <a:cs typeface="Arial" panose="020B0604020202020204" pitchFamily="34" charset="0"/>
              </a:rPr>
              <a:t>L</a:t>
            </a:r>
            <a:r>
              <a:rPr lang="en-US" sz="1200" dirty="0">
                <a:effectLst/>
                <a:latin typeface="Verdana" panose="020B0604030504040204" pitchFamily="34" charset="0"/>
                <a:ea typeface="Calibri" panose="020F0502020204030204" pitchFamily="34" charset="0"/>
                <a:cs typeface="Arial" panose="020B0604020202020204" pitchFamily="34" charset="0"/>
              </a:rPr>
              <a:t>andsat 8, genome aggregation database, Terrain tiles, and so on. </a:t>
            </a:r>
            <a:r>
              <a:rPr lang="en-US" sz="1400" dirty="0">
                <a:effectLst/>
                <a:latin typeface="Verdana" panose="020B0604030504040204" pitchFamily="34" charset="0"/>
                <a:ea typeface="Calibri" panose="020F0502020204030204" pitchFamily="34" charset="0"/>
                <a:cs typeface="Arial" panose="020B0604020202020204" pitchFamily="34" charset="0"/>
              </a:rPr>
              <a:t>  </a:t>
            </a:r>
            <a:endParaRPr lang="en-US" sz="1400" dirty="0"/>
          </a:p>
        </p:txBody>
      </p:sp>
    </p:spTree>
    <p:extLst>
      <p:ext uri="{BB962C8B-B14F-4D97-AF65-F5344CB8AC3E}">
        <p14:creationId xmlns="" xmlns:p14="http://schemas.microsoft.com/office/powerpoint/2010/main" val="70605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8">
            <a:extLst>
              <a:ext uri="{FF2B5EF4-FFF2-40B4-BE49-F238E27FC236}">
                <a16:creationId xmlns="" xmlns:a16="http://schemas.microsoft.com/office/drawing/2014/main" id="{2C57E119-E995-483F-A2A1-9D9CDCB45050}"/>
              </a:ext>
            </a:extLst>
          </p:cNvPr>
          <p:cNvGraphicFramePr>
            <a:graphicFrameLocks noGrp="1"/>
          </p:cNvGraphicFramePr>
          <p:nvPr>
            <p:extLst>
              <p:ext uri="{D42A27DB-BD31-4B8C-83A1-F6EECF244321}">
                <p14:modId xmlns="" xmlns:p14="http://schemas.microsoft.com/office/powerpoint/2010/main" val="2977004399"/>
              </p:ext>
            </p:extLst>
          </p:nvPr>
        </p:nvGraphicFramePr>
        <p:xfrm>
          <a:off x="283248" y="259080"/>
          <a:ext cx="11625503" cy="6400800"/>
        </p:xfrm>
        <a:graphic>
          <a:graphicData uri="http://schemas.openxmlformats.org/drawingml/2006/table">
            <a:tbl>
              <a:tblPr firstRow="1" bandRow="1">
                <a:tableStyleId>{5C22544A-7EE6-4342-B048-85BDC9FD1C3A}</a:tableStyleId>
              </a:tblPr>
              <a:tblGrid>
                <a:gridCol w="623243">
                  <a:extLst>
                    <a:ext uri="{9D8B030D-6E8A-4147-A177-3AD203B41FA5}">
                      <a16:colId xmlns="" xmlns:a16="http://schemas.microsoft.com/office/drawing/2014/main" val="4187035508"/>
                    </a:ext>
                  </a:extLst>
                </a:gridCol>
                <a:gridCol w="1395542">
                  <a:extLst>
                    <a:ext uri="{9D8B030D-6E8A-4147-A177-3AD203B41FA5}">
                      <a16:colId xmlns="" xmlns:a16="http://schemas.microsoft.com/office/drawing/2014/main" val="1119864684"/>
                    </a:ext>
                  </a:extLst>
                </a:gridCol>
                <a:gridCol w="1621195">
                  <a:extLst>
                    <a:ext uri="{9D8B030D-6E8A-4147-A177-3AD203B41FA5}">
                      <a16:colId xmlns="" xmlns:a16="http://schemas.microsoft.com/office/drawing/2014/main" val="3720062256"/>
                    </a:ext>
                  </a:extLst>
                </a:gridCol>
                <a:gridCol w="1954848">
                  <a:extLst>
                    <a:ext uri="{9D8B030D-6E8A-4147-A177-3AD203B41FA5}">
                      <a16:colId xmlns="" xmlns:a16="http://schemas.microsoft.com/office/drawing/2014/main" val="3280034517"/>
                    </a:ext>
                  </a:extLst>
                </a:gridCol>
                <a:gridCol w="2723813">
                  <a:extLst>
                    <a:ext uri="{9D8B030D-6E8A-4147-A177-3AD203B41FA5}">
                      <a16:colId xmlns="" xmlns:a16="http://schemas.microsoft.com/office/drawing/2014/main" val="2237508572"/>
                    </a:ext>
                  </a:extLst>
                </a:gridCol>
                <a:gridCol w="3306862">
                  <a:extLst>
                    <a:ext uri="{9D8B030D-6E8A-4147-A177-3AD203B41FA5}">
                      <a16:colId xmlns="" xmlns:a16="http://schemas.microsoft.com/office/drawing/2014/main" val="3959399203"/>
                    </a:ext>
                  </a:extLst>
                </a:gridCol>
              </a:tblGrid>
              <a:tr h="438819">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p>
                      <a:pPr algn="ctr"/>
                      <a:endParaRPr lang="en-US" sz="1200" dirty="0"/>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1412061539"/>
                  </a:ext>
                </a:extLst>
              </a:tr>
              <a:tr h="672856">
                <a:tc>
                  <a:txBody>
                    <a:bodyPr/>
                    <a:lstStyle/>
                    <a:p>
                      <a:pPr algn="ctr"/>
                      <a:r>
                        <a:rPr lang="en-US" sz="1200" dirty="0"/>
                        <a:t>5.</a:t>
                      </a:r>
                    </a:p>
                  </a:txBody>
                  <a:tcPr/>
                </a:tc>
                <a:tc>
                  <a:txBody>
                    <a:bodyPr/>
                    <a:lstStyle/>
                    <a:p>
                      <a:r>
                        <a:rPr lang="en-US" sz="1200" dirty="0"/>
                        <a:t>Sudachi Language Resources</a:t>
                      </a:r>
                    </a:p>
                  </a:txBody>
                  <a:tcPr/>
                </a:tc>
                <a:tc>
                  <a:txBody>
                    <a:bodyPr/>
                    <a:lstStyle/>
                    <a:p>
                      <a:r>
                        <a:rPr lang="en-US" sz="1200" dirty="0"/>
                        <a:t>https://registry.opendata.aws/sudachi/</a:t>
                      </a:r>
                    </a:p>
                  </a:txBody>
                  <a:tcPr/>
                </a:tc>
                <a:tc>
                  <a:txBody>
                    <a:bodyPr/>
                    <a:lstStyle/>
                    <a:p>
                      <a:r>
                        <a:rPr lang="en-US" sz="1200" dirty="0"/>
                        <a:t>For a Japanese tokenizer Sudachi, SudachiDict is the dictionary. </a:t>
                      </a:r>
                    </a:p>
                  </a:txBody>
                  <a:tcPr/>
                </a:tc>
                <a:tc>
                  <a:txBody>
                    <a:bodyPr/>
                    <a:lstStyle/>
                    <a:p>
                      <a:pPr marL="171450" indent="-171450">
                        <a:buFont typeface="Arial" panose="020B0604020202020204" pitchFamily="34" charset="0"/>
                        <a:buChar char="•"/>
                      </a:pPr>
                      <a:r>
                        <a:rPr lang="en-US" sz="1200" dirty="0"/>
                        <a:t>For natural language processing NLP, It is word embeddings and Japanese dictionaries.</a:t>
                      </a:r>
                    </a:p>
                    <a:p>
                      <a:pPr marL="171450" indent="-171450">
                        <a:buFont typeface="Arial" panose="020B0604020202020204" pitchFamily="34" charset="0"/>
                        <a:buChar char="•"/>
                      </a:pPr>
                      <a:r>
                        <a:rPr lang="en-US" sz="1200" dirty="0"/>
                        <a:t> Every few months this dictionary has been updated and fixes for the current word and include neologism.</a:t>
                      </a:r>
                    </a:p>
                  </a:txBody>
                  <a:tcPr/>
                </a:tc>
                <a:tc>
                  <a:txBody>
                    <a:bodyPr/>
                    <a:lstStyle/>
                    <a:p>
                      <a:pPr marL="171450" indent="-171450">
                        <a:buFont typeface="Arial" panose="020B0604020202020204" pitchFamily="34" charset="0"/>
                        <a:buChar char="•"/>
                      </a:pPr>
                      <a:r>
                        <a:rPr lang="en-US" sz="1200" dirty="0"/>
                        <a:t>Analysis-Sudachi:  Sudachi plug in four Elasticsearch by works applications. </a:t>
                      </a:r>
                    </a:p>
                    <a:p>
                      <a:pPr marL="171450" indent="-171450">
                        <a:buFont typeface="Arial" panose="020B0604020202020204" pitchFamily="34" charset="0"/>
                        <a:buChar char="•"/>
                      </a:pPr>
                      <a:r>
                        <a:rPr lang="en-US" sz="1200" dirty="0"/>
                        <a:t>Sudachi Tutorials by works application.</a:t>
                      </a:r>
                    </a:p>
                    <a:p>
                      <a:pPr marL="171450" indent="-171450">
                        <a:buFont typeface="Arial" panose="020B0604020202020204" pitchFamily="34" charset="0"/>
                        <a:buChar char="•"/>
                      </a:pPr>
                      <a:r>
                        <a:rPr lang="en-US" sz="1200" dirty="0"/>
                        <a:t>Works applications  for SudachiPy Tutorials.</a:t>
                      </a:r>
                    </a:p>
                  </a:txBody>
                  <a:tcPr/>
                </a:tc>
                <a:extLst>
                  <a:ext uri="{0D108BD9-81ED-4DB2-BD59-A6C34878D82A}">
                    <a16:rowId xmlns="" xmlns:a16="http://schemas.microsoft.com/office/drawing/2014/main" val="3634943130"/>
                  </a:ext>
                </a:extLst>
              </a:tr>
              <a:tr h="672856">
                <a:tc>
                  <a:txBody>
                    <a:bodyPr/>
                    <a:lstStyle/>
                    <a:p>
                      <a:pPr algn="ctr"/>
                      <a:r>
                        <a:rPr lang="en-US" sz="1200" dirty="0"/>
                        <a:t>6.</a:t>
                      </a:r>
                    </a:p>
                  </a:txBody>
                  <a:tcPr/>
                </a:tc>
                <a:tc>
                  <a:txBody>
                    <a:bodyPr/>
                    <a:lstStyle/>
                    <a:p>
                      <a:r>
                        <a:rPr lang="en-US" sz="1200" dirty="0"/>
                        <a:t>Genome aggregation database (gnomAD)</a:t>
                      </a:r>
                    </a:p>
                  </a:txBody>
                  <a:tcPr/>
                </a:tc>
                <a:tc>
                  <a:txBody>
                    <a:bodyPr/>
                    <a:lstStyle/>
                    <a:p>
                      <a:r>
                        <a:rPr lang="en-US" sz="1200" dirty="0"/>
                        <a:t>https://registry.opendata.aws/sudachi/</a:t>
                      </a:r>
                    </a:p>
                  </a:txBody>
                  <a:tcPr/>
                </a:tc>
                <a:tc>
                  <a:txBody>
                    <a:bodyPr/>
                    <a:lstStyle/>
                    <a:p>
                      <a:r>
                        <a:rPr lang="en-US" sz="1200" dirty="0"/>
                        <a:t>From large-Scaling human sequencing projects It aggregates and harmonizes both exome and genome data.</a:t>
                      </a:r>
                    </a:p>
                  </a:txBody>
                  <a:tcPr/>
                </a:tc>
                <a:tc>
                  <a:txBody>
                    <a:bodyPr/>
                    <a:lstStyle/>
                    <a:p>
                      <a:pPr marL="171450" indent="-171450">
                        <a:buFont typeface="Arial" panose="020B0604020202020204" pitchFamily="34" charset="0"/>
                        <a:buChar char="•"/>
                      </a:pPr>
                      <a:r>
                        <a:rPr lang="en-US" sz="1200" dirty="0"/>
                        <a:t>Without restrictions on use it is released for the benefit of weather specific community.</a:t>
                      </a:r>
                    </a:p>
                    <a:p>
                      <a:pPr marL="171450" indent="-171450">
                        <a:buFont typeface="Arial" panose="020B0604020202020204" pitchFamily="34" charset="0"/>
                        <a:buChar char="•"/>
                      </a:pPr>
                      <a:r>
                        <a:rPr lang="en-US" sz="1200" dirty="0"/>
                        <a:t>New releases provided too public as soon as possible.</a:t>
                      </a:r>
                    </a:p>
                  </a:txBody>
                  <a:tcPr/>
                </a:tc>
                <a:tc>
                  <a:txBody>
                    <a:bodyPr/>
                    <a:lstStyle/>
                    <a:p>
                      <a:pPr marL="171450" indent="-171450">
                        <a:buFont typeface="Arial" panose="020B0604020202020204" pitchFamily="34" charset="0"/>
                        <a:buChar char="•"/>
                      </a:pPr>
                      <a:r>
                        <a:rPr lang="en-US" sz="1200" dirty="0"/>
                        <a:t>Hail by Hail Team.</a:t>
                      </a:r>
                    </a:p>
                    <a:p>
                      <a:pPr marL="171450" indent="-171450">
                        <a:buFont typeface="Arial" panose="020B0604020202020204" pitchFamily="34" charset="0"/>
                        <a:buChar char="•"/>
                      </a:pPr>
                      <a:r>
                        <a:rPr lang="en-US" sz="1200" dirty="0"/>
                        <a:t>By gnomAD Production Team, Hail utilities for gnomAD are provided.</a:t>
                      </a:r>
                    </a:p>
                  </a:txBody>
                  <a:tcPr/>
                </a:tc>
                <a:extLst>
                  <a:ext uri="{0D108BD9-81ED-4DB2-BD59-A6C34878D82A}">
                    <a16:rowId xmlns="" xmlns:a16="http://schemas.microsoft.com/office/drawing/2014/main" val="2230486273"/>
                  </a:ext>
                </a:extLst>
              </a:tr>
              <a:tr h="672856">
                <a:tc>
                  <a:txBody>
                    <a:bodyPr/>
                    <a:lstStyle/>
                    <a:p>
                      <a:pPr algn="ctr"/>
                      <a:r>
                        <a:rPr lang="en-US" sz="1200" dirty="0"/>
                        <a:t>7.</a:t>
                      </a:r>
                    </a:p>
                  </a:txBody>
                  <a:tcPr/>
                </a:tc>
                <a:tc>
                  <a:txBody>
                    <a:bodyPr/>
                    <a:lstStyle/>
                    <a:p>
                      <a:r>
                        <a:rPr lang="en-US" sz="1200" dirty="0"/>
                        <a:t>NEXRAD on AWS</a:t>
                      </a:r>
                    </a:p>
                  </a:txBody>
                  <a:tcPr/>
                </a:tc>
                <a:tc>
                  <a:txBody>
                    <a:bodyPr/>
                    <a:lstStyle/>
                    <a:p>
                      <a:r>
                        <a:rPr lang="en-US" sz="1200" dirty="0"/>
                        <a:t>https://registry.opendata.aws/noaa-nexrad/</a:t>
                      </a:r>
                    </a:p>
                  </a:txBody>
                  <a:tcPr/>
                </a:tc>
                <a:tc>
                  <a:txBody>
                    <a:bodyPr/>
                    <a:lstStyle/>
                    <a:p>
                      <a:r>
                        <a:rPr lang="en-US" sz="1200" dirty="0"/>
                        <a:t>Form the  Next Generation Weather Radar (NEXRAD) network Real-time and archival data generated.</a:t>
                      </a:r>
                    </a:p>
                  </a:txBody>
                  <a:tcPr/>
                </a:tc>
                <a:tc>
                  <a:txBody>
                    <a:bodyPr/>
                    <a:lstStyle/>
                    <a:p>
                      <a:pPr marL="171450" indent="-171450">
                        <a:buFont typeface="Arial" panose="020B0604020202020204" pitchFamily="34" charset="0"/>
                        <a:buChar char="•"/>
                      </a:pPr>
                      <a:r>
                        <a:rPr lang="en-US" sz="1200" dirty="0"/>
                        <a:t>Level II data is added as soon as its available.</a:t>
                      </a:r>
                    </a:p>
                    <a:p>
                      <a:pPr marL="171450" indent="-171450">
                        <a:buFont typeface="Arial" panose="020B0604020202020204" pitchFamily="34" charset="0"/>
                        <a:buChar char="•"/>
                      </a:pPr>
                      <a:r>
                        <a:rPr lang="en-US" sz="1200" dirty="0"/>
                        <a:t>Users are not restricted to use these data.</a:t>
                      </a:r>
                    </a:p>
                    <a:p>
                      <a:pPr marL="171450" indent="-171450">
                        <a:buFont typeface="Arial" panose="020B0604020202020204" pitchFamily="34" charset="0"/>
                        <a:buChar char="•"/>
                      </a:pPr>
                      <a:r>
                        <a:rPr lang="en-US" sz="1200" dirty="0"/>
                        <a:t>Tutorial NEXRAD on EC2 tutorial by open radar.</a:t>
                      </a:r>
                    </a:p>
                  </a:txBody>
                  <a:tcPr/>
                </a:tc>
                <a:tc>
                  <a:txBody>
                    <a:bodyPr/>
                    <a:lstStyle/>
                    <a:p>
                      <a:pPr marL="171450" indent="-171450">
                        <a:buFont typeface="Arial" panose="020B0604020202020204" pitchFamily="34" charset="0"/>
                        <a:buChar char="•"/>
                      </a:pPr>
                      <a:r>
                        <a:rPr lang="en-US" sz="1200" dirty="0"/>
                        <a:t>Into the eye of storm: NEXRAD level 2 open data bye Johnny Walker.</a:t>
                      </a:r>
                    </a:p>
                    <a:p>
                      <a:pPr marL="171450" indent="-171450">
                        <a:buFont typeface="Arial" panose="020B0604020202020204" pitchFamily="34" charset="0"/>
                        <a:buChar char="•"/>
                      </a:pPr>
                      <a:r>
                        <a:rPr lang="en-US" sz="1200" dirty="0"/>
                        <a:t>By Zag Flaming Open NEXRAD Data Access for level 3 with Lambda@Edge.</a:t>
                      </a:r>
                    </a:p>
                  </a:txBody>
                  <a:tcPr/>
                </a:tc>
                <a:extLst>
                  <a:ext uri="{0D108BD9-81ED-4DB2-BD59-A6C34878D82A}">
                    <a16:rowId xmlns="" xmlns:a16="http://schemas.microsoft.com/office/drawing/2014/main" val="1146709713"/>
                  </a:ext>
                </a:extLst>
              </a:tr>
              <a:tr h="965402">
                <a:tc>
                  <a:txBody>
                    <a:bodyPr/>
                    <a:lstStyle/>
                    <a:p>
                      <a:pPr algn="ctr"/>
                      <a:r>
                        <a:rPr lang="en-US" sz="1200" dirty="0"/>
                        <a:t>8.</a:t>
                      </a:r>
                    </a:p>
                  </a:txBody>
                  <a:tcPr/>
                </a:tc>
                <a:tc>
                  <a:txBody>
                    <a:bodyPr/>
                    <a:lstStyle/>
                    <a:p>
                      <a:r>
                        <a:rPr lang="en-US" sz="1200" dirty="0"/>
                        <a:t>Terrain Tiles</a:t>
                      </a:r>
                    </a:p>
                  </a:txBody>
                  <a:tcPr/>
                </a:tc>
                <a:tc>
                  <a:txBody>
                    <a:bodyPr/>
                    <a:lstStyle/>
                    <a:p>
                      <a:r>
                        <a:rPr lang="en-US" sz="1200" dirty="0"/>
                        <a:t>https://registry.opendata.aws/tcga/</a:t>
                      </a:r>
                    </a:p>
                  </a:txBody>
                  <a:tcPr/>
                </a:tc>
                <a:tc>
                  <a:txBody>
                    <a:bodyPr/>
                    <a:lstStyle/>
                    <a:p>
                      <a:r>
                        <a:rPr lang="en-US" sz="1200" dirty="0"/>
                        <a:t>In major types and subtypes of cancer its aim is to generate comprehensive multi dimensional Maps. </a:t>
                      </a:r>
                    </a:p>
                  </a:txBody>
                  <a:tcPr/>
                </a:tc>
                <a:tc>
                  <a:txBody>
                    <a:bodyPr/>
                    <a:lstStyle/>
                    <a:p>
                      <a:pPr marL="171450" indent="-171450">
                        <a:buFont typeface="Arial" panose="020B0604020202020204" pitchFamily="34" charset="0"/>
                        <a:buChar char="•"/>
                      </a:pPr>
                      <a:r>
                        <a:rPr lang="en-US" sz="1200" dirty="0"/>
                        <a:t>From 11,000 patients TCGA has analyzed matched tumor and normal tissue Allowing father 33 cancer types and subtypes including ten rare cancers. </a:t>
                      </a:r>
                    </a:p>
                    <a:p>
                      <a:pPr marL="171450" indent="-171450">
                        <a:buFont typeface="Arial" panose="020B0604020202020204" pitchFamily="34" charset="0"/>
                        <a:buChar char="•"/>
                      </a:pPr>
                      <a:r>
                        <a:rPr lang="en-US" sz="1200" dirty="0"/>
                        <a:t>TCGA  via NIH STRIDES Initiative made available to its users.</a:t>
                      </a:r>
                    </a:p>
                  </a:txBody>
                  <a:tcPr/>
                </a:tc>
                <a:tc>
                  <a:txBody>
                    <a:bodyPr/>
                    <a:lstStyle/>
                    <a:p>
                      <a:pPr marL="171450" indent="-171450">
                        <a:buFont typeface="Arial" panose="020B0604020202020204" pitchFamily="34" charset="0"/>
                        <a:buChar char="•"/>
                      </a:pPr>
                      <a:r>
                        <a:rPr lang="en-US" sz="1200" dirty="0"/>
                        <a:t>Broad Institute of MIT &amp; Harvard uses Broad Institute FireCloud.</a:t>
                      </a:r>
                    </a:p>
                    <a:p>
                      <a:pPr marL="171450" indent="-171450">
                        <a:buFont typeface="Arial" panose="020B0604020202020204" pitchFamily="34" charset="0"/>
                        <a:buChar char="•"/>
                      </a:pPr>
                      <a:r>
                        <a:rPr lang="en-US" sz="1200" dirty="0"/>
                        <a:t>National  Cancer Institute uses Genome Data Commons.</a:t>
                      </a:r>
                    </a:p>
                    <a:p>
                      <a:pPr marL="171450" indent="-171450">
                        <a:buFont typeface="Arial" panose="020B0604020202020204" pitchFamily="34" charset="0"/>
                        <a:buChar char="•"/>
                      </a:pPr>
                      <a:r>
                        <a:rPr lang="en-US" sz="1200" dirty="0"/>
                        <a:t>Also, GDC Legacy Archive by National Cancer Institute.</a:t>
                      </a:r>
                    </a:p>
                  </a:txBody>
                  <a:tcPr/>
                </a:tc>
                <a:extLst>
                  <a:ext uri="{0D108BD9-81ED-4DB2-BD59-A6C34878D82A}">
                    <a16:rowId xmlns="" xmlns:a16="http://schemas.microsoft.com/office/drawing/2014/main" val="1455878080"/>
                  </a:ext>
                </a:extLst>
              </a:tr>
              <a:tr h="1111676">
                <a:tc>
                  <a:txBody>
                    <a:bodyPr/>
                    <a:lstStyle/>
                    <a:p>
                      <a:pPr algn="ctr"/>
                      <a:r>
                        <a:rPr lang="en-US" sz="1200" dirty="0"/>
                        <a:t>9.</a:t>
                      </a:r>
                    </a:p>
                  </a:txBody>
                  <a:tcPr/>
                </a:tc>
                <a:tc>
                  <a:txBody>
                    <a:bodyPr/>
                    <a:lstStyle/>
                    <a:p>
                      <a:r>
                        <a:rPr lang="en-US" sz="1200" dirty="0"/>
                        <a:t>Allen Cell Imaging Collections</a:t>
                      </a:r>
                    </a:p>
                  </a:txBody>
                  <a:tcPr/>
                </a:tc>
                <a:tc>
                  <a:txBody>
                    <a:bodyPr/>
                    <a:lstStyle/>
                    <a:p>
                      <a:r>
                        <a:rPr lang="en-US" sz="1200" dirty="0"/>
                        <a:t>https://registry.opendata.aws/allen-cell-imaging-collections/</a:t>
                      </a:r>
                    </a:p>
                  </a:txBody>
                  <a:tcPr/>
                </a:tc>
                <a:tc>
                  <a:txBody>
                    <a:bodyPr/>
                    <a:lstStyle/>
                    <a:p>
                      <a:r>
                        <a:rPr lang="en-US" sz="1200" dirty="0"/>
                        <a:t>Allen Institute of Cell Science created multiple datasets which are contained in this bucket.</a:t>
                      </a:r>
                    </a:p>
                  </a:txBody>
                  <a:tcPr/>
                </a:tc>
                <a:tc>
                  <a:txBody>
                    <a:bodyPr/>
                    <a:lstStyle/>
                    <a:p>
                      <a:pPr marL="171450" indent="-171450">
                        <a:buFont typeface="Arial" panose="020B0604020202020204" pitchFamily="34" charset="0"/>
                        <a:buChar char="•"/>
                      </a:pPr>
                      <a:r>
                        <a:rPr lang="en-US" sz="1200" dirty="0"/>
                        <a:t>These buckets contain either: </a:t>
                      </a:r>
                    </a:p>
                    <a:p>
                      <a:pPr marL="171450" indent="-171450">
                        <a:buFont typeface="Arial" panose="020B0604020202020204" pitchFamily="34" charset="0"/>
                        <a:buChar char="•"/>
                      </a:pPr>
                      <a:r>
                        <a:rPr lang="en-US" sz="1200" dirty="0"/>
                        <a:t>From glass plates field of view images </a:t>
                      </a:r>
                    </a:p>
                    <a:p>
                      <a:pPr marL="171450" indent="-171450">
                        <a:buFont typeface="Arial" panose="020B0604020202020204" pitchFamily="34" charset="0"/>
                        <a:buChar char="•"/>
                      </a:pPr>
                      <a:r>
                        <a:rPr lang="en-US" sz="1200" dirty="0"/>
                        <a:t>DNA, cell membrane and structure segmentation </a:t>
                      </a:r>
                    </a:p>
                    <a:p>
                      <a:pPr marL="171450" indent="-171450">
                        <a:buFont typeface="Arial" panose="020B0604020202020204" pitchFamily="34" charset="0"/>
                        <a:buChar char="•"/>
                      </a:pPr>
                      <a:r>
                        <a:rPr lang="en-US" sz="1200" dirty="0"/>
                        <a:t>DNA, cell membrane and structure contours</a:t>
                      </a:r>
                    </a:p>
                  </a:txBody>
                  <a:tcPr/>
                </a:tc>
                <a:tc>
                  <a:txBody>
                    <a:bodyPr/>
                    <a:lstStyle/>
                    <a:p>
                      <a:pPr marL="171450" indent="-171450">
                        <a:buFont typeface="Arial" panose="020B0604020202020204" pitchFamily="34" charset="0"/>
                        <a:buChar char="•"/>
                      </a:pPr>
                      <a:r>
                        <a:rPr lang="en-US" sz="1200" dirty="0"/>
                        <a:t>Allen Institute for cell science uses Allen cell feature Explorer. </a:t>
                      </a:r>
                    </a:p>
                    <a:p>
                      <a:pPr marL="171450" indent="-171450">
                        <a:buFont typeface="Arial" panose="020B0604020202020204" pitchFamily="34" charset="0"/>
                        <a:buChar char="•"/>
                      </a:pPr>
                      <a:r>
                        <a:rPr lang="en-US" sz="1200" dirty="0"/>
                        <a:t>Allen Institute for cell science use this visual guide to human cells </a:t>
                      </a:r>
                    </a:p>
                    <a:p>
                      <a:pPr marL="171450" indent="-171450">
                        <a:buFont typeface="Arial" panose="020B0604020202020204" pitchFamily="34" charset="0"/>
                        <a:buChar char="•"/>
                      </a:pPr>
                      <a:r>
                        <a:rPr lang="en-US" sz="1200" dirty="0"/>
                        <a:t>Dan Toloudis used AICS volume viewer. </a:t>
                      </a:r>
                    </a:p>
                  </a:txBody>
                  <a:tcPr/>
                </a:tc>
                <a:extLst>
                  <a:ext uri="{0D108BD9-81ED-4DB2-BD59-A6C34878D82A}">
                    <a16:rowId xmlns="" xmlns:a16="http://schemas.microsoft.com/office/drawing/2014/main" val="1509219418"/>
                  </a:ext>
                </a:extLst>
              </a:tr>
            </a:tbl>
          </a:graphicData>
        </a:graphic>
      </p:graphicFrame>
    </p:spTree>
    <p:extLst>
      <p:ext uri="{BB962C8B-B14F-4D97-AF65-F5344CB8AC3E}">
        <p14:creationId xmlns="" xmlns:p14="http://schemas.microsoft.com/office/powerpoint/2010/main" val="143271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 xmlns:a16="http://schemas.microsoft.com/office/drawing/2014/main" id="{EEB4C3C8-723D-4847-97AB-F4DDF045602A}"/>
              </a:ext>
            </a:extLst>
          </p:cNvPr>
          <p:cNvGraphicFramePr>
            <a:graphicFrameLocks noGrp="1"/>
          </p:cNvGraphicFramePr>
          <p:nvPr>
            <p:extLst>
              <p:ext uri="{D42A27DB-BD31-4B8C-83A1-F6EECF244321}">
                <p14:modId xmlns="" xmlns:p14="http://schemas.microsoft.com/office/powerpoint/2010/main" val="3145913775"/>
              </p:ext>
            </p:extLst>
          </p:nvPr>
        </p:nvGraphicFramePr>
        <p:xfrm>
          <a:off x="281127" y="250286"/>
          <a:ext cx="11629745" cy="6324134"/>
        </p:xfrm>
        <a:graphic>
          <a:graphicData uri="http://schemas.openxmlformats.org/drawingml/2006/table">
            <a:tbl>
              <a:tblPr firstRow="1" bandRow="1">
                <a:tableStyleId>{5C22544A-7EE6-4342-B048-85BDC9FD1C3A}</a:tableStyleId>
              </a:tblPr>
              <a:tblGrid>
                <a:gridCol w="627485">
                  <a:extLst>
                    <a:ext uri="{9D8B030D-6E8A-4147-A177-3AD203B41FA5}">
                      <a16:colId xmlns="" xmlns:a16="http://schemas.microsoft.com/office/drawing/2014/main" val="4187035508"/>
                    </a:ext>
                  </a:extLst>
                </a:gridCol>
                <a:gridCol w="1395542">
                  <a:extLst>
                    <a:ext uri="{9D8B030D-6E8A-4147-A177-3AD203B41FA5}">
                      <a16:colId xmlns="" xmlns:a16="http://schemas.microsoft.com/office/drawing/2014/main" val="1119864684"/>
                    </a:ext>
                  </a:extLst>
                </a:gridCol>
                <a:gridCol w="1621195">
                  <a:extLst>
                    <a:ext uri="{9D8B030D-6E8A-4147-A177-3AD203B41FA5}">
                      <a16:colId xmlns="" xmlns:a16="http://schemas.microsoft.com/office/drawing/2014/main" val="3720062256"/>
                    </a:ext>
                  </a:extLst>
                </a:gridCol>
                <a:gridCol w="1954848">
                  <a:extLst>
                    <a:ext uri="{9D8B030D-6E8A-4147-A177-3AD203B41FA5}">
                      <a16:colId xmlns="" xmlns:a16="http://schemas.microsoft.com/office/drawing/2014/main" val="3280034517"/>
                    </a:ext>
                  </a:extLst>
                </a:gridCol>
                <a:gridCol w="2723813">
                  <a:extLst>
                    <a:ext uri="{9D8B030D-6E8A-4147-A177-3AD203B41FA5}">
                      <a16:colId xmlns="" xmlns:a16="http://schemas.microsoft.com/office/drawing/2014/main" val="2237508572"/>
                    </a:ext>
                  </a:extLst>
                </a:gridCol>
                <a:gridCol w="3306862">
                  <a:extLst>
                    <a:ext uri="{9D8B030D-6E8A-4147-A177-3AD203B41FA5}">
                      <a16:colId xmlns="" xmlns:a16="http://schemas.microsoft.com/office/drawing/2014/main" val="3959399203"/>
                    </a:ext>
                  </a:extLst>
                </a:gridCol>
              </a:tblGrid>
              <a:tr h="486472">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p>
                      <a:pPr algn="ctr"/>
                      <a:endParaRPr lang="en-US" sz="1200" dirty="0"/>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1412061539"/>
                  </a:ext>
                </a:extLst>
              </a:tr>
              <a:tr h="1070238">
                <a:tc>
                  <a:txBody>
                    <a:bodyPr/>
                    <a:lstStyle/>
                    <a:p>
                      <a:pPr algn="ctr"/>
                      <a:r>
                        <a:rPr lang="en-US" sz="1200" dirty="0"/>
                        <a:t>10.</a:t>
                      </a:r>
                    </a:p>
                  </a:txBody>
                  <a:tcPr/>
                </a:tc>
                <a:tc>
                  <a:txBody>
                    <a:bodyPr/>
                    <a:lstStyle/>
                    <a:p>
                      <a:r>
                        <a:rPr lang="en-US" sz="1200" dirty="0"/>
                        <a:t>IRS 990 Filings</a:t>
                      </a:r>
                    </a:p>
                  </a:txBody>
                  <a:tcPr/>
                </a:tc>
                <a:tc>
                  <a:txBody>
                    <a:bodyPr/>
                    <a:lstStyle/>
                    <a:p>
                      <a:r>
                        <a:rPr lang="en-US" sz="1200" dirty="0"/>
                        <a:t>https://registry.opendata.aws/irs990/</a:t>
                      </a:r>
                    </a:p>
                  </a:txBody>
                  <a:tcPr/>
                </a:tc>
                <a:tc>
                  <a:txBody>
                    <a:bodyPr/>
                    <a:lstStyle/>
                    <a:p>
                      <a:pPr algn="ctr"/>
                      <a:r>
                        <a:rPr lang="en-US" sz="1200" dirty="0"/>
                        <a:t>To gather financial information about nonprofit organization it's used by United States internal review service. </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IRS  from 2013 to present anyone can use IRS 990 via Amazon S3.</a:t>
                      </a:r>
                    </a:p>
                    <a:p>
                      <a:pPr marL="171450" indent="-171450">
                        <a:buFont typeface="Arial" panose="020B0604020202020204" pitchFamily="34" charset="0"/>
                        <a:buChar char="•"/>
                      </a:pPr>
                      <a:r>
                        <a:rPr lang="en-US" sz="1200" dirty="0"/>
                        <a:t>Organizations that have filled forms 990, 990-EZ and 990-PF can use for performing research and analysis.</a:t>
                      </a:r>
                    </a:p>
                  </a:txBody>
                  <a:tcPr/>
                </a:tc>
                <a:tc>
                  <a:txBody>
                    <a:bodyPr/>
                    <a:lstStyle/>
                    <a:p>
                      <a:pPr marL="171450" indent="-171450">
                        <a:buFont typeface="Arial" panose="020B0604020202020204" pitchFamily="34" charset="0"/>
                        <a:buChar char="•"/>
                      </a:pPr>
                      <a:r>
                        <a:rPr lang="en-US" sz="1200" dirty="0"/>
                        <a:t>In unique XML Each electronic 990 feeling is available.</a:t>
                      </a:r>
                    </a:p>
                    <a:p>
                      <a:pPr marL="171450" indent="-171450">
                        <a:buFont typeface="Arial" panose="020B0604020202020204" pitchFamily="34" charset="0"/>
                        <a:buChar char="•"/>
                      </a:pPr>
                      <a:r>
                        <a:rPr lang="en-US" sz="1200" dirty="0"/>
                        <a:t>By Ji Ma npo_classifier: Automated coding using machine-learning and remapping the U.S.nonprofit sector.</a:t>
                      </a:r>
                    </a:p>
                  </a:txBody>
                  <a:tcPr/>
                </a:tc>
                <a:extLst>
                  <a:ext uri="{0D108BD9-81ED-4DB2-BD59-A6C34878D82A}">
                    <a16:rowId xmlns="" xmlns:a16="http://schemas.microsoft.com/office/drawing/2014/main" val="3342123701"/>
                  </a:ext>
                </a:extLst>
              </a:tr>
              <a:tr h="2237770">
                <a:tc>
                  <a:txBody>
                    <a:bodyPr/>
                    <a:lstStyle/>
                    <a:p>
                      <a:pPr algn="ctr"/>
                      <a:r>
                        <a:rPr lang="en-US" sz="1200" dirty="0"/>
                        <a:t>11.</a:t>
                      </a:r>
                    </a:p>
                  </a:txBody>
                  <a:tcPr/>
                </a:tc>
                <a:tc>
                  <a:txBody>
                    <a:bodyPr/>
                    <a:lstStyle/>
                    <a:p>
                      <a:r>
                        <a:rPr lang="en-US" sz="1200" dirty="0"/>
                        <a:t>SpaceNet</a:t>
                      </a:r>
                    </a:p>
                  </a:txBody>
                  <a:tcPr/>
                </a:tc>
                <a:tc>
                  <a:txBody>
                    <a:bodyPr/>
                    <a:lstStyle/>
                    <a:p>
                      <a:r>
                        <a:rPr lang="en-US" sz="1200" dirty="0"/>
                        <a:t>https://registry.opendata.aws/spacenet/</a:t>
                      </a:r>
                    </a:p>
                  </a:txBody>
                  <a:tcPr/>
                </a:tc>
                <a:tc>
                  <a:txBody>
                    <a:bodyPr/>
                    <a:lstStyle/>
                    <a:p>
                      <a:pPr algn="ctr"/>
                      <a:r>
                        <a:rPr lang="en-US" sz="1200" dirty="0"/>
                        <a:t>Make available freely imagery with map features provided by this repository.</a:t>
                      </a:r>
                    </a:p>
                  </a:txBody>
                  <a:tcPr/>
                </a:tc>
                <a:tc>
                  <a:txBody>
                    <a:bodyPr/>
                    <a:lstStyle/>
                    <a:p>
                      <a:pPr marL="171450" indent="-171450">
                        <a:buFont typeface="Arial" panose="020B0604020202020204" pitchFamily="34" charset="0"/>
                        <a:buChar char="•"/>
                      </a:pPr>
                      <a:r>
                        <a:rPr lang="en-US" sz="1200" dirty="0"/>
                        <a:t>New features and imageries are added every quarterly.</a:t>
                      </a:r>
                    </a:p>
                    <a:p>
                      <a:pPr marL="171450" indent="-171450">
                        <a:buFont typeface="Arial" panose="020B0604020202020204" pitchFamily="34" charset="0"/>
                        <a:buChar char="•"/>
                      </a:pPr>
                      <a:r>
                        <a:rPr lang="en-US" sz="1200" dirty="0"/>
                        <a:t>At present, SpaceNet captures data sets generated by its team, as well as data sets from projects such as IARPA's Functional Map of the World (fMoW).</a:t>
                      </a:r>
                    </a:p>
                    <a:p>
                      <a:pPr marL="171450" indent="-171450">
                        <a:buFont typeface="Arial" panose="020B0604020202020204" pitchFamily="34" charset="0"/>
                        <a:buChar char="•"/>
                      </a:pPr>
                      <a:r>
                        <a:rPr lang="en-US" sz="1200" dirty="0"/>
                        <a:t>Computer Vision Researchers had very limited options to obtain high resolution imagery, precision-labeled and free.</a:t>
                      </a:r>
                    </a:p>
                  </a:txBody>
                  <a:tcPr/>
                </a:tc>
                <a:tc>
                  <a:txBody>
                    <a:bodyPr/>
                    <a:lstStyle/>
                    <a:p>
                      <a:pPr marL="171450" indent="-171450">
                        <a:buFont typeface="Arial" panose="020B0604020202020204" pitchFamily="34" charset="0"/>
                        <a:buChar char="•"/>
                      </a:pPr>
                      <a:r>
                        <a:rPr lang="en-US" sz="1200" dirty="0"/>
                        <a:t>Application by Nick Weir is Solaris, open-source library for analyzing overhead imagery with machine learning.</a:t>
                      </a:r>
                    </a:p>
                    <a:p>
                      <a:pPr marL="171450" indent="-171450">
                        <a:buFont typeface="Arial" panose="020B0604020202020204" pitchFamily="34" charset="0"/>
                        <a:buChar char="•"/>
                      </a:pPr>
                      <a:r>
                        <a:rPr lang="en-US" sz="1200" dirty="0"/>
                        <a:t>Adam Van Etten has prepared a tutorial called Getting started with SpaceNet.</a:t>
                      </a:r>
                    </a:p>
                    <a:p>
                      <a:pPr marL="171450" indent="-171450">
                        <a:buFont typeface="Arial" panose="020B0604020202020204" pitchFamily="34" charset="0"/>
                        <a:buChar char="•"/>
                      </a:pPr>
                      <a:r>
                        <a:rPr lang="en-US" sz="1200" dirty="0"/>
                        <a:t>There are several datasets managed by SpaceNet.</a:t>
                      </a:r>
                    </a:p>
                  </a:txBody>
                  <a:tcPr/>
                </a:tc>
                <a:extLst>
                  <a:ext uri="{0D108BD9-81ED-4DB2-BD59-A6C34878D82A}">
                    <a16:rowId xmlns="" xmlns:a16="http://schemas.microsoft.com/office/drawing/2014/main" val="405974793"/>
                  </a:ext>
                </a:extLst>
              </a:tr>
              <a:tr h="1264827">
                <a:tc>
                  <a:txBody>
                    <a:bodyPr/>
                    <a:lstStyle/>
                    <a:p>
                      <a:pPr algn="ctr"/>
                      <a:r>
                        <a:rPr lang="en-US" sz="1200" dirty="0"/>
                        <a:t>12.</a:t>
                      </a:r>
                    </a:p>
                  </a:txBody>
                  <a:tcPr/>
                </a:tc>
                <a:tc>
                  <a:txBody>
                    <a:bodyPr/>
                    <a:lstStyle/>
                    <a:p>
                      <a:r>
                        <a:rPr lang="en-US" sz="1200" dirty="0"/>
                        <a:t>Flying Brain Anatomy: FlyLight Gen1 and Split-GAL4 Imagery</a:t>
                      </a:r>
                    </a:p>
                  </a:txBody>
                  <a:tcPr/>
                </a:tc>
                <a:tc>
                  <a:txBody>
                    <a:bodyPr/>
                    <a:lstStyle/>
                    <a:p>
                      <a:r>
                        <a:rPr lang="en-US" sz="1200" dirty="0"/>
                        <a:t>https://registry.opendata.aws/janelia-flylight/</a:t>
                      </a:r>
                    </a:p>
                  </a:txBody>
                  <a:tcPr/>
                </a:tc>
                <a:tc>
                  <a:txBody>
                    <a:bodyPr/>
                    <a:lstStyle/>
                    <a:p>
                      <a:r>
                        <a:rPr lang="en-US" sz="1200" dirty="0"/>
                        <a:t>Further study about Cell population for their fly behavior and other experiments.</a:t>
                      </a:r>
                    </a:p>
                  </a:txBody>
                  <a:tcPr/>
                </a:tc>
                <a:tc>
                  <a:txBody>
                    <a:bodyPr/>
                    <a:lstStyle/>
                    <a:p>
                      <a:pPr marL="171450" indent="-171450">
                        <a:buFont typeface="Arial" panose="020B0604020202020204" pitchFamily="34" charset="0"/>
                        <a:buChar char="•"/>
                      </a:pPr>
                      <a:r>
                        <a:rPr lang="en-US" sz="1200" dirty="0"/>
                        <a:t>It contains Imagery of fluorescence of Drosophila melanogaster driver lines stored in format best for searching and visualization.</a:t>
                      </a:r>
                    </a:p>
                    <a:p>
                      <a:pPr marL="171450" indent="-171450">
                        <a:buFont typeface="Arial" panose="020B0604020202020204" pitchFamily="34" charset="0"/>
                        <a:buChar char="•"/>
                      </a:pPr>
                      <a:r>
                        <a:rPr lang="en-US" sz="1200" dirty="0"/>
                        <a:t>Additional data will be added by its publisher time to time.</a:t>
                      </a:r>
                    </a:p>
                  </a:txBody>
                  <a:tcPr/>
                </a:tc>
                <a:tc>
                  <a:txBody>
                    <a:bodyPr/>
                    <a:lstStyle/>
                    <a:p>
                      <a:pPr marL="171450" indent="-171450">
                        <a:buFont typeface="Arial" panose="020B0604020202020204" pitchFamily="34" charset="0"/>
                        <a:buChar char="•"/>
                      </a:pPr>
                      <a:r>
                        <a:rPr lang="en-US" sz="1200" dirty="0"/>
                        <a:t>By Hideo Otsuna, Color Depth Search Fiji Plugin.</a:t>
                      </a:r>
                    </a:p>
                    <a:p>
                      <a:pPr marL="171450" indent="-171450">
                        <a:buFont typeface="Arial" panose="020B0604020202020204" pitchFamily="34" charset="0"/>
                        <a:buChar char="•"/>
                      </a:pPr>
                      <a:r>
                        <a:rPr lang="en-US" sz="1200" dirty="0"/>
                        <a:t>Rob Svirskas used for Fly Light Split-GAL4 Driver Collection.</a:t>
                      </a:r>
                    </a:p>
                    <a:p>
                      <a:pPr marL="171450" indent="-171450">
                        <a:buFont typeface="Arial" panose="020B0604020202020204" pitchFamily="34" charset="0"/>
                        <a:buChar char="•"/>
                      </a:pPr>
                      <a:r>
                        <a:rPr lang="en-US" sz="1200" dirty="0"/>
                        <a:t>FlyLight project website given by Geoffrey Meissner.</a:t>
                      </a:r>
                    </a:p>
                  </a:txBody>
                  <a:tcPr/>
                </a:tc>
                <a:extLst>
                  <a:ext uri="{0D108BD9-81ED-4DB2-BD59-A6C34878D82A}">
                    <a16:rowId xmlns="" xmlns:a16="http://schemas.microsoft.com/office/drawing/2014/main" val="2230486273"/>
                  </a:ext>
                </a:extLst>
              </a:tr>
              <a:tr h="1264827">
                <a:tc>
                  <a:txBody>
                    <a:bodyPr/>
                    <a:lstStyle/>
                    <a:p>
                      <a:pPr algn="ctr"/>
                      <a:r>
                        <a:rPr lang="en-US" sz="1200" dirty="0"/>
                        <a:t>13.</a:t>
                      </a:r>
                    </a:p>
                  </a:txBody>
                  <a:tcPr/>
                </a:tc>
                <a:tc>
                  <a:txBody>
                    <a:bodyPr/>
                    <a:lstStyle/>
                    <a:p>
                      <a:r>
                        <a:rPr lang="en-US" sz="1200" dirty="0"/>
                        <a:t>Department of Energy's Open Energy Data Initiative (OEDI)</a:t>
                      </a:r>
                    </a:p>
                  </a:txBody>
                  <a:tcPr/>
                </a:tc>
                <a:tc>
                  <a:txBody>
                    <a:bodyPr/>
                    <a:lstStyle/>
                    <a:p>
                      <a:r>
                        <a:rPr lang="en-US" sz="1200" dirty="0"/>
                        <a:t>https://registry.opendata.aws/oedi-data-lake/</a:t>
                      </a:r>
                    </a:p>
                  </a:txBody>
                  <a:tcPr/>
                </a:tc>
                <a:tc>
                  <a:txBody>
                    <a:bodyPr/>
                    <a:lstStyle/>
                    <a:p>
                      <a:r>
                        <a:rPr lang="en-US" sz="1200" dirty="0"/>
                        <a:t>Its aim is to improve and automate energy in high volume.</a:t>
                      </a:r>
                    </a:p>
                  </a:txBody>
                  <a:tcPr/>
                </a:tc>
                <a:tc>
                  <a:txBody>
                    <a:bodyPr/>
                    <a:lstStyle/>
                    <a:p>
                      <a:pPr marL="171450" indent="-171450">
                        <a:buFont typeface="Arial" panose="020B0604020202020204" pitchFamily="34" charset="0"/>
                        <a:buChar char="•"/>
                      </a:pPr>
                      <a:r>
                        <a:rPr lang="en-US" sz="1200" dirty="0"/>
                        <a:t>Energy's Open Energy Data Initiative (DOE) department released this data.</a:t>
                      </a:r>
                    </a:p>
                    <a:p>
                      <a:pPr marL="171450" indent="-171450">
                        <a:buFont typeface="Arial" panose="020B0604020202020204" pitchFamily="34" charset="0"/>
                        <a:buChar char="•"/>
                      </a:pPr>
                      <a:r>
                        <a:rPr lang="en-US" sz="1200" dirty="0"/>
                        <a:t>OEDI aims to make data available and available to researchers and the industry to speed up analysis and advance innovation.</a:t>
                      </a:r>
                    </a:p>
                  </a:txBody>
                  <a:tcPr/>
                </a:tc>
                <a:tc>
                  <a:txBody>
                    <a:bodyPr/>
                    <a:lstStyle/>
                    <a:p>
                      <a:pPr marL="171450" indent="-171450">
                        <a:buFont typeface="Arial" panose="020B0604020202020204" pitchFamily="34" charset="0"/>
                        <a:buChar char="•"/>
                      </a:pPr>
                      <a:r>
                        <a:rPr lang="en-US" sz="1200" dirty="0"/>
                        <a:t>From National Renewable Energy Laboratory (NREL) given NSRDB Viewer.</a:t>
                      </a:r>
                    </a:p>
                    <a:p>
                      <a:pPr marL="171450" indent="-171450">
                        <a:buFont typeface="Arial" panose="020B0604020202020204" pitchFamily="34" charset="0"/>
                        <a:buChar char="•"/>
                      </a:pPr>
                      <a:r>
                        <a:rPr lang="en-US" sz="1200" dirty="0"/>
                        <a:t>Lawrence Berkeley National Laboratory (LBNL) provided Tracking the Sun Tool.</a:t>
                      </a:r>
                    </a:p>
                  </a:txBody>
                  <a:tcPr/>
                </a:tc>
                <a:extLst>
                  <a:ext uri="{0D108BD9-81ED-4DB2-BD59-A6C34878D82A}">
                    <a16:rowId xmlns="" xmlns:a16="http://schemas.microsoft.com/office/drawing/2014/main" val="1146709713"/>
                  </a:ext>
                </a:extLst>
              </a:tr>
            </a:tbl>
          </a:graphicData>
        </a:graphic>
      </p:graphicFrame>
    </p:spTree>
    <p:extLst>
      <p:ext uri="{BB962C8B-B14F-4D97-AF65-F5344CB8AC3E}">
        <p14:creationId xmlns="" xmlns:p14="http://schemas.microsoft.com/office/powerpoint/2010/main" val="200059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 xmlns:a16="http://schemas.microsoft.com/office/drawing/2014/main" id="{EB30C094-0925-430C-8DC4-3D99EA1DBBA3}"/>
              </a:ext>
            </a:extLst>
          </p:cNvPr>
          <p:cNvGraphicFramePr>
            <a:graphicFrameLocks noGrp="1"/>
          </p:cNvGraphicFramePr>
          <p:nvPr>
            <p:extLst>
              <p:ext uri="{D42A27DB-BD31-4B8C-83A1-F6EECF244321}">
                <p14:modId xmlns="" xmlns:p14="http://schemas.microsoft.com/office/powerpoint/2010/main" val="1609422125"/>
              </p:ext>
            </p:extLst>
          </p:nvPr>
        </p:nvGraphicFramePr>
        <p:xfrm>
          <a:off x="276689" y="239697"/>
          <a:ext cx="11638621" cy="6376832"/>
        </p:xfrm>
        <a:graphic>
          <a:graphicData uri="http://schemas.openxmlformats.org/drawingml/2006/table">
            <a:tbl>
              <a:tblPr firstRow="1" bandRow="1">
                <a:tableStyleId>{5C22544A-7EE6-4342-B048-85BDC9FD1C3A}</a:tableStyleId>
              </a:tblPr>
              <a:tblGrid>
                <a:gridCol w="627964">
                  <a:extLst>
                    <a:ext uri="{9D8B030D-6E8A-4147-A177-3AD203B41FA5}">
                      <a16:colId xmlns="" xmlns:a16="http://schemas.microsoft.com/office/drawing/2014/main" val="4187035508"/>
                    </a:ext>
                  </a:extLst>
                </a:gridCol>
                <a:gridCol w="1396607">
                  <a:extLst>
                    <a:ext uri="{9D8B030D-6E8A-4147-A177-3AD203B41FA5}">
                      <a16:colId xmlns="" xmlns:a16="http://schemas.microsoft.com/office/drawing/2014/main" val="1119864684"/>
                    </a:ext>
                  </a:extLst>
                </a:gridCol>
                <a:gridCol w="1622432">
                  <a:extLst>
                    <a:ext uri="{9D8B030D-6E8A-4147-A177-3AD203B41FA5}">
                      <a16:colId xmlns="" xmlns:a16="http://schemas.microsoft.com/office/drawing/2014/main" val="3720062256"/>
                    </a:ext>
                  </a:extLst>
                </a:gridCol>
                <a:gridCol w="1956340">
                  <a:extLst>
                    <a:ext uri="{9D8B030D-6E8A-4147-A177-3AD203B41FA5}">
                      <a16:colId xmlns="" xmlns:a16="http://schemas.microsoft.com/office/drawing/2014/main" val="3280034517"/>
                    </a:ext>
                  </a:extLst>
                </a:gridCol>
                <a:gridCol w="2725892">
                  <a:extLst>
                    <a:ext uri="{9D8B030D-6E8A-4147-A177-3AD203B41FA5}">
                      <a16:colId xmlns="" xmlns:a16="http://schemas.microsoft.com/office/drawing/2014/main" val="2237508572"/>
                    </a:ext>
                  </a:extLst>
                </a:gridCol>
                <a:gridCol w="3309386">
                  <a:extLst>
                    <a:ext uri="{9D8B030D-6E8A-4147-A177-3AD203B41FA5}">
                      <a16:colId xmlns="" xmlns:a16="http://schemas.microsoft.com/office/drawing/2014/main" val="3959399203"/>
                    </a:ext>
                  </a:extLst>
                </a:gridCol>
              </a:tblGrid>
              <a:tr h="396550">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p>
                      <a:pPr algn="ctr"/>
                      <a:endParaRPr lang="en-US" sz="1200" dirty="0"/>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1412061539"/>
                  </a:ext>
                </a:extLst>
              </a:tr>
              <a:tr h="856696">
                <a:tc>
                  <a:txBody>
                    <a:bodyPr/>
                    <a:lstStyle/>
                    <a:p>
                      <a:pPr algn="ctr"/>
                      <a:r>
                        <a:rPr lang="en-US" sz="1200" dirty="0"/>
                        <a:t>14.</a:t>
                      </a:r>
                    </a:p>
                  </a:txBody>
                  <a:tcPr/>
                </a:tc>
                <a:tc>
                  <a:txBody>
                    <a:bodyPr/>
                    <a:lstStyle/>
                    <a:p>
                      <a:r>
                        <a:rPr lang="it-IT" sz="1200" dirty="0"/>
                        <a:t>Multi-Scale Ultra High Resolution (MUR) Sea Surface Temperature (SST)</a:t>
                      </a:r>
                      <a:endParaRPr lang="en-US" sz="1200" dirty="0"/>
                    </a:p>
                  </a:txBody>
                  <a:tcPr/>
                </a:tc>
                <a:tc>
                  <a:txBody>
                    <a:bodyPr/>
                    <a:lstStyle/>
                    <a:p>
                      <a:r>
                        <a:rPr lang="en-US" sz="1200" dirty="0"/>
                        <a:t>https://registry.opendata.aws/mur/</a:t>
                      </a:r>
                    </a:p>
                  </a:txBody>
                  <a:tcPr/>
                </a:tc>
                <a:tc>
                  <a:txBody>
                    <a:bodyPr/>
                    <a:lstStyle/>
                    <a:p>
                      <a:r>
                        <a:rPr lang="en-US" sz="1200" dirty="0"/>
                        <a:t>It includes NASA’s Advance Microwave Scanning Radiometer-EOS(AMSR-E).</a:t>
                      </a:r>
                    </a:p>
                  </a:txBody>
                  <a:tcPr/>
                </a:tc>
                <a:tc>
                  <a:txBody>
                    <a:bodyPr/>
                    <a:lstStyle/>
                    <a:p>
                      <a:pPr marL="171450" indent="-171450">
                        <a:buFont typeface="Arial" panose="020B0604020202020204" pitchFamily="34" charset="0"/>
                        <a:buChar char="•"/>
                      </a:pPr>
                      <a:r>
                        <a:rPr lang="en-US" sz="1200" dirty="0"/>
                        <a:t>It is created by merging multiple Level-2 satellite SST dataset.</a:t>
                      </a:r>
                    </a:p>
                    <a:p>
                      <a:pPr marL="171450" indent="-171450">
                        <a:buFont typeface="Arial" panose="020B0604020202020204" pitchFamily="34" charset="0"/>
                        <a:buChar char="•"/>
                      </a:pPr>
                      <a:r>
                        <a:rPr lang="en-US" sz="1200" dirty="0"/>
                        <a:t>The datasets are available in the Zarr format since 2002 to present.</a:t>
                      </a:r>
                    </a:p>
                  </a:txBody>
                  <a:tcPr/>
                </a:tc>
                <a:tc>
                  <a:txBody>
                    <a:bodyPr/>
                    <a:lstStyle/>
                    <a:p>
                      <a:pPr marL="171450" indent="-171450">
                        <a:buFont typeface="Arial" panose="020B0604020202020204" pitchFamily="34" charset="0"/>
                        <a:buChar char="•"/>
                      </a:pPr>
                      <a:r>
                        <a:rPr lang="en-US" sz="1200" dirty="0"/>
                        <a:t>Chelle Gentemann, Rich Signell used this in Python Jupyter Notebook.</a:t>
                      </a:r>
                    </a:p>
                    <a:p>
                      <a:pPr marL="171450" indent="-171450">
                        <a:buFont typeface="Arial" panose="020B0604020202020204" pitchFamily="34" charset="0"/>
                        <a:buChar char="•"/>
                      </a:pPr>
                      <a:r>
                        <a:rPr lang="en-US" sz="1200" dirty="0"/>
                        <a:t>Application by PO.DAAC of State of the Ocean (SOTO) server.</a:t>
                      </a:r>
                    </a:p>
                  </a:txBody>
                  <a:tcPr/>
                </a:tc>
                <a:extLst>
                  <a:ext uri="{0D108BD9-81ED-4DB2-BD59-A6C34878D82A}">
                    <a16:rowId xmlns="" xmlns:a16="http://schemas.microsoft.com/office/drawing/2014/main" val="668152900"/>
                  </a:ext>
                </a:extLst>
              </a:tr>
              <a:tr h="856696">
                <a:tc>
                  <a:txBody>
                    <a:bodyPr/>
                    <a:lstStyle/>
                    <a:p>
                      <a:pPr algn="ctr"/>
                      <a:r>
                        <a:rPr lang="en-US" sz="1200" dirty="0"/>
                        <a:t>15.</a:t>
                      </a:r>
                    </a:p>
                  </a:txBody>
                  <a:tcPr/>
                </a:tc>
                <a:tc>
                  <a:txBody>
                    <a:bodyPr/>
                    <a:lstStyle/>
                    <a:p>
                      <a:r>
                        <a:rPr lang="en-US" sz="1200" dirty="0"/>
                        <a:t>Open NeuroData</a:t>
                      </a:r>
                    </a:p>
                  </a:txBody>
                  <a:tcPr/>
                </a:tc>
                <a:tc>
                  <a:txBody>
                    <a:bodyPr/>
                    <a:lstStyle/>
                    <a:p>
                      <a:r>
                        <a:rPr lang="en-US" sz="1200" dirty="0"/>
                        <a:t>https://registry.opendata.aws/</a:t>
                      </a:r>
                    </a:p>
                  </a:txBody>
                  <a:tcPr/>
                </a:tc>
                <a:tc>
                  <a:txBody>
                    <a:bodyPr/>
                    <a:lstStyle/>
                    <a:p>
                      <a:r>
                        <a:rPr lang="en-US" sz="1200" dirty="0"/>
                        <a:t>Contains multiple neuro imaging datasets.</a:t>
                      </a:r>
                    </a:p>
                  </a:txBody>
                  <a:tcPr/>
                </a:tc>
                <a:tc>
                  <a:txBody>
                    <a:bodyPr/>
                    <a:lstStyle/>
                    <a:p>
                      <a:pPr marL="171450" indent="-171450">
                        <a:buFont typeface="Arial" panose="020B0604020202020204" pitchFamily="34" charset="0"/>
                        <a:buChar char="•"/>
                      </a:pPr>
                      <a:r>
                        <a:rPr lang="en-US" sz="1200" dirty="0"/>
                        <a:t>Segmentation and meshes are contained by many datasets.</a:t>
                      </a:r>
                    </a:p>
                    <a:p>
                      <a:pPr marL="171450" indent="-171450">
                        <a:buFont typeface="Arial" panose="020B0604020202020204" pitchFamily="34" charset="0"/>
                        <a:buChar char="•"/>
                      </a:pPr>
                      <a:r>
                        <a:rPr lang="en-US" sz="1200" dirty="0"/>
                        <a:t>Ranging from non scale to microscale to mesoscale this dataset contains.</a:t>
                      </a:r>
                    </a:p>
                  </a:txBody>
                  <a:tcPr/>
                </a:tc>
                <a:tc>
                  <a:txBody>
                    <a:bodyPr/>
                    <a:lstStyle/>
                    <a:p>
                      <a:pPr marL="171450" indent="-171450">
                        <a:buFont typeface="Arial" panose="020B0604020202020204" pitchFamily="34" charset="0"/>
                        <a:buChar char="•"/>
                      </a:pPr>
                      <a:r>
                        <a:rPr lang="en-US" sz="1200" dirty="0"/>
                        <a:t>Benjamin Falk uses it for Visualization using Neuroglancer.</a:t>
                      </a:r>
                    </a:p>
                    <a:p>
                      <a:pPr marL="171450" indent="-171450">
                        <a:buFont typeface="Arial" panose="020B0604020202020204" pitchFamily="34" charset="0"/>
                        <a:buChar char="•"/>
                      </a:pPr>
                      <a:r>
                        <a:rPr lang="en-US" sz="1200" dirty="0"/>
                        <a:t>William Silversmith applied for Cloud Volume.</a:t>
                      </a:r>
                    </a:p>
                  </a:txBody>
                  <a:tcPr/>
                </a:tc>
                <a:extLst>
                  <a:ext uri="{0D108BD9-81ED-4DB2-BD59-A6C34878D82A}">
                    <a16:rowId xmlns="" xmlns:a16="http://schemas.microsoft.com/office/drawing/2014/main" val="2589503757"/>
                  </a:ext>
                </a:extLst>
              </a:tr>
              <a:tr h="856696">
                <a:tc>
                  <a:txBody>
                    <a:bodyPr/>
                    <a:lstStyle/>
                    <a:p>
                      <a:pPr algn="ctr"/>
                      <a:r>
                        <a:rPr lang="en-US" sz="1200" dirty="0"/>
                        <a:t>16.</a:t>
                      </a:r>
                    </a:p>
                  </a:txBody>
                  <a:tcPr/>
                </a:tc>
                <a:tc>
                  <a:txBody>
                    <a:bodyPr/>
                    <a:lstStyle/>
                    <a:p>
                      <a:r>
                        <a:rPr lang="en-US" sz="1200" dirty="0"/>
                        <a:t>Cancer Cell Line Encyclopedia (CCLE)</a:t>
                      </a:r>
                    </a:p>
                  </a:txBody>
                  <a:tcPr/>
                </a:tc>
                <a:tc>
                  <a:txBody>
                    <a:bodyPr/>
                    <a:lstStyle/>
                    <a:p>
                      <a:r>
                        <a:rPr lang="en-US" sz="1200" dirty="0"/>
                        <a:t>https://registry.opendata.aws/ccle/</a:t>
                      </a:r>
                    </a:p>
                  </a:txBody>
                  <a:tcPr/>
                </a:tc>
                <a:tc>
                  <a:txBody>
                    <a:bodyPr/>
                    <a:lstStyle/>
                    <a:p>
                      <a:r>
                        <a:rPr lang="en-US" sz="1200" dirty="0"/>
                        <a:t>It has a data set which conduct detailed genetic characterization of large panel off human cancers cells. </a:t>
                      </a:r>
                    </a:p>
                  </a:txBody>
                  <a:tcPr/>
                </a:tc>
                <a:tc>
                  <a:txBody>
                    <a:bodyPr/>
                    <a:lstStyle/>
                    <a:p>
                      <a:pPr marL="171450" indent="-171450">
                        <a:buFont typeface="Arial" panose="020B0604020202020204" pitchFamily="34" charset="0"/>
                        <a:buChar char="•"/>
                      </a:pPr>
                      <a:r>
                        <a:rPr lang="en-US" sz="1200" dirty="0"/>
                        <a:t>The CCLE gives access to visualization, genomic data, analysis.</a:t>
                      </a:r>
                    </a:p>
                    <a:p>
                      <a:pPr marL="171450" indent="-171450">
                        <a:buFont typeface="Arial" panose="020B0604020202020204" pitchFamily="34" charset="0"/>
                        <a:buChar char="•"/>
                      </a:pPr>
                      <a:r>
                        <a:rPr lang="en-US" sz="1200" dirty="0"/>
                        <a:t>RNA-Seq aligned Reads, WGS aligned reeds data are containing these datasets.    </a:t>
                      </a:r>
                    </a:p>
                  </a:txBody>
                  <a:tcPr/>
                </a:tc>
                <a:tc>
                  <a:txBody>
                    <a:bodyPr/>
                    <a:lstStyle/>
                    <a:p>
                      <a:pPr marL="171450" indent="-171450">
                        <a:buFont typeface="Arial" panose="020B0604020202020204" pitchFamily="34" charset="0"/>
                        <a:buChar char="•"/>
                      </a:pPr>
                      <a:r>
                        <a:rPr lang="en-US" sz="1200" dirty="0"/>
                        <a:t>Seven bridges use it as application in cancer genomic cloud.</a:t>
                      </a:r>
                    </a:p>
                    <a:p>
                      <a:pPr marL="171450" indent="-171450">
                        <a:buFont typeface="Arial" panose="020B0604020202020204" pitchFamily="34" charset="0"/>
                        <a:buChar char="•"/>
                      </a:pPr>
                      <a:r>
                        <a:rPr lang="en-US" sz="1200" dirty="0"/>
                        <a:t>genomic data Commons by national Cancer Institute . </a:t>
                      </a:r>
                    </a:p>
                  </a:txBody>
                  <a:tcPr/>
                </a:tc>
                <a:extLst>
                  <a:ext uri="{0D108BD9-81ED-4DB2-BD59-A6C34878D82A}">
                    <a16:rowId xmlns="" xmlns:a16="http://schemas.microsoft.com/office/drawing/2014/main" val="4040763979"/>
                  </a:ext>
                </a:extLst>
              </a:tr>
              <a:tr h="856696">
                <a:tc>
                  <a:txBody>
                    <a:bodyPr/>
                    <a:lstStyle/>
                    <a:p>
                      <a:pPr algn="ctr"/>
                      <a:r>
                        <a:rPr lang="en-US" sz="1200" dirty="0"/>
                        <a:t>17.</a:t>
                      </a:r>
                    </a:p>
                  </a:txBody>
                  <a:tcPr/>
                </a:tc>
                <a:tc>
                  <a:txBody>
                    <a:bodyPr/>
                    <a:lstStyle/>
                    <a:p>
                      <a:r>
                        <a:rPr lang="en-US" sz="1200" dirty="0"/>
                        <a:t>World Bank – light every night </a:t>
                      </a:r>
                    </a:p>
                  </a:txBody>
                  <a:tcPr/>
                </a:tc>
                <a:tc>
                  <a:txBody>
                    <a:bodyPr/>
                    <a:lstStyle/>
                    <a:p>
                      <a:r>
                        <a:rPr lang="en-US" sz="1200" dirty="0"/>
                        <a:t>https://registry.opendata.aws/wb-light-every-night/</a:t>
                      </a:r>
                    </a:p>
                  </a:txBody>
                  <a:tcPr/>
                </a:tc>
                <a:tc>
                  <a:txBody>
                    <a:bodyPr/>
                    <a:lstStyle/>
                    <a:p>
                      <a:r>
                        <a:rPr lang="en-US" sz="1200" dirty="0"/>
                        <a:t>It gives Open Access to all data from the visible infrared imaging and nightly imagery.</a:t>
                      </a:r>
                    </a:p>
                  </a:txBody>
                  <a:tcPr/>
                </a:tc>
                <a:tc>
                  <a:txBody>
                    <a:bodyPr/>
                    <a:lstStyle/>
                    <a:p>
                      <a:pPr marL="171450" indent="-171450">
                        <a:buFont typeface="Arial" panose="020B0604020202020204" pitchFamily="34" charset="0"/>
                        <a:buChar char="•"/>
                      </a:pPr>
                      <a:r>
                        <a:rPr lang="en-US" sz="1200" dirty="0"/>
                        <a:t>University of Michigan enabled access to search using the special temporal asset as An Additional processing. </a:t>
                      </a:r>
                    </a:p>
                    <a:p>
                      <a:pPr marL="171450" indent="-171450">
                        <a:buFont typeface="Arial" panose="020B0604020202020204" pitchFamily="34" charset="0"/>
                        <a:buChar char="•"/>
                      </a:pPr>
                      <a:r>
                        <a:rPr lang="en-US" sz="1200" dirty="0"/>
                        <a:t>Under the world banks open data license the data set is available. </a:t>
                      </a:r>
                    </a:p>
                  </a:txBody>
                  <a:tcPr/>
                </a:tc>
                <a:tc>
                  <a:txBody>
                    <a:bodyPr/>
                    <a:lstStyle/>
                    <a:p>
                      <a:pPr marL="171450" indent="-171450">
                        <a:buFont typeface="Arial" panose="020B0604020202020204" pitchFamily="34" charset="0"/>
                        <a:buChar char="•"/>
                      </a:pPr>
                      <a:r>
                        <a:rPr lang="en-US" sz="1200" dirty="0"/>
                        <a:t>high resolution electricity access indicators by brain min.</a:t>
                      </a:r>
                    </a:p>
                    <a:p>
                      <a:pPr marL="171450" indent="-171450">
                        <a:buFont typeface="Arial" panose="020B0604020202020204" pitchFamily="34" charset="0"/>
                        <a:buChar char="•"/>
                      </a:pPr>
                      <a:r>
                        <a:rPr lang="en-US" sz="1200" dirty="0"/>
                        <a:t>20 years of India lights has given by Kwawu Mensan Gaba, Anand Thakkar. </a:t>
                      </a:r>
                    </a:p>
                  </a:txBody>
                  <a:tcPr/>
                </a:tc>
                <a:extLst>
                  <a:ext uri="{0D108BD9-81ED-4DB2-BD59-A6C34878D82A}">
                    <a16:rowId xmlns="" xmlns:a16="http://schemas.microsoft.com/office/drawing/2014/main" val="3303990022"/>
                  </a:ext>
                </a:extLst>
              </a:tr>
              <a:tr h="856696">
                <a:tc>
                  <a:txBody>
                    <a:bodyPr/>
                    <a:lstStyle/>
                    <a:p>
                      <a:pPr algn="ctr"/>
                      <a:r>
                        <a:rPr lang="en-US" sz="1200" dirty="0"/>
                        <a:t>19.</a:t>
                      </a:r>
                    </a:p>
                  </a:txBody>
                  <a:tcPr/>
                </a:tc>
                <a:tc>
                  <a:txBody>
                    <a:bodyPr/>
                    <a:lstStyle/>
                    <a:p>
                      <a:r>
                        <a:rPr lang="en-US" sz="1200" dirty="0"/>
                        <a:t>Global database of events, language and tone (GDELT)</a:t>
                      </a:r>
                    </a:p>
                  </a:txBody>
                  <a:tcPr/>
                </a:tc>
                <a:tc>
                  <a:txBody>
                    <a:bodyPr/>
                    <a:lstStyle/>
                    <a:p>
                      <a:r>
                        <a:rPr lang="en-US" sz="1200" dirty="0"/>
                        <a:t>https://registry.opendata.aws/gdelt/</a:t>
                      </a:r>
                    </a:p>
                  </a:txBody>
                  <a:tcPr/>
                </a:tc>
                <a:tc>
                  <a:txBody>
                    <a:bodyPr/>
                    <a:lstStyle/>
                    <a:p>
                      <a:r>
                        <a:rPr lang="en-US" sz="1200" dirty="0"/>
                        <a:t>Worlds broadcast web news and prints add managed by this project monitors. </a:t>
                      </a:r>
                    </a:p>
                  </a:txBody>
                  <a:tcPr/>
                </a:tc>
                <a:tc>
                  <a:txBody>
                    <a:bodyPr/>
                    <a:lstStyle/>
                    <a:p>
                      <a:pPr marL="171450" indent="-171450">
                        <a:buFont typeface="Arial" panose="020B0604020202020204" pitchFamily="34" charset="0"/>
                        <a:buChar char="•"/>
                      </a:pPr>
                      <a:r>
                        <a:rPr lang="en-US" sz="1200" dirty="0"/>
                        <a:t>In many countries more than 100 languages it identifies location, people, organization, teams, source, emotion, quotes.</a:t>
                      </a:r>
                    </a:p>
                    <a:p>
                      <a:pPr marL="171450" indent="-171450">
                        <a:buFont typeface="Arial" panose="020B0604020202020204" pitchFamily="34" charset="0"/>
                        <a:buChar char="•"/>
                      </a:pPr>
                      <a:r>
                        <a:rPr lang="en-US" sz="1200" dirty="0"/>
                        <a:t> In every second in our global society images and events are managed.</a:t>
                      </a:r>
                    </a:p>
                  </a:txBody>
                  <a:tcPr/>
                </a:tc>
                <a:tc>
                  <a:txBody>
                    <a:bodyPr/>
                    <a:lstStyle/>
                    <a:p>
                      <a:pPr marL="171450" indent="-171450">
                        <a:buFont typeface="Arial" panose="020B0604020202020204" pitchFamily="34" charset="0"/>
                        <a:buChar char="•"/>
                      </a:pPr>
                      <a:r>
                        <a:rPr lang="en-US" sz="1200" dirty="0"/>
                        <a:t>By Mark Chopping Analysis Brexit Coverage In The media Over Time.</a:t>
                      </a:r>
                    </a:p>
                    <a:p>
                      <a:pPr marL="171450" indent="-171450">
                        <a:buFont typeface="Arial" panose="020B0604020202020204" pitchFamily="34" charset="0"/>
                        <a:buChar char="•"/>
                      </a:pPr>
                      <a:r>
                        <a:rPr lang="en-US" sz="1200" dirty="0"/>
                        <a:t>By Jack Chan, Its given that Creating GeoMesa Hbase on AWS S# in EMR.</a:t>
                      </a:r>
                    </a:p>
                  </a:txBody>
                  <a:tcPr/>
                </a:tc>
                <a:extLst>
                  <a:ext uri="{0D108BD9-81ED-4DB2-BD59-A6C34878D82A}">
                    <a16:rowId xmlns="" xmlns:a16="http://schemas.microsoft.com/office/drawing/2014/main" val="1146709713"/>
                  </a:ext>
                </a:extLst>
              </a:tr>
              <a:tr h="870011">
                <a:tc>
                  <a:txBody>
                    <a:bodyPr/>
                    <a:lstStyle/>
                    <a:p>
                      <a:pPr algn="ctr"/>
                      <a:r>
                        <a:rPr lang="en-US" sz="1200" dirty="0"/>
                        <a:t>20.</a:t>
                      </a:r>
                    </a:p>
                  </a:txBody>
                  <a:tcPr/>
                </a:tc>
                <a:tc>
                  <a:txBody>
                    <a:bodyPr/>
                    <a:lstStyle/>
                    <a:p>
                      <a:r>
                        <a:rPr lang="en-US" sz="1200" dirty="0"/>
                        <a:t>LOW Altitude Disaster Imagery (LADI) Dataset.</a:t>
                      </a:r>
                    </a:p>
                  </a:txBody>
                  <a:tcPr/>
                </a:tc>
                <a:tc>
                  <a:txBody>
                    <a:bodyPr/>
                    <a:lstStyle/>
                    <a:p>
                      <a:r>
                        <a:rPr lang="en-US" sz="1200" dirty="0"/>
                        <a:t>https://registry.opendata.aws/ladi/</a:t>
                      </a:r>
                    </a:p>
                  </a:txBody>
                  <a:tcPr/>
                </a:tc>
                <a:tc>
                  <a:txBody>
                    <a:bodyPr/>
                    <a:lstStyle/>
                    <a:p>
                      <a:r>
                        <a:rPr lang="en-US" sz="1200" dirty="0"/>
                        <a:t>Collection of annotated  airborne images of human and machine. </a:t>
                      </a:r>
                    </a:p>
                  </a:txBody>
                  <a:tcPr/>
                </a:tc>
                <a:tc>
                  <a:txBody>
                    <a:bodyPr/>
                    <a:lstStyle/>
                    <a:p>
                      <a:pPr marL="171450" indent="-171450">
                        <a:buFont typeface="Arial" panose="020B0604020202020204" pitchFamily="34" charset="0"/>
                        <a:buChar char="•"/>
                      </a:pPr>
                      <a:r>
                        <a:rPr lang="en-US" sz="1200" dirty="0"/>
                        <a:t>In response from 2015 to 2019 datasets collected by Civil Air Patrol.</a:t>
                      </a:r>
                    </a:p>
                    <a:p>
                      <a:pPr marL="171450" indent="-171450">
                        <a:buFont typeface="Arial" panose="020B0604020202020204" pitchFamily="34" charset="0"/>
                        <a:buChar char="•"/>
                      </a:pPr>
                      <a:r>
                        <a:rPr lang="en-US" sz="1200" dirty="0"/>
                        <a:t>Low altitude and oblique perspective are the two key destructions which are rarely featured.</a:t>
                      </a:r>
                    </a:p>
                  </a:txBody>
                  <a:tcPr/>
                </a:tc>
                <a:tc>
                  <a:txBody>
                    <a:bodyPr/>
                    <a:lstStyle/>
                    <a:p>
                      <a:pPr marL="171450" indent="-171450">
                        <a:buFont typeface="Arial" panose="020B0604020202020204" pitchFamily="34" charset="0"/>
                        <a:buChar char="•"/>
                      </a:pPr>
                      <a:r>
                        <a:rPr lang="fr-FR" sz="1200" dirty="0"/>
                        <a:t>TREC Vidéo Retrieval Evaluation (TRECVID) uses application of </a:t>
                      </a:r>
                      <a:r>
                        <a:rPr lang="en-US" sz="1200" dirty="0"/>
                        <a:t>NIST TRECVID 2020 - Disaster Scene Description and Indexing (DSDI).</a:t>
                      </a:r>
                    </a:p>
                    <a:p>
                      <a:pPr marL="171450" indent="-171450">
                        <a:buFont typeface="Arial" panose="020B0604020202020204" pitchFamily="34" charset="0"/>
                        <a:buChar char="•"/>
                      </a:pPr>
                      <a:r>
                        <a:rPr lang="en-US" sz="1200" dirty="0"/>
                        <a:t>Beaver Works Summer Institute applies for Remote Sensing for Disaster Response Course.</a:t>
                      </a:r>
                    </a:p>
                  </a:txBody>
                  <a:tcPr/>
                </a:tc>
                <a:extLst>
                  <a:ext uri="{0D108BD9-81ED-4DB2-BD59-A6C34878D82A}">
                    <a16:rowId xmlns="" xmlns:a16="http://schemas.microsoft.com/office/drawing/2014/main" val="1455878080"/>
                  </a:ext>
                </a:extLst>
              </a:tr>
            </a:tbl>
          </a:graphicData>
        </a:graphic>
      </p:graphicFrame>
    </p:spTree>
    <p:extLst>
      <p:ext uri="{BB962C8B-B14F-4D97-AF65-F5344CB8AC3E}">
        <p14:creationId xmlns="" xmlns:p14="http://schemas.microsoft.com/office/powerpoint/2010/main" val="239549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 xmlns:a16="http://schemas.microsoft.com/office/drawing/2014/main" id="{64F8DD01-FD90-42B4-BB97-7B4FC9F2132F}"/>
              </a:ext>
            </a:extLst>
          </p:cNvPr>
          <p:cNvGraphicFramePr>
            <a:graphicFrameLocks noGrp="1"/>
          </p:cNvGraphicFramePr>
          <p:nvPr>
            <p:extLst>
              <p:ext uri="{D42A27DB-BD31-4B8C-83A1-F6EECF244321}">
                <p14:modId xmlns="" xmlns:p14="http://schemas.microsoft.com/office/powerpoint/2010/main" val="370722534"/>
              </p:ext>
            </p:extLst>
          </p:nvPr>
        </p:nvGraphicFramePr>
        <p:xfrm>
          <a:off x="310718" y="239696"/>
          <a:ext cx="11629745" cy="6288426"/>
        </p:xfrm>
        <a:graphic>
          <a:graphicData uri="http://schemas.openxmlformats.org/drawingml/2006/table">
            <a:tbl>
              <a:tblPr firstRow="1" bandRow="1">
                <a:tableStyleId>{5C22544A-7EE6-4342-B048-85BDC9FD1C3A}</a:tableStyleId>
              </a:tblPr>
              <a:tblGrid>
                <a:gridCol w="627485">
                  <a:extLst>
                    <a:ext uri="{9D8B030D-6E8A-4147-A177-3AD203B41FA5}">
                      <a16:colId xmlns="" xmlns:a16="http://schemas.microsoft.com/office/drawing/2014/main" val="4187035508"/>
                    </a:ext>
                  </a:extLst>
                </a:gridCol>
                <a:gridCol w="1395542">
                  <a:extLst>
                    <a:ext uri="{9D8B030D-6E8A-4147-A177-3AD203B41FA5}">
                      <a16:colId xmlns="" xmlns:a16="http://schemas.microsoft.com/office/drawing/2014/main" val="1119864684"/>
                    </a:ext>
                  </a:extLst>
                </a:gridCol>
                <a:gridCol w="1621195">
                  <a:extLst>
                    <a:ext uri="{9D8B030D-6E8A-4147-A177-3AD203B41FA5}">
                      <a16:colId xmlns="" xmlns:a16="http://schemas.microsoft.com/office/drawing/2014/main" val="3720062256"/>
                    </a:ext>
                  </a:extLst>
                </a:gridCol>
                <a:gridCol w="1954848">
                  <a:extLst>
                    <a:ext uri="{9D8B030D-6E8A-4147-A177-3AD203B41FA5}">
                      <a16:colId xmlns="" xmlns:a16="http://schemas.microsoft.com/office/drawing/2014/main" val="3280034517"/>
                    </a:ext>
                  </a:extLst>
                </a:gridCol>
                <a:gridCol w="2723813">
                  <a:extLst>
                    <a:ext uri="{9D8B030D-6E8A-4147-A177-3AD203B41FA5}">
                      <a16:colId xmlns="" xmlns:a16="http://schemas.microsoft.com/office/drawing/2014/main" val="2237508572"/>
                    </a:ext>
                  </a:extLst>
                </a:gridCol>
                <a:gridCol w="3306862">
                  <a:extLst>
                    <a:ext uri="{9D8B030D-6E8A-4147-A177-3AD203B41FA5}">
                      <a16:colId xmlns="" xmlns:a16="http://schemas.microsoft.com/office/drawing/2014/main" val="3959399203"/>
                    </a:ext>
                  </a:extLst>
                </a:gridCol>
              </a:tblGrid>
              <a:tr h="476396">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p>
                      <a:pPr algn="ctr"/>
                      <a:endParaRPr lang="en-US" sz="1200" dirty="0"/>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1412061539"/>
                  </a:ext>
                </a:extLst>
              </a:tr>
              <a:tr h="857512">
                <a:tc>
                  <a:txBody>
                    <a:bodyPr/>
                    <a:lstStyle/>
                    <a:p>
                      <a:pPr algn="ctr"/>
                      <a:r>
                        <a:rPr lang="en-US" sz="1200" dirty="0"/>
                        <a:t>21.</a:t>
                      </a:r>
                    </a:p>
                  </a:txBody>
                  <a:tcPr/>
                </a:tc>
                <a:tc>
                  <a:txBody>
                    <a:bodyPr/>
                    <a:lstStyle/>
                    <a:p>
                      <a:r>
                        <a:rPr lang="en-US" sz="1200" dirty="0"/>
                        <a:t>NYU Langone &amp; FAIR FastMRI Dataset</a:t>
                      </a:r>
                    </a:p>
                  </a:txBody>
                  <a:tcPr/>
                </a:tc>
                <a:tc>
                  <a:txBody>
                    <a:bodyPr/>
                    <a:lstStyle/>
                    <a:p>
                      <a:r>
                        <a:rPr lang="en-US" sz="1200" dirty="0"/>
                        <a:t>https://registry.opendata.aws/nyu-fastmri/</a:t>
                      </a:r>
                    </a:p>
                  </a:txBody>
                  <a:tcPr/>
                </a:tc>
                <a:tc>
                  <a:txBody>
                    <a:bodyPr/>
                    <a:lstStyle/>
                    <a:p>
                      <a:r>
                        <a:rPr lang="en-US" sz="1200" dirty="0"/>
                        <a:t>Open-source AI models, baselines, and evaluation metrics are provided by NYU Langone and FAIR.</a:t>
                      </a:r>
                    </a:p>
                  </a:txBody>
                  <a:tcPr/>
                </a:tc>
                <a:tc>
                  <a:txBody>
                    <a:bodyPr/>
                    <a:lstStyle/>
                    <a:p>
                      <a:pPr marL="171450" indent="-171450">
                        <a:buFont typeface="Arial" panose="020B0604020202020204" pitchFamily="34" charset="0"/>
                        <a:buChar char="•"/>
                      </a:pPr>
                      <a:r>
                        <a:rPr lang="en-US" sz="1200" dirty="0"/>
                        <a:t>It contains DICOM image and deidentified raw k-space data.</a:t>
                      </a:r>
                    </a:p>
                    <a:p>
                      <a:pPr marL="171450" indent="-171450">
                        <a:buFont typeface="Arial" panose="020B0604020202020204" pitchFamily="34" charset="0"/>
                        <a:buChar char="•"/>
                      </a:pPr>
                      <a:r>
                        <a:rPr lang="en-US" sz="1200" dirty="0"/>
                        <a:t>They can perform manual inspection every DICOM image.</a:t>
                      </a:r>
                    </a:p>
                  </a:txBody>
                  <a:tcPr/>
                </a:tc>
                <a:tc>
                  <a:txBody>
                    <a:bodyPr/>
                    <a:lstStyle/>
                    <a:p>
                      <a:pPr marL="171450" indent="-171450">
                        <a:buFont typeface="Arial" panose="020B0604020202020204" pitchFamily="34" charset="0"/>
                        <a:buChar char="•"/>
                      </a:pPr>
                      <a:r>
                        <a:rPr lang="en-US" sz="1200" dirty="0"/>
                        <a:t>Tullie Murrell applied on FastMRI Tutorial (Jupyter Notebook).</a:t>
                      </a:r>
                    </a:p>
                    <a:p>
                      <a:pPr marL="171450" indent="-171450">
                        <a:buFont typeface="Arial" panose="020B0604020202020204" pitchFamily="34" charset="0"/>
                        <a:buChar char="•"/>
                      </a:pPr>
                      <a:r>
                        <a:rPr lang="en-US" sz="1200" dirty="0"/>
                        <a:t>Tullie Murrell has given tutorial named as FastMRI Tutorial (Jupyter Notebook)</a:t>
                      </a:r>
                    </a:p>
                  </a:txBody>
                  <a:tcPr/>
                </a:tc>
                <a:extLst>
                  <a:ext uri="{0D108BD9-81ED-4DB2-BD59-A6C34878D82A}">
                    <a16:rowId xmlns="" xmlns:a16="http://schemas.microsoft.com/office/drawing/2014/main" val="3455316709"/>
                  </a:ext>
                </a:extLst>
              </a:tr>
              <a:tr h="1048071">
                <a:tc>
                  <a:txBody>
                    <a:bodyPr/>
                    <a:lstStyle/>
                    <a:p>
                      <a:pPr algn="ctr"/>
                      <a:r>
                        <a:rPr lang="en-US" sz="1200" dirty="0"/>
                        <a:t>22.</a:t>
                      </a:r>
                    </a:p>
                  </a:txBody>
                  <a:tcPr/>
                </a:tc>
                <a:tc>
                  <a:txBody>
                    <a:bodyPr/>
                    <a:lstStyle/>
                    <a:p>
                      <a:r>
                        <a:rPr lang="en-US" sz="1200" dirty="0"/>
                        <a:t>OpenAQ</a:t>
                      </a:r>
                    </a:p>
                  </a:txBody>
                  <a:tcPr/>
                </a:tc>
                <a:tc>
                  <a:txBody>
                    <a:bodyPr/>
                    <a:lstStyle/>
                    <a:p>
                      <a:r>
                        <a:rPr lang="en-US" sz="1200" dirty="0"/>
                        <a:t>https://registry.opendata.aws/openaq/</a:t>
                      </a:r>
                    </a:p>
                  </a:txBody>
                  <a:tcPr/>
                </a:tc>
                <a:tc>
                  <a:txBody>
                    <a:bodyPr/>
                    <a:lstStyle/>
                    <a:p>
                      <a:r>
                        <a:rPr lang="en-US" sz="1200" dirty="0"/>
                        <a:t>It contains physical air quality datasets provided by government.</a:t>
                      </a:r>
                    </a:p>
                  </a:txBody>
                  <a:tcPr/>
                </a:tc>
                <a:tc>
                  <a:txBody>
                    <a:bodyPr/>
                    <a:lstStyle/>
                    <a:p>
                      <a:pPr marL="171450" indent="-171450">
                        <a:buFont typeface="Arial" panose="020B0604020202020204" pitchFamily="34" charset="0"/>
                        <a:buChar char="•"/>
                      </a:pPr>
                      <a:r>
                        <a:rPr lang="en-US" sz="1200" dirty="0"/>
                        <a:t>OpenAQ group does measuring these data and publicly sharing them.</a:t>
                      </a:r>
                    </a:p>
                    <a:p>
                      <a:pPr marL="171450" indent="-171450">
                        <a:buFont typeface="Arial" panose="020B0604020202020204" pitchFamily="34" charset="0"/>
                        <a:buChar char="•"/>
                      </a:pPr>
                      <a:r>
                        <a:rPr lang="en-US" sz="1200" dirty="0"/>
                        <a:t>For both humans and machines this community makes this datasets available.</a:t>
                      </a:r>
                    </a:p>
                  </a:txBody>
                  <a:tcPr/>
                </a:tc>
                <a:tc>
                  <a:txBody>
                    <a:bodyPr/>
                    <a:lstStyle/>
                    <a:p>
                      <a:pPr marL="171450" indent="-171450">
                        <a:buFont typeface="Arial" panose="020B0604020202020204" pitchFamily="34" charset="0"/>
                        <a:buChar char="•"/>
                      </a:pPr>
                      <a:r>
                        <a:rPr lang="en-US" sz="1200" dirty="0"/>
                        <a:t>HackAir by HackAir</a:t>
                      </a:r>
                    </a:p>
                    <a:p>
                      <a:pPr marL="171450" indent="-171450">
                        <a:buFont typeface="Arial" panose="020B0604020202020204" pitchFamily="34" charset="0"/>
                        <a:buChar char="•"/>
                      </a:pPr>
                      <a:r>
                        <a:rPr lang="en-US" sz="1200" dirty="0"/>
                        <a:t>ARISence by Aerodyne Research, Inc.</a:t>
                      </a:r>
                    </a:p>
                    <a:p>
                      <a:pPr marL="171450" indent="-171450">
                        <a:buFont typeface="Arial" panose="020B0604020202020204" pitchFamily="34" charset="0"/>
                        <a:buChar char="•"/>
                      </a:pPr>
                      <a:r>
                        <a:rPr lang="en-US" sz="1200" dirty="0"/>
                        <a:t>Amrit Sharma uses this as an application for Smokey: Air Quality Bot.</a:t>
                      </a:r>
                    </a:p>
                  </a:txBody>
                  <a:tcPr/>
                </a:tc>
                <a:extLst>
                  <a:ext uri="{0D108BD9-81ED-4DB2-BD59-A6C34878D82A}">
                    <a16:rowId xmlns="" xmlns:a16="http://schemas.microsoft.com/office/drawing/2014/main" val="2483592747"/>
                  </a:ext>
                </a:extLst>
              </a:tr>
              <a:tr h="1048071">
                <a:tc>
                  <a:txBody>
                    <a:bodyPr/>
                    <a:lstStyle/>
                    <a:p>
                      <a:pPr algn="ctr"/>
                      <a:r>
                        <a:rPr lang="en-US" sz="1200" dirty="0"/>
                        <a:t>23.</a:t>
                      </a:r>
                    </a:p>
                  </a:txBody>
                  <a:tcPr/>
                </a:tc>
                <a:tc>
                  <a:txBody>
                    <a:bodyPr/>
                    <a:lstStyle/>
                    <a:p>
                      <a:r>
                        <a:rPr lang="en-US" sz="1200" dirty="0"/>
                        <a:t>Radiant MLHub</a:t>
                      </a:r>
                    </a:p>
                  </a:txBody>
                  <a:tcPr/>
                </a:tc>
                <a:tc>
                  <a:txBody>
                    <a:bodyPr/>
                    <a:lstStyle/>
                    <a:p>
                      <a:r>
                        <a:rPr lang="en-US" sz="1200" dirty="0"/>
                        <a:t>https://registry.opendata.aws/radiant-mlhub/</a:t>
                      </a:r>
                    </a:p>
                  </a:txBody>
                  <a:tcPr/>
                </a:tc>
                <a:tc>
                  <a:txBody>
                    <a:bodyPr/>
                    <a:lstStyle/>
                    <a:p>
                      <a:r>
                        <a:rPr lang="en-US" sz="1200" dirty="0"/>
                        <a:t>For geospatial Have training data hosted by Radiant earth foundations. </a:t>
                      </a:r>
                    </a:p>
                  </a:txBody>
                  <a:tcPr/>
                </a:tc>
                <a:tc>
                  <a:txBody>
                    <a:bodyPr/>
                    <a:lstStyle/>
                    <a:p>
                      <a:pPr marL="171450" indent="-171450">
                        <a:buFont typeface="Arial" panose="020B0604020202020204" pitchFamily="34" charset="0"/>
                        <a:buChar char="•"/>
                      </a:pPr>
                      <a:r>
                        <a:rPr lang="en-US" sz="1200" dirty="0"/>
                        <a:t>Radiant MLHub is open to anyone to access, store, register and / or share their training data sets for the highest quality of the World.</a:t>
                      </a:r>
                    </a:p>
                  </a:txBody>
                  <a:tcPr/>
                </a:tc>
                <a:tc>
                  <a:txBody>
                    <a:bodyPr/>
                    <a:lstStyle/>
                    <a:p>
                      <a:pPr marL="171450" indent="-171450">
                        <a:buFont typeface="Arial" panose="020B0604020202020204" pitchFamily="34" charset="0"/>
                        <a:buChar char="•"/>
                      </a:pPr>
                      <a:r>
                        <a:rPr lang="en-US" sz="1200" dirty="0"/>
                        <a:t>Radiant Earth shows how to access Radiant MLHub Data.</a:t>
                      </a:r>
                    </a:p>
                    <a:p>
                      <a:pPr marL="171450" indent="-171450">
                        <a:buFont typeface="Arial" panose="020B0604020202020204" pitchFamily="34" charset="0"/>
                        <a:buChar char="•"/>
                      </a:pPr>
                      <a:r>
                        <a:rPr lang="en-US" sz="1200" dirty="0"/>
                        <a:t>Radiant Earth applied Challenge on Computer Vision for Crop Detection from Satellite Imagery.</a:t>
                      </a:r>
                    </a:p>
                  </a:txBody>
                  <a:tcPr/>
                </a:tc>
                <a:extLst>
                  <a:ext uri="{0D108BD9-81ED-4DB2-BD59-A6C34878D82A}">
                    <a16:rowId xmlns="" xmlns:a16="http://schemas.microsoft.com/office/drawing/2014/main" val="1236877919"/>
                  </a:ext>
                </a:extLst>
              </a:tr>
              <a:tr h="1429188">
                <a:tc>
                  <a:txBody>
                    <a:bodyPr/>
                    <a:lstStyle/>
                    <a:p>
                      <a:pPr algn="ctr"/>
                      <a:r>
                        <a:rPr lang="en-US" sz="1200" dirty="0"/>
                        <a:t>24.</a:t>
                      </a:r>
                    </a:p>
                  </a:txBody>
                  <a:tcPr/>
                </a:tc>
                <a:tc>
                  <a:txBody>
                    <a:bodyPr/>
                    <a:lstStyle/>
                    <a:p>
                      <a:r>
                        <a:rPr lang="en-US" sz="1200" dirty="0"/>
                        <a:t>COVID-19 Data Lake</a:t>
                      </a:r>
                    </a:p>
                  </a:txBody>
                  <a:tcPr/>
                </a:tc>
                <a:tc>
                  <a:txBody>
                    <a:bodyPr/>
                    <a:lstStyle/>
                    <a:p>
                      <a:r>
                        <a:rPr lang="en-US" sz="1200" dirty="0"/>
                        <a:t>https://registry.opendata.aws/aws-covid19-lake/</a:t>
                      </a:r>
                    </a:p>
                  </a:txBody>
                  <a:tcPr/>
                </a:tc>
                <a:tc>
                  <a:txBody>
                    <a:bodyPr/>
                    <a:lstStyle/>
                    <a:p>
                      <a:r>
                        <a:rPr lang="en-US" sz="1200" dirty="0"/>
                        <a:t>A central repository of timely and selected data or associated with the spread and symptoms of the novel corona virus (SARS-CoV-2) and associated disease, COVID-19.</a:t>
                      </a:r>
                    </a:p>
                  </a:txBody>
                  <a:tcPr/>
                </a:tc>
                <a:tc>
                  <a:txBody>
                    <a:bodyPr/>
                    <a:lstStyle/>
                    <a:p>
                      <a:pPr marL="171450" indent="-171450">
                        <a:buFont typeface="Arial" panose="020B0604020202020204" pitchFamily="34" charset="0"/>
                        <a:buChar char="•"/>
                      </a:pPr>
                      <a:r>
                        <a:rPr lang="en-US" sz="1200" dirty="0"/>
                        <a:t>They have published 45,000 over research papers.</a:t>
                      </a:r>
                    </a:p>
                    <a:p>
                      <a:pPr marL="171450" indent="-171450">
                        <a:buFont typeface="Arial" panose="020B0604020202020204" pitchFamily="34" charset="0"/>
                        <a:buChar char="•"/>
                      </a:pPr>
                      <a:r>
                        <a:rPr lang="en-US" sz="1200" dirty="0"/>
                        <a:t>From The New York Times and Johns Hopkins, they have seeded their curated data Lake.</a:t>
                      </a:r>
                    </a:p>
                  </a:txBody>
                  <a:tcPr/>
                </a:tc>
                <a:tc>
                  <a:txBody>
                    <a:bodyPr/>
                    <a:lstStyle/>
                    <a:p>
                      <a:pPr marL="171450" indent="-171450">
                        <a:buFont typeface="Arial" panose="020B0604020202020204" pitchFamily="34" charset="0"/>
                        <a:buChar char="•"/>
                      </a:pPr>
                      <a:r>
                        <a:rPr lang="en-US" sz="1200" dirty="0"/>
                        <a:t>AWS Data Lake Team applied CloudFormation template for Glue Catalog table definitions.</a:t>
                      </a:r>
                    </a:p>
                    <a:p>
                      <a:pPr marL="171450" indent="-171450">
                        <a:buFont typeface="Arial" panose="020B0604020202020204" pitchFamily="34" charset="0"/>
                        <a:buChar char="•"/>
                      </a:pPr>
                      <a:r>
                        <a:rPr lang="en-US" sz="1200" dirty="0"/>
                        <a:t>AWS Data Lake Team applied on Explore the COVID-19 data lake public S3 bucket.</a:t>
                      </a:r>
                    </a:p>
                    <a:p>
                      <a:pPr marL="171450" indent="-171450">
                        <a:buFont typeface="Arial" panose="020B0604020202020204" pitchFamily="34" charset="0"/>
                        <a:buChar char="•"/>
                      </a:pPr>
                      <a:r>
                        <a:rPr lang="en-US" sz="1200" dirty="0"/>
                        <a:t>AWS Data Lake Team gives tutorial on Exploring the public AWS COVID-19 data lake. </a:t>
                      </a:r>
                    </a:p>
                  </a:txBody>
                  <a:tcPr/>
                </a:tc>
                <a:extLst>
                  <a:ext uri="{0D108BD9-81ED-4DB2-BD59-A6C34878D82A}">
                    <a16:rowId xmlns="" xmlns:a16="http://schemas.microsoft.com/office/drawing/2014/main" val="2914712541"/>
                  </a:ext>
                </a:extLst>
              </a:tr>
              <a:tr h="1429188">
                <a:tc>
                  <a:txBody>
                    <a:bodyPr/>
                    <a:lstStyle/>
                    <a:p>
                      <a:pPr algn="ctr"/>
                      <a:r>
                        <a:rPr lang="en-US" sz="1200" dirty="0"/>
                        <a:t>25.</a:t>
                      </a:r>
                    </a:p>
                  </a:txBody>
                  <a:tcPr/>
                </a:tc>
                <a:tc>
                  <a:txBody>
                    <a:bodyPr/>
                    <a:lstStyle/>
                    <a:p>
                      <a:r>
                        <a:rPr lang="en-US" sz="1200" dirty="0"/>
                        <a:t>Southern California earthquake data </a:t>
                      </a:r>
                    </a:p>
                  </a:txBody>
                  <a:tcPr/>
                </a:tc>
                <a:tc>
                  <a:txBody>
                    <a:bodyPr/>
                    <a:lstStyle/>
                    <a:p>
                      <a:r>
                        <a:rPr lang="en-US" sz="1200" dirty="0"/>
                        <a:t>https://registry.opendata.aws/southern-california-earthquakes/</a:t>
                      </a:r>
                    </a:p>
                  </a:txBody>
                  <a:tcPr/>
                </a:tc>
                <a:tc>
                  <a:txBody>
                    <a:bodyPr/>
                    <a:lstStyle/>
                    <a:p>
                      <a:r>
                        <a:rPr lang="en-US" sz="1200" dirty="0"/>
                        <a:t>It contains acceleration seismic waveforms and ground motion velocity.</a:t>
                      </a:r>
                    </a:p>
                  </a:txBody>
                  <a:tcPr/>
                </a:tc>
                <a:tc>
                  <a:txBody>
                    <a:bodyPr/>
                    <a:lstStyle/>
                    <a:p>
                      <a:pPr marL="171450" indent="-171450">
                        <a:buFont typeface="Arial" panose="020B0604020202020204" pitchFamily="34" charset="0"/>
                        <a:buChar char="•"/>
                      </a:pPr>
                      <a:r>
                        <a:rPr lang="en-US" sz="1200" dirty="0"/>
                        <a:t>They have achieved this data at the Southern California earthquake data center. </a:t>
                      </a:r>
                    </a:p>
                    <a:p>
                      <a:pPr marL="171450" indent="-171450">
                        <a:buFont typeface="Arial" panose="020B0604020202020204" pitchFamily="34" charset="0"/>
                        <a:buChar char="•"/>
                      </a:pPr>
                      <a:r>
                        <a:rPr lang="en-US" sz="1200" dirty="0"/>
                        <a:t>They provide royalty free, non-transferable, worldwide right and license to use, in all media public data.</a:t>
                      </a:r>
                    </a:p>
                  </a:txBody>
                  <a:tcPr/>
                </a:tc>
                <a:tc>
                  <a:txBody>
                    <a:bodyPr/>
                    <a:lstStyle/>
                    <a:p>
                      <a:pPr marL="171450" indent="-171450">
                        <a:buFont typeface="Arial" panose="020B0604020202020204" pitchFamily="34" charset="0"/>
                        <a:buChar char="•"/>
                      </a:pPr>
                      <a:r>
                        <a:rPr lang="en-US" sz="1200" dirty="0"/>
                        <a:t>Tim Clements provides tutorial on Cactus to Clouds: Processing The SCEDC Open Data Set on AWS.</a:t>
                      </a:r>
                    </a:p>
                    <a:p>
                      <a:pPr marL="171450" indent="-171450">
                        <a:buFont typeface="Arial" panose="020B0604020202020204" pitchFamily="34" charset="0"/>
                        <a:buChar char="•"/>
                      </a:pPr>
                      <a:r>
                        <a:rPr lang="en-US" sz="1200" dirty="0"/>
                        <a:t>Ellen Yu gives tutorial on Getting Started with SDEDC AWS Public Dataset.</a:t>
                      </a:r>
                    </a:p>
                  </a:txBody>
                  <a:tcPr/>
                </a:tc>
                <a:extLst>
                  <a:ext uri="{0D108BD9-81ED-4DB2-BD59-A6C34878D82A}">
                    <a16:rowId xmlns="" xmlns:a16="http://schemas.microsoft.com/office/drawing/2014/main" val="2119327775"/>
                  </a:ext>
                </a:extLst>
              </a:tr>
            </a:tbl>
          </a:graphicData>
        </a:graphic>
      </p:graphicFrame>
    </p:spTree>
    <p:extLst>
      <p:ext uri="{BB962C8B-B14F-4D97-AF65-F5344CB8AC3E}">
        <p14:creationId xmlns="" xmlns:p14="http://schemas.microsoft.com/office/powerpoint/2010/main" val="124262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 xmlns:a16="http://schemas.microsoft.com/office/drawing/2014/main" id="{8E8DFA6B-822C-4C5F-8325-21C1D80F59E4}"/>
              </a:ext>
            </a:extLst>
          </p:cNvPr>
          <p:cNvGraphicFramePr>
            <a:graphicFrameLocks noGrp="1"/>
          </p:cNvGraphicFramePr>
          <p:nvPr>
            <p:extLst>
              <p:ext uri="{D42A27DB-BD31-4B8C-83A1-F6EECF244321}">
                <p14:modId xmlns="" xmlns:p14="http://schemas.microsoft.com/office/powerpoint/2010/main" val="1977194528"/>
              </p:ext>
            </p:extLst>
          </p:nvPr>
        </p:nvGraphicFramePr>
        <p:xfrm>
          <a:off x="310718" y="239696"/>
          <a:ext cx="11629742" cy="6357872"/>
        </p:xfrm>
        <a:graphic>
          <a:graphicData uri="http://schemas.openxmlformats.org/drawingml/2006/table">
            <a:tbl>
              <a:tblPr firstRow="1" bandRow="1">
                <a:tableStyleId>{5C22544A-7EE6-4342-B048-85BDC9FD1C3A}</a:tableStyleId>
              </a:tblPr>
              <a:tblGrid>
                <a:gridCol w="627484">
                  <a:extLst>
                    <a:ext uri="{9D8B030D-6E8A-4147-A177-3AD203B41FA5}">
                      <a16:colId xmlns="" xmlns:a16="http://schemas.microsoft.com/office/drawing/2014/main" val="4187035508"/>
                    </a:ext>
                  </a:extLst>
                </a:gridCol>
                <a:gridCol w="1395541">
                  <a:extLst>
                    <a:ext uri="{9D8B030D-6E8A-4147-A177-3AD203B41FA5}">
                      <a16:colId xmlns="" xmlns:a16="http://schemas.microsoft.com/office/drawing/2014/main" val="1119864684"/>
                    </a:ext>
                  </a:extLst>
                </a:gridCol>
                <a:gridCol w="1621193">
                  <a:extLst>
                    <a:ext uri="{9D8B030D-6E8A-4147-A177-3AD203B41FA5}">
                      <a16:colId xmlns="" xmlns:a16="http://schemas.microsoft.com/office/drawing/2014/main" val="3720062256"/>
                    </a:ext>
                  </a:extLst>
                </a:gridCol>
                <a:gridCol w="1954847">
                  <a:extLst>
                    <a:ext uri="{9D8B030D-6E8A-4147-A177-3AD203B41FA5}">
                      <a16:colId xmlns="" xmlns:a16="http://schemas.microsoft.com/office/drawing/2014/main" val="3280034517"/>
                    </a:ext>
                  </a:extLst>
                </a:gridCol>
                <a:gridCol w="2723814">
                  <a:extLst>
                    <a:ext uri="{9D8B030D-6E8A-4147-A177-3AD203B41FA5}">
                      <a16:colId xmlns="" xmlns:a16="http://schemas.microsoft.com/office/drawing/2014/main" val="2237508572"/>
                    </a:ext>
                  </a:extLst>
                </a:gridCol>
                <a:gridCol w="3306863">
                  <a:extLst>
                    <a:ext uri="{9D8B030D-6E8A-4147-A177-3AD203B41FA5}">
                      <a16:colId xmlns="" xmlns:a16="http://schemas.microsoft.com/office/drawing/2014/main" val="3959399203"/>
                    </a:ext>
                  </a:extLst>
                </a:gridCol>
              </a:tblGrid>
              <a:tr h="465376">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p>
                      <a:pPr algn="ctr"/>
                      <a:endParaRPr lang="en-US" sz="1200" dirty="0"/>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1412061539"/>
                  </a:ext>
                </a:extLst>
              </a:tr>
              <a:tr h="1560840">
                <a:tc>
                  <a:txBody>
                    <a:bodyPr/>
                    <a:lstStyle/>
                    <a:p>
                      <a:pPr algn="ctr"/>
                      <a:r>
                        <a:rPr lang="en-US" sz="1200" dirty="0"/>
                        <a:t>26.</a:t>
                      </a:r>
                    </a:p>
                  </a:txBody>
                  <a:tcPr/>
                </a:tc>
                <a:tc>
                  <a:txBody>
                    <a:bodyPr/>
                    <a:lstStyle/>
                    <a:p>
                      <a:r>
                        <a:rPr lang="en-US" sz="1200" dirty="0"/>
                        <a:t>1000 Genomes Phase 3 Reanalysis with DRAGEN 3.5</a:t>
                      </a:r>
                    </a:p>
                  </a:txBody>
                  <a:tcPr/>
                </a:tc>
                <a:tc>
                  <a:txBody>
                    <a:bodyPr/>
                    <a:lstStyle/>
                    <a:p>
                      <a:r>
                        <a:rPr lang="en-US" sz="1200" dirty="0"/>
                        <a:t>https://registry.opendata.aws/ilmn-dragen-1kgp/</a:t>
                      </a:r>
                    </a:p>
                  </a:txBody>
                  <a:tcPr/>
                </a:tc>
                <a:tc>
                  <a:txBody>
                    <a:bodyPr/>
                    <a:lstStyle/>
                    <a:p>
                      <a:r>
                        <a:rPr lang="en-US" sz="1200" dirty="0"/>
                        <a:t>It has alignment files, copy number, short nucleotide and structural variants.</a:t>
                      </a:r>
                    </a:p>
                  </a:txBody>
                  <a:tcPr/>
                </a:tc>
                <a:tc>
                  <a:txBody>
                    <a:bodyPr/>
                    <a:lstStyle/>
                    <a:p>
                      <a:pPr marL="171450" indent="-171450">
                        <a:buFont typeface="Arial" panose="020B0604020202020204" pitchFamily="34" charset="0"/>
                        <a:buChar char="•"/>
                      </a:pPr>
                      <a:r>
                        <a:rPr lang="en-US" sz="1200" dirty="0"/>
                        <a:t>This database contains shortcut files with short nucleotide, copy number, and unique structured call files.</a:t>
                      </a:r>
                    </a:p>
                    <a:p>
                      <a:pPr marL="171450" indent="-171450">
                        <a:buFont typeface="Arial" panose="020B0604020202020204" pitchFamily="34" charset="0"/>
                        <a:buChar char="•"/>
                      </a:pPr>
                      <a:r>
                        <a:rPr lang="en-US" sz="1200" dirty="0"/>
                        <a:t>Subsequently files might update to 1000 Genomes Project.</a:t>
                      </a:r>
                    </a:p>
                  </a:txBody>
                  <a:tcPr/>
                </a:tc>
                <a:tc>
                  <a:txBody>
                    <a:bodyPr/>
                    <a:lstStyle/>
                    <a:p>
                      <a:pPr marL="171450" indent="-171450">
                        <a:buFont typeface="Arial" panose="020B0604020202020204" pitchFamily="34" charset="0"/>
                        <a:buChar char="•"/>
                      </a:pPr>
                      <a:r>
                        <a:rPr lang="en-US" sz="1200" dirty="0"/>
                        <a:t>Illumina Inc gives application on DRAGEN on Base Space Sequence Hub.</a:t>
                      </a:r>
                    </a:p>
                    <a:p>
                      <a:pPr marL="171450" indent="-171450">
                        <a:buFont typeface="Arial" panose="020B0604020202020204" pitchFamily="34" charset="0"/>
                        <a:buChar char="•"/>
                      </a:pPr>
                      <a:r>
                        <a:rPr lang="en-US" sz="1200" dirty="0"/>
                        <a:t>DRAGEN 3.7.5b Release by Illumina Inc.</a:t>
                      </a:r>
                    </a:p>
                  </a:txBody>
                  <a:tcPr/>
                </a:tc>
                <a:extLst>
                  <a:ext uri="{0D108BD9-81ED-4DB2-BD59-A6C34878D82A}">
                    <a16:rowId xmlns="" xmlns:a16="http://schemas.microsoft.com/office/drawing/2014/main" val="2348410768"/>
                  </a:ext>
                </a:extLst>
              </a:tr>
              <a:tr h="1560840">
                <a:tc>
                  <a:txBody>
                    <a:bodyPr/>
                    <a:lstStyle/>
                    <a:p>
                      <a:pPr algn="ctr"/>
                      <a:r>
                        <a:rPr lang="en-US" sz="1200" dirty="0"/>
                        <a:t>27.</a:t>
                      </a:r>
                    </a:p>
                  </a:txBody>
                  <a:tcPr/>
                </a:tc>
                <a:tc>
                  <a:txBody>
                    <a:bodyPr/>
                    <a:lstStyle/>
                    <a:p>
                      <a:r>
                        <a:rPr lang="en-US" sz="1200" dirty="0"/>
                        <a:t>3000 Rice Genome Project</a:t>
                      </a:r>
                    </a:p>
                  </a:txBody>
                  <a:tcPr/>
                </a:tc>
                <a:tc>
                  <a:txBody>
                    <a:bodyPr/>
                    <a:lstStyle/>
                    <a:p>
                      <a:r>
                        <a:rPr lang="en-US" sz="1200" dirty="0"/>
                        <a:t>https://registry.opendata.aws/3kricegenome/</a:t>
                      </a:r>
                    </a:p>
                  </a:txBody>
                  <a:tcPr/>
                </a:tc>
                <a:tc>
                  <a:txBody>
                    <a:bodyPr/>
                    <a:lstStyle/>
                    <a:p>
                      <a:r>
                        <a:rPr lang="en-US" sz="1200" dirty="0"/>
                        <a:t>Its an international effort of sequencing genome of 3,024 rice varieties from 89 nations.</a:t>
                      </a:r>
                    </a:p>
                  </a:txBody>
                  <a:tcPr/>
                </a:tc>
                <a:tc>
                  <a:txBody>
                    <a:bodyPr/>
                    <a:lstStyle/>
                    <a:p>
                      <a:pPr marL="171450" indent="-171450">
                        <a:buFont typeface="Arial" panose="020B0604020202020204" pitchFamily="34" charset="0"/>
                        <a:buChar char="•"/>
                      </a:pPr>
                      <a:r>
                        <a:rPr lang="en-US" sz="1200" dirty="0"/>
                        <a:t>It is available for use in the terms of Toronto Statement.</a:t>
                      </a:r>
                    </a:p>
                    <a:p>
                      <a:pPr marL="171450" indent="-171450">
                        <a:buFont typeface="Arial" panose="020B0604020202020204" pitchFamily="34" charset="0"/>
                        <a:buChar char="•"/>
                      </a:pPr>
                      <a:r>
                        <a:rPr lang="en-US" sz="1200" dirty="0"/>
                        <a:t>It consists of over 100TB of results.</a:t>
                      </a:r>
                    </a:p>
                  </a:txBody>
                  <a:tcPr/>
                </a:tc>
                <a:tc>
                  <a:txBody>
                    <a:bodyPr/>
                    <a:lstStyle/>
                    <a:p>
                      <a:pPr marL="171450" indent="-171450">
                        <a:buFont typeface="Arial" panose="020B0604020202020204" pitchFamily="34" charset="0"/>
                        <a:buChar char="•"/>
                      </a:pPr>
                      <a:r>
                        <a:rPr lang="en-US" sz="1200" dirty="0"/>
                        <a:t>The 3,000 Rice Genome in the AWS data set makes the availability of references and separate calls available in organized and displayed BAM files and VCF files are displayed, respectively.</a:t>
                      </a:r>
                    </a:p>
                  </a:txBody>
                  <a:tcPr/>
                </a:tc>
                <a:extLst>
                  <a:ext uri="{0D108BD9-81ED-4DB2-BD59-A6C34878D82A}">
                    <a16:rowId xmlns="" xmlns:a16="http://schemas.microsoft.com/office/drawing/2014/main" val="3690170896"/>
                  </a:ext>
                </a:extLst>
              </a:tr>
              <a:tr h="1560840">
                <a:tc>
                  <a:txBody>
                    <a:bodyPr/>
                    <a:lstStyle/>
                    <a:p>
                      <a:pPr algn="ctr"/>
                      <a:r>
                        <a:rPr lang="en-US" sz="1200" dirty="0"/>
                        <a:t>28.</a:t>
                      </a:r>
                    </a:p>
                  </a:txBody>
                  <a:tcPr/>
                </a:tc>
                <a:tc>
                  <a:txBody>
                    <a:bodyPr/>
                    <a:lstStyle/>
                    <a:p>
                      <a:r>
                        <a:rPr lang="en-US" sz="1200" dirty="0"/>
                        <a:t>ECMWF ERA5 Reanalysis</a:t>
                      </a:r>
                    </a:p>
                  </a:txBody>
                  <a:tcPr/>
                </a:tc>
                <a:tc>
                  <a:txBody>
                    <a:bodyPr/>
                    <a:lstStyle/>
                    <a:p>
                      <a:r>
                        <a:rPr lang="en-US" sz="1200" dirty="0"/>
                        <a:t>https://registry.opendata.aws/ecmwf-era5/</a:t>
                      </a:r>
                    </a:p>
                  </a:txBody>
                  <a:tcPr/>
                </a:tc>
                <a:tc>
                  <a:txBody>
                    <a:bodyPr/>
                    <a:lstStyle/>
                    <a:p>
                      <a:r>
                        <a:rPr lang="en-US" sz="1200" dirty="0"/>
                        <a:t>It consists of all metrological parameters, like soil moisture, rainfall, sea parameters etc.</a:t>
                      </a:r>
                    </a:p>
                  </a:txBody>
                  <a:tcPr/>
                </a:tc>
                <a:tc>
                  <a:txBody>
                    <a:bodyPr/>
                    <a:lstStyle/>
                    <a:p>
                      <a:pPr marL="171450" indent="-171450">
                        <a:buFont typeface="Arial" panose="020B0604020202020204" pitchFamily="34" charset="0"/>
                        <a:buChar char="•"/>
                      </a:pPr>
                      <a:r>
                        <a:rPr lang="en-US" sz="1200" dirty="0"/>
                        <a:t>Its 5</a:t>
                      </a:r>
                      <a:r>
                        <a:rPr lang="en-US" sz="1200" baseline="30000" dirty="0"/>
                        <a:t>th</a:t>
                      </a:r>
                      <a:r>
                        <a:rPr lang="en-US" sz="1200" dirty="0"/>
                        <a:t> generation of ECMWF atmospheric reanalysis and first as an operational service.</a:t>
                      </a:r>
                    </a:p>
                    <a:p>
                      <a:pPr marL="171450" indent="-171450">
                        <a:buFont typeface="Arial" panose="020B0604020202020204" pitchFamily="34" charset="0"/>
                        <a:buChar char="•"/>
                      </a:pPr>
                      <a:r>
                        <a:rPr lang="en-US" sz="1200" dirty="0"/>
                        <a:t>ERA5 has high resolution version with 31 km range and with reduced ensembles with 10 members.</a:t>
                      </a:r>
                    </a:p>
                  </a:txBody>
                  <a:tcPr/>
                </a:tc>
                <a:tc>
                  <a:txBody>
                    <a:bodyPr/>
                    <a:lstStyle/>
                    <a:p>
                      <a:pPr marL="171450" indent="-171450">
                        <a:buFont typeface="Arial" panose="020B0604020202020204" pitchFamily="34" charset="0"/>
                        <a:buChar char="•"/>
                      </a:pPr>
                      <a:r>
                        <a:rPr lang="en-US" sz="1200" dirty="0"/>
                        <a:t>Tutorials provided by  Intertrust Technologies Corporation are ERA5 tutorial using the Planet OS API and Accessing ERA5 Data on S3 Using Boto.</a:t>
                      </a:r>
                    </a:p>
                  </a:txBody>
                  <a:tcPr/>
                </a:tc>
                <a:extLst>
                  <a:ext uri="{0D108BD9-81ED-4DB2-BD59-A6C34878D82A}">
                    <a16:rowId xmlns="" xmlns:a16="http://schemas.microsoft.com/office/drawing/2014/main" val="2230486273"/>
                  </a:ext>
                </a:extLst>
              </a:tr>
              <a:tr h="1209976">
                <a:tc>
                  <a:txBody>
                    <a:bodyPr/>
                    <a:lstStyle/>
                    <a:p>
                      <a:pPr algn="ctr"/>
                      <a:r>
                        <a:rPr lang="en-US" sz="1200" dirty="0"/>
                        <a:t>29.</a:t>
                      </a:r>
                    </a:p>
                  </a:txBody>
                  <a:tcPr/>
                </a:tc>
                <a:tc>
                  <a:txBody>
                    <a:bodyPr/>
                    <a:lstStyle/>
                    <a:p>
                      <a:r>
                        <a:rPr lang="en-US" sz="1200" dirty="0"/>
                        <a:t>Encyclopedia of DNA Elements (ENCODE)</a:t>
                      </a:r>
                    </a:p>
                  </a:txBody>
                  <a:tcPr/>
                </a:tc>
                <a:tc>
                  <a:txBody>
                    <a:bodyPr/>
                    <a:lstStyle/>
                    <a:p>
                      <a:r>
                        <a:rPr lang="en-US" sz="1200" dirty="0"/>
                        <a:t>https://registry.opendata.aws/encode-project/</a:t>
                      </a:r>
                    </a:p>
                  </a:txBody>
                  <a:tcPr/>
                </a:tc>
                <a:tc>
                  <a:txBody>
                    <a:bodyPr/>
                    <a:lstStyle/>
                    <a:p>
                      <a:r>
                        <a:rPr lang="en-US" sz="1200" dirty="0"/>
                        <a:t>Its goal is to build comprehensive genome part of human genome.</a:t>
                      </a:r>
                    </a:p>
                  </a:txBody>
                  <a:tcPr/>
                </a:tc>
                <a:tc>
                  <a:txBody>
                    <a:bodyPr/>
                    <a:lstStyle/>
                    <a:p>
                      <a:pPr marL="171450" indent="-171450">
                        <a:buFont typeface="Arial" panose="020B0604020202020204" pitchFamily="34" charset="0"/>
                        <a:buChar char="•"/>
                      </a:pPr>
                      <a:r>
                        <a:rPr lang="en-US" sz="1200" dirty="0"/>
                        <a:t>It includes elements which form protein in RNA levels.</a:t>
                      </a:r>
                    </a:p>
                    <a:p>
                      <a:pPr marL="171450" indent="-171450">
                        <a:buFont typeface="Arial" panose="020B0604020202020204" pitchFamily="34" charset="0"/>
                        <a:buChar char="•"/>
                      </a:pPr>
                      <a:r>
                        <a:rPr lang="en-US" sz="1200" dirty="0"/>
                        <a:t>Controlling of cells and condition in which the gene is active is also included in this datasets.</a:t>
                      </a:r>
                    </a:p>
                  </a:txBody>
                  <a:tcPr/>
                </a:tc>
                <a:tc>
                  <a:txBody>
                    <a:bodyPr/>
                    <a:lstStyle/>
                    <a:p>
                      <a:pPr marL="171450" indent="-171450">
                        <a:buFont typeface="Arial" panose="020B0604020202020204" pitchFamily="34" charset="0"/>
                        <a:buChar char="•"/>
                      </a:pPr>
                      <a:r>
                        <a:rPr lang="en-US" sz="1200" dirty="0">
                          <a:latin typeface="+mn-lt"/>
                        </a:rPr>
                        <a:t>Keenan Graham provides the tutorial for Exploring ENCODE data from EC2 with Jupyter notebook.</a:t>
                      </a:r>
                    </a:p>
                    <a:p>
                      <a:pPr marL="171450" indent="-171450">
                        <a:buFont typeface="Arial" panose="020B0604020202020204" pitchFamily="34" charset="0"/>
                        <a:buChar char="•"/>
                      </a:pPr>
                      <a:r>
                        <a:rPr lang="en-US" sz="1200" dirty="0">
                          <a:latin typeface="+mn-lt"/>
                        </a:rPr>
                        <a:t>Paul Sud gives the tutorial for ENCODE CTCF ChIP-seq data correlation across different cell types. </a:t>
                      </a:r>
                    </a:p>
                  </a:txBody>
                  <a:tcPr/>
                </a:tc>
                <a:extLst>
                  <a:ext uri="{0D108BD9-81ED-4DB2-BD59-A6C34878D82A}">
                    <a16:rowId xmlns="" xmlns:a16="http://schemas.microsoft.com/office/drawing/2014/main" val="1146709713"/>
                  </a:ext>
                </a:extLst>
              </a:tr>
            </a:tbl>
          </a:graphicData>
        </a:graphic>
      </p:graphicFrame>
    </p:spTree>
    <p:extLst>
      <p:ext uri="{BB962C8B-B14F-4D97-AF65-F5344CB8AC3E}">
        <p14:creationId xmlns="" xmlns:p14="http://schemas.microsoft.com/office/powerpoint/2010/main" val="36519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9E3E9AF8-A21E-4EE1-98DD-F1C2A6309FFF}"/>
              </a:ext>
            </a:extLst>
          </p:cNvPr>
          <p:cNvGraphicFramePr>
            <a:graphicFrameLocks noGrp="1"/>
          </p:cNvGraphicFramePr>
          <p:nvPr>
            <p:extLst>
              <p:ext uri="{D42A27DB-BD31-4B8C-83A1-F6EECF244321}">
                <p14:modId xmlns="" xmlns:p14="http://schemas.microsoft.com/office/powerpoint/2010/main" val="4151053580"/>
              </p:ext>
            </p:extLst>
          </p:nvPr>
        </p:nvGraphicFramePr>
        <p:xfrm>
          <a:off x="367047" y="250858"/>
          <a:ext cx="11457906" cy="6233724"/>
        </p:xfrm>
        <a:graphic>
          <a:graphicData uri="http://schemas.openxmlformats.org/drawingml/2006/table">
            <a:tbl>
              <a:tblPr firstRow="1" bandRow="1">
                <a:tableStyleId>{5C22544A-7EE6-4342-B048-85BDC9FD1C3A}</a:tableStyleId>
              </a:tblPr>
              <a:tblGrid>
                <a:gridCol w="589280">
                  <a:extLst>
                    <a:ext uri="{9D8B030D-6E8A-4147-A177-3AD203B41FA5}">
                      <a16:colId xmlns="" xmlns:a16="http://schemas.microsoft.com/office/drawing/2014/main" val="1822536579"/>
                    </a:ext>
                  </a:extLst>
                </a:gridCol>
                <a:gridCol w="1400536">
                  <a:extLst>
                    <a:ext uri="{9D8B030D-6E8A-4147-A177-3AD203B41FA5}">
                      <a16:colId xmlns="" xmlns:a16="http://schemas.microsoft.com/office/drawing/2014/main" val="1157920722"/>
                    </a:ext>
                  </a:extLst>
                </a:gridCol>
                <a:gridCol w="1689904">
                  <a:extLst>
                    <a:ext uri="{9D8B030D-6E8A-4147-A177-3AD203B41FA5}">
                      <a16:colId xmlns="" xmlns:a16="http://schemas.microsoft.com/office/drawing/2014/main" val="2842120965"/>
                    </a:ext>
                  </a:extLst>
                </a:gridCol>
                <a:gridCol w="1770927">
                  <a:extLst>
                    <a:ext uri="{9D8B030D-6E8A-4147-A177-3AD203B41FA5}">
                      <a16:colId xmlns="" xmlns:a16="http://schemas.microsoft.com/office/drawing/2014/main" val="2182067376"/>
                    </a:ext>
                  </a:extLst>
                </a:gridCol>
                <a:gridCol w="2801073">
                  <a:extLst>
                    <a:ext uri="{9D8B030D-6E8A-4147-A177-3AD203B41FA5}">
                      <a16:colId xmlns="" xmlns:a16="http://schemas.microsoft.com/office/drawing/2014/main" val="2064642415"/>
                    </a:ext>
                  </a:extLst>
                </a:gridCol>
                <a:gridCol w="3206186">
                  <a:extLst>
                    <a:ext uri="{9D8B030D-6E8A-4147-A177-3AD203B41FA5}">
                      <a16:colId xmlns="" xmlns:a16="http://schemas.microsoft.com/office/drawing/2014/main" val="4220263518"/>
                    </a:ext>
                  </a:extLst>
                </a:gridCol>
              </a:tblGrid>
              <a:tr h="381564">
                <a:tc>
                  <a:txBody>
                    <a:bodyPr/>
                    <a:lstStyle/>
                    <a:p>
                      <a:pPr algn="ctr"/>
                      <a:r>
                        <a:rPr lang="en-US" sz="1200" dirty="0"/>
                        <a:t>S. No:</a:t>
                      </a:r>
                    </a:p>
                  </a:txBody>
                  <a:tcPr/>
                </a:tc>
                <a:tc>
                  <a:txBody>
                    <a:bodyPr/>
                    <a:lstStyle/>
                    <a:p>
                      <a:pPr algn="ctr"/>
                      <a:r>
                        <a:rPr lang="en-US" sz="1200" dirty="0"/>
                        <a:t>Datasets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Links/Websites</a:t>
                      </a:r>
                    </a:p>
                  </a:txBody>
                  <a:tcPr/>
                </a:tc>
                <a:tc>
                  <a:txBody>
                    <a:bodyPr/>
                    <a:lstStyle/>
                    <a:p>
                      <a:pPr algn="ctr"/>
                      <a:r>
                        <a:rPr lang="en-US" sz="1200" dirty="0"/>
                        <a:t>Main Purpose</a:t>
                      </a:r>
                    </a:p>
                  </a:txBody>
                  <a:tcPr/>
                </a:tc>
                <a:tc>
                  <a:txBody>
                    <a:bodyPr/>
                    <a:lstStyle/>
                    <a:p>
                      <a:pPr algn="ctr"/>
                      <a:r>
                        <a:rPr lang="en-US" sz="1200" dirty="0"/>
                        <a:t>Overview</a:t>
                      </a:r>
                    </a:p>
                  </a:txBody>
                  <a:tcPr/>
                </a:tc>
                <a:tc>
                  <a:txBody>
                    <a:bodyPr/>
                    <a:lstStyle/>
                    <a:p>
                      <a:pPr algn="ctr"/>
                      <a:r>
                        <a:rPr lang="en-US" sz="1200" dirty="0"/>
                        <a:t>Applications/Uses</a:t>
                      </a:r>
                    </a:p>
                  </a:txBody>
                  <a:tcPr/>
                </a:tc>
                <a:extLst>
                  <a:ext uri="{0D108BD9-81ED-4DB2-BD59-A6C34878D82A}">
                    <a16:rowId xmlns="" xmlns:a16="http://schemas.microsoft.com/office/drawing/2014/main" val="4094212216"/>
                  </a:ext>
                </a:extLst>
              </a:tr>
              <a:tr h="839440">
                <a:tc>
                  <a:txBody>
                    <a:bodyPr/>
                    <a:lstStyle/>
                    <a:p>
                      <a:pPr algn="ctr"/>
                      <a:r>
                        <a:rPr lang="en-US" sz="1200" dirty="0"/>
                        <a:t>30.</a:t>
                      </a:r>
                    </a:p>
                  </a:txBody>
                  <a:tcPr/>
                </a:tc>
                <a:tc>
                  <a:txBody>
                    <a:bodyPr/>
                    <a:lstStyle/>
                    <a:p>
                      <a:r>
                        <a:rPr lang="en-US" sz="1200" dirty="0"/>
                        <a:t>Genome in a Bottle on AWS</a:t>
                      </a:r>
                    </a:p>
                  </a:txBody>
                  <a:tcPr/>
                </a:tc>
                <a:tc>
                  <a:txBody>
                    <a:bodyPr/>
                    <a:lstStyle/>
                    <a:p>
                      <a:r>
                        <a:rPr lang="en-US" sz="1200" dirty="0"/>
                        <a:t>https://registry.opendata.aws/giab/</a:t>
                      </a:r>
                    </a:p>
                  </a:txBody>
                  <a:tcPr/>
                </a:tc>
                <a:tc>
                  <a:txBody>
                    <a:bodyPr/>
                    <a:lstStyle/>
                    <a:p>
                      <a:r>
                        <a:rPr lang="en-US" sz="1200" dirty="0"/>
                        <a:t>These reference genome enables whole genome sequencing to clinical practice.</a:t>
                      </a:r>
                    </a:p>
                  </a:txBody>
                  <a:tcPr/>
                </a:tc>
                <a:tc>
                  <a:txBody>
                    <a:bodyPr/>
                    <a:lstStyle/>
                    <a:p>
                      <a:pPr marL="171450" indent="-171450">
                        <a:buFont typeface="Arial" panose="020B0604020202020204" pitchFamily="34" charset="0"/>
                        <a:buChar char="•"/>
                      </a:pPr>
                      <a:r>
                        <a:rPr lang="en-US" sz="1200" dirty="0"/>
                        <a:t>This data is updated as soon as they are available to the owners.</a:t>
                      </a:r>
                    </a:p>
                    <a:p>
                      <a:pPr marL="171450" indent="-171450">
                        <a:buFont typeface="Arial" panose="020B0604020202020204" pitchFamily="34" charset="0"/>
                        <a:buChar char="•"/>
                      </a:pPr>
                      <a:r>
                        <a:rPr lang="en-US" sz="1200" dirty="0"/>
                        <a:t>There is no limitations or restriction on the use of this dataset to user.</a:t>
                      </a:r>
                    </a:p>
                  </a:txBody>
                  <a:tcPr/>
                </a:tc>
                <a:tc>
                  <a:txBody>
                    <a:bodyPr/>
                    <a:lstStyle/>
                    <a:p>
                      <a:pPr marL="171450" indent="-171450">
                        <a:buFont typeface="Arial" panose="020B0604020202020204" pitchFamily="34" charset="0"/>
                        <a:buChar char="•"/>
                      </a:pPr>
                      <a:r>
                        <a:rPr lang="en-US" sz="1200" dirty="0"/>
                        <a:t>Application by </a:t>
                      </a:r>
                      <a:r>
                        <a:rPr lang="it-IT" sz="1200" dirty="0"/>
                        <a:t>Genome In A Bottle Consortium is </a:t>
                      </a:r>
                      <a:r>
                        <a:rPr lang="en-US" sz="1200" dirty="0"/>
                        <a:t>The Genome in a Bottle GitHub Project.</a:t>
                      </a:r>
                    </a:p>
                    <a:p>
                      <a:pPr marL="171450" indent="-171450">
                        <a:buFont typeface="Arial" panose="020B0604020202020204" pitchFamily="34" charset="0"/>
                        <a:buChar char="•"/>
                      </a:pPr>
                      <a:r>
                        <a:rPr lang="en-US" sz="1200" dirty="0"/>
                        <a:t>GA4GH Benchmarking Tools by GA4GH Benchmarking Team.</a:t>
                      </a:r>
                    </a:p>
                  </a:txBody>
                  <a:tcPr/>
                </a:tc>
                <a:extLst>
                  <a:ext uri="{0D108BD9-81ED-4DB2-BD59-A6C34878D82A}">
                    <a16:rowId xmlns="" xmlns:a16="http://schemas.microsoft.com/office/drawing/2014/main" val="1925538838"/>
                  </a:ext>
                </a:extLst>
              </a:tr>
              <a:tr h="789978">
                <a:tc>
                  <a:txBody>
                    <a:bodyPr/>
                    <a:lstStyle/>
                    <a:p>
                      <a:pPr algn="ctr"/>
                      <a:r>
                        <a:rPr lang="en-US" sz="1200" dirty="0"/>
                        <a:t>31.</a:t>
                      </a:r>
                    </a:p>
                  </a:txBody>
                  <a:tcPr/>
                </a:tc>
                <a:tc>
                  <a:txBody>
                    <a:bodyPr/>
                    <a:lstStyle/>
                    <a:p>
                      <a:r>
                        <a:rPr lang="en-US" sz="1200" dirty="0"/>
                        <a:t>Medical Segmentation Decathlon</a:t>
                      </a:r>
                    </a:p>
                  </a:txBody>
                  <a:tcPr/>
                </a:tc>
                <a:tc>
                  <a:txBody>
                    <a:bodyPr/>
                    <a:lstStyle/>
                    <a:p>
                      <a:r>
                        <a:rPr lang="en-US" sz="1200" dirty="0"/>
                        <a:t>https://registry.opendata.aws/msd/</a:t>
                      </a:r>
                    </a:p>
                  </a:txBody>
                  <a:tcPr/>
                </a:tc>
                <a:tc>
                  <a:txBody>
                    <a:bodyPr/>
                    <a:lstStyle/>
                    <a:p>
                      <a:r>
                        <a:rPr lang="en-US" sz="1200" dirty="0"/>
                        <a:t>The field of medical thinking also lacks a completely open source and a broad benchmark.</a:t>
                      </a:r>
                    </a:p>
                  </a:txBody>
                  <a:tcPr/>
                </a:tc>
                <a:tc>
                  <a:txBody>
                    <a:bodyPr/>
                    <a:lstStyle/>
                    <a:p>
                      <a:pPr marL="171450" indent="-171450">
                        <a:buFont typeface="Arial" panose="020B0604020202020204" pitchFamily="34" charset="0"/>
                        <a:buChar char="•"/>
                      </a:pPr>
                      <a:r>
                        <a:rPr lang="en-US" sz="1200" b="0" dirty="0"/>
                        <a:t>The dataset aims to provide that resource with an open-source database of a wide range of medical applications.</a:t>
                      </a:r>
                    </a:p>
                  </a:txBody>
                  <a:tcPr/>
                </a:tc>
                <a:tc>
                  <a:txBody>
                    <a:bodyPr/>
                    <a:lstStyle/>
                    <a:p>
                      <a:pPr marL="171450" indent="-171450">
                        <a:buFont typeface="Arial" panose="020B0604020202020204" pitchFamily="34" charset="0"/>
                        <a:buChar char="•"/>
                      </a:pPr>
                      <a:r>
                        <a:rPr lang="en-US" sz="1200" dirty="0"/>
                        <a:t>MONAI: Getting Started by MONAI Development Team</a:t>
                      </a:r>
                    </a:p>
                    <a:p>
                      <a:pPr marL="171450" indent="-171450">
                        <a:buFont typeface="Arial" panose="020B0604020202020204" pitchFamily="34" charset="0"/>
                        <a:buChar char="•"/>
                      </a:pPr>
                      <a:r>
                        <a:rPr lang="en-US" sz="1200" dirty="0"/>
                        <a:t>Contact: Medical Decathlon Organizers.</a:t>
                      </a:r>
                    </a:p>
                  </a:txBody>
                  <a:tcPr/>
                </a:tc>
                <a:extLst>
                  <a:ext uri="{0D108BD9-81ED-4DB2-BD59-A6C34878D82A}">
                    <a16:rowId xmlns="" xmlns:a16="http://schemas.microsoft.com/office/drawing/2014/main" val="2718267996"/>
                  </a:ext>
                </a:extLst>
              </a:tr>
              <a:tr h="993776">
                <a:tc>
                  <a:txBody>
                    <a:bodyPr/>
                    <a:lstStyle/>
                    <a:p>
                      <a:pPr algn="ctr"/>
                      <a:r>
                        <a:rPr lang="en-US" sz="1200" dirty="0"/>
                        <a:t>32.</a:t>
                      </a:r>
                    </a:p>
                  </a:txBody>
                  <a:tcPr/>
                </a:tc>
                <a:tc>
                  <a:txBody>
                    <a:bodyPr/>
                    <a:lstStyle/>
                    <a:p>
                      <a:r>
                        <a:rPr lang="en-US" sz="1200" dirty="0"/>
                        <a:t>Digital Corpora</a:t>
                      </a:r>
                    </a:p>
                  </a:txBody>
                  <a:tcPr/>
                </a:tc>
                <a:tc>
                  <a:txBody>
                    <a:bodyPr/>
                    <a:lstStyle/>
                    <a:p>
                      <a:r>
                        <a:rPr lang="en-US" sz="1200" b="0" i="0" kern="1200" dirty="0">
                          <a:solidFill>
                            <a:schemeClr val="dk1"/>
                          </a:solidFill>
                          <a:effectLst/>
                          <a:latin typeface="+mn-lt"/>
                          <a:ea typeface="+mn-ea"/>
                          <a:cs typeface="+mn-cs"/>
                        </a:rPr>
                        <a:t>https://www.digitalcorpora.org</a:t>
                      </a:r>
                      <a:endParaRPr lang="en-US" sz="1200" dirty="0"/>
                    </a:p>
                  </a:txBody>
                  <a:tcPr/>
                </a:tc>
                <a:tc>
                  <a:txBody>
                    <a:bodyPr/>
                    <a:lstStyle/>
                    <a:p>
                      <a:r>
                        <a:rPr lang="en-US" sz="1200" dirty="0"/>
                        <a:t>Disk images, memory loss, network packs, and files for digital forensics research and education</a:t>
                      </a:r>
                    </a:p>
                  </a:txBody>
                  <a:tcPr/>
                </a:tc>
                <a:tc>
                  <a:txBody>
                    <a:bodyPr/>
                    <a:lstStyle/>
                    <a:p>
                      <a:pPr marL="171450" indent="-171450">
                        <a:buFont typeface="Arial" panose="020B0604020202020204" pitchFamily="34" charset="0"/>
                        <a:buChar char="•"/>
                      </a:pPr>
                      <a:r>
                        <a:rPr lang="en-US" sz="1200" dirty="0"/>
                        <a:t>Information's are available at </a:t>
                      </a:r>
                      <a:r>
                        <a:rPr lang="en-US" sz="1200" b="0" i="0" kern="1200" dirty="0">
                          <a:solidFill>
                            <a:schemeClr val="dk1"/>
                          </a:solidFill>
                          <a:effectLst/>
                          <a:latin typeface="+mn-lt"/>
                          <a:ea typeface="+mn-ea"/>
                          <a:cs typeface="+mn-cs"/>
                        </a:rPr>
                        <a:t>digitalcorpora.org.</a:t>
                      </a:r>
                    </a:p>
                    <a:p>
                      <a:pPr marL="171450" indent="-171450">
                        <a:buFont typeface="Arial" panose="020B0604020202020204" pitchFamily="34" charset="0"/>
                        <a:buChar char="•"/>
                      </a:pPr>
                      <a:r>
                        <a:rPr lang="en-US" sz="1200" dirty="0"/>
                        <a:t>information is synthetic and may be used without prior authorization or IRB approval.</a:t>
                      </a:r>
                    </a:p>
                  </a:txBody>
                  <a:tcPr/>
                </a:tc>
                <a:tc>
                  <a:txBody>
                    <a:bodyPr/>
                    <a:lstStyle/>
                    <a:p>
                      <a:pPr marL="171450" indent="-171450">
                        <a:buFont typeface="Arial" panose="020B0604020202020204" pitchFamily="34" charset="0"/>
                        <a:buChar char="•"/>
                      </a:pPr>
                      <a:r>
                        <a:rPr lang="en-US" sz="1200" dirty="0"/>
                        <a:t>Creating Realistic Corpora for Forensic and Security Education by Woods, K., Christopher Lee, Simson Garfinkel, David Dittrich, Adam Russel, Kris Kearton</a:t>
                      </a:r>
                    </a:p>
                  </a:txBody>
                  <a:tcPr/>
                </a:tc>
                <a:extLst>
                  <a:ext uri="{0D108BD9-81ED-4DB2-BD59-A6C34878D82A}">
                    <a16:rowId xmlns="" xmlns:a16="http://schemas.microsoft.com/office/drawing/2014/main" val="3856859722"/>
                  </a:ext>
                </a:extLst>
              </a:tr>
              <a:tr h="993776">
                <a:tc>
                  <a:txBody>
                    <a:bodyPr/>
                    <a:lstStyle/>
                    <a:p>
                      <a:pPr algn="ctr"/>
                      <a:r>
                        <a:rPr lang="en-US" sz="1200" dirty="0"/>
                        <a:t>33.</a:t>
                      </a:r>
                    </a:p>
                  </a:txBody>
                  <a:tcPr/>
                </a:tc>
                <a:tc>
                  <a:txBody>
                    <a:bodyPr/>
                    <a:lstStyle/>
                    <a:p>
                      <a:r>
                        <a:rPr lang="en-US" sz="1200" dirty="0"/>
                        <a:t>NOAA Severe Weather Data Inventory(SWDI)</a:t>
                      </a:r>
                    </a:p>
                  </a:txBody>
                  <a:tcPr/>
                </a:tc>
                <a:tc>
                  <a:txBody>
                    <a:bodyPr/>
                    <a:lstStyle/>
                    <a:p>
                      <a:r>
                        <a:rPr lang="en-US" sz="1200" dirty="0"/>
                        <a:t>https://registry.opendata.aws/noaa-swdi/</a:t>
                      </a:r>
                    </a:p>
                  </a:txBody>
                  <a:tcPr/>
                </a:tc>
                <a:tc>
                  <a:txBody>
                    <a:bodyPr/>
                    <a:lstStyle/>
                    <a:p>
                      <a:r>
                        <a:rPr lang="en-US" sz="1200" dirty="0"/>
                        <a:t>This database is an integrated database of severe weather events in the United States from 1950 to this year.</a:t>
                      </a:r>
                    </a:p>
                  </a:txBody>
                  <a:tcPr/>
                </a:tc>
                <a:tc>
                  <a:txBody>
                    <a:bodyPr/>
                    <a:lstStyle/>
                    <a:p>
                      <a:pPr marL="171450" indent="-171450">
                        <a:buFont typeface="Arial" panose="020B0604020202020204" pitchFamily="34" charset="0"/>
                        <a:buChar char="•"/>
                      </a:pPr>
                      <a:r>
                        <a:rPr lang="en-US" sz="1200" dirty="0"/>
                        <a:t>It contains documenting of data.</a:t>
                      </a:r>
                    </a:p>
                    <a:p>
                      <a:pPr marL="171450" indent="-171450">
                        <a:buFont typeface="Arial" panose="020B0604020202020204" pitchFamily="34" charset="0"/>
                        <a:buChar char="•"/>
                      </a:pPr>
                      <a:r>
                        <a:rPr lang="en-US" sz="1200" dirty="0"/>
                        <a:t>Occurrence of storm and another natural phenomenon are documented. </a:t>
                      </a:r>
                    </a:p>
                    <a:p>
                      <a:pPr marL="171450" indent="-171450">
                        <a:buFont typeface="Arial" panose="020B0604020202020204" pitchFamily="34" charset="0"/>
                        <a:buChar char="•"/>
                      </a:pPr>
                      <a:r>
                        <a:rPr lang="en-US" sz="1200" dirty="0"/>
                        <a:t>Data are update within 120 days after every damage assessment.</a:t>
                      </a:r>
                    </a:p>
                  </a:txBody>
                  <a:tcPr/>
                </a:tc>
                <a:tc>
                  <a:txBody>
                    <a:bodyPr/>
                    <a:lstStyle/>
                    <a:p>
                      <a:pPr marL="171450" indent="-171450">
                        <a:buFont typeface="Arial" panose="020B0604020202020204" pitchFamily="34" charset="0"/>
                        <a:buChar char="•"/>
                      </a:pPr>
                      <a:r>
                        <a:rPr lang="en-US" sz="1200" dirty="0"/>
                        <a:t>We can search data from NCEI Severe Weather Data Inventory (SWDI) Dataset Search.</a:t>
                      </a:r>
                    </a:p>
                    <a:p>
                      <a:pPr marL="171450" indent="-171450">
                        <a:buFont typeface="Arial" panose="020B0604020202020204" pitchFamily="34" charset="0"/>
                        <a:buChar char="•"/>
                      </a:pPr>
                      <a:r>
                        <a:rPr lang="en-US" sz="1200" dirty="0"/>
                        <a:t>We can download it from NCEI Severe Weather Data Inventory (SWDI) Dataset.  </a:t>
                      </a:r>
                    </a:p>
                  </a:txBody>
                  <a:tcPr/>
                </a:tc>
                <a:extLst>
                  <a:ext uri="{0D108BD9-81ED-4DB2-BD59-A6C34878D82A}">
                    <a16:rowId xmlns="" xmlns:a16="http://schemas.microsoft.com/office/drawing/2014/main" val="2327170987"/>
                  </a:ext>
                </a:extLst>
              </a:tr>
              <a:tr h="993776">
                <a:tc>
                  <a:txBody>
                    <a:bodyPr/>
                    <a:lstStyle/>
                    <a:p>
                      <a:pPr algn="ctr"/>
                      <a:r>
                        <a:rPr lang="en-US" sz="1200" dirty="0"/>
                        <a:t>34.</a:t>
                      </a:r>
                    </a:p>
                  </a:txBody>
                  <a:tcPr/>
                </a:tc>
                <a:tc>
                  <a:txBody>
                    <a:bodyPr/>
                    <a:lstStyle/>
                    <a:p>
                      <a:r>
                        <a:rPr lang="en-US" sz="1200" dirty="0"/>
                        <a:t>Open Targets</a:t>
                      </a:r>
                    </a:p>
                  </a:txBody>
                  <a:tcPr/>
                </a:tc>
                <a:tc>
                  <a:txBody>
                    <a:bodyPr/>
                    <a:lstStyle/>
                    <a:p>
                      <a:r>
                        <a:rPr lang="en-US" sz="1200" dirty="0"/>
                        <a:t>https://registry.opendata.aws/opentargets/</a:t>
                      </a:r>
                    </a:p>
                  </a:txBody>
                  <a:tcPr/>
                </a:tc>
                <a:tc>
                  <a:txBody>
                    <a:bodyPr/>
                    <a:lstStyle/>
                    <a:p>
                      <a:r>
                        <a:rPr lang="en-US" sz="1200" dirty="0"/>
                        <a:t>Its freely available resources for integrating genomics, genetics and chemical data.</a:t>
                      </a:r>
                    </a:p>
                  </a:txBody>
                  <a:tcPr/>
                </a:tc>
                <a:tc>
                  <a:txBody>
                    <a:bodyPr/>
                    <a:lstStyle/>
                    <a:p>
                      <a:pPr marL="171450" indent="-171450">
                        <a:buFont typeface="Arial" panose="020B0604020202020204" pitchFamily="34" charset="0"/>
                        <a:buChar char="•"/>
                      </a:pPr>
                      <a:r>
                        <a:rPr lang="en-US" sz="1200" dirty="0"/>
                        <a:t>The Open Terals Platform platform includes evidence from genetics, genomics, transcriptomics, drugs, animal species and scientific literature to score and place targeted disease.</a:t>
                      </a:r>
                    </a:p>
                  </a:txBody>
                  <a:tcPr/>
                </a:tc>
                <a:tc>
                  <a:txBody>
                    <a:bodyPr/>
                    <a:lstStyle/>
                    <a:p>
                      <a:pPr marL="171450" indent="-171450">
                        <a:buFont typeface="Arial" panose="020B0604020202020204" pitchFamily="34" charset="0"/>
                        <a:buChar char="•"/>
                      </a:pPr>
                      <a:r>
                        <a:rPr lang="en-US" sz="1200" dirty="0"/>
                        <a:t>Lake data as a code, including ChEMBL and Paul’s open intentions.</a:t>
                      </a:r>
                    </a:p>
                    <a:p>
                      <a:pPr marL="171450" indent="-171450">
                        <a:buFont typeface="Arial" panose="020B0604020202020204" pitchFamily="34" charset="0"/>
                        <a:buChar char="•"/>
                      </a:pPr>
                      <a:r>
                        <a:rPr lang="en-US" sz="1200" dirty="0"/>
                        <a:t>Data Lake as a Guide for Distribution of Code by the AWS Biotech Systems Team.</a:t>
                      </a:r>
                    </a:p>
                  </a:txBody>
                  <a:tcPr/>
                </a:tc>
                <a:extLst>
                  <a:ext uri="{0D108BD9-81ED-4DB2-BD59-A6C34878D82A}">
                    <a16:rowId xmlns="" xmlns:a16="http://schemas.microsoft.com/office/drawing/2014/main" val="2501711752"/>
                  </a:ext>
                </a:extLst>
              </a:tr>
              <a:tr h="993776">
                <a:tc>
                  <a:txBody>
                    <a:bodyPr/>
                    <a:lstStyle/>
                    <a:p>
                      <a:pPr algn="ctr"/>
                      <a:r>
                        <a:rPr lang="en-US" sz="1200" dirty="0"/>
                        <a:t>35.</a:t>
                      </a:r>
                    </a:p>
                  </a:txBody>
                  <a:tcPr/>
                </a:tc>
                <a:tc>
                  <a:txBody>
                    <a:bodyPr/>
                    <a:lstStyle/>
                    <a:p>
                      <a:r>
                        <a:rPr lang="en-US" sz="1200" dirty="0"/>
                        <a:t>Agriculture Vision</a:t>
                      </a:r>
                    </a:p>
                  </a:txBody>
                  <a:tcPr/>
                </a:tc>
                <a:tc>
                  <a:txBody>
                    <a:bodyPr/>
                    <a:lstStyle/>
                    <a:p>
                      <a:r>
                        <a:rPr lang="en-US" sz="1200" dirty="0"/>
                        <a:t>https://registry.opendata.aws/agriculture_vision/</a:t>
                      </a:r>
                    </a:p>
                  </a:txBody>
                  <a:tcPr/>
                </a:tc>
                <a:tc>
                  <a:txBody>
                    <a:bodyPr/>
                    <a:lstStyle/>
                    <a:p>
                      <a:r>
                        <a:rPr lang="en-US" sz="1200" dirty="0"/>
                        <a:t>Agricultural Vision: A Big Picture Database of Agricultural Methods Analysis.</a:t>
                      </a:r>
                    </a:p>
                  </a:txBody>
                  <a:tcPr/>
                </a:tc>
                <a:tc>
                  <a:txBody>
                    <a:bodyPr/>
                    <a:lstStyle/>
                    <a:p>
                      <a:pPr marL="171450" indent="-171450">
                        <a:buFont typeface="Arial" panose="020B0604020202020204" pitchFamily="34" charset="0"/>
                        <a:buChar char="•"/>
                      </a:pPr>
                      <a:r>
                        <a:rPr lang="en-US" sz="1200" dirty="0"/>
                        <a:t>Agriculture-Vision aims to be a large-scale public aerial imagery available to the public with high clarity, multiple bands, and a wide variety of patterns defined by agricultural experts.</a:t>
                      </a:r>
                    </a:p>
                  </a:txBody>
                  <a:tcPr/>
                </a:tc>
                <a:tc>
                  <a:txBody>
                    <a:bodyPr/>
                    <a:lstStyle/>
                    <a:p>
                      <a:pPr marL="171450" indent="-171450">
                        <a:buFont typeface="Arial" panose="020B0604020202020204" pitchFamily="34" charset="0"/>
                        <a:buChar char="•"/>
                      </a:pPr>
                      <a:r>
                        <a:rPr lang="en-US" sz="1200" dirty="0"/>
                        <a:t>Agricultural Perspective: The Big Image Image Database of Agricultural Methods Analysis by Mang Tik Chiu, et al.</a:t>
                      </a:r>
                    </a:p>
                  </a:txBody>
                  <a:tcPr/>
                </a:tc>
                <a:extLst>
                  <a:ext uri="{0D108BD9-81ED-4DB2-BD59-A6C34878D82A}">
                    <a16:rowId xmlns="" xmlns:a16="http://schemas.microsoft.com/office/drawing/2014/main" val="815250421"/>
                  </a:ext>
                </a:extLst>
              </a:tr>
            </a:tbl>
          </a:graphicData>
        </a:graphic>
      </p:graphicFrame>
    </p:spTree>
    <p:extLst>
      <p:ext uri="{BB962C8B-B14F-4D97-AF65-F5344CB8AC3E}">
        <p14:creationId xmlns="" xmlns:p14="http://schemas.microsoft.com/office/powerpoint/2010/main" val="27831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164CE2-A08E-4945-B2FD-B373AE10FBBB}"/>
              </a:ext>
            </a:extLst>
          </p:cNvPr>
          <p:cNvSpPr>
            <a:spLocks noGrp="1"/>
          </p:cNvSpPr>
          <p:nvPr>
            <p:ph idx="1"/>
          </p:nvPr>
        </p:nvSpPr>
        <p:spPr>
          <a:xfrm>
            <a:off x="507507" y="392836"/>
            <a:ext cx="11176986" cy="6072327"/>
          </a:xfrm>
        </p:spPr>
        <p:txBody>
          <a:bodyPr>
            <a:normAutofit/>
          </a:bodyPr>
          <a:lstStyle/>
          <a:p>
            <a:pPr>
              <a:buFont typeface="Wingdings" panose="05000000000000000000" pitchFamily="2" charset="2"/>
              <a:buChar char="Ø"/>
            </a:pPr>
            <a:r>
              <a:rPr lang="en-US" sz="1600" b="1" dirty="0"/>
              <a:t>Analysis And Recommendations:</a:t>
            </a:r>
          </a:p>
          <a:p>
            <a:pPr marL="0" indent="0">
              <a:buNone/>
            </a:pPr>
            <a:r>
              <a:rPr lang="en-US" sz="1400" dirty="0"/>
              <a:t>AWS's pre-trained AI services provide customized design for your applications and workflow. Because we use the same in-depth reading technology that enables Amazon.com and our ML services, you get quality and accuracy from continuing learning APIs. For getting started with AWS AI we need to first get well versed with AWS AI </a:t>
            </a:r>
            <a:r>
              <a:rPr lang="en-US" sz="1400" b="1" dirty="0"/>
              <a:t>services</a:t>
            </a:r>
            <a:r>
              <a:rPr lang="en-US" sz="1400" dirty="0"/>
              <a:t>, </a:t>
            </a:r>
            <a:r>
              <a:rPr lang="en-US" sz="1400" b="1" dirty="0"/>
              <a:t>tools</a:t>
            </a:r>
            <a:r>
              <a:rPr lang="en-US" sz="1400" dirty="0"/>
              <a:t> and </a:t>
            </a:r>
            <a:r>
              <a:rPr lang="en-US" sz="1400" b="1" dirty="0"/>
              <a:t>datasets</a:t>
            </a:r>
            <a:r>
              <a:rPr lang="en-US" sz="1400" dirty="0"/>
              <a:t>.</a:t>
            </a:r>
          </a:p>
          <a:p>
            <a:pPr marL="0" indent="0">
              <a:spcBef>
                <a:spcPts val="600"/>
              </a:spcBef>
              <a:buNone/>
            </a:pPr>
            <a:endParaRPr lang="en-US" sz="1400" dirty="0"/>
          </a:p>
          <a:p>
            <a:pPr marL="0" indent="0">
              <a:spcBef>
                <a:spcPts val="600"/>
              </a:spcBef>
              <a:buNone/>
            </a:pPr>
            <a:r>
              <a:rPr lang="en-US" sz="1400" dirty="0"/>
              <a:t> </a:t>
            </a:r>
            <a:r>
              <a:rPr lang="en-US" sz="1400" b="1" dirty="0"/>
              <a:t>Services: </a:t>
            </a:r>
            <a:r>
              <a:rPr lang="en-US" sz="1200" dirty="0"/>
              <a:t>AWS's pre-trained AI services provide customized design for your applications and workflow. AI services easily integrate with your      applications to deal with common use cases such as personalized recommendations, modernize your contact center, improve security and security, and increase customer engagement. Let's investigate some of the services recommended according to our research.</a:t>
            </a:r>
          </a:p>
          <a:p>
            <a:pPr>
              <a:spcBef>
                <a:spcPts val="600"/>
              </a:spcBef>
            </a:pPr>
            <a:r>
              <a:rPr lang="en-US" sz="1200" b="1" dirty="0"/>
              <a:t>Advance text analytics: </a:t>
            </a:r>
            <a:r>
              <a:rPr lang="en-US" sz="1200" dirty="0"/>
              <a:t>Amazon Comprehend is a natural language processing service (NLP) that uses machine learning to gain understanding and interaction in text. </a:t>
            </a:r>
          </a:p>
          <a:p>
            <a:pPr>
              <a:spcBef>
                <a:spcPts val="600"/>
              </a:spcBef>
            </a:pPr>
            <a:r>
              <a:rPr lang="en-US" sz="1200" b="1" dirty="0"/>
              <a:t>Automated code reviews: </a:t>
            </a:r>
            <a:r>
              <a:rPr lang="en-US" sz="1200" dirty="0"/>
              <a:t>It does the most crucial task for developers; it reviews and detects developers most useful line of code.</a:t>
            </a:r>
          </a:p>
          <a:p>
            <a:pPr>
              <a:spcBef>
                <a:spcPts val="600"/>
              </a:spcBef>
            </a:pPr>
            <a:r>
              <a:rPr lang="en-US" sz="1200" b="1" dirty="0"/>
              <a:t>Chatbots: </a:t>
            </a:r>
            <a:r>
              <a:rPr lang="en-US" sz="1200" dirty="0"/>
              <a:t>Its basically used for building conversational agents, improve service of customers and efficiency increases.</a:t>
            </a:r>
          </a:p>
          <a:p>
            <a:pPr>
              <a:spcBef>
                <a:spcPts val="600"/>
              </a:spcBef>
            </a:pPr>
            <a:r>
              <a:rPr lang="en-US" sz="1200" b="1" dirty="0"/>
              <a:t>Demand Forecasting: </a:t>
            </a:r>
            <a:r>
              <a:rPr lang="en-US" sz="1200" dirty="0"/>
              <a:t>Based on the old Machine Learning forecasting technology, it builds accurate models.</a:t>
            </a:r>
          </a:p>
          <a:p>
            <a:pPr>
              <a:spcBef>
                <a:spcPts val="600"/>
              </a:spcBef>
            </a:pPr>
            <a:r>
              <a:rPr lang="en-US" sz="1200" b="1" dirty="0"/>
              <a:t>Document analysis: </a:t>
            </a:r>
            <a:r>
              <a:rPr lang="en-US" sz="1200" dirty="0"/>
              <a:t>Within an hour automatically extracts data and text data from million of documents.</a:t>
            </a:r>
          </a:p>
          <a:p>
            <a:pPr>
              <a:spcBef>
                <a:spcPts val="600"/>
              </a:spcBef>
            </a:pPr>
            <a:r>
              <a:rPr lang="en-US" sz="1200" b="1" dirty="0"/>
              <a:t>Enterprise search: </a:t>
            </a:r>
            <a:r>
              <a:rPr lang="en-US" sz="1200" dirty="0"/>
              <a:t>It adds the natural language capabilities to our apps, here the user can find the required things easily when required.</a:t>
            </a:r>
          </a:p>
          <a:p>
            <a:pPr>
              <a:spcBef>
                <a:spcPts val="600"/>
              </a:spcBef>
            </a:pPr>
            <a:r>
              <a:rPr lang="en-US" sz="1200" b="1" dirty="0"/>
              <a:t>Fraud Prevention:</a:t>
            </a:r>
            <a:r>
              <a:rPr lang="en-US" sz="1200" dirty="0"/>
              <a:t> Based on technology used in Amazon.com its able to identify fraudulent activities online.</a:t>
            </a:r>
          </a:p>
          <a:p>
            <a:pPr>
              <a:spcBef>
                <a:spcPts val="600"/>
              </a:spcBef>
            </a:pPr>
            <a:r>
              <a:rPr lang="en-US" sz="1200" b="1" dirty="0"/>
              <a:t>Images and video analysis: </a:t>
            </a:r>
            <a:r>
              <a:rPr lang="en-US" sz="1200" dirty="0"/>
              <a:t>It automates media workflows and meaning extraction and add image video analysis to our app.</a:t>
            </a:r>
          </a:p>
          <a:p>
            <a:pPr>
              <a:spcBef>
                <a:spcPts val="600"/>
              </a:spcBef>
            </a:pPr>
            <a:r>
              <a:rPr lang="en-US" sz="1200" b="1" dirty="0"/>
              <a:t>Personalized recommendations: </a:t>
            </a:r>
            <a:r>
              <a:rPr lang="en-US" sz="1200" dirty="0"/>
              <a:t>It is perfected from many years after the use of Amazon.com.</a:t>
            </a:r>
          </a:p>
          <a:p>
            <a:pPr>
              <a:spcBef>
                <a:spcPts val="600"/>
              </a:spcBef>
            </a:pPr>
            <a:r>
              <a:rPr lang="en-US" sz="1200" b="1" dirty="0"/>
              <a:t>Real-time translation: </a:t>
            </a:r>
            <a:r>
              <a:rPr lang="en-US" sz="1200" dirty="0"/>
              <a:t>User can increase their search using Cost effective  and efficient translation.</a:t>
            </a:r>
          </a:p>
          <a:p>
            <a:pPr>
              <a:spcBef>
                <a:spcPts val="600"/>
              </a:spcBef>
            </a:pPr>
            <a:r>
              <a:rPr lang="en-US" sz="1200" b="1" dirty="0"/>
              <a:t>Text to speech: </a:t>
            </a:r>
            <a:r>
              <a:rPr lang="en-US" sz="1200" dirty="0"/>
              <a:t>our text will be spoken as voice to our application.</a:t>
            </a:r>
          </a:p>
          <a:p>
            <a:pPr>
              <a:spcBef>
                <a:spcPts val="600"/>
              </a:spcBef>
            </a:pPr>
            <a:r>
              <a:rPr lang="en-US" sz="1200" b="1" dirty="0"/>
              <a:t>Transcription: </a:t>
            </a:r>
            <a:r>
              <a:rPr lang="en-US" sz="1200" dirty="0"/>
              <a:t>high quality speech to text capabilities will be added to our applications and workflows.    </a:t>
            </a:r>
          </a:p>
          <a:p>
            <a:pPr marL="0" indent="0">
              <a:buNone/>
            </a:pPr>
            <a:endParaRPr lang="en-US" sz="1200" b="1" dirty="0"/>
          </a:p>
          <a:p>
            <a:pPr marL="0" indent="0">
              <a:buNone/>
            </a:pPr>
            <a:r>
              <a:rPr lang="en-US" sz="1400" b="1" dirty="0"/>
              <a:t>Tools: </a:t>
            </a:r>
            <a:r>
              <a:rPr lang="en-US" sz="1200" dirty="0"/>
              <a:t>Amazon Web Services is a leading public cloud service provider and has a wide range of cloud services and technologies on offer. Therefore, you can also find AWS machine learning tools tailored to your various business needs.</a:t>
            </a:r>
          </a:p>
          <a:p>
            <a:r>
              <a:rPr lang="en-US" sz="1200" b="1" dirty="0"/>
              <a:t>Amazon SageMaker:</a:t>
            </a:r>
            <a:r>
              <a:rPr lang="en-US" sz="1200" dirty="0"/>
              <a:t> Amazon SageMaker helps data scientists and developers prepare, build, train, and distribute high-performance machine learning (ML) learning models quickly by integrating a comprehensive set of ML-enabled skills.</a:t>
            </a:r>
          </a:p>
        </p:txBody>
      </p:sp>
    </p:spTree>
    <p:extLst>
      <p:ext uri="{BB962C8B-B14F-4D97-AF65-F5344CB8AC3E}">
        <p14:creationId xmlns="" xmlns:p14="http://schemas.microsoft.com/office/powerpoint/2010/main" val="30381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200" y="152400"/>
            <a:ext cx="11785600" cy="6477000"/>
          </a:xfrm>
        </p:spPr>
        <p:txBody>
          <a:bodyPr>
            <a:normAutofit/>
          </a:bodyPr>
          <a:lstStyle/>
          <a:p>
            <a:r>
              <a:rPr lang="en-IN" sz="1400" b="1" dirty="0" smtClean="0">
                <a:solidFill>
                  <a:schemeClr val="tx1"/>
                </a:solidFill>
              </a:rPr>
              <a:t>AWS </a:t>
            </a:r>
          </a:p>
          <a:p>
            <a:pPr algn="l"/>
            <a:r>
              <a:rPr lang="en-IN" sz="1400" b="1" dirty="0" smtClean="0">
                <a:solidFill>
                  <a:schemeClr val="tx1"/>
                </a:solidFill>
              </a:rPr>
              <a:t>INTRODUCTION</a:t>
            </a:r>
          </a:p>
          <a:p>
            <a:pPr algn="l"/>
            <a:endParaRPr lang="en-IN" sz="1200" dirty="0" smtClean="0">
              <a:solidFill>
                <a:schemeClr val="tx1"/>
              </a:solidFill>
            </a:endParaRPr>
          </a:p>
          <a:p>
            <a:pPr algn="l"/>
            <a:r>
              <a:rPr lang="en-IN" sz="1200" dirty="0" smtClean="0">
                <a:solidFill>
                  <a:schemeClr val="tx1"/>
                </a:solidFill>
              </a:rPr>
              <a:t>AWS (Amazon Web Services) is a comprehensive, evolving cloud computing platform provided by Amazon that includes a mixture of infrastructure as a service , platform as a service and packaged software as a service offerings. AWS services can offer an organization tools such as compute power, database storage and content delivery services.</a:t>
            </a:r>
          </a:p>
          <a:p>
            <a:pPr algn="l"/>
            <a:r>
              <a:rPr lang="en-IN" sz="1200" dirty="0" smtClean="0">
                <a:solidFill>
                  <a:schemeClr val="tx1"/>
                </a:solidFill>
              </a:rPr>
              <a:t>AWS launched in 2006 from the internal infrastructure that Amazon.com built to handle its online retail operations. AWS was one of the first companies to introduce a pay as you go cloud computing model that scales to provide users with compute, storage or throughput as needed.</a:t>
            </a:r>
          </a:p>
          <a:p>
            <a:pPr algn="l"/>
            <a:r>
              <a:rPr lang="en-IN" sz="1200" dirty="0" smtClean="0">
                <a:solidFill>
                  <a:schemeClr val="tx1"/>
                </a:solidFill>
              </a:rPr>
              <a:t>AWS offers many different tools and solutions for enterprises and software developers that can be used in data centres in up to 190 countries. Groups such as government agencies, education institutions, nonprofits and private organizations can use AWS services.</a:t>
            </a:r>
            <a:endParaRPr lang="en-IN" sz="1200" b="1" dirty="0" smtClean="0">
              <a:solidFill>
                <a:schemeClr val="tx1"/>
              </a:solidFill>
            </a:endParaRPr>
          </a:p>
          <a:p>
            <a:pPr algn="l"/>
            <a:endParaRPr lang="en-IN" sz="1600" b="1" dirty="0" smtClean="0">
              <a:solidFill>
                <a:schemeClr val="tx1"/>
              </a:solidFill>
            </a:endParaRPr>
          </a:p>
          <a:p>
            <a:pPr algn="l"/>
            <a:r>
              <a:rPr lang="en-IN" sz="1400" b="1" dirty="0" smtClean="0">
                <a:solidFill>
                  <a:schemeClr val="tx1"/>
                </a:solidFill>
              </a:rPr>
              <a:t>SERVICES </a:t>
            </a:r>
          </a:p>
          <a:p>
            <a:pPr algn="l"/>
            <a:endParaRPr lang="en-IN" sz="1600" b="1" dirty="0" smtClean="0">
              <a:solidFill>
                <a:schemeClr val="tx1"/>
              </a:solidFill>
            </a:endParaRPr>
          </a:p>
          <a:p>
            <a:pPr algn="l"/>
            <a:r>
              <a:rPr lang="en-IN" sz="1200" b="1" dirty="0" smtClean="0">
                <a:solidFill>
                  <a:schemeClr val="tx1"/>
                </a:solidFill>
              </a:rPr>
              <a:t>Compute, Storage, Databases, Analytics, Networking, Mobile, Developer Tools, Management Tools, IoT, Security and Enterprise Applications.  </a:t>
            </a:r>
          </a:p>
          <a:p>
            <a:pPr algn="l"/>
            <a:r>
              <a:rPr lang="en-IN" sz="1200" dirty="0" smtClean="0">
                <a:solidFill>
                  <a:schemeClr val="tx1"/>
                </a:solidFill>
              </a:rPr>
              <a:t>These services help organizations move faster, lower IT costs, and scale. AWS is trusted by the largest enterprises and the hottest start-ups to power a wide variety of workloads including: web and mobile applications, game development, data processing and warehousing, storage, archive, and many others.</a:t>
            </a:r>
            <a:endParaRPr lang="en-IN" sz="1200" b="1" dirty="0" smtClean="0">
              <a:solidFill>
                <a:schemeClr val="tx1"/>
              </a:solidFill>
            </a:endParaRPr>
          </a:p>
          <a:p>
            <a:pPr algn="l"/>
            <a:endParaRPr lang="en-IN" sz="1600" b="1" dirty="0" smtClean="0">
              <a:solidFill>
                <a:schemeClr val="tx1"/>
              </a:solidFill>
            </a:endParaRPr>
          </a:p>
          <a:p>
            <a:pPr algn="l"/>
            <a:r>
              <a:rPr lang="en-IN" sz="1400" b="1" dirty="0" smtClean="0">
                <a:solidFill>
                  <a:schemeClr val="tx1"/>
                </a:solidFill>
              </a:rPr>
              <a:t>PRODUCTS </a:t>
            </a:r>
          </a:p>
          <a:p>
            <a:pPr algn="l"/>
            <a:endParaRPr lang="en-IN" sz="1600" b="1" dirty="0" smtClean="0">
              <a:solidFill>
                <a:schemeClr val="tx1"/>
              </a:solidFill>
            </a:endParaRPr>
          </a:p>
          <a:p>
            <a:pPr algn="l"/>
            <a:r>
              <a:rPr lang="en-IN" sz="1200" dirty="0" smtClean="0">
                <a:solidFill>
                  <a:schemeClr val="tx1"/>
                </a:solidFill>
              </a:rPr>
              <a:t>Analytics, Application Integration, AWS Cost Management, BlockChain, Business Applications etc.</a:t>
            </a:r>
          </a:p>
          <a:p>
            <a:pPr algn="l"/>
            <a:endParaRPr lang="en-IN" sz="1200" dirty="0" smtClean="0">
              <a:solidFill>
                <a:schemeClr val="tx1"/>
              </a:solidFill>
            </a:endParaRPr>
          </a:p>
          <a:p>
            <a:pPr algn="l"/>
            <a:r>
              <a:rPr lang="en-IN" sz="1200" dirty="0" smtClean="0">
                <a:solidFill>
                  <a:schemeClr val="tx1"/>
                </a:solidFill>
              </a:rPr>
              <a:t>Examples : Amazon Athena, Amazon CloudSearch, Amazon ElastiSearch, Amazon EMR, Amazon Kinesis, Amazon Managed Streaming, Amazon RedShift, Amazon QuickSight, AWS Data Exchange, AWS Data Pipeline, AWS Glue, AWS Lake Formation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7FBA993-657D-4E11-8BE7-4A8E7A6EC004}"/>
              </a:ext>
            </a:extLst>
          </p:cNvPr>
          <p:cNvSpPr txBox="1"/>
          <p:nvPr/>
        </p:nvSpPr>
        <p:spPr>
          <a:xfrm>
            <a:off x="236738" y="366623"/>
            <a:ext cx="11718524" cy="6124754"/>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200" b="1" dirty="0"/>
              <a:t>Amazon SageMaker Ground Truth:</a:t>
            </a:r>
            <a:r>
              <a:rPr lang="en-US" sz="1200" dirty="0"/>
              <a:t> Amazon SageMaker Ground Truth is a fully managed data recording service that makes it easy to create highly accurate training sets of machine learning.</a:t>
            </a:r>
          </a:p>
          <a:p>
            <a:pPr marL="171450" indent="-171450">
              <a:spcBef>
                <a:spcPts val="600"/>
              </a:spcBef>
              <a:buFont typeface="Arial" panose="020B0604020202020204" pitchFamily="34" charset="0"/>
              <a:buChar char="•"/>
            </a:pPr>
            <a:r>
              <a:rPr lang="en-US" sz="1200" b="1" dirty="0"/>
              <a:t>Amazon Lex:</a:t>
            </a:r>
            <a:r>
              <a:rPr lang="en-US" sz="1200" dirty="0"/>
              <a:t> Amazon Lex is a service for creating chat connections in any app using voice and text.</a:t>
            </a:r>
          </a:p>
          <a:p>
            <a:pPr marL="171450" indent="-171450">
              <a:spcBef>
                <a:spcPts val="600"/>
              </a:spcBef>
              <a:buFont typeface="Arial" panose="020B0604020202020204" pitchFamily="34" charset="0"/>
              <a:buChar char="•"/>
            </a:pPr>
            <a:r>
              <a:rPr lang="en-US" sz="1200" b="1" dirty="0"/>
              <a:t>Amazon Inferentia:</a:t>
            </a:r>
            <a:r>
              <a:rPr lang="en-US" sz="1200" dirty="0"/>
              <a:t> AWS Inferentia is Amazon's first custom silicon designed to accelerate deep learning and is part of a long-term strategy to bring this idea to fruition.</a:t>
            </a:r>
          </a:p>
          <a:p>
            <a:pPr marL="171450" indent="-171450">
              <a:spcBef>
                <a:spcPts val="600"/>
              </a:spcBef>
              <a:buFont typeface="Arial" panose="020B0604020202020204" pitchFamily="34" charset="0"/>
              <a:buChar char="•"/>
            </a:pPr>
            <a:r>
              <a:rPr lang="en-US" sz="1200" b="1" dirty="0"/>
              <a:t>Amazon Textract:</a:t>
            </a:r>
            <a:r>
              <a:rPr lang="en-US" sz="1200" dirty="0"/>
              <a:t> Amazon Textract is a fully automated machine learning service that automatically extracts printed text, handwriting, and other data from scanned texts that transcends simple object information (OCR) to identify, understand, and extract data from forms and tables.</a:t>
            </a:r>
          </a:p>
          <a:p>
            <a:pPr marL="171450" indent="-171450">
              <a:spcBef>
                <a:spcPts val="600"/>
              </a:spcBef>
              <a:buFont typeface="Arial" panose="020B0604020202020204" pitchFamily="34" charset="0"/>
              <a:buChar char="•"/>
            </a:pPr>
            <a:r>
              <a:rPr lang="en-US" sz="1200" b="1" dirty="0"/>
              <a:t>Amazon Comprehend:</a:t>
            </a:r>
            <a:r>
              <a:rPr lang="en-US" sz="1200" dirty="0"/>
              <a:t> Amazon Comprehend is a natural language processing service (NLP) that uses machine learning to gain understanding and interaction in text. No machine learning experience required.</a:t>
            </a:r>
          </a:p>
          <a:p>
            <a:pPr marL="171450" indent="-171450">
              <a:spcBef>
                <a:spcPts val="600"/>
              </a:spcBef>
              <a:buFont typeface="Arial" panose="020B0604020202020204" pitchFamily="34" charset="0"/>
              <a:buChar char="•"/>
            </a:pPr>
            <a:r>
              <a:rPr lang="en-US" sz="1200" b="1" dirty="0"/>
              <a:t>Amazon Rekognition:</a:t>
            </a:r>
            <a:r>
              <a:rPr lang="en-US" sz="1200" dirty="0"/>
              <a:t> Amazon Rekognition makes it easy to add image and video analysis to your apps using proven, highly scalable, in-depth learning technology that doesn’t require machine learning technology to use.</a:t>
            </a:r>
          </a:p>
          <a:p>
            <a:pPr>
              <a:spcBef>
                <a:spcPts val="600"/>
              </a:spcBef>
            </a:pPr>
            <a:r>
              <a:rPr lang="en-US" sz="1400" b="1" dirty="0"/>
              <a:t>Datasets: </a:t>
            </a:r>
            <a:r>
              <a:rPr lang="en-US" sz="1200" dirty="0"/>
              <a:t>Amazon event uses these data sets; data sets available through the Open Data Registry on AWS are not provided and maintained by AWS. Amazon is Actively participating in Space Research with NASA. Amazon give their contributions to Medical field as much as possible. Let us look some of the recommended datasets.</a:t>
            </a:r>
          </a:p>
          <a:p>
            <a:pPr marL="171450" indent="-171450">
              <a:spcBef>
                <a:spcPts val="600"/>
              </a:spcBef>
              <a:buFont typeface="Arial" panose="020B0604020202020204" pitchFamily="34" charset="0"/>
              <a:buChar char="•"/>
            </a:pPr>
            <a:r>
              <a:rPr lang="en-US" sz="1200" b="1" dirty="0"/>
              <a:t>The cancer genome Atlas: </a:t>
            </a:r>
            <a:r>
              <a:rPr lang="en-US" sz="1200" dirty="0"/>
              <a:t>Aims to produce comprehensive maps, with various features of important genomic mutations in large species and subtypes of cancer.</a:t>
            </a:r>
          </a:p>
          <a:p>
            <a:pPr marL="171450" indent="-171450">
              <a:spcBef>
                <a:spcPts val="600"/>
              </a:spcBef>
              <a:buFont typeface="Arial" panose="020B0604020202020204" pitchFamily="34" charset="0"/>
              <a:buChar char="•"/>
            </a:pPr>
            <a:r>
              <a:rPr lang="en-US" sz="1200" b="1" dirty="0"/>
              <a:t>Sentinel-2:</a:t>
            </a:r>
            <a:r>
              <a:rPr lang="en-US" sz="1200" dirty="0"/>
              <a:t>  Provides high resolution imagery for land monitoring constellation for Current SPOT Landsat mission. </a:t>
            </a:r>
          </a:p>
          <a:p>
            <a:pPr marL="171450" indent="-171450">
              <a:spcBef>
                <a:spcPts val="600"/>
              </a:spcBef>
              <a:buFont typeface="Arial" panose="020B0604020202020204" pitchFamily="34" charset="0"/>
              <a:buChar char="•"/>
            </a:pPr>
            <a:r>
              <a:rPr lang="en-US" sz="1200" b="1" dirty="0"/>
              <a:t>Sudachi Language Resources:</a:t>
            </a:r>
            <a:r>
              <a:rPr lang="en-US" sz="1200" dirty="0"/>
              <a:t> For a Japanese tokenizer Sudachi, SudachiDict is the dictionary. </a:t>
            </a:r>
          </a:p>
          <a:p>
            <a:pPr marL="171450" indent="-171450">
              <a:spcBef>
                <a:spcPts val="600"/>
              </a:spcBef>
              <a:buFont typeface="Arial" panose="020B0604020202020204" pitchFamily="34" charset="0"/>
              <a:buChar char="•"/>
            </a:pPr>
            <a:r>
              <a:rPr lang="en-US" sz="1200" b="1" dirty="0"/>
              <a:t>Terrain Tiles:</a:t>
            </a:r>
            <a:r>
              <a:rPr lang="en-US" sz="1200" dirty="0"/>
              <a:t> In major types and subtypes of cancer its aim is to generate comprehensive multi dimensional Maps. </a:t>
            </a:r>
          </a:p>
          <a:p>
            <a:pPr marL="171450" indent="-171450">
              <a:spcBef>
                <a:spcPts val="600"/>
              </a:spcBef>
              <a:buFont typeface="Arial" panose="020B0604020202020204" pitchFamily="34" charset="0"/>
              <a:buChar char="•"/>
            </a:pPr>
            <a:r>
              <a:rPr lang="en-US" sz="1200" b="1" dirty="0"/>
              <a:t>SpaceNet:</a:t>
            </a:r>
            <a:r>
              <a:rPr lang="en-US" sz="1200" dirty="0"/>
              <a:t> Make available freely imagery with map features provided by this repository.</a:t>
            </a:r>
          </a:p>
          <a:p>
            <a:pPr marL="171450" indent="-171450">
              <a:spcBef>
                <a:spcPts val="600"/>
              </a:spcBef>
              <a:buFont typeface="Arial" panose="020B0604020202020204" pitchFamily="34" charset="0"/>
              <a:buChar char="•"/>
            </a:pPr>
            <a:r>
              <a:rPr lang="en-US" sz="1200" b="1" dirty="0"/>
              <a:t>Department of Energy's Open Energy Data Initiative (OEDI): </a:t>
            </a:r>
            <a:r>
              <a:rPr lang="en-US" sz="1200" dirty="0"/>
              <a:t>Its aim is to improve and automate energy in high volume.</a:t>
            </a:r>
          </a:p>
          <a:p>
            <a:pPr marL="171450" indent="-171450">
              <a:spcBef>
                <a:spcPts val="600"/>
              </a:spcBef>
              <a:buFont typeface="Arial" panose="020B0604020202020204" pitchFamily="34" charset="0"/>
              <a:buChar char="•"/>
            </a:pPr>
            <a:r>
              <a:rPr lang="en-US" sz="1200" b="1" dirty="0"/>
              <a:t>Open NeuroData:</a:t>
            </a:r>
            <a:r>
              <a:rPr lang="en-US" sz="1200" dirty="0"/>
              <a:t> Contains multiple neuro imaging datasets.</a:t>
            </a:r>
          </a:p>
          <a:p>
            <a:pPr marL="171450" indent="-171450">
              <a:spcBef>
                <a:spcPts val="600"/>
              </a:spcBef>
              <a:buFont typeface="Arial" panose="020B0604020202020204" pitchFamily="34" charset="0"/>
              <a:buChar char="•"/>
            </a:pPr>
            <a:r>
              <a:rPr lang="en-US" sz="1200" b="1" dirty="0"/>
              <a:t>World Bank – light every night:</a:t>
            </a:r>
            <a:r>
              <a:rPr lang="en-US" sz="1200" dirty="0"/>
              <a:t>  It gives Open Access to all data from the visible infrared imaging and nightly imagery.</a:t>
            </a:r>
          </a:p>
          <a:p>
            <a:pPr marL="171450" indent="-171450">
              <a:spcBef>
                <a:spcPts val="600"/>
              </a:spcBef>
              <a:buFont typeface="Arial" panose="020B0604020202020204" pitchFamily="34" charset="0"/>
              <a:buChar char="•"/>
            </a:pPr>
            <a:r>
              <a:rPr lang="en-US" sz="1200" b="1" dirty="0"/>
              <a:t>OpenAQ:</a:t>
            </a:r>
            <a:r>
              <a:rPr lang="en-US" sz="1200" dirty="0"/>
              <a:t> It contains physical air quality datasets provided by government.</a:t>
            </a:r>
          </a:p>
          <a:p>
            <a:pPr marL="171450" indent="-171450">
              <a:spcBef>
                <a:spcPts val="600"/>
              </a:spcBef>
              <a:buFont typeface="Arial" panose="020B0604020202020204" pitchFamily="34" charset="0"/>
              <a:buChar char="•"/>
            </a:pPr>
            <a:r>
              <a:rPr lang="en-US" sz="1200" b="1" dirty="0"/>
              <a:t>COVID-19 Data Lake:</a:t>
            </a:r>
            <a:r>
              <a:rPr lang="en-US" sz="1200" dirty="0"/>
              <a:t> A central repository of timely and selected data or associated with the spread and symptoms of the novel corona virus (SARS-CoV-2) and associated disease, COVID-19.</a:t>
            </a:r>
          </a:p>
          <a:p>
            <a:pPr marL="171450" indent="-171450">
              <a:spcBef>
                <a:spcPts val="600"/>
              </a:spcBef>
              <a:buFont typeface="Arial" panose="020B0604020202020204" pitchFamily="34" charset="0"/>
              <a:buChar char="•"/>
            </a:pPr>
            <a:r>
              <a:rPr lang="en-US" sz="1200" b="1" dirty="0"/>
              <a:t>Encyclopedia of DNA Elements (ENCODE): </a:t>
            </a:r>
            <a:r>
              <a:rPr lang="en-US" sz="1200" dirty="0"/>
              <a:t>Its goal is to build comprehensive genome part of human genome.</a:t>
            </a:r>
          </a:p>
          <a:p>
            <a:pPr marL="171450" indent="-171450">
              <a:spcBef>
                <a:spcPts val="600"/>
              </a:spcBef>
              <a:buFont typeface="Arial" panose="020B0604020202020204" pitchFamily="34" charset="0"/>
              <a:buChar char="•"/>
            </a:pPr>
            <a:r>
              <a:rPr lang="en-US" sz="1200" b="1" dirty="0"/>
              <a:t>Agriculture Vision: </a:t>
            </a:r>
            <a:r>
              <a:rPr lang="en-US" sz="1200" dirty="0"/>
              <a:t>Agricultural Vision: A Big Picture Database of Agricultural Methods Analysis.</a:t>
            </a:r>
            <a:endParaRPr lang="en-US" sz="1200" b="1" dirty="0"/>
          </a:p>
        </p:txBody>
      </p:sp>
    </p:spTree>
    <p:extLst>
      <p:ext uri="{BB962C8B-B14F-4D97-AF65-F5344CB8AC3E}">
        <p14:creationId xmlns="" xmlns:p14="http://schemas.microsoft.com/office/powerpoint/2010/main" val="395034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11684000" cy="563562"/>
          </a:xfrm>
        </p:spPr>
        <p:txBody>
          <a:bodyPr>
            <a:normAutofit/>
          </a:bodyPr>
          <a:lstStyle/>
          <a:p>
            <a:pPr algn="l"/>
            <a:r>
              <a:rPr lang="en-IN" sz="1400" b="1" dirty="0" smtClean="0"/>
              <a:t>CONCLUSION</a:t>
            </a:r>
            <a:endParaRPr lang="en-IN" sz="1400" b="1" dirty="0"/>
          </a:p>
        </p:txBody>
      </p:sp>
      <p:sp>
        <p:nvSpPr>
          <p:cNvPr id="3" name="Content Placeholder 2"/>
          <p:cNvSpPr>
            <a:spLocks noGrp="1"/>
          </p:cNvSpPr>
          <p:nvPr>
            <p:ph idx="1"/>
          </p:nvPr>
        </p:nvSpPr>
        <p:spPr>
          <a:xfrm>
            <a:off x="406400" y="762000"/>
            <a:ext cx="11480800" cy="5791200"/>
          </a:xfrm>
        </p:spPr>
        <p:txBody>
          <a:bodyPr>
            <a:normAutofit fontScale="92500" lnSpcReduction="20000"/>
          </a:bodyPr>
          <a:lstStyle/>
          <a:p>
            <a:pPr lvl="0">
              <a:buNone/>
            </a:pPr>
            <a:r>
              <a:rPr lang="en-CA" sz="1200" b="1" dirty="0" smtClean="0"/>
              <a:t>What publicly available AWS Datasets have you used? Explain Briefly</a:t>
            </a:r>
          </a:p>
          <a:p>
            <a:pPr lvl="0">
              <a:buFont typeface="Wingdings" pitchFamily="2" charset="2"/>
              <a:buChar char="q"/>
            </a:pPr>
            <a:r>
              <a:rPr lang="en-IN" sz="1200" dirty="0" smtClean="0"/>
              <a:t>The Dataset which I have used in the presentation is mturk_unlabeled_dataset.csv.</a:t>
            </a:r>
          </a:p>
          <a:p>
            <a:pPr>
              <a:buFont typeface="Wingdings" pitchFamily="2" charset="2"/>
              <a:buChar char="q"/>
            </a:pPr>
            <a:r>
              <a:rPr lang="en-IN" sz="1200" b="1" dirty="0" smtClean="0"/>
              <a:t>Social Media Filtering with Amazon Machine Learning</a:t>
            </a:r>
          </a:p>
          <a:p>
            <a:pPr>
              <a:buFont typeface="Wingdings" pitchFamily="2" charset="2"/>
              <a:buChar char="q"/>
            </a:pPr>
            <a:r>
              <a:rPr lang="en-IN" sz="1200" dirty="0" smtClean="0"/>
              <a:t>The example application will automatically analyze Twitter content to identify customer support issues.</a:t>
            </a:r>
          </a:p>
          <a:p>
            <a:pPr lvl="0">
              <a:buNone/>
            </a:pPr>
            <a:endParaRPr lang="en-IN" sz="1200" dirty="0" smtClean="0"/>
          </a:p>
          <a:p>
            <a:pPr lvl="0">
              <a:buNone/>
            </a:pPr>
            <a:r>
              <a:rPr lang="en-CA" sz="1200" b="1" dirty="0" smtClean="0"/>
              <a:t>Can you incorporate external Python dataset in AWS platform?</a:t>
            </a:r>
            <a:endParaRPr lang="en-IN" sz="1200" b="1" dirty="0" smtClean="0"/>
          </a:p>
          <a:p>
            <a:pPr lvl="0">
              <a:buFont typeface="Wingdings" pitchFamily="2" charset="2"/>
              <a:buChar char="q"/>
            </a:pPr>
            <a:r>
              <a:rPr lang="en-CA" sz="1200" dirty="0" smtClean="0"/>
              <a:t>Yes , we can incorporate external Python dataset in AWS platform with the help of Amazon SageMarker notebook instance. Similar to Anaconda , where we manage the virtual enviornment and Jupyter notebooks, SageMaker is similar to a jupyter notebook server. </a:t>
            </a:r>
          </a:p>
          <a:p>
            <a:pPr lvl="0">
              <a:buFont typeface="Wingdings" pitchFamily="2" charset="2"/>
              <a:buChar char="q"/>
            </a:pPr>
            <a:r>
              <a:rPr lang="en-CA" sz="1200" dirty="0" smtClean="0"/>
              <a:t>Firstly, we need to login to the AWS account and in the search for services tab, search for “ Amazon SageMaker”.</a:t>
            </a:r>
          </a:p>
          <a:p>
            <a:pPr lvl="0">
              <a:buFont typeface="Wingdings" pitchFamily="2" charset="2"/>
              <a:buChar char="q"/>
            </a:pPr>
            <a:r>
              <a:rPr lang="en-CA" sz="1200" dirty="0" smtClean="0"/>
              <a:t>Secondly, on the Amazon SageMaker homepage, we need to click on “Notebook instances” located at the left most side and the click on the orange “Create notebook instance” button.</a:t>
            </a:r>
          </a:p>
          <a:p>
            <a:pPr lvl="0">
              <a:buFont typeface="Wingdings" pitchFamily="2" charset="2"/>
              <a:buChar char="q"/>
            </a:pPr>
            <a:r>
              <a:rPr lang="en-CA" sz="1200" dirty="0" smtClean="0"/>
              <a:t>After this, a new page opens  that asks us to fill the name of the notebook instance. We have created a notebook instance named “MyNotebook”.</a:t>
            </a:r>
          </a:p>
          <a:p>
            <a:pPr lvl="0">
              <a:buNone/>
            </a:pPr>
            <a:endParaRPr lang="en-CA" sz="1200" dirty="0" smtClean="0"/>
          </a:p>
          <a:p>
            <a:pPr lvl="0">
              <a:buNone/>
            </a:pPr>
            <a:r>
              <a:rPr lang="en-CA" sz="1200" b="1" dirty="0" smtClean="0"/>
              <a:t>Have you developed a brand-new Python code using AWS platform?</a:t>
            </a:r>
            <a:endParaRPr lang="en-IN" sz="1200" b="1" dirty="0" smtClean="0"/>
          </a:p>
          <a:p>
            <a:pPr lvl="0">
              <a:buFont typeface="Wingdings" pitchFamily="2" charset="2"/>
              <a:buChar char="q"/>
            </a:pPr>
            <a:r>
              <a:rPr lang="en-CA" sz="1200" dirty="0" smtClean="0"/>
              <a:t>Yes we have, The name of the code modified by us is “ Social media Filtering”:.</a:t>
            </a:r>
          </a:p>
          <a:p>
            <a:pPr lvl="0"/>
            <a:endParaRPr lang="en-CA" sz="1200" dirty="0" smtClean="0"/>
          </a:p>
          <a:p>
            <a:pPr lvl="0">
              <a:buNone/>
            </a:pPr>
            <a:r>
              <a:rPr lang="en-CA" sz="1200" b="1" dirty="0" smtClean="0"/>
              <a:t>Can you incorporate your own-developed Python dataset in AWS platform?</a:t>
            </a:r>
            <a:endParaRPr lang="en-IN" sz="1200" b="1" dirty="0" smtClean="0"/>
          </a:p>
          <a:p>
            <a:pPr lvl="0">
              <a:buFont typeface="Wingdings" pitchFamily="2" charset="2"/>
              <a:buChar char="q"/>
            </a:pPr>
            <a:r>
              <a:rPr lang="en-CA" sz="1200" dirty="0" smtClean="0"/>
              <a:t>In the amazon S3 homepage, click on the bucket “ myBucket550”.</a:t>
            </a:r>
          </a:p>
          <a:p>
            <a:pPr lvl="0">
              <a:buFont typeface="Wingdings" pitchFamily="2" charset="2"/>
              <a:buChar char="q"/>
            </a:pPr>
            <a:r>
              <a:rPr lang="en-CA" sz="1200" dirty="0" smtClean="0"/>
              <a:t>Secondly, Click on the orange button “Upload” to select the file that needs to be uploaded.</a:t>
            </a:r>
          </a:p>
          <a:p>
            <a:pPr lvl="0">
              <a:buFont typeface="Wingdings" pitchFamily="2" charset="2"/>
              <a:buChar char="q"/>
            </a:pPr>
            <a:r>
              <a:rPr lang="en-CA" sz="1200" dirty="0" smtClean="0"/>
              <a:t>In the upload review page, we need to drag and drop the “ Salary.csv” file.</a:t>
            </a:r>
          </a:p>
          <a:p>
            <a:pPr lvl="0">
              <a:buFont typeface="Wingdings" pitchFamily="2" charset="2"/>
              <a:buChar char="q"/>
            </a:pPr>
            <a:r>
              <a:rPr lang="en-CA" sz="1200" dirty="0" smtClean="0"/>
              <a:t>Without  modifying  the default settings, click on the “Upload” button.</a:t>
            </a:r>
          </a:p>
          <a:p>
            <a:pPr lvl="0">
              <a:buFont typeface="Wingdings" pitchFamily="2" charset="2"/>
              <a:buChar char="q"/>
            </a:pPr>
            <a:r>
              <a:rPr lang="en-CA" sz="1200" dirty="0" smtClean="0"/>
              <a:t>The “Salary.csv” file has now been uploaded successfully in the bucket “myBucket550”. </a:t>
            </a:r>
          </a:p>
          <a:p>
            <a:pPr lvl="0"/>
            <a:endParaRPr lang="en-CA" sz="1200" dirty="0" smtClean="0"/>
          </a:p>
          <a:p>
            <a:pPr lvl="0">
              <a:buNone/>
            </a:pPr>
            <a:r>
              <a:rPr lang="en-CA" sz="1200" b="1" dirty="0" smtClean="0"/>
              <a:t>Is the AWS-Cloud-Based a good platform to use for AI datasets compared to other NONE-Cloud-based AI datasets that you have explored and practiced? </a:t>
            </a:r>
          </a:p>
          <a:p>
            <a:pPr lvl="0">
              <a:buFont typeface="Wingdings" pitchFamily="2" charset="2"/>
              <a:buChar char="q"/>
            </a:pPr>
            <a:r>
              <a:rPr lang="en-CA" sz="1200" dirty="0" smtClean="0"/>
              <a:t>Yes it is a good platform which helps us to use for AI datasets compared to other NON-cloud based AI datasets which have been explored and practiced in the assignment.</a:t>
            </a:r>
            <a:endParaRPr lang="en-IN" sz="1200" dirty="0" smtClean="0"/>
          </a:p>
          <a:p>
            <a:endParaRPr lang="en-CA" sz="1200" dirty="0" smtClean="0"/>
          </a:p>
          <a:p>
            <a:endParaRPr lang="en-CA"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684000" cy="6477000"/>
          </a:xfrm>
        </p:spPr>
        <p:txBody>
          <a:bodyPr>
            <a:normAutofit/>
          </a:bodyPr>
          <a:lstStyle/>
          <a:p>
            <a:pPr>
              <a:buNone/>
            </a:pPr>
            <a:r>
              <a:rPr lang="en-IN" sz="1400" b="1" dirty="0" smtClean="0"/>
              <a:t>Building the Business Case for Machine Learning in the Real World</a:t>
            </a:r>
          </a:p>
          <a:p>
            <a:r>
              <a:rPr lang="en-IN" sz="1200" dirty="0" smtClean="0"/>
              <a:t>Discovering the best use case to get your organization started with machine learning requires you to identify the business processes that have the right characteristics, and then dissecting the process to understand where ML can have an impact.</a:t>
            </a:r>
          </a:p>
          <a:p>
            <a:r>
              <a:rPr lang="en-IN" sz="1200" dirty="0" smtClean="0"/>
              <a:t>As we work with Amazon Web Services (AWS) customers and AWS Partner  Networks(APN) Partners, common themes we often see for ML implementation include improving competitive position and customer focus, reducing human errors, and increasing productivity.</a:t>
            </a:r>
          </a:p>
          <a:p>
            <a:r>
              <a:rPr lang="en-IN" sz="1200" dirty="0" smtClean="0"/>
              <a:t>The general rule we recommend is to find high-value workflows where complex decisions are made largely on past experience or intuition, and where inferences can be used to provide a better decision. The focus should be on decision points where an error can be costly or life-threatening, or carry significant reputational risk.</a:t>
            </a:r>
          </a:p>
          <a:p>
            <a:r>
              <a:rPr lang="en-IN" sz="1200" dirty="0" smtClean="0"/>
              <a:t>It’s important to have executive-level agreement on the acceptance criteria that will need to be met to operationalize an ML model. Acceptance criteria are typically expressed as a confidence interval in ML inferences, and these intervals vary depending on the use case. For instance, you may want a face recognition inference to be more than 99 percent accurate, whereas 2 percent may be good enough for an ad banner click.</a:t>
            </a:r>
          </a:p>
          <a:p>
            <a:r>
              <a:rPr lang="en-IN" sz="1200" dirty="0" smtClean="0"/>
              <a:t>One of the ways we suggest improving this process is to use Amazon’s “Working Backwards” process of starting with the customers’ needs or wants, and working backwards to discover how machine learning will deliver outstanding results.</a:t>
            </a:r>
          </a:p>
          <a:p>
            <a:r>
              <a:rPr lang="en-IN" sz="1200" dirty="0" smtClean="0"/>
              <a:t>Your customer may be an end user or line-of-business owner. By working backwards, you are likely to find areas of improvement where data is underutilized, or not used at all, that were not evident from typical business analyses.</a:t>
            </a:r>
          </a:p>
          <a:p>
            <a:r>
              <a:rPr lang="en-IN" sz="1200" dirty="0" smtClean="0"/>
              <a:t>AWS provides cost-effective and easy solutions to deploy a data lake and integrate with ML tools and services.</a:t>
            </a:r>
          </a:p>
          <a:p>
            <a:r>
              <a:rPr lang="en-IN" sz="1200" dirty="0" smtClean="0"/>
              <a:t>Using AWS services like Amazon Simple Storage Service (Amazon S3) and Amazon SageMaker, the cost side of the use case can be easily understood and calculated. Amazon SageMaker provides a platform where data scientists can explore different algorithms and train models without needing data engineering or DevOps skills.</a:t>
            </a:r>
          </a:p>
          <a:p>
            <a:r>
              <a:rPr lang="en-IN" sz="1200" dirty="0" smtClean="0"/>
              <a:t>Before attempting to build ML models, you need to explore, evaluate, clean, and prepare your data. The data will most likely come from different sources both internally and externally.</a:t>
            </a:r>
          </a:p>
          <a:p>
            <a:r>
              <a:rPr lang="en-IN" sz="1200" dirty="0" smtClean="0"/>
              <a:t>Externally-sourced data can be used to enrich your dataset and provide a deeper set of ground truth to improve your model. A data lake is a centralized repository that allows you to store all your structured, semi-structured, and unstructured data at any scale. You can store your data as-is, without having to first structure the data and run different types of compute services to prepare your data.</a:t>
            </a:r>
          </a:p>
          <a:p>
            <a:r>
              <a:rPr lang="en-IN" sz="1200" dirty="0" smtClean="0"/>
              <a:t>Testing in the real world is the best predictor of success, and Amazon SageMaker provides the tools to deploy models at scale with a single click to start generating predictions on real-time and batch data. Amazon SageMaker also includes A/B testing capabilities to test different variants of the model to achieve the best results.</a:t>
            </a:r>
          </a:p>
          <a:p>
            <a:r>
              <a:rPr lang="en-IN" sz="1200" dirty="0" smtClean="0"/>
              <a:t>A plan to populate your data lake with the appropriate level of data governance, de-identification, and traceability can be explored. This activity often leads to a proof of concept (POC), followed by project deployment that delivers real business value.</a:t>
            </a:r>
          </a:p>
          <a:p>
            <a:endParaRPr lang="en-IN" sz="1200" dirty="0" smtClean="0"/>
          </a:p>
          <a:p>
            <a:pPr>
              <a:buNone/>
            </a:pPr>
            <a:endParaRPr lang="en-IN" sz="1200" dirty="0" smtClean="0"/>
          </a:p>
          <a:p>
            <a:pPr>
              <a:buNone/>
            </a:pP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684000" cy="6477000"/>
          </a:xfrm>
        </p:spPr>
        <p:txBody>
          <a:bodyPr>
            <a:normAutofit fontScale="92500" lnSpcReduction="10000"/>
          </a:bodyPr>
          <a:lstStyle/>
          <a:p>
            <a:pPr>
              <a:buNone/>
            </a:pPr>
            <a:r>
              <a:rPr lang="en-CA" sz="1400" b="1" dirty="0" smtClean="0"/>
              <a:t>Developers guide of how to build a project</a:t>
            </a:r>
            <a:endParaRPr lang="en-IN" sz="1400" b="1" dirty="0" smtClean="0"/>
          </a:p>
          <a:p>
            <a:pPr>
              <a:buNone/>
            </a:pPr>
            <a:endParaRPr lang="en-IN" sz="1200" b="1" dirty="0" smtClean="0"/>
          </a:p>
          <a:p>
            <a:pPr>
              <a:buNone/>
            </a:pPr>
            <a:r>
              <a:rPr lang="en-IN" sz="1200" b="1" dirty="0" smtClean="0"/>
              <a:t>Build an AWS DeepLens Project</a:t>
            </a:r>
          </a:p>
          <a:p>
            <a:pPr>
              <a:buNone/>
            </a:pPr>
            <a:endParaRPr lang="en-IN" sz="1200" dirty="0" smtClean="0"/>
          </a:p>
          <a:p>
            <a:pPr>
              <a:buNone/>
            </a:pPr>
            <a:r>
              <a:rPr lang="en-IN" sz="1200" b="1" dirty="0" smtClean="0"/>
              <a:t>Step 1: Enter the Amazon Sage Maker Console </a:t>
            </a:r>
          </a:p>
          <a:p>
            <a:pPr>
              <a:buNone/>
            </a:pPr>
            <a:r>
              <a:rPr lang="en-IN" sz="1200" dirty="0" smtClean="0"/>
              <a:t>Open the AWS Management Console in a new browser window.  </a:t>
            </a:r>
          </a:p>
          <a:p>
            <a:pPr>
              <a:buNone/>
            </a:pPr>
            <a:r>
              <a:rPr lang="en-IN" sz="1200" dirty="0" smtClean="0"/>
              <a:t>When the screen loads, enter your user name and password to get started.</a:t>
            </a:r>
          </a:p>
          <a:p>
            <a:pPr>
              <a:buNone/>
            </a:pPr>
            <a:r>
              <a:rPr lang="en-IN" sz="1200" dirty="0" smtClean="0"/>
              <a:t> Then type SageMaker in the search bar and select Amazon  SageMaker </a:t>
            </a:r>
          </a:p>
          <a:p>
            <a:pPr>
              <a:buNone/>
            </a:pPr>
            <a:r>
              <a:rPr lang="en-IN" sz="1200" dirty="0" smtClean="0"/>
              <a:t>to open the console.</a:t>
            </a:r>
          </a:p>
          <a:p>
            <a:pPr>
              <a:buNone/>
            </a:pPr>
            <a:endParaRPr lang="en-IN" sz="1200" dirty="0" smtClean="0"/>
          </a:p>
          <a:p>
            <a:pPr>
              <a:buNone/>
            </a:pPr>
            <a:endParaRPr lang="en-IN" sz="1200" dirty="0" smtClean="0"/>
          </a:p>
          <a:p>
            <a:pPr>
              <a:buNone/>
            </a:pPr>
            <a:r>
              <a:rPr lang="en-IN" sz="1200" b="1" dirty="0" smtClean="0"/>
              <a:t>Step 2: Set up an Amazon SageMaker notebook instance </a:t>
            </a:r>
          </a:p>
          <a:p>
            <a:pPr>
              <a:buNone/>
            </a:pPr>
            <a:endParaRPr lang="en-IN" sz="1200" dirty="0" smtClean="0"/>
          </a:p>
          <a:p>
            <a:pPr>
              <a:buNone/>
            </a:pPr>
            <a:r>
              <a:rPr lang="en-IN" sz="1200" dirty="0" smtClean="0"/>
              <a:t>a. Launch an Amazon SageMaker notebook by selecting </a:t>
            </a:r>
          </a:p>
          <a:p>
            <a:pPr>
              <a:buNone/>
            </a:pPr>
            <a:r>
              <a:rPr lang="en-IN" sz="1200" dirty="0" smtClean="0"/>
              <a:t>Create notebook instance in the Get started section on the right side </a:t>
            </a:r>
          </a:p>
          <a:p>
            <a:pPr>
              <a:buNone/>
            </a:pPr>
            <a:r>
              <a:rPr lang="en-IN" sz="1200" dirty="0" smtClean="0"/>
              <a:t>of the screen.</a:t>
            </a:r>
          </a:p>
          <a:p>
            <a:pPr>
              <a:buNone/>
            </a:pPr>
            <a:endParaRPr lang="en-IN" sz="1200" dirty="0" smtClean="0"/>
          </a:p>
          <a:p>
            <a:pPr>
              <a:buNone/>
            </a:pPr>
            <a:endParaRPr lang="en-IN" sz="1200" dirty="0" smtClean="0"/>
          </a:p>
          <a:p>
            <a:pPr>
              <a:buNone/>
            </a:pPr>
            <a:endParaRPr lang="en-IN" sz="1200" dirty="0" smtClean="0"/>
          </a:p>
          <a:p>
            <a:pPr>
              <a:buNone/>
            </a:pPr>
            <a:r>
              <a:rPr lang="en-IN" sz="1200" dirty="0" smtClean="0"/>
              <a:t>b. Under the Notebook instance settings section complete the following steps: </a:t>
            </a:r>
          </a:p>
          <a:p>
            <a:pPr>
              <a:buAutoNum type="arabicParenR"/>
            </a:pPr>
            <a:r>
              <a:rPr lang="en-IN" sz="1200" dirty="0" smtClean="0"/>
              <a:t>Give your notebook a name.</a:t>
            </a:r>
          </a:p>
          <a:p>
            <a:pPr>
              <a:buAutoNum type="arabicParenR"/>
            </a:pPr>
            <a:r>
              <a:rPr lang="en-IN" sz="1200" dirty="0" smtClean="0"/>
              <a:t> Select a Notebook instance type (for example, ml.t2.medium, </a:t>
            </a:r>
          </a:p>
          <a:p>
            <a:pPr>
              <a:buNone/>
            </a:pPr>
            <a:r>
              <a:rPr lang="en-IN" sz="1200" dirty="0" smtClean="0"/>
              <a:t>	which is the smallest and lower cost). </a:t>
            </a:r>
          </a:p>
          <a:p>
            <a:pPr>
              <a:buNone/>
            </a:pPr>
            <a:r>
              <a:rPr lang="en-IN" sz="1200" dirty="0" smtClean="0"/>
              <a:t>3) 	Select Create a new role.</a:t>
            </a:r>
          </a:p>
          <a:p>
            <a:pPr>
              <a:buNone/>
            </a:pPr>
            <a:endParaRPr lang="en-IN" sz="1200" dirty="0" smtClean="0"/>
          </a:p>
          <a:p>
            <a:pPr>
              <a:buNone/>
            </a:pPr>
            <a:endParaRPr lang="en-IN" sz="1200" dirty="0" smtClean="0"/>
          </a:p>
          <a:p>
            <a:pPr>
              <a:buNone/>
            </a:pPr>
            <a:endParaRPr lang="en-IN" sz="1200" dirty="0" smtClean="0"/>
          </a:p>
          <a:p>
            <a:pPr>
              <a:buNone/>
            </a:pPr>
            <a:endParaRPr lang="en-IN" sz="1200" dirty="0" smtClean="0"/>
          </a:p>
          <a:p>
            <a:pPr>
              <a:buNone/>
            </a:pPr>
            <a:endParaRPr lang="en-IN" sz="1200" dirty="0" smtClean="0"/>
          </a:p>
          <a:p>
            <a:pPr>
              <a:buNone/>
            </a:pPr>
            <a:endParaRPr lang="en-IN" sz="1200" dirty="0" smtClean="0"/>
          </a:p>
          <a:p>
            <a:pPr>
              <a:buNone/>
            </a:pPr>
            <a:endParaRPr lang="en-IN" sz="1200" dirty="0" smtClean="0"/>
          </a:p>
          <a:p>
            <a:pPr>
              <a:buNone/>
            </a:pPr>
            <a:endParaRPr lang="en-IN" sz="1200" dirty="0" smtClean="0"/>
          </a:p>
          <a:p>
            <a:endParaRPr lang="en-IN" sz="1200" dirty="0"/>
          </a:p>
        </p:txBody>
      </p:sp>
      <p:pic>
        <p:nvPicPr>
          <p:cNvPr id="6" name="Picture 2"/>
          <p:cNvPicPr>
            <a:picLocks noChangeAspect="1" noChangeArrowheads="1"/>
          </p:cNvPicPr>
          <p:nvPr/>
        </p:nvPicPr>
        <p:blipFill>
          <a:blip r:embed="rId2"/>
          <a:srcRect/>
          <a:stretch>
            <a:fillRect/>
          </a:stretch>
        </p:blipFill>
        <p:spPr bwMode="auto">
          <a:xfrm>
            <a:off x="8128000" y="762000"/>
            <a:ext cx="3251200" cy="15240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8128000" y="2438400"/>
            <a:ext cx="3352800" cy="1828800"/>
          </a:xfrm>
          <a:prstGeom prst="rect">
            <a:avLst/>
          </a:prstGeom>
          <a:noFill/>
          <a:ln w="9525">
            <a:noFill/>
            <a:miter lim="800000"/>
            <a:headEnd/>
            <a:tailEnd/>
          </a:ln>
          <a:effectLst/>
        </p:spPr>
      </p:pic>
      <p:pic>
        <p:nvPicPr>
          <p:cNvPr id="1034" name="Picture 10"/>
          <p:cNvPicPr>
            <a:picLocks noChangeAspect="1" noChangeArrowheads="1"/>
          </p:cNvPicPr>
          <p:nvPr/>
        </p:nvPicPr>
        <p:blipFill>
          <a:blip r:embed="rId4"/>
          <a:srcRect/>
          <a:stretch>
            <a:fillRect/>
          </a:stretch>
        </p:blipFill>
        <p:spPr bwMode="auto">
          <a:xfrm>
            <a:off x="8128000" y="4572001"/>
            <a:ext cx="3352801" cy="21050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11684000" cy="6553200"/>
          </a:xfrm>
        </p:spPr>
        <p:txBody>
          <a:bodyPr>
            <a:normAutofit fontScale="92500" lnSpcReduction="10000"/>
          </a:bodyPr>
          <a:lstStyle/>
          <a:p>
            <a:pPr algn="ctr">
              <a:buNone/>
            </a:pPr>
            <a:r>
              <a:rPr lang="en-CA" sz="1800" b="1" dirty="0" smtClean="0"/>
              <a:t>Developers guide of how to build a project</a:t>
            </a:r>
            <a:endParaRPr lang="en-IN" sz="1800" b="1" dirty="0" smtClean="0"/>
          </a:p>
          <a:p>
            <a:pPr>
              <a:buNone/>
            </a:pPr>
            <a:r>
              <a:rPr lang="en-IN" sz="1800" b="1" dirty="0" smtClean="0"/>
              <a:t>Next Steps </a:t>
            </a:r>
            <a:r>
              <a:rPr lang="en-IN" sz="1800" dirty="0" smtClean="0"/>
              <a:t>:</a:t>
            </a:r>
          </a:p>
          <a:p>
            <a:pPr algn="just">
              <a:buFont typeface="Wingdings" pitchFamily="2" charset="2"/>
              <a:buChar char="Ø"/>
            </a:pPr>
            <a:endParaRPr lang="en-IN" sz="1400" dirty="0" smtClean="0"/>
          </a:p>
          <a:p>
            <a:pPr algn="just">
              <a:buFont typeface="Wingdings" pitchFamily="2" charset="2"/>
              <a:buChar char="Ø"/>
            </a:pPr>
            <a:r>
              <a:rPr lang="en-IN" sz="1400" dirty="0" smtClean="0"/>
              <a:t>On the Create an IAM role screen, under </a:t>
            </a:r>
            <a:r>
              <a:rPr lang="en-IN" sz="1400" b="1" dirty="0" smtClean="0"/>
              <a:t>S3 buckets you specify - optional</a:t>
            </a:r>
            <a:r>
              <a:rPr lang="en-IN" sz="1400" dirty="0" smtClean="0"/>
              <a:t>, select </a:t>
            </a:r>
            <a:r>
              <a:rPr lang="en-IN" sz="1400" b="1" dirty="0" smtClean="0"/>
              <a:t>None</a:t>
            </a:r>
            <a:r>
              <a:rPr lang="en-IN" sz="1400" dirty="0" smtClean="0"/>
              <a:t>. Keep all the other default values as is to</a:t>
            </a:r>
            <a:r>
              <a:rPr lang="en-IN" sz="1400" b="1" dirty="0" smtClean="0"/>
              <a:t> </a:t>
            </a:r>
            <a:r>
              <a:rPr lang="en-IN" sz="1400" dirty="0" smtClean="0"/>
              <a:t>allow SageMaker related buckets and objects to be accessed. Select </a:t>
            </a:r>
            <a:r>
              <a:rPr lang="en-IN" sz="1400" b="1" dirty="0" smtClean="0"/>
              <a:t>Create role.</a:t>
            </a:r>
          </a:p>
          <a:p>
            <a:pPr algn="just">
              <a:buFont typeface="Wingdings" pitchFamily="2" charset="2"/>
              <a:buChar char="Ø"/>
            </a:pPr>
            <a:r>
              <a:rPr lang="en-IN" sz="1400" dirty="0" smtClean="0"/>
              <a:t>Back on the Create Notebook instance screen, select the IAM role that you just created in previous step and then select </a:t>
            </a:r>
            <a:r>
              <a:rPr lang="en-IN" sz="1400" b="1" dirty="0" smtClean="0"/>
              <a:t>Create notebook instance</a:t>
            </a:r>
            <a:r>
              <a:rPr lang="en-IN" sz="1400" dirty="0" smtClean="0"/>
              <a:t>. The other values for VPC and KMS are not necessary for this simple tutorial, but should be used when using real private data.</a:t>
            </a:r>
          </a:p>
          <a:p>
            <a:pPr algn="just">
              <a:buFont typeface="Wingdings" pitchFamily="2" charset="2"/>
              <a:buChar char="Ø"/>
            </a:pPr>
            <a:r>
              <a:rPr lang="en-IN" sz="1400" dirty="0" smtClean="0"/>
              <a:t>Return to Amazon SageMaker Console, wait for the notebook status to turn from Pending to InService and select </a:t>
            </a:r>
            <a:r>
              <a:rPr lang="en-IN" sz="1400" b="1" dirty="0" smtClean="0"/>
              <a:t>Open.</a:t>
            </a:r>
          </a:p>
          <a:p>
            <a:pPr algn="just">
              <a:buFont typeface="Wingdings" pitchFamily="2" charset="2"/>
              <a:buChar char="Ø"/>
            </a:pPr>
            <a:r>
              <a:rPr lang="en-IN" sz="1400" dirty="0" smtClean="0"/>
              <a:t>Once the Jupyter notebook is open, select </a:t>
            </a:r>
            <a:r>
              <a:rPr lang="en-IN" sz="1400" b="1" dirty="0" smtClean="0"/>
              <a:t>New</a:t>
            </a:r>
            <a:r>
              <a:rPr lang="en-IN" sz="1400" dirty="0" smtClean="0"/>
              <a:t> and then </a:t>
            </a:r>
            <a:r>
              <a:rPr lang="en-IN" sz="1400" b="1" dirty="0" smtClean="0"/>
              <a:t>Terminal,</a:t>
            </a:r>
            <a:r>
              <a:rPr lang="en-IN" sz="1400" dirty="0" smtClean="0"/>
              <a:t> to open a new terminal to retrieve the tutorial notebook. You will use the tutorial notebook to a custom model.</a:t>
            </a:r>
          </a:p>
          <a:p>
            <a:pPr algn="just">
              <a:buFont typeface="Wingdings" pitchFamily="2" charset="2"/>
              <a:buChar char="Ø"/>
            </a:pPr>
            <a:r>
              <a:rPr lang="en-IN" sz="1400" dirty="0" smtClean="0"/>
              <a:t>Now, you will retrieve the notebook from the git repository. In the terminal, change to the SageMaker directory by entering: </a:t>
            </a:r>
            <a:r>
              <a:rPr lang="en-IN" sz="1400" b="1" dirty="0" err="1" smtClean="0"/>
              <a:t>cd</a:t>
            </a:r>
            <a:r>
              <a:rPr lang="en-IN" sz="1400" b="1" dirty="0" smtClean="0"/>
              <a:t> SageMaker </a:t>
            </a:r>
            <a:r>
              <a:rPr lang="en-IN" sz="1400" dirty="0" smtClean="0"/>
              <a:t>. </a:t>
            </a:r>
          </a:p>
          <a:p>
            <a:pPr algn="just">
              <a:buFont typeface="Wingdings" pitchFamily="2" charset="2"/>
              <a:buChar char="Ø"/>
            </a:pPr>
            <a:r>
              <a:rPr lang="en-IN" sz="1400" dirty="0" smtClean="0"/>
              <a:t>Return to the Jupyter Home screen and navigate to the notebook by selecting the </a:t>
            </a:r>
            <a:r>
              <a:rPr lang="en-IN" sz="1400" b="1" dirty="0" smtClean="0"/>
              <a:t>reinvent-2017-deeplens-workshop</a:t>
            </a:r>
            <a:r>
              <a:rPr lang="en-IN" sz="1400" dirty="0" smtClean="0"/>
              <a:t> folder.</a:t>
            </a:r>
          </a:p>
          <a:p>
            <a:pPr algn="just">
              <a:buFont typeface="Wingdings" pitchFamily="2" charset="2"/>
              <a:buChar char="Ø"/>
            </a:pPr>
            <a:r>
              <a:rPr lang="en-IN" sz="1400" dirty="0" smtClean="0"/>
              <a:t>In the folder, navigate to the </a:t>
            </a:r>
            <a:r>
              <a:rPr lang="en-IN" sz="1400" b="1" dirty="0" smtClean="0"/>
              <a:t>lab session 3</a:t>
            </a:r>
            <a:r>
              <a:rPr lang="en-IN" sz="1400" dirty="0" smtClean="0"/>
              <a:t> folder, and select the notebook named.</a:t>
            </a:r>
          </a:p>
          <a:p>
            <a:pPr algn="just">
              <a:buFont typeface="Wingdings" pitchFamily="2" charset="2"/>
              <a:buChar char="Ø"/>
            </a:pPr>
            <a:r>
              <a:rPr lang="en-IN" sz="1400" dirty="0" smtClean="0"/>
              <a:t>To write its output the model needs an S3 Bucket. So, now open the S3 Console, and select </a:t>
            </a:r>
            <a:r>
              <a:rPr lang="en-IN" sz="1400" b="1" dirty="0" smtClean="0"/>
              <a:t>Create Bucket</a:t>
            </a:r>
            <a:r>
              <a:rPr lang="en-IN" sz="1400" dirty="0" smtClean="0"/>
              <a:t>.</a:t>
            </a:r>
          </a:p>
          <a:p>
            <a:pPr algn="just">
              <a:buFont typeface="Wingdings" pitchFamily="2" charset="2"/>
              <a:buChar char="Ø"/>
            </a:pPr>
            <a:r>
              <a:rPr lang="en-IN" sz="1400" dirty="0" smtClean="0"/>
              <a:t>Name the bucket with the </a:t>
            </a:r>
            <a:r>
              <a:rPr lang="en-IN" sz="1400" b="1" dirty="0" smtClean="0"/>
              <a:t>deeplens-sagemaker-</a:t>
            </a:r>
            <a:r>
              <a:rPr lang="en-IN" sz="1400" dirty="0" smtClean="0"/>
              <a:t> prefix, to allow AWS DeepLens and Amazon SageMaker to access it, and append it with your name for uniqueness. Under Region, select </a:t>
            </a:r>
            <a:r>
              <a:rPr lang="en-IN" sz="1400" b="1" dirty="0" smtClean="0"/>
              <a:t>US East (N. Virginia)</a:t>
            </a:r>
            <a:r>
              <a:rPr lang="en-IN" sz="1400" dirty="0" smtClean="0"/>
              <a:t>, to align with the notebook region, and select </a:t>
            </a:r>
            <a:r>
              <a:rPr lang="en-IN" sz="1400" b="1" dirty="0" smtClean="0"/>
              <a:t>Create</a:t>
            </a:r>
            <a:r>
              <a:rPr lang="en-IN" sz="1400" dirty="0" smtClean="0"/>
              <a:t> in the bottom left corner.</a:t>
            </a:r>
          </a:p>
          <a:p>
            <a:pPr algn="just">
              <a:buFont typeface="Wingdings" pitchFamily="2" charset="2"/>
              <a:buChar char="Ø"/>
            </a:pPr>
            <a:r>
              <a:rPr lang="en-IN" sz="1400" dirty="0" smtClean="0"/>
              <a:t>Next, scroll down the notebook cells to the cell with the S3 Bucket name, and assign the name of the S3 bucket you created (for example, </a:t>
            </a:r>
            <a:r>
              <a:rPr lang="en-IN" sz="1400" b="1" dirty="0" smtClean="0"/>
              <a:t>deeplens-sagemaker-myname</a:t>
            </a:r>
            <a:r>
              <a:rPr lang="en-IN" sz="1400" dirty="0" smtClean="0"/>
              <a:t>), and from the Cell menu at the top of the Jupyter page select the option </a:t>
            </a:r>
            <a:r>
              <a:rPr lang="en-IN" sz="1400" b="1" dirty="0" smtClean="0"/>
              <a:t>Run all</a:t>
            </a:r>
            <a:r>
              <a:rPr lang="en-IN" sz="1400" dirty="0" smtClean="0"/>
              <a:t>.</a:t>
            </a:r>
          </a:p>
          <a:p>
            <a:pPr algn="just">
              <a:buFont typeface="Wingdings" pitchFamily="2" charset="2"/>
              <a:buChar char="Ø"/>
            </a:pPr>
            <a:r>
              <a:rPr lang="en-IN" sz="1400" dirty="0" smtClean="0"/>
              <a:t>Once all the cells have finished running (this is indicated by the * beside each cell turning into a sequence number), navigate to the AWS DeepLens Console and select </a:t>
            </a:r>
            <a:r>
              <a:rPr lang="en-IN" sz="1400" b="1" dirty="0" smtClean="0"/>
              <a:t>Models</a:t>
            </a:r>
            <a:r>
              <a:rPr lang="en-IN" sz="1400" dirty="0" smtClean="0"/>
              <a:t> then </a:t>
            </a:r>
            <a:r>
              <a:rPr lang="en-IN" sz="1400" b="1" dirty="0" smtClean="0"/>
              <a:t>Import model</a:t>
            </a:r>
            <a:r>
              <a:rPr lang="en-IN" sz="1400" dirty="0" smtClean="0"/>
              <a:t>.</a:t>
            </a:r>
          </a:p>
          <a:p>
            <a:pPr algn="just">
              <a:buFont typeface="Wingdings" pitchFamily="2" charset="2"/>
              <a:buChar char="Ø"/>
            </a:pPr>
            <a:r>
              <a:rPr lang="en-IN" sz="1400" dirty="0" smtClean="0"/>
              <a:t>In the Import source section, select</a:t>
            </a:r>
            <a:r>
              <a:rPr lang="en-IN" sz="1400" b="1" dirty="0" smtClean="0"/>
              <a:t> Externally trained model</a:t>
            </a:r>
            <a:r>
              <a:rPr lang="en-IN" sz="1400" dirty="0" smtClean="0"/>
              <a:t>, and under Model settings, point to the S3 Bucket you created and the folder that was used to output the model (for example, S3://deeplens-sagemaker-myname/test/). Give it a name (for example, Hotdog-or-not) and a description, then select </a:t>
            </a:r>
            <a:r>
              <a:rPr lang="en-IN" sz="1400" b="1" dirty="0" smtClean="0"/>
              <a:t>Import.</a:t>
            </a:r>
            <a:endParaRPr lang="en-IN" sz="1400" dirty="0" smtClean="0"/>
          </a:p>
          <a:p>
            <a:pPr algn="just">
              <a:buFont typeface="Wingdings" pitchFamily="2" charset="2"/>
              <a:buChar char="Ø"/>
            </a:pPr>
            <a:r>
              <a:rPr lang="en-IN" sz="1400" dirty="0" smtClean="0"/>
              <a:t>To verify the model import, navigate to the </a:t>
            </a:r>
            <a:r>
              <a:rPr lang="en-IN" sz="1400" b="1" dirty="0" smtClean="0"/>
              <a:t>Models </a:t>
            </a:r>
            <a:r>
              <a:rPr lang="en-IN" sz="1400" dirty="0" smtClean="0"/>
              <a:t>page. The newly created model should appear in the list of available models, after the list of the built-in models. The model is ready now to be included in a project and deployed to your device.</a:t>
            </a:r>
            <a:br>
              <a:rPr lang="en-IN" sz="1400" dirty="0" smtClean="0"/>
            </a:br>
            <a:r>
              <a:rPr lang="en-IN" sz="1400" dirty="0" smtClean="0"/>
              <a:t/>
            </a:r>
            <a:br>
              <a:rPr lang="en-IN" sz="1400" dirty="0" smtClean="0"/>
            </a:br>
            <a:endParaRPr lang="en-IN" sz="1400" dirty="0" smtClean="0"/>
          </a:p>
          <a:p>
            <a:pPr>
              <a:buFont typeface="Wingdings" pitchFamily="2" charset="2"/>
              <a:buChar char="Ø"/>
            </a:pPr>
            <a:endParaRPr lang="en-IN" sz="1400" dirty="0" smtClean="0"/>
          </a:p>
          <a:p>
            <a:pPr>
              <a:buNone/>
            </a:pP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11684000" cy="6553200"/>
          </a:xfrm>
        </p:spPr>
        <p:txBody>
          <a:bodyPr>
            <a:normAutofit fontScale="92500" lnSpcReduction="10000"/>
          </a:bodyPr>
          <a:lstStyle/>
          <a:p>
            <a:pPr>
              <a:buNone/>
            </a:pPr>
            <a:r>
              <a:rPr lang="en-IN" sz="1400" b="1" dirty="0" smtClean="0"/>
              <a:t>Machine Learning on AWS</a:t>
            </a:r>
          </a:p>
          <a:p>
            <a:pPr>
              <a:buNone/>
            </a:pPr>
            <a:r>
              <a:rPr lang="en-IN" sz="1200" dirty="0" smtClean="0"/>
              <a:t>AWS offers the broadest and deepest set of  machine learning services and supporting cloud infrastructure, putting machine learning in  the hands of every developer, data scientist and expert practitioner. AWS is helping</a:t>
            </a:r>
          </a:p>
          <a:p>
            <a:pPr>
              <a:buNone/>
            </a:pPr>
            <a:r>
              <a:rPr lang="en-IN" sz="1200" dirty="0" smtClean="0"/>
              <a:t>more than one hundred thousand customers  accelerate their machine learning journey.</a:t>
            </a:r>
            <a:endParaRPr lang="en-IN" sz="1200" b="1" dirty="0" smtClean="0"/>
          </a:p>
          <a:p>
            <a:pPr>
              <a:buNone/>
            </a:pPr>
            <a:r>
              <a:rPr lang="en-IN" sz="1400" b="1" dirty="0" smtClean="0"/>
              <a:t>AWS Machine Learning services</a:t>
            </a:r>
          </a:p>
          <a:p>
            <a:pPr>
              <a:buNone/>
            </a:pPr>
            <a:r>
              <a:rPr lang="en-IN" sz="1200" dirty="0" smtClean="0"/>
              <a:t>Amazon SageMaker is a fully managed service that provides every developer and data scientist with the ability to build, train, and deploy ML models scale. It removes the complexity from each step of the</a:t>
            </a:r>
          </a:p>
          <a:p>
            <a:pPr>
              <a:buNone/>
            </a:pPr>
            <a:r>
              <a:rPr lang="en-IN" sz="1200" dirty="0" smtClean="0"/>
              <a:t>ML workflow so you can more easily deploy your ML use cases, anything from predictive maintenance to computer vision to predicting customer behaviours. </a:t>
            </a:r>
          </a:p>
          <a:p>
            <a:pPr>
              <a:buNone/>
            </a:pPr>
            <a:r>
              <a:rPr lang="en-IN" sz="1400" b="1" dirty="0" smtClean="0"/>
              <a:t>Examples  </a:t>
            </a:r>
          </a:p>
          <a:p>
            <a:pPr>
              <a:buNone/>
            </a:pPr>
            <a:r>
              <a:rPr lang="en-IN" sz="1400" b="1" dirty="0" smtClean="0"/>
              <a:t>Amazon SageMaker Studio , Amazon SageMaker Autopilot, Amazon SageMaker Ground Truth, </a:t>
            </a:r>
          </a:p>
          <a:p>
            <a:pPr>
              <a:buNone/>
            </a:pPr>
            <a:r>
              <a:rPr lang="en-IN" sz="1400" b="1" dirty="0" smtClean="0"/>
              <a:t>Amazon SageMaker Jumpstart,  Amazon SageMaker Clarify etc.</a:t>
            </a:r>
          </a:p>
          <a:p>
            <a:pPr>
              <a:buNone/>
            </a:pPr>
            <a:r>
              <a:rPr lang="en-IN" sz="1200" dirty="0" smtClean="0"/>
              <a:t>AI Services provide ready-made intelligence for your applications and workflows to help you improve business outcomes - based on the same technology used to power Amazon’s own businesses. You</a:t>
            </a:r>
          </a:p>
          <a:p>
            <a:pPr>
              <a:buNone/>
            </a:pPr>
            <a:r>
              <a:rPr lang="en-IN" sz="1200" dirty="0" smtClean="0"/>
              <a:t>can build AI-powered applications without any machine learning expertise. Examples : Intelligent Search, Personalized Recommendations, Contact Centre Intelligence</a:t>
            </a:r>
            <a:endParaRPr lang="en-IN" sz="1400" b="1" dirty="0" smtClean="0"/>
          </a:p>
          <a:p>
            <a:pPr>
              <a:buNone/>
            </a:pPr>
            <a:r>
              <a:rPr lang="en-IN" sz="1400" b="1" dirty="0" smtClean="0"/>
              <a:t>Domains </a:t>
            </a:r>
          </a:p>
          <a:p>
            <a:pPr>
              <a:buNone/>
            </a:pPr>
            <a:r>
              <a:rPr lang="en-IN" sz="1200" b="1" dirty="0" smtClean="0"/>
              <a:t>Automated  Data Extraction and Analysis : Document Analysis, Advanced text analysis, Real-time translation etc.</a:t>
            </a:r>
          </a:p>
          <a:p>
            <a:pPr>
              <a:buNone/>
            </a:pPr>
            <a:r>
              <a:rPr lang="en-IN" sz="1200" b="1" dirty="0" smtClean="0"/>
              <a:t>Business metrics analysis : Detect anomalies, Demand Forecasting, Fraud Protection etc.</a:t>
            </a:r>
          </a:p>
          <a:p>
            <a:pPr>
              <a:buNone/>
            </a:pPr>
            <a:r>
              <a:rPr lang="en-IN" sz="1200" b="1" dirty="0" smtClean="0"/>
              <a:t>Vision : Spot product defects ,automate quality inspection, Improve operations with CV at edge, Image analysis etc.</a:t>
            </a:r>
          </a:p>
          <a:p>
            <a:pPr>
              <a:buNone/>
            </a:pPr>
            <a:r>
              <a:rPr lang="en-IN" sz="1200" b="1" dirty="0" smtClean="0"/>
              <a:t>Language and Speech :  TextToSpeech, Transcriptions, Chabot etc.</a:t>
            </a:r>
          </a:p>
          <a:p>
            <a:pPr>
              <a:buNone/>
            </a:pPr>
            <a:r>
              <a:rPr lang="en-IN" sz="1200" b="1" dirty="0" smtClean="0"/>
              <a:t>Code and DevOps : Improve application ability, Automated code reviews,  Examine most expensive lines of code etc.</a:t>
            </a:r>
          </a:p>
          <a:p>
            <a:pPr>
              <a:buNone/>
            </a:pPr>
            <a:r>
              <a:rPr lang="en-IN" sz="1200" b="1" dirty="0" smtClean="0"/>
              <a:t>Industrial :  Detect abnormal behaviour, Detect Abnormal equipment behaviour by analyzing sensor data etc</a:t>
            </a:r>
          </a:p>
          <a:p>
            <a:pPr>
              <a:buNone/>
            </a:pPr>
            <a:r>
              <a:rPr lang="en-IN" sz="1200" b="1" dirty="0" smtClean="0"/>
              <a:t>Healthcare : Medical text analysis, Convert medical speech to text etc.</a:t>
            </a:r>
            <a:endParaRPr lang="en-IN" sz="1400" b="1" dirty="0" smtClean="0"/>
          </a:p>
          <a:p>
            <a:pPr>
              <a:buNone/>
            </a:pPr>
            <a:r>
              <a:rPr lang="en-IN" sz="1400" b="1" dirty="0" smtClean="0"/>
              <a:t>Advantages </a:t>
            </a:r>
          </a:p>
          <a:p>
            <a:pPr>
              <a:buNone/>
            </a:pPr>
            <a:r>
              <a:rPr lang="en-IN" sz="1400" b="1" dirty="0" smtClean="0"/>
              <a:t>Machine Learning Infrastructure</a:t>
            </a:r>
          </a:p>
          <a:p>
            <a:pPr>
              <a:buNone/>
            </a:pPr>
            <a:r>
              <a:rPr lang="en-IN" sz="1400" b="1" dirty="0" smtClean="0"/>
              <a:t> Scalable, high performance, and cost-effective.</a:t>
            </a:r>
          </a:p>
          <a:p>
            <a:pPr>
              <a:buNone/>
            </a:pPr>
            <a:r>
              <a:rPr lang="en-IN" sz="1400" b="1" dirty="0" smtClean="0"/>
              <a:t> Numerous choices and flexibility with ML frameworks.</a:t>
            </a:r>
          </a:p>
          <a:p>
            <a:pPr>
              <a:buNone/>
            </a:pPr>
            <a:endParaRPr lang="en-IN" sz="1400" b="1" dirty="0" smtClean="0"/>
          </a:p>
          <a:p>
            <a:pPr>
              <a:buNone/>
            </a:pPr>
            <a:endParaRPr lang="en-IN" sz="1400" b="1" dirty="0" smtClean="0"/>
          </a:p>
          <a:p>
            <a:pPr>
              <a:buNone/>
            </a:pPr>
            <a:endParaRPr lang="en-IN" sz="1400" b="1" dirty="0" smtClean="0"/>
          </a:p>
          <a:p>
            <a:pPr>
              <a:buNone/>
            </a:pPr>
            <a:endParaRPr lang="en-IN" sz="1400" b="1" dirty="0" smtClean="0"/>
          </a:p>
          <a:p>
            <a:pPr>
              <a:buNone/>
            </a:pPr>
            <a:endParaRPr lang="en-IN" sz="1400" b="1" dirty="0" smtClean="0"/>
          </a:p>
          <a:p>
            <a:pPr>
              <a:buNone/>
            </a:pPr>
            <a:endParaRPr lang="en-IN" sz="1400" dirty="0" smtClean="0"/>
          </a:p>
          <a:p>
            <a:pPr>
              <a:buNone/>
            </a:pPr>
            <a:endParaRPr lang="en-I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11582400" cy="6629400"/>
          </a:xfrm>
        </p:spPr>
        <p:txBody>
          <a:bodyPr>
            <a:noAutofit/>
          </a:bodyPr>
          <a:lstStyle/>
          <a:p>
            <a:pPr>
              <a:buNone/>
            </a:pPr>
            <a:r>
              <a:rPr lang="en-IN" sz="1000" b="1" dirty="0" smtClean="0"/>
              <a:t>Social Media Filtering with Amazon Machine Learning</a:t>
            </a:r>
          </a:p>
          <a:p>
            <a:pPr>
              <a:buNone/>
            </a:pPr>
            <a:r>
              <a:rPr lang="en-IN" sz="1000" dirty="0" smtClean="0"/>
              <a:t>Amazon Machine Learning can help your company make better use of social media. This example application will automatically analyze twitter content to identify customer support issues. </a:t>
            </a:r>
            <a:endParaRPr lang="en-IN" sz="1000" b="1" dirty="0" smtClean="0"/>
          </a:p>
          <a:p>
            <a:pPr>
              <a:buNone/>
            </a:pPr>
            <a:r>
              <a:rPr lang="en-IN" sz="1000" b="1" dirty="0" smtClean="0"/>
              <a:t>Setting up your environment</a:t>
            </a:r>
          </a:p>
          <a:p>
            <a:r>
              <a:rPr lang="en-IN" sz="1000" dirty="0" smtClean="0"/>
              <a:t>You will need python virtualenv and the npm node.js package manager. On linux machines with apt-get, you can install them with the commands:</a:t>
            </a:r>
          </a:p>
          <a:p>
            <a:r>
              <a:rPr lang="en-IN" sz="1000" dirty="0" smtClean="0"/>
              <a:t>sudo apt-get update sudo apt-get install python-virtualenv python-dev libffi-dev npm</a:t>
            </a:r>
            <a:endParaRPr lang="en-IN" sz="1000" b="1" dirty="0" smtClean="0"/>
          </a:p>
          <a:p>
            <a:pPr>
              <a:buNone/>
            </a:pPr>
            <a:r>
              <a:rPr lang="en-IN" sz="1000" b="1" dirty="0" smtClean="0"/>
              <a:t>Gathering training data</a:t>
            </a:r>
          </a:p>
          <a:p>
            <a:r>
              <a:rPr lang="en-IN" sz="1000" dirty="0" smtClean="0"/>
              <a:t>To gather the training data, run the following command:</a:t>
            </a:r>
          </a:p>
          <a:p>
            <a:r>
              <a:rPr lang="en-IN" sz="1000" dirty="0" smtClean="0"/>
              <a:t>python gather-data.py @awscloud </a:t>
            </a:r>
          </a:p>
          <a:p>
            <a:pPr>
              <a:buNone/>
            </a:pPr>
            <a:r>
              <a:rPr lang="en-IN" sz="1000" b="1" dirty="0" smtClean="0"/>
              <a:t>Label Training data with Amazon Turk </a:t>
            </a:r>
          </a:p>
          <a:p>
            <a:r>
              <a:rPr lang="en-IN" sz="1000" dirty="0" smtClean="0"/>
              <a:t>The first step is to take the raw JSON data that we have received from the Twitter API and convert it to a CSV format that Mechanical Turk can use. Do this by running:</a:t>
            </a:r>
          </a:p>
          <a:p>
            <a:r>
              <a:rPr lang="en-IN" sz="1000" dirty="0" smtClean="0"/>
              <a:t>python build-mturk-csv.py </a:t>
            </a:r>
          </a:p>
          <a:p>
            <a:r>
              <a:rPr lang="en-IN" sz="1000" dirty="0" smtClean="0"/>
              <a:t>Different categories will be collapsed into a single binary attribute of actionable / non-actionable. But asking for more detail can help the Turkers focus on the content better, and raises the opportunity to create more sophisticated ML Models later with the same data. </a:t>
            </a:r>
          </a:p>
          <a:p>
            <a:r>
              <a:rPr lang="en-IN" sz="1000" dirty="0" smtClean="0"/>
              <a:t>Processing the output from Mturk</a:t>
            </a:r>
          </a:p>
          <a:p>
            <a:pPr>
              <a:buNone/>
            </a:pPr>
            <a:r>
              <a:rPr lang="en-IN" sz="1000" b="1" dirty="0" smtClean="0"/>
              <a:t>Create the ML model</a:t>
            </a:r>
            <a:endParaRPr lang="en-IN" sz="1000" dirty="0" smtClean="0"/>
          </a:p>
          <a:p>
            <a:r>
              <a:rPr lang="en-IN" sz="1000" dirty="0" smtClean="0"/>
              <a:t>Once all of your Turk HITs are complete, download the results  into a file called mturk_labeled_dataset.csv. Then run the script</a:t>
            </a:r>
          </a:p>
          <a:p>
            <a:r>
              <a:rPr lang="en-IN" sz="1000" dirty="0" smtClean="0"/>
              <a:t>python build-aml-training-dataset.py </a:t>
            </a:r>
          </a:p>
          <a:p>
            <a:r>
              <a:rPr lang="en-IN" sz="1000" dirty="0" smtClean="0"/>
              <a:t>python create-aml-model.py aml_training_dataset.csv aml_training_dataset.csv.schema s3-bucket-name s3-key-name </a:t>
            </a:r>
          </a:p>
          <a:p>
            <a:pPr>
              <a:buNone/>
            </a:pPr>
            <a:r>
              <a:rPr lang="en-IN" sz="1000" b="1" dirty="0" smtClean="0"/>
              <a:t>Configure the model</a:t>
            </a:r>
            <a:endParaRPr lang="en-IN" sz="1000" dirty="0" smtClean="0"/>
          </a:p>
          <a:p>
            <a:r>
              <a:rPr lang="en-IN" sz="1000" dirty="0" smtClean="0"/>
              <a:t> Once your model is built, you need to decide how sensitive your model should be. The model summary page provides the configuration options to modify the model's sensitivity. A link to the model summary is printed when you run the tool in the previous step. You can also lookup the model from the Amazon ML web console.</a:t>
            </a:r>
          </a:p>
          <a:p>
            <a:pPr>
              <a:buNone/>
            </a:pPr>
            <a:r>
              <a:rPr lang="en-IN" sz="1000" b="1" dirty="0" smtClean="0"/>
              <a:t>Set up continuous  monitoring</a:t>
            </a:r>
          </a:p>
          <a:p>
            <a:r>
              <a:rPr lang="en-IN" sz="1000" i="1" dirty="0" smtClean="0"/>
              <a:t> </a:t>
            </a:r>
            <a:r>
              <a:rPr lang="en-IN" sz="1000" dirty="0" smtClean="0"/>
              <a:t>Components being setup in this step have ONGOING costs associated with them.</a:t>
            </a:r>
          </a:p>
          <a:p>
            <a:r>
              <a:rPr lang="en-IN" sz="1000" dirty="0" smtClean="0"/>
              <a:t>Setting up Kinesis/Lambda/Machine Learning realtime endpoint/SNS</a:t>
            </a:r>
          </a:p>
          <a:p>
            <a:r>
              <a:rPr lang="en-IN" sz="1000" dirty="0" smtClean="0"/>
              <a:t>Testing the continuous monitoring setup</a:t>
            </a:r>
          </a:p>
          <a:p>
            <a:r>
              <a:rPr lang="en-IN" sz="1000" dirty="0" smtClean="0"/>
              <a:t>Pushing tweets into Kinesis using Twitter's Streaming APIs</a:t>
            </a:r>
          </a:p>
          <a:p>
            <a:pPr>
              <a:buNone/>
            </a:pPr>
            <a:endParaRPr lang="en-IN" sz="10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B34189-A73B-44AC-8CE0-95197FEBE786}"/>
              </a:ext>
            </a:extLst>
          </p:cNvPr>
          <p:cNvSpPr>
            <a:spLocks noGrp="1"/>
          </p:cNvSpPr>
          <p:nvPr>
            <p:ph type="title"/>
          </p:nvPr>
        </p:nvSpPr>
        <p:spPr>
          <a:xfrm>
            <a:off x="838200" y="34925"/>
            <a:ext cx="10515600" cy="216430"/>
          </a:xfrm>
        </p:spPr>
        <p:txBody>
          <a:bodyPr>
            <a:normAutofit fontScale="90000"/>
          </a:bodyPr>
          <a:lstStyle/>
          <a:p>
            <a:pPr algn="l"/>
            <a:r>
              <a:rPr lang="en-US" sz="1400" b="1" dirty="0">
                <a:ea typeface="+mj-lt"/>
                <a:cs typeface="+mj-lt"/>
              </a:rPr>
              <a:t>                                     </a:t>
            </a:r>
            <a:r>
              <a:rPr lang="en-US" sz="1400" b="1" dirty="0" smtClean="0">
                <a:ea typeface="+mj-lt"/>
                <a:cs typeface="+mj-lt"/>
              </a:rPr>
              <a:t>                        </a:t>
            </a:r>
            <a:r>
              <a:rPr lang="en-US" sz="1600" b="1" dirty="0" smtClean="0">
                <a:ea typeface="+mj-lt"/>
                <a:cs typeface="+mj-lt"/>
              </a:rPr>
              <a:t> </a:t>
            </a:r>
            <a:r>
              <a:rPr lang="en-US" sz="1600" b="1" dirty="0">
                <a:ea typeface="+mj-lt"/>
                <a:cs typeface="+mj-lt"/>
              </a:rPr>
              <a:t> Registry of Open Data on AWS</a:t>
            </a:r>
            <a:endParaRPr lang="en-US" sz="1600" dirty="0"/>
          </a:p>
        </p:txBody>
      </p:sp>
      <p:sp>
        <p:nvSpPr>
          <p:cNvPr id="3" name="Subtitle 2"/>
          <p:cNvSpPr>
            <a:spLocks noGrp="1"/>
          </p:cNvSpPr>
          <p:nvPr>
            <p:ph sz="half" idx="1"/>
          </p:nvPr>
        </p:nvSpPr>
        <p:spPr>
          <a:xfrm>
            <a:off x="33869" y="259292"/>
            <a:ext cx="6028265" cy="6598708"/>
          </a:xfrm>
        </p:spPr>
        <p:txBody>
          <a:bodyPr vert="horz" lIns="91440" tIns="45720" rIns="91440" bIns="45720" rtlCol="0" anchor="t">
            <a:noAutofit/>
          </a:bodyPr>
          <a:lstStyle/>
          <a:p>
            <a:pPr marL="0" indent="0">
              <a:buNone/>
            </a:pPr>
            <a:r>
              <a:rPr lang="en-US" sz="1100" b="1" dirty="0"/>
              <a:t>Sentinel-2:</a:t>
            </a:r>
            <a:r>
              <a:rPr lang="en-US" sz="1100" dirty="0">
                <a:ea typeface="+mn-lt"/>
                <a:cs typeface="+mn-lt"/>
              </a:rPr>
              <a:t> </a:t>
            </a:r>
            <a:endParaRPr lang="en-US" sz="1100" dirty="0" smtClean="0">
              <a:ea typeface="+mn-lt"/>
              <a:cs typeface="+mn-lt"/>
            </a:endParaRPr>
          </a:p>
          <a:p>
            <a:pPr marL="0" indent="0">
              <a:buNone/>
            </a:pPr>
            <a:r>
              <a:rPr lang="en-US" sz="1100" dirty="0" smtClean="0">
                <a:ea typeface="+mn-lt"/>
                <a:cs typeface="+mn-lt"/>
              </a:rPr>
              <a:t>It</a:t>
            </a:r>
            <a:r>
              <a:rPr lang="en-US" sz="1100" dirty="0">
                <a:ea typeface="+mn-lt"/>
                <a:cs typeface="+mn-lt"/>
              </a:rPr>
              <a:t> is a land monitoring constellation of two satellites that provide high resolution optical imagery      </a:t>
            </a:r>
            <a:r>
              <a:rPr lang="en-US" sz="1100" dirty="0"/>
              <a:t>                                                  </a:t>
            </a:r>
            <a:endParaRPr lang="en-US" sz="1100" b="1" dirty="0" smtClean="0"/>
          </a:p>
          <a:p>
            <a:pPr marL="0" indent="0">
              <a:buNone/>
            </a:pPr>
            <a:r>
              <a:rPr lang="en-US" sz="1100" b="1" dirty="0" smtClean="0"/>
              <a:t>Domains</a:t>
            </a:r>
            <a:r>
              <a:rPr lang="en-US" sz="1100" b="1" dirty="0">
                <a:cs typeface="Calibri"/>
              </a:rPr>
              <a:t>:</a:t>
            </a:r>
            <a:r>
              <a:rPr lang="en-US" sz="1100" dirty="0">
                <a:cs typeface="Calibri"/>
              </a:rPr>
              <a:t> Agriculture, Disaster response, Earth observation, Geospatial, Natural resource, Satellite imagery, Sustainability</a:t>
            </a:r>
            <a:r>
              <a:rPr lang="en-US" sz="1100" dirty="0" smtClean="0">
                <a:cs typeface="Calibri"/>
              </a:rPr>
              <a:t>.</a:t>
            </a:r>
            <a:endParaRPr lang="en-US" sz="1100" b="1" dirty="0" smtClean="0"/>
          </a:p>
          <a:p>
            <a:pPr marL="0" indent="0" algn="l">
              <a:buNone/>
            </a:pPr>
            <a:r>
              <a:rPr lang="en-US" sz="1100" b="1" dirty="0" smtClean="0"/>
              <a:t>Usage </a:t>
            </a:r>
            <a:r>
              <a:rPr lang="en-US" sz="1100" b="1" dirty="0"/>
              <a:t>examples:</a:t>
            </a:r>
            <a:endParaRPr lang="en-US" sz="1100" b="1" dirty="0">
              <a:cs typeface="Calibri"/>
            </a:endParaRPr>
          </a:p>
          <a:p>
            <a:pPr marL="285750" indent="-285750" algn="l">
              <a:buFont typeface="Arial"/>
              <a:buChar char="•"/>
            </a:pPr>
            <a:r>
              <a:rPr lang="en-US" sz="1100" dirty="0">
                <a:ea typeface="+mn-lt"/>
                <a:cs typeface="+mn-lt"/>
              </a:rPr>
              <a:t>Use the Sentinel Explorer app to explore, visualize, and analyze the entire Sentinel-2 archive. </a:t>
            </a:r>
            <a:endParaRPr lang="en-US" sz="1100" dirty="0">
              <a:cs typeface="Calibri"/>
            </a:endParaRPr>
          </a:p>
          <a:p>
            <a:pPr marL="285750" indent="-285750" algn="l">
              <a:buFont typeface="Arial"/>
              <a:buChar char="•"/>
            </a:pPr>
            <a:r>
              <a:rPr lang="en-US" sz="1100" dirty="0">
                <a:ea typeface="+mn-lt"/>
                <a:cs typeface="+mn-lt"/>
              </a:rPr>
              <a:t>Coral-spawn slicks: Reflectance spectra and detection using optical satellite data. </a:t>
            </a:r>
            <a:endParaRPr lang="en-US" sz="1100" dirty="0">
              <a:cs typeface="Calibri"/>
            </a:endParaRPr>
          </a:p>
          <a:p>
            <a:pPr marL="0" indent="0" algn="l">
              <a:buNone/>
            </a:pPr>
            <a:r>
              <a:rPr lang="en-US" sz="1100" b="1" dirty="0"/>
              <a:t>Landsat 8: </a:t>
            </a:r>
            <a:endParaRPr lang="en-US" sz="1100" b="1" dirty="0" smtClean="0"/>
          </a:p>
          <a:p>
            <a:pPr marL="0" indent="0" algn="l">
              <a:buNone/>
            </a:pPr>
            <a:r>
              <a:rPr lang="en-US" sz="1100" dirty="0" smtClean="0">
                <a:ea typeface="+mn-lt"/>
                <a:cs typeface="+mn-lt"/>
              </a:rPr>
              <a:t>An </a:t>
            </a:r>
            <a:r>
              <a:rPr lang="en-US" sz="1100" dirty="0">
                <a:ea typeface="+mn-lt"/>
                <a:cs typeface="+mn-lt"/>
              </a:rPr>
              <a:t>ongoing collection of satellite imagery of all land on Earth produced by the Landsat 8 satellite</a:t>
            </a:r>
            <a:r>
              <a:rPr lang="en-US" sz="1100" dirty="0" smtClean="0">
                <a:ea typeface="+mn-lt"/>
                <a:cs typeface="+mn-lt"/>
              </a:rPr>
              <a:t>.</a:t>
            </a:r>
            <a:endParaRPr lang="en-US" sz="1100" b="1" dirty="0" smtClean="0">
              <a:ea typeface="+mn-lt"/>
              <a:cs typeface="+mn-lt"/>
            </a:endParaRPr>
          </a:p>
          <a:p>
            <a:pPr marL="0" indent="0">
              <a:buNone/>
            </a:pPr>
            <a:r>
              <a:rPr lang="en-US" sz="1100" b="1" dirty="0" smtClean="0">
                <a:ea typeface="+mn-lt"/>
                <a:cs typeface="+mn-lt"/>
              </a:rPr>
              <a:t>Domains</a:t>
            </a:r>
            <a:r>
              <a:rPr lang="en-US" sz="1100" b="1" dirty="0">
                <a:ea typeface="+mn-lt"/>
                <a:cs typeface="+mn-lt"/>
              </a:rPr>
              <a:t>:</a:t>
            </a:r>
            <a:r>
              <a:rPr lang="en-US" sz="1100" dirty="0">
                <a:ea typeface="+mn-lt"/>
                <a:cs typeface="+mn-lt"/>
              </a:rPr>
              <a:t> Agriculture, Disaster response, Earth observation, Geospatial, Natural resource, Satellite imagery, Sustainability</a:t>
            </a:r>
            <a:r>
              <a:rPr lang="en-US" sz="1100" dirty="0" smtClean="0">
                <a:ea typeface="+mn-lt"/>
                <a:cs typeface="+mn-lt"/>
              </a:rPr>
              <a:t>.</a:t>
            </a:r>
            <a:endParaRPr lang="en-US" sz="1100" b="1" dirty="0" smtClean="0"/>
          </a:p>
          <a:p>
            <a:pPr marL="0" indent="0" algn="l">
              <a:buNone/>
            </a:pPr>
            <a:r>
              <a:rPr lang="en-US" sz="1100" b="1" dirty="0" smtClean="0"/>
              <a:t>Usage </a:t>
            </a:r>
            <a:r>
              <a:rPr lang="en-US" sz="1100" b="1" dirty="0"/>
              <a:t>examples:</a:t>
            </a:r>
            <a:endParaRPr lang="en-US" sz="1100" b="1" dirty="0">
              <a:cs typeface="Calibri"/>
            </a:endParaRPr>
          </a:p>
          <a:p>
            <a:pPr marL="285750" indent="-285750" algn="l">
              <a:buFont typeface="Arial"/>
              <a:buChar char="•"/>
            </a:pPr>
            <a:r>
              <a:rPr lang="en-US" sz="1100" dirty="0">
                <a:ea typeface="+mn-lt"/>
                <a:cs typeface="+mn-lt"/>
              </a:rPr>
              <a:t>A Gentle Introduction to GDAL Part 4: Working with Satellite Data. </a:t>
            </a:r>
            <a:endParaRPr lang="en-US" sz="1100" dirty="0">
              <a:cs typeface="Calibri"/>
            </a:endParaRPr>
          </a:p>
          <a:p>
            <a:pPr marL="285750" indent="-285750" algn="l">
              <a:buFont typeface="Arial"/>
              <a:buChar char="•"/>
            </a:pPr>
            <a:r>
              <a:rPr lang="en-US" sz="1100" dirty="0">
                <a:ea typeface="+mn-lt"/>
                <a:cs typeface="+mn-lt"/>
              </a:rPr>
              <a:t>Dynamic map tiling with Cloud-Optimized Geo Tiffs</a:t>
            </a:r>
            <a:r>
              <a:rPr lang="en-US" sz="1100" dirty="0" smtClean="0">
                <a:ea typeface="+mn-lt"/>
                <a:cs typeface="+mn-lt"/>
              </a:rPr>
              <a:t>.</a:t>
            </a:r>
            <a:endParaRPr lang="en-US" sz="1100" dirty="0">
              <a:cs typeface="Calibri"/>
            </a:endParaRPr>
          </a:p>
          <a:p>
            <a:pPr marL="0" indent="0" algn="l">
              <a:buNone/>
            </a:pPr>
            <a:r>
              <a:rPr lang="en-US" sz="1100" b="1" dirty="0"/>
              <a:t>CBERS on AWS: </a:t>
            </a:r>
            <a:endParaRPr lang="en-US" sz="1100" b="1" dirty="0" smtClean="0"/>
          </a:p>
          <a:p>
            <a:pPr marL="0" indent="0" algn="l">
              <a:buNone/>
            </a:pPr>
            <a:r>
              <a:rPr lang="en-US" sz="1100" dirty="0" smtClean="0">
                <a:ea typeface="+mn-lt"/>
                <a:cs typeface="+mn-lt"/>
              </a:rPr>
              <a:t>This </a:t>
            </a:r>
            <a:r>
              <a:rPr lang="en-US" sz="1100" dirty="0">
                <a:ea typeface="+mn-lt"/>
                <a:cs typeface="+mn-lt"/>
              </a:rPr>
              <a:t>project creates a S3 repository with imagery acquired by the China-Brazil Earth Resources Satellite (CBERS). </a:t>
            </a:r>
            <a:endParaRPr lang="en-US" sz="1100" b="1" dirty="0">
              <a:cs typeface="Calibri"/>
            </a:endParaRPr>
          </a:p>
          <a:p>
            <a:pPr marL="0" indent="0">
              <a:buNone/>
            </a:pPr>
            <a:endParaRPr lang="en-US" sz="1100" b="1" dirty="0" smtClean="0">
              <a:cs typeface="Calibri"/>
            </a:endParaRPr>
          </a:p>
          <a:p>
            <a:pPr marL="0" indent="0">
              <a:buNone/>
            </a:pPr>
            <a:r>
              <a:rPr lang="en-US" sz="1100" b="1" dirty="0" smtClean="0">
                <a:cs typeface="Calibri"/>
              </a:rPr>
              <a:t>Domains</a:t>
            </a:r>
            <a:r>
              <a:rPr lang="en-US" sz="1100" b="1" dirty="0">
                <a:cs typeface="Calibri"/>
              </a:rPr>
              <a:t>:</a:t>
            </a:r>
            <a:r>
              <a:rPr lang="en-US" sz="1100" dirty="0">
                <a:cs typeface="Calibri"/>
              </a:rPr>
              <a:t> Agriculture, Disaster response, Earth observation, Geospatial, Imaging, Satellite imagery, Sustainability.</a:t>
            </a:r>
            <a:endParaRPr lang="en-US" sz="1100" dirty="0">
              <a:ea typeface="+mn-lt"/>
              <a:cs typeface="+mn-lt"/>
            </a:endParaRPr>
          </a:p>
          <a:p>
            <a:pPr marL="0" indent="0" algn="l">
              <a:buNone/>
            </a:pPr>
            <a:endParaRPr lang="en-US" sz="1100" b="1" dirty="0" smtClean="0"/>
          </a:p>
          <a:p>
            <a:pPr marL="0" indent="0" algn="l">
              <a:buNone/>
            </a:pPr>
            <a:r>
              <a:rPr lang="en-US" sz="1100" b="1" dirty="0" smtClean="0"/>
              <a:t>Usage </a:t>
            </a:r>
            <a:r>
              <a:rPr lang="en-US" sz="1100" b="1" dirty="0"/>
              <a:t>examples:</a:t>
            </a:r>
            <a:endParaRPr lang="en-US" sz="1100" b="1" dirty="0">
              <a:cs typeface="Calibri"/>
            </a:endParaRPr>
          </a:p>
          <a:p>
            <a:pPr marL="285750" indent="-285750" algn="l">
              <a:buFont typeface="Arial"/>
              <a:buChar char="•"/>
            </a:pPr>
            <a:r>
              <a:rPr lang="en-US" sz="1100" dirty="0">
                <a:ea typeface="+mn-lt"/>
                <a:cs typeface="+mn-lt"/>
              </a:rPr>
              <a:t>Forest Monitor </a:t>
            </a:r>
            <a:endParaRPr lang="en-US" sz="1100" dirty="0">
              <a:cs typeface="Calibri"/>
            </a:endParaRPr>
          </a:p>
          <a:p>
            <a:pPr marL="285750" indent="-285750" algn="l">
              <a:buFont typeface="Arial"/>
              <a:buChar char="•"/>
            </a:pPr>
            <a:r>
              <a:rPr lang="en-US" sz="1100" dirty="0" err="1">
                <a:ea typeface="+mn-lt"/>
                <a:cs typeface="+mn-lt"/>
              </a:rPr>
              <a:t>aws</a:t>
            </a:r>
            <a:r>
              <a:rPr lang="en-US" sz="1100" dirty="0">
                <a:ea typeface="+mn-lt"/>
                <a:cs typeface="+mn-lt"/>
              </a:rPr>
              <a:t>-sat-</a:t>
            </a:r>
            <a:r>
              <a:rPr lang="en-US" sz="1100" dirty="0" err="1">
                <a:ea typeface="+mn-lt"/>
                <a:cs typeface="+mn-lt"/>
              </a:rPr>
              <a:t>api</a:t>
            </a:r>
            <a:r>
              <a:rPr lang="en-US" sz="1100" dirty="0">
                <a:ea typeface="+mn-lt"/>
                <a:cs typeface="+mn-lt"/>
              </a:rPr>
              <a:t>-</a:t>
            </a:r>
            <a:r>
              <a:rPr lang="en-US" sz="1100" dirty="0" err="1">
                <a:ea typeface="+mn-lt"/>
                <a:cs typeface="+mn-lt"/>
              </a:rPr>
              <a:t>py</a:t>
            </a:r>
            <a:endParaRPr lang="en-US" sz="1100" dirty="0">
              <a:cs typeface="Calibri" panose="020F0502020204030204"/>
            </a:endParaRPr>
          </a:p>
          <a:p>
            <a:pPr algn="l"/>
            <a:endParaRPr lang="en-US" sz="1100" dirty="0">
              <a:cs typeface="Calibri" panose="020F0502020204030204"/>
            </a:endParaRPr>
          </a:p>
          <a:p>
            <a:pPr algn="l"/>
            <a:endParaRPr lang="en-US" sz="1100" dirty="0">
              <a:cs typeface="Calibri" panose="020F0502020204030204"/>
            </a:endParaRPr>
          </a:p>
          <a:p>
            <a:pPr marL="0" indent="0" algn="l">
              <a:buNone/>
            </a:pPr>
            <a:r>
              <a:rPr lang="en-US" sz="1100" dirty="0"/>
              <a:t/>
            </a:r>
            <a:br>
              <a:rPr lang="en-US" sz="1100" dirty="0"/>
            </a:br>
            <a:endParaRPr lang="en-US" sz="1100" dirty="0">
              <a:cs typeface="Calibri"/>
            </a:endParaRPr>
          </a:p>
          <a:p>
            <a:pPr algn="l"/>
            <a:endParaRPr lang="en-US" sz="1100" dirty="0">
              <a:cs typeface="Calibri"/>
            </a:endParaRPr>
          </a:p>
          <a:p>
            <a:pPr algn="l"/>
            <a:endParaRPr lang="en-US" sz="1100" dirty="0">
              <a:cs typeface="Calibri"/>
            </a:endParaRPr>
          </a:p>
          <a:p>
            <a:pPr algn="l"/>
            <a:endParaRPr lang="en-US" sz="1100" dirty="0">
              <a:cs typeface="Calibri"/>
            </a:endParaRPr>
          </a:p>
          <a:p>
            <a:pPr algn="l"/>
            <a:endParaRPr lang="en-US" sz="1100" dirty="0">
              <a:cs typeface="Calibri"/>
            </a:endParaRPr>
          </a:p>
          <a:p>
            <a:endParaRPr lang="en-US" sz="1100" dirty="0">
              <a:cs typeface="Calibri"/>
            </a:endParaRPr>
          </a:p>
        </p:txBody>
      </p:sp>
      <p:sp>
        <p:nvSpPr>
          <p:cNvPr id="6" name="Content Placeholder 5">
            <a:extLst>
              <a:ext uri="{FF2B5EF4-FFF2-40B4-BE49-F238E27FC236}">
                <a16:creationId xmlns="" xmlns:a16="http://schemas.microsoft.com/office/drawing/2014/main" id="{5656A6DC-71EC-4949-98B3-9ED396A5144B}"/>
              </a:ext>
            </a:extLst>
          </p:cNvPr>
          <p:cNvSpPr>
            <a:spLocks noGrp="1"/>
          </p:cNvSpPr>
          <p:nvPr>
            <p:ph sz="half" idx="2"/>
          </p:nvPr>
        </p:nvSpPr>
        <p:spPr>
          <a:xfrm>
            <a:off x="6062134" y="259294"/>
            <a:ext cx="6091767" cy="6598707"/>
          </a:xfrm>
        </p:spPr>
        <p:txBody>
          <a:bodyPr vert="horz" lIns="91440" tIns="45720" rIns="91440" bIns="45720" rtlCol="0" anchor="t">
            <a:normAutofit lnSpcReduction="10000"/>
          </a:bodyPr>
          <a:lstStyle/>
          <a:p>
            <a:pPr>
              <a:buNone/>
            </a:pPr>
            <a:r>
              <a:rPr lang="en-US" sz="1100" b="1" dirty="0"/>
              <a:t>SpaceNet</a:t>
            </a:r>
            <a:r>
              <a:rPr lang="en-US" sz="1100" b="1" dirty="0" smtClean="0"/>
              <a:t>:</a:t>
            </a:r>
          </a:p>
          <a:p>
            <a:pPr>
              <a:buNone/>
            </a:pPr>
            <a:r>
              <a:rPr lang="en-US" sz="1100" b="1" dirty="0"/>
              <a:t> </a:t>
            </a:r>
            <a:r>
              <a:rPr lang="en-US" sz="1100" dirty="0">
                <a:ea typeface="+mn-lt"/>
                <a:cs typeface="+mn-lt"/>
              </a:rPr>
              <a:t>SpaceNet, launched in August 2016 as an open innovation project </a:t>
            </a:r>
            <a:r>
              <a:rPr lang="en-US" sz="1100" dirty="0" smtClean="0">
                <a:ea typeface="+mn-lt"/>
                <a:cs typeface="+mn-lt"/>
              </a:rPr>
              <a:t>offering</a:t>
            </a:r>
          </a:p>
          <a:p>
            <a:pPr>
              <a:buNone/>
            </a:pPr>
            <a:r>
              <a:rPr lang="en-US" sz="1100" dirty="0" smtClean="0">
                <a:ea typeface="+mn-lt"/>
                <a:cs typeface="+mn-lt"/>
              </a:rPr>
              <a:t>repository </a:t>
            </a:r>
            <a:r>
              <a:rPr lang="en-US" sz="1100" dirty="0">
                <a:ea typeface="+mn-lt"/>
                <a:cs typeface="+mn-lt"/>
              </a:rPr>
              <a:t>of freely available imagery with co-registered map features. </a:t>
            </a:r>
            <a:endParaRPr lang="en-US" sz="1100" dirty="0">
              <a:cs typeface="Calibri" panose="020F0502020204030204"/>
            </a:endParaRPr>
          </a:p>
          <a:p>
            <a:pPr>
              <a:buNone/>
            </a:pPr>
            <a:endParaRPr lang="en-US" sz="1100" b="1" dirty="0" smtClean="0">
              <a:ea typeface="+mn-lt"/>
              <a:cs typeface="+mn-lt"/>
            </a:endParaRPr>
          </a:p>
          <a:p>
            <a:pPr>
              <a:buNone/>
            </a:pPr>
            <a:r>
              <a:rPr lang="en-US" sz="1100" b="1" dirty="0" smtClean="0">
                <a:ea typeface="+mn-lt"/>
                <a:cs typeface="+mn-lt"/>
              </a:rPr>
              <a:t>Domains</a:t>
            </a:r>
            <a:r>
              <a:rPr lang="en-US" sz="1100" b="1" dirty="0">
                <a:ea typeface="+mn-lt"/>
                <a:cs typeface="+mn-lt"/>
              </a:rPr>
              <a:t>:</a:t>
            </a:r>
            <a:r>
              <a:rPr lang="en-US" sz="1100" dirty="0">
                <a:ea typeface="+mn-lt"/>
                <a:cs typeface="+mn-lt"/>
              </a:rPr>
              <a:t> Computer vision, Disaster response, Earth observation, </a:t>
            </a:r>
            <a:r>
              <a:rPr lang="en-US" sz="1100" dirty="0" smtClean="0">
                <a:ea typeface="+mn-lt"/>
                <a:cs typeface="+mn-lt"/>
              </a:rPr>
              <a:t>Geospatial,</a:t>
            </a:r>
          </a:p>
          <a:p>
            <a:pPr>
              <a:buNone/>
            </a:pPr>
            <a:r>
              <a:rPr lang="en-US" sz="1100" dirty="0" smtClean="0">
                <a:ea typeface="+mn-lt"/>
                <a:cs typeface="+mn-lt"/>
              </a:rPr>
              <a:t>Natural </a:t>
            </a:r>
            <a:r>
              <a:rPr lang="en-US" sz="1100" dirty="0">
                <a:ea typeface="+mn-lt"/>
                <a:cs typeface="+mn-lt"/>
              </a:rPr>
              <a:t>resource, Satellite imagery, Machine learning.</a:t>
            </a:r>
          </a:p>
          <a:p>
            <a:pPr>
              <a:buNone/>
            </a:pPr>
            <a:endParaRPr lang="en-US" sz="1100" b="1" dirty="0" smtClean="0"/>
          </a:p>
          <a:p>
            <a:pPr>
              <a:buNone/>
            </a:pPr>
            <a:r>
              <a:rPr lang="en-US" sz="1100" b="1" dirty="0" smtClean="0"/>
              <a:t>Usage </a:t>
            </a:r>
            <a:r>
              <a:rPr lang="en-US" sz="1100" b="1" dirty="0"/>
              <a:t>examples:</a:t>
            </a:r>
            <a:endParaRPr lang="en-US" sz="1100" b="1" dirty="0">
              <a:cs typeface="Calibri"/>
            </a:endParaRPr>
          </a:p>
          <a:p>
            <a:pPr>
              <a:buFont typeface="Arial"/>
              <a:buChar char="•"/>
            </a:pPr>
            <a:r>
              <a:rPr lang="en-US" sz="1100" dirty="0">
                <a:ea typeface="+mn-lt"/>
                <a:cs typeface="+mn-lt"/>
              </a:rPr>
              <a:t>Creating Training Datasets for the SpaceNet Road Detection and Routing Challenge </a:t>
            </a:r>
          </a:p>
          <a:p>
            <a:pPr>
              <a:buFont typeface="Arial"/>
              <a:buChar char="•"/>
            </a:pPr>
            <a:r>
              <a:rPr lang="en-US" sz="1100" dirty="0">
                <a:ea typeface="+mn-lt"/>
                <a:cs typeface="+mn-lt"/>
              </a:rPr>
              <a:t>Introducing the SpaceNet Road Detection and Routing Challenge and Dataset </a:t>
            </a:r>
            <a:endParaRPr lang="en-US" sz="1100" dirty="0">
              <a:cs typeface="Calibri" panose="020F0502020204030204"/>
            </a:endParaRPr>
          </a:p>
          <a:p>
            <a:pPr>
              <a:buNone/>
            </a:pPr>
            <a:endParaRPr lang="en-US" sz="1100" dirty="0" smtClean="0">
              <a:cs typeface="Calibri" panose="020F0502020204030204"/>
            </a:endParaRPr>
          </a:p>
          <a:p>
            <a:pPr>
              <a:buNone/>
            </a:pPr>
            <a:endParaRPr lang="en-US" sz="1100" dirty="0" smtClean="0">
              <a:cs typeface="Calibri" panose="020F0502020204030204"/>
            </a:endParaRPr>
          </a:p>
          <a:p>
            <a:pPr>
              <a:buNone/>
            </a:pPr>
            <a:r>
              <a:rPr lang="en-US" sz="1100" b="1" dirty="0" smtClean="0"/>
              <a:t>NOAA </a:t>
            </a:r>
            <a:r>
              <a:rPr lang="en-US" sz="1100" b="1" dirty="0"/>
              <a:t>Geostationary Operational Environmental Satellites (GOES) </a:t>
            </a:r>
            <a:r>
              <a:rPr lang="en-US" sz="1100" b="1" dirty="0" smtClean="0"/>
              <a:t>:</a:t>
            </a:r>
            <a:r>
              <a:rPr lang="en-US" sz="1100" b="1" dirty="0"/>
              <a:t> </a:t>
            </a:r>
            <a:endParaRPr lang="en-US" sz="1100" dirty="0" smtClean="0">
              <a:ea typeface="+mn-lt"/>
              <a:cs typeface="+mn-lt"/>
            </a:endParaRPr>
          </a:p>
          <a:p>
            <a:pPr>
              <a:buNone/>
            </a:pPr>
            <a:r>
              <a:rPr lang="en-US" sz="1100" dirty="0" smtClean="0">
                <a:ea typeface="+mn-lt"/>
                <a:cs typeface="+mn-lt"/>
              </a:rPr>
              <a:t>GOES </a:t>
            </a:r>
            <a:r>
              <a:rPr lang="en-US" sz="1100" dirty="0">
                <a:ea typeface="+mn-lt"/>
                <a:cs typeface="+mn-lt"/>
              </a:rPr>
              <a:t>satellites (GOES-16 &amp; GOES-17) provide continuous weather </a:t>
            </a:r>
            <a:r>
              <a:rPr lang="en-US" sz="1100" dirty="0" smtClean="0">
                <a:ea typeface="+mn-lt"/>
                <a:cs typeface="+mn-lt"/>
              </a:rPr>
              <a:t>imagery</a:t>
            </a:r>
          </a:p>
          <a:p>
            <a:pPr>
              <a:buNone/>
            </a:pPr>
            <a:r>
              <a:rPr lang="en-US" sz="1100" dirty="0" smtClean="0">
                <a:ea typeface="+mn-lt"/>
                <a:cs typeface="+mn-lt"/>
              </a:rPr>
              <a:t>and </a:t>
            </a:r>
            <a:r>
              <a:rPr lang="en-US" sz="1100" dirty="0">
                <a:ea typeface="+mn-lt"/>
                <a:cs typeface="+mn-lt"/>
              </a:rPr>
              <a:t>monitoring of meteorological and space environment data across </a:t>
            </a:r>
            <a:r>
              <a:rPr lang="en-US" sz="1100" dirty="0" smtClean="0">
                <a:ea typeface="+mn-lt"/>
                <a:cs typeface="+mn-lt"/>
              </a:rPr>
              <a:t>North</a:t>
            </a:r>
          </a:p>
          <a:p>
            <a:pPr>
              <a:buNone/>
            </a:pPr>
            <a:r>
              <a:rPr lang="en-US" sz="1100" dirty="0" smtClean="0">
                <a:ea typeface="+mn-lt"/>
                <a:cs typeface="+mn-lt"/>
              </a:rPr>
              <a:t>America</a:t>
            </a:r>
            <a:r>
              <a:rPr lang="en-US" sz="1100" dirty="0">
                <a:ea typeface="+mn-lt"/>
                <a:cs typeface="+mn-lt"/>
              </a:rPr>
              <a:t>. GOES satellites provide the kind of continuous </a:t>
            </a:r>
            <a:r>
              <a:rPr lang="en-US" sz="1100" dirty="0" smtClean="0">
                <a:ea typeface="+mn-lt"/>
                <a:cs typeface="+mn-lt"/>
              </a:rPr>
              <a:t>monitoring</a:t>
            </a:r>
          </a:p>
          <a:p>
            <a:pPr>
              <a:buNone/>
            </a:pPr>
            <a:r>
              <a:rPr lang="en-US" sz="1100" dirty="0" smtClean="0">
                <a:ea typeface="+mn-lt"/>
                <a:cs typeface="+mn-lt"/>
              </a:rPr>
              <a:t>necessary </a:t>
            </a:r>
            <a:r>
              <a:rPr lang="en-US" sz="1100" dirty="0">
                <a:ea typeface="+mn-lt"/>
                <a:cs typeface="+mn-lt"/>
              </a:rPr>
              <a:t>for intensive data analysis.</a:t>
            </a:r>
            <a:endParaRPr lang="en-US" sz="1100" dirty="0">
              <a:cs typeface="Calibri" panose="020F0502020204030204"/>
            </a:endParaRPr>
          </a:p>
          <a:p>
            <a:pPr>
              <a:buNone/>
            </a:pPr>
            <a:endParaRPr lang="en-US" sz="1100" b="1" dirty="0" smtClean="0">
              <a:cs typeface="Calibri" panose="020F0502020204030204"/>
            </a:endParaRPr>
          </a:p>
          <a:p>
            <a:pPr>
              <a:buNone/>
            </a:pPr>
            <a:r>
              <a:rPr lang="en-US" sz="1100" b="1" dirty="0" smtClean="0">
                <a:cs typeface="Calibri" panose="020F0502020204030204"/>
              </a:rPr>
              <a:t>Domains</a:t>
            </a:r>
            <a:r>
              <a:rPr lang="en-US" sz="1100" b="1" dirty="0">
                <a:cs typeface="Calibri" panose="020F0502020204030204"/>
              </a:rPr>
              <a:t>:</a:t>
            </a:r>
            <a:r>
              <a:rPr lang="en-US" sz="1100" dirty="0">
                <a:cs typeface="Calibri" panose="020F0502020204030204"/>
              </a:rPr>
              <a:t> Agriculture, Disaster response, Earth observation, </a:t>
            </a:r>
            <a:r>
              <a:rPr lang="en-US" sz="1100" dirty="0" smtClean="0">
                <a:cs typeface="Calibri" panose="020F0502020204030204"/>
              </a:rPr>
              <a:t>Geospatial,</a:t>
            </a:r>
          </a:p>
          <a:p>
            <a:pPr>
              <a:buNone/>
            </a:pPr>
            <a:r>
              <a:rPr lang="en-US" sz="1100" dirty="0" smtClean="0">
                <a:cs typeface="Calibri" panose="020F0502020204030204"/>
              </a:rPr>
              <a:t>Metrological</a:t>
            </a:r>
            <a:r>
              <a:rPr lang="en-US" sz="1100" dirty="0">
                <a:cs typeface="Calibri" panose="020F0502020204030204"/>
              </a:rPr>
              <a:t>, Satellite imagery, Sustainability, Weather.</a:t>
            </a:r>
            <a:endParaRPr lang="en-US" sz="1100" dirty="0"/>
          </a:p>
          <a:p>
            <a:pPr>
              <a:buNone/>
            </a:pPr>
            <a:endParaRPr lang="en-US" sz="1100" b="1" dirty="0" smtClean="0"/>
          </a:p>
          <a:p>
            <a:pPr>
              <a:buNone/>
            </a:pPr>
            <a:r>
              <a:rPr lang="en-US" sz="1100" b="1" dirty="0" smtClean="0"/>
              <a:t>Usage </a:t>
            </a:r>
            <a:r>
              <a:rPr lang="en-US" sz="1100" b="1" dirty="0"/>
              <a:t>examples:</a:t>
            </a:r>
            <a:endParaRPr lang="en-US" sz="1100" b="1" dirty="0">
              <a:cs typeface="Calibri"/>
            </a:endParaRPr>
          </a:p>
          <a:p>
            <a:pPr>
              <a:buFont typeface="Arial"/>
              <a:buChar char="•"/>
            </a:pPr>
            <a:r>
              <a:rPr lang="en-US" sz="1100" dirty="0">
                <a:ea typeface="+mn-lt"/>
                <a:cs typeface="+mn-lt"/>
              </a:rPr>
              <a:t>Solar irradiance forecasting for the solar powered future</a:t>
            </a:r>
            <a:endParaRPr lang="en-US" sz="1100" dirty="0">
              <a:cs typeface="Calibri"/>
            </a:endParaRPr>
          </a:p>
          <a:p>
            <a:pPr>
              <a:buFont typeface="Arial"/>
              <a:buChar char="•"/>
            </a:pPr>
            <a:r>
              <a:rPr lang="en-US" sz="1100" dirty="0">
                <a:ea typeface="+mn-lt"/>
                <a:cs typeface="+mn-lt"/>
              </a:rPr>
              <a:t>Processing GOES-16 data with </a:t>
            </a:r>
            <a:r>
              <a:rPr lang="en-US" sz="1100" dirty="0" err="1">
                <a:ea typeface="+mn-lt"/>
                <a:cs typeface="+mn-lt"/>
              </a:rPr>
              <a:t>Dask</a:t>
            </a:r>
            <a:r>
              <a:rPr lang="en-US" sz="1100" dirty="0">
                <a:ea typeface="+mn-lt"/>
                <a:cs typeface="+mn-lt"/>
              </a:rPr>
              <a:t> &amp; AWS </a:t>
            </a:r>
            <a:r>
              <a:rPr lang="en-US" sz="1100" dirty="0" err="1">
                <a:ea typeface="+mn-lt"/>
                <a:cs typeface="+mn-lt"/>
              </a:rPr>
              <a:t>Fargate</a:t>
            </a:r>
            <a:endParaRPr lang="en-US" sz="1100" dirty="0"/>
          </a:p>
          <a:p>
            <a:pPr>
              <a:buNone/>
            </a:pPr>
            <a:endParaRPr lang="en-US" sz="1100" dirty="0">
              <a:cs typeface="Calibri" panose="020F0502020204030204"/>
            </a:endParaRPr>
          </a:p>
          <a:p>
            <a:pPr>
              <a:buNone/>
            </a:pPr>
            <a:endParaRPr lang="en-US" sz="1100" dirty="0">
              <a:cs typeface="Calibri" panose="020F0502020204030204"/>
            </a:endParaRPr>
          </a:p>
          <a:p>
            <a:pPr marL="0" indent="0">
              <a:buNone/>
            </a:pPr>
            <a:endParaRPr lang="en-US" sz="1100" dirty="0">
              <a:cs typeface="Calibri" panose="020F0502020204030204"/>
            </a:endParaRPr>
          </a:p>
        </p:txBody>
      </p:sp>
      <p:cxnSp>
        <p:nvCxnSpPr>
          <p:cNvPr id="4" name="Straight Arrow Connector 3">
            <a:extLst>
              <a:ext uri="{FF2B5EF4-FFF2-40B4-BE49-F238E27FC236}">
                <a16:creationId xmlns="" xmlns:a16="http://schemas.microsoft.com/office/drawing/2014/main" id="{23595EBE-A125-4DA8-B0CE-7C5013FE3010}"/>
              </a:ext>
            </a:extLst>
          </p:cNvPr>
          <p:cNvCxnSpPr/>
          <p:nvPr/>
        </p:nvCxnSpPr>
        <p:spPr>
          <a:xfrm rot="16200000" flipH="1">
            <a:off x="2678210" y="3537437"/>
            <a:ext cx="6597326" cy="43799"/>
          </a:xfrm>
          <a:prstGeom prst="straightConnector1">
            <a:avLst/>
          </a:prstGeom>
          <a:ln w="38100">
            <a:solidFill>
              <a:schemeClr val="tx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 xmlns:p14="http://schemas.microsoft.com/office/powerpoint/2010/main" val="1098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B02423-9478-47D7-85D4-9BAAE9C86982}"/>
              </a:ext>
            </a:extLst>
          </p:cNvPr>
          <p:cNvSpPr>
            <a:spLocks noGrp="1"/>
          </p:cNvSpPr>
          <p:nvPr>
            <p:ph idx="1"/>
          </p:nvPr>
        </p:nvSpPr>
        <p:spPr>
          <a:xfrm>
            <a:off x="203200" y="152401"/>
            <a:ext cx="11684000" cy="6611677"/>
          </a:xfrm>
        </p:spPr>
        <p:txBody>
          <a:bodyPr vert="horz" lIns="91440" tIns="45720" rIns="91440" bIns="45720" rtlCol="0" anchor="t">
            <a:normAutofit lnSpcReduction="10000"/>
          </a:bodyPr>
          <a:lstStyle/>
          <a:p>
            <a:pPr marL="285750" indent="-285750">
              <a:buNone/>
            </a:pPr>
            <a:r>
              <a:rPr lang="en-US" sz="1400" b="1" dirty="0">
                <a:ea typeface="+mn-lt"/>
                <a:cs typeface="+mn-lt"/>
              </a:rPr>
              <a:t>OpenStreetMap</a:t>
            </a:r>
            <a:endParaRPr lang="en-US" sz="1400" b="1" dirty="0">
              <a:cs typeface="Calibri" panose="020F0502020204030204"/>
            </a:endParaRPr>
          </a:p>
          <a:p>
            <a:pPr>
              <a:buFont typeface="Wingdings" pitchFamily="2" charset="2"/>
              <a:buChar char="q"/>
            </a:pPr>
            <a:r>
              <a:rPr lang="en-US" sz="1200" dirty="0" smtClean="0">
                <a:ea typeface="+mn-lt"/>
                <a:cs typeface="+mn-lt"/>
              </a:rPr>
              <a:t>         OpenStreetMap </a:t>
            </a:r>
            <a:r>
              <a:rPr lang="en-US" sz="1200" dirty="0">
                <a:ea typeface="+mn-lt"/>
                <a:cs typeface="+mn-lt"/>
              </a:rPr>
              <a:t>(OSM) is a free, editable map of the world, created and maintained by volunteers and available for use under an open license. </a:t>
            </a:r>
            <a:endParaRPr lang="en-US" sz="1200" dirty="0" smtClean="0">
              <a:ea typeface="+mn-lt"/>
              <a:cs typeface="+mn-lt"/>
            </a:endParaRPr>
          </a:p>
          <a:p>
            <a:pPr>
              <a:buFont typeface="Wingdings" pitchFamily="2" charset="2"/>
              <a:buChar char="q"/>
            </a:pPr>
            <a:r>
              <a:rPr lang="en-US" sz="1200" dirty="0" smtClean="0">
                <a:ea typeface="+mn-lt"/>
                <a:cs typeface="+mn-lt"/>
              </a:rPr>
              <a:t>          Anyone </a:t>
            </a:r>
            <a:r>
              <a:rPr lang="en-US" sz="1200" dirty="0">
                <a:ea typeface="+mn-lt"/>
                <a:cs typeface="+mn-lt"/>
              </a:rPr>
              <a:t>can use OSM to provide maps, directions, and geographic context to users around the world. In the 12 years of OSM’s existence, editors have created and modified several billion features (physical things on the ground like roads or buildings</a:t>
            </a:r>
            <a:r>
              <a:rPr lang="en-US" sz="1200" dirty="0" smtClean="0">
                <a:ea typeface="+mn-lt"/>
                <a:cs typeface="+mn-lt"/>
              </a:rPr>
              <a:t>).</a:t>
            </a:r>
          </a:p>
          <a:p>
            <a:pPr>
              <a:buFont typeface="Wingdings" pitchFamily="2" charset="2"/>
              <a:buChar char="q"/>
            </a:pPr>
            <a:r>
              <a:rPr lang="en-US" sz="1200" dirty="0" smtClean="0">
                <a:ea typeface="+mn-lt"/>
                <a:cs typeface="+mn-lt"/>
              </a:rPr>
              <a:t>          </a:t>
            </a:r>
            <a:r>
              <a:rPr lang="en-US" sz="1200" dirty="0">
                <a:ea typeface="+mn-lt"/>
                <a:cs typeface="+mn-lt"/>
              </a:rPr>
              <a:t>As new users join the open mapping community, more and more valuable data is being added to OpenStreetMap, requiring increasingly powerful tools, interfaces, and approaches to explore its vastness.</a:t>
            </a:r>
            <a:endParaRPr lang="en-US" sz="1200" dirty="0">
              <a:cs typeface="Calibri"/>
            </a:endParaRPr>
          </a:p>
          <a:p>
            <a:pPr>
              <a:buFont typeface="Wingdings" pitchFamily="2" charset="2"/>
              <a:buChar char="q"/>
            </a:pPr>
            <a:r>
              <a:rPr lang="en-US" sz="1200" dirty="0" smtClean="0">
                <a:ea typeface="+mn-lt"/>
                <a:cs typeface="+mn-lt"/>
              </a:rPr>
              <a:t>	Regular </a:t>
            </a:r>
            <a:r>
              <a:rPr lang="en-US" sz="1200" dirty="0">
                <a:ea typeface="+mn-lt"/>
                <a:cs typeface="+mn-lt"/>
              </a:rPr>
              <a:t>OSM data archives are made available in Amazon S3 in a few different formats (ORC, PBF). This includes both snapshots of the current state of data in OSM as well as historical archives and </a:t>
            </a:r>
            <a:r>
              <a:rPr lang="en-US" sz="1200" dirty="0" smtClean="0">
                <a:ea typeface="+mn-lt"/>
                <a:cs typeface="+mn-lt"/>
              </a:rPr>
              <a:t>change sets.</a:t>
            </a:r>
            <a:endParaRPr lang="en-US" sz="1200" dirty="0">
              <a:cs typeface="Calibri"/>
            </a:endParaRPr>
          </a:p>
          <a:p>
            <a:pPr>
              <a:buNone/>
            </a:pPr>
            <a:endParaRPr lang="en-US" sz="1200" b="1" dirty="0" smtClean="0"/>
          </a:p>
          <a:p>
            <a:pPr>
              <a:buNone/>
            </a:pPr>
            <a:r>
              <a:rPr lang="en-US" sz="1200" b="1" dirty="0" smtClean="0"/>
              <a:t>Accessing </a:t>
            </a:r>
            <a:r>
              <a:rPr lang="en-US" sz="1200" b="1" dirty="0"/>
              <a:t>OpenStreetMap on AWS</a:t>
            </a:r>
            <a:endParaRPr lang="en-US" sz="1200" b="1" dirty="0">
              <a:cs typeface="Calibri"/>
            </a:endParaRPr>
          </a:p>
          <a:p>
            <a:pPr>
              <a:buNone/>
            </a:pPr>
            <a:endParaRPr lang="en-US" sz="1200" dirty="0" smtClean="0">
              <a:ea typeface="+mn-lt"/>
              <a:cs typeface="+mn-lt"/>
            </a:endParaRPr>
          </a:p>
          <a:p>
            <a:pPr>
              <a:buNone/>
            </a:pPr>
            <a:r>
              <a:rPr lang="en-US" sz="1200" dirty="0" smtClean="0">
                <a:ea typeface="+mn-lt"/>
                <a:cs typeface="+mn-lt"/>
              </a:rPr>
              <a:t>All </a:t>
            </a:r>
            <a:r>
              <a:rPr lang="en-US" sz="1200" dirty="0">
                <a:ea typeface="+mn-lt"/>
                <a:cs typeface="+mn-lt"/>
              </a:rPr>
              <a:t>data are housed in the Amazon S3 US-East region and can be accessed by any tool that supports S3, including the AWS Command Line Interface.</a:t>
            </a:r>
            <a:endParaRPr lang="en-US" sz="1200" dirty="0">
              <a:cs typeface="Calibri"/>
            </a:endParaRPr>
          </a:p>
          <a:p>
            <a:pPr>
              <a:buNone/>
            </a:pPr>
            <a:endParaRPr lang="en-US" sz="1200" b="1" dirty="0" smtClean="0">
              <a:ea typeface="+mn-lt"/>
              <a:cs typeface="+mn-lt"/>
            </a:endParaRPr>
          </a:p>
          <a:p>
            <a:pPr>
              <a:buNone/>
            </a:pPr>
            <a:r>
              <a:rPr lang="en-US" sz="1200" b="1" dirty="0" smtClean="0">
                <a:ea typeface="+mn-lt"/>
                <a:cs typeface="+mn-lt"/>
              </a:rPr>
              <a:t>To </a:t>
            </a:r>
            <a:r>
              <a:rPr lang="en-US" sz="1200" b="1" dirty="0">
                <a:ea typeface="+mn-lt"/>
                <a:cs typeface="+mn-lt"/>
              </a:rPr>
              <a:t>see all the files available:</a:t>
            </a:r>
            <a:endParaRPr lang="en-US" sz="1200" b="1" dirty="0">
              <a:cs typeface="Calibri"/>
            </a:endParaRPr>
          </a:p>
          <a:p>
            <a:pPr>
              <a:buNone/>
            </a:pPr>
            <a:r>
              <a:rPr lang="en-US" sz="1200" dirty="0">
                <a:latin typeface="Calibri"/>
                <a:cs typeface="Calibri"/>
              </a:rPr>
              <a:t>aws s3 ls osm-pds</a:t>
            </a:r>
          </a:p>
          <a:p>
            <a:pPr>
              <a:buNone/>
            </a:pPr>
            <a:endParaRPr lang="en-US" sz="1200" b="1" dirty="0" smtClean="0">
              <a:ea typeface="+mn-lt"/>
              <a:cs typeface="+mn-lt"/>
            </a:endParaRPr>
          </a:p>
          <a:p>
            <a:pPr>
              <a:buNone/>
            </a:pPr>
            <a:r>
              <a:rPr lang="en-US" sz="1200" b="1" dirty="0" smtClean="0">
                <a:ea typeface="+mn-lt"/>
                <a:cs typeface="+mn-lt"/>
              </a:rPr>
              <a:t>To </a:t>
            </a:r>
            <a:r>
              <a:rPr lang="en-US" sz="1200" b="1" dirty="0">
                <a:ea typeface="+mn-lt"/>
                <a:cs typeface="+mn-lt"/>
              </a:rPr>
              <a:t>download a planet file in PBF format:</a:t>
            </a:r>
            <a:endParaRPr lang="en-US" sz="1200" b="1" dirty="0">
              <a:cs typeface="Calibri"/>
            </a:endParaRPr>
          </a:p>
          <a:p>
            <a:pPr>
              <a:buNone/>
            </a:pPr>
            <a:r>
              <a:rPr lang="en-US" sz="1200" dirty="0">
                <a:latin typeface="Calibri"/>
                <a:cs typeface="Calibri"/>
              </a:rPr>
              <a:t>aws s3 cp s3://osm-pds/2017/planet-170501.osm.pbf .</a:t>
            </a:r>
          </a:p>
          <a:p>
            <a:pPr>
              <a:buNone/>
            </a:pPr>
            <a:endParaRPr lang="en-US" sz="1400" b="1" dirty="0">
              <a:cs typeface="Calibri" panose="020F0502020204030204"/>
            </a:endParaRPr>
          </a:p>
          <a:p>
            <a:pPr marL="285750" indent="-285750">
              <a:buNone/>
            </a:pPr>
            <a:r>
              <a:rPr lang="en-US" sz="1400" b="1" dirty="0"/>
              <a:t>AWS Public Datasets: Unlocking the potential of open data in the cloud</a:t>
            </a:r>
            <a:endParaRPr lang="en-US" sz="1400" b="1" dirty="0">
              <a:cs typeface="Calibri"/>
            </a:endParaRPr>
          </a:p>
          <a:p>
            <a:pPr>
              <a:buFont typeface="Wingdings" pitchFamily="2" charset="2"/>
              <a:buChar char="q"/>
            </a:pPr>
            <a:r>
              <a:rPr lang="en-US" sz="1200" dirty="0" smtClean="0">
                <a:ea typeface="+mn-lt"/>
                <a:cs typeface="+mn-lt"/>
              </a:rPr>
              <a:t>           Sharing </a:t>
            </a:r>
            <a:r>
              <a:rPr lang="en-US" sz="1200" dirty="0">
                <a:ea typeface="+mn-lt"/>
                <a:cs typeface="+mn-lt"/>
              </a:rPr>
              <a:t>data publicly helps accelerate innovation by increasing the number of people who can perform research and derive insights from it</a:t>
            </a:r>
            <a:r>
              <a:rPr lang="en-US" sz="1200" dirty="0" smtClean="0">
                <a:ea typeface="+mn-lt"/>
                <a:cs typeface="+mn-lt"/>
              </a:rPr>
              <a:t>.</a:t>
            </a:r>
          </a:p>
          <a:p>
            <a:pPr>
              <a:buFont typeface="Wingdings" pitchFamily="2" charset="2"/>
              <a:buChar char="q"/>
            </a:pPr>
            <a:r>
              <a:rPr lang="en-US" sz="1200" dirty="0" smtClean="0">
                <a:ea typeface="+mn-lt"/>
                <a:cs typeface="+mn-lt"/>
              </a:rPr>
              <a:t>           </a:t>
            </a:r>
            <a:r>
              <a:rPr lang="en-US" sz="1200" dirty="0">
                <a:ea typeface="+mn-lt"/>
                <a:cs typeface="+mn-lt"/>
              </a:rPr>
              <a:t>When data is shared in the cloud, researchers are able to work with data without needing to download or store their own copies. This allows users to start analyzing massive amounts of data in minutes, regardless of their location, local storage space availability, or computing capacity.</a:t>
            </a:r>
            <a:endParaRPr lang="en-US" sz="1200" dirty="0">
              <a:cs typeface="Calibri"/>
            </a:endParaRPr>
          </a:p>
          <a:p>
            <a:pPr>
              <a:buFont typeface="Wingdings" pitchFamily="2" charset="2"/>
              <a:buChar char="q"/>
            </a:pPr>
            <a:r>
              <a:rPr lang="en-US" sz="1200" dirty="0" smtClean="0">
                <a:ea typeface="+mn-lt"/>
                <a:cs typeface="+mn-lt"/>
              </a:rPr>
              <a:t>          Through </a:t>
            </a:r>
            <a:r>
              <a:rPr lang="en-US" sz="1200" dirty="0">
                <a:ea typeface="+mn-lt"/>
                <a:cs typeface="+mn-lt"/>
              </a:rPr>
              <a:t>the AWS Public Dataset Program, they collaborate with AWS customers to explore the best ways to stage data for analysis in the cloud. With the Registry of Open Data on AWS, they can find data provided by our customers along with links to tutorials, demos, applications, and publications using the data.</a:t>
            </a:r>
            <a:endParaRPr lang="en-US" sz="1200" dirty="0"/>
          </a:p>
          <a:p>
            <a:pPr>
              <a:buNone/>
            </a:pPr>
            <a:endParaRPr lang="en-US" sz="1400" b="1" dirty="0">
              <a:cs typeface="Calibri" panose="020F0502020204030204"/>
            </a:endParaRPr>
          </a:p>
          <a:p>
            <a:pPr>
              <a:buNone/>
            </a:pPr>
            <a:endParaRPr lang="en-US" sz="1400" b="1" dirty="0">
              <a:cs typeface="Calibri" panose="020F0502020204030204"/>
            </a:endParaRPr>
          </a:p>
          <a:p>
            <a:pPr marL="0" indent="0">
              <a:buNone/>
            </a:pPr>
            <a:endParaRPr lang="en-US" sz="1000" dirty="0">
              <a:cs typeface="Calibri" panose="020F0502020204030204"/>
            </a:endParaRPr>
          </a:p>
        </p:txBody>
      </p:sp>
    </p:spTree>
    <p:extLst>
      <p:ext uri="{BB962C8B-B14F-4D97-AF65-F5344CB8AC3E}">
        <p14:creationId xmlns="" xmlns:p14="http://schemas.microsoft.com/office/powerpoint/2010/main" val="280618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5548</Words>
  <Application>Microsoft Office PowerPoint</Application>
  <PresentationFormat>Custom</PresentationFormat>
  <Paragraphs>630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AWS PRESENTATION</vt:lpstr>
      <vt:lpstr>Slide 2</vt:lpstr>
      <vt:lpstr>Slide 3</vt:lpstr>
      <vt:lpstr>Slide 4</vt:lpstr>
      <vt:lpstr>Slide 5</vt:lpstr>
      <vt:lpstr>Slide 6</vt:lpstr>
      <vt:lpstr>Slide 7</vt:lpstr>
      <vt:lpstr>                                                               Registry of Open Data on AWS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yadav</dc:creator>
  <cp:lastModifiedBy>Anand</cp:lastModifiedBy>
  <cp:revision>3</cp:revision>
  <dcterms:created xsi:type="dcterms:W3CDTF">2021-03-20T16:03:12Z</dcterms:created>
  <dcterms:modified xsi:type="dcterms:W3CDTF">2021-04-18T11:24:41Z</dcterms:modified>
</cp:coreProperties>
</file>