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303" r:id="rId3"/>
    <p:sldId id="296" r:id="rId4"/>
    <p:sldId id="297" r:id="rId5"/>
    <p:sldId id="298" r:id="rId6"/>
    <p:sldId id="299" r:id="rId7"/>
    <p:sldId id="300" r:id="rId8"/>
    <p:sldId id="301" r:id="rId9"/>
    <p:sldId id="302" r:id="rId10"/>
    <p:sldId id="268" r:id="rId11"/>
    <p:sldId id="266" r:id="rId12"/>
    <p:sldId id="267" r:id="rId13"/>
    <p:sldId id="270" r:id="rId14"/>
    <p:sldId id="272" r:id="rId15"/>
    <p:sldId id="295" r:id="rId16"/>
    <p:sldId id="273" r:id="rId17"/>
    <p:sldId id="292" r:id="rId18"/>
    <p:sldId id="293" r:id="rId19"/>
    <p:sldId id="29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62" autoAdjust="0"/>
    <p:restoredTop sz="94660"/>
  </p:normalViewPr>
  <p:slideViewPr>
    <p:cSldViewPr>
      <p:cViewPr>
        <p:scale>
          <a:sx n="90" d="100"/>
          <a:sy n="90" d="100"/>
        </p:scale>
        <p:origin x="-750" y="58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28DFAD-0223-4ED9-BF8F-960C2FA1BA57}" type="datetimeFigureOut">
              <a:rPr lang="en-US" smtClean="0"/>
              <a:pPr/>
              <a:t>4/18/2021</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056EE2-64A7-40F8-BD03-805463E01E15}"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4/18/2021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4/18/2021</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4/18/2021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4/18/2021</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4/18/2021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4/18/2021</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4/18/2021</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4/18/2021</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marketsandmarkets.com/Market-Reports/ai-in-agriculture-market-159957009.html" TargetMode="External"/><Relationship Id="rId7" Type="http://schemas.openxmlformats.org/officeDocument/2006/relationships/hyperlink" Target="https://www.analyticsinsight.net/top-10-ai-and-robotics-companies-transforming-agriculture-sector/" TargetMode="External"/><Relationship Id="rId2" Type="http://schemas.openxmlformats.org/officeDocument/2006/relationships/hyperlink" Target="https://www.revenueriver.co/thedigitaloutdoorsman/6-ai-tools-to-drive-e-commerce-sales-for-brands" TargetMode="External"/><Relationship Id="rId1" Type="http://schemas.openxmlformats.org/officeDocument/2006/relationships/slideLayout" Target="../slideLayouts/slideLayout2.xml"/><Relationship Id="rId6" Type="http://schemas.openxmlformats.org/officeDocument/2006/relationships/hyperlink" Target="https://www.plugandplaytechcenter.com/resources/10-agriculture-automation-companies-shaping-future-farming/" TargetMode="External"/><Relationship Id="rId5" Type="http://schemas.openxmlformats.org/officeDocument/2006/relationships/hyperlink" Target="https://usmsystems.com/ai-in-agriculture-applications-of-ai-its-tools/" TargetMode="External"/><Relationship Id="rId4" Type="http://schemas.openxmlformats.org/officeDocument/2006/relationships/hyperlink" Target="https://www.dexlabanalytics.com/blog/applications-of-artificial-intelligence-agriculture"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harvestcroo.com/" TargetMode="External"/><Relationship Id="rId2" Type="http://schemas.openxmlformats.org/officeDocument/2006/relationships/hyperlink" Target="http://www.bluerivertechnology.com/" TargetMode="External"/><Relationship Id="rId1" Type="http://schemas.openxmlformats.org/officeDocument/2006/relationships/slideLayout" Target="../slideLayouts/slideLayout2.xml"/><Relationship Id="rId5" Type="http://schemas.openxmlformats.org/officeDocument/2006/relationships/hyperlink" Target="https://tracegenomics.com/" TargetMode="External"/><Relationship Id="rId4" Type="http://schemas.openxmlformats.org/officeDocument/2006/relationships/hyperlink" Target="http://peat.technology/"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farmshots.com/" TargetMode="External"/><Relationship Id="rId2" Type="http://schemas.openxmlformats.org/officeDocument/2006/relationships/hyperlink" Target="https://www.vineview.com/" TargetMode="External"/><Relationship Id="rId1" Type="http://schemas.openxmlformats.org/officeDocument/2006/relationships/slideLayout" Target="../slideLayouts/slideLayout2.xml"/><Relationship Id="rId6" Type="http://schemas.openxmlformats.org/officeDocument/2006/relationships/hyperlink" Target="http://www.ibexautomation.co.uk/" TargetMode="External"/><Relationship Id="rId5" Type="http://schemas.openxmlformats.org/officeDocument/2006/relationships/hyperlink" Target="https://www.abundantrobotics.com/" TargetMode="External"/><Relationship Id="rId4" Type="http://schemas.openxmlformats.org/officeDocument/2006/relationships/hyperlink" Target="https://www.analyticsinsight.net/the-power-of-artificial-intelligence-in-agricultur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819400"/>
            <a:ext cx="8534400" cy="3733800"/>
          </a:xfrm>
        </p:spPr>
        <p:txBody>
          <a:bodyPr/>
          <a:lstStyle/>
          <a:p>
            <a:r>
              <a:rPr lang="en-IN" dirty="0" smtClean="0">
                <a:solidFill>
                  <a:schemeClr val="tx1"/>
                </a:solidFill>
                <a:latin typeface="Agency FB" pitchFamily="34" charset="0"/>
              </a:rPr>
              <a:t>AUTHOR </a:t>
            </a:r>
          </a:p>
          <a:p>
            <a:endParaRPr lang="en-IN" dirty="0" smtClean="0">
              <a:solidFill>
                <a:schemeClr val="tx1"/>
              </a:solidFill>
              <a:latin typeface="Agency FB" pitchFamily="34" charset="0"/>
            </a:endParaRPr>
          </a:p>
          <a:p>
            <a:r>
              <a:rPr lang="en-IN" dirty="0" err="1" smtClean="0">
                <a:solidFill>
                  <a:schemeClr val="tx1"/>
                </a:solidFill>
                <a:latin typeface="Agency FB" pitchFamily="34" charset="0"/>
              </a:rPr>
              <a:t>Anand</a:t>
            </a:r>
            <a:r>
              <a:rPr lang="en-IN" dirty="0" smtClean="0">
                <a:solidFill>
                  <a:schemeClr val="tx1"/>
                </a:solidFill>
                <a:latin typeface="Agency FB" pitchFamily="34" charset="0"/>
              </a:rPr>
              <a:t> </a:t>
            </a:r>
            <a:r>
              <a:rPr lang="en-IN" dirty="0" err="1" smtClean="0">
                <a:solidFill>
                  <a:schemeClr val="tx1"/>
                </a:solidFill>
                <a:latin typeface="Agency FB" pitchFamily="34" charset="0"/>
              </a:rPr>
              <a:t>Veerarahavan</a:t>
            </a:r>
            <a:endParaRPr lang="en-IN" dirty="0" smtClean="0">
              <a:solidFill>
                <a:schemeClr val="tx1"/>
              </a:solidFill>
              <a:latin typeface="Agency FB" pitchFamily="34" charset="0"/>
            </a:endParaRPr>
          </a:p>
        </p:txBody>
      </p:sp>
      <p:sp>
        <p:nvSpPr>
          <p:cNvPr id="2" name="Title 1"/>
          <p:cNvSpPr>
            <a:spLocks noGrp="1"/>
          </p:cNvSpPr>
          <p:nvPr>
            <p:ph type="ctrTitle"/>
          </p:nvPr>
        </p:nvSpPr>
        <p:spPr>
          <a:xfrm>
            <a:off x="685800" y="381001"/>
            <a:ext cx="7772400" cy="1752599"/>
          </a:xfrm>
        </p:spPr>
        <p:txBody>
          <a:bodyPr>
            <a:normAutofit/>
          </a:bodyPr>
          <a:lstStyle/>
          <a:p>
            <a:r>
              <a:rPr lang="en-CA" sz="3600" b="1" dirty="0" smtClean="0">
                <a:solidFill>
                  <a:schemeClr val="tx1"/>
                </a:solidFill>
                <a:latin typeface="Agency FB" pitchFamily="34" charset="0"/>
              </a:rPr>
              <a:t>Report: AI Profiling for Specific Sectors (Part 2)</a:t>
            </a:r>
            <a:endParaRPr lang="en-IN" sz="3600" dirty="0">
              <a:solidFill>
                <a:schemeClr val="tx1"/>
              </a:solidFill>
              <a:latin typeface="Agency FB"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latin typeface="Agency FB" pitchFamily="34" charset="0"/>
              </a:rPr>
              <a:t>E-COMMERCE INDUSTRY</a:t>
            </a:r>
            <a:endParaRPr lang="en-IN" b="1" dirty="0">
              <a:solidFill>
                <a:schemeClr val="tx1"/>
              </a:solidFill>
              <a:latin typeface="Agency FB" pitchFamily="34" charset="0"/>
            </a:endParaRPr>
          </a:p>
        </p:txBody>
      </p:sp>
      <p:sp>
        <p:nvSpPr>
          <p:cNvPr id="3" name="Content Placeholder 2"/>
          <p:cNvSpPr>
            <a:spLocks noGrp="1"/>
          </p:cNvSpPr>
          <p:nvPr>
            <p:ph sz="quarter" idx="1"/>
          </p:nvPr>
        </p:nvSpPr>
        <p:spPr/>
        <p:txBody>
          <a:bodyPr/>
          <a:lstStyle/>
          <a:p>
            <a:pPr>
              <a:buNone/>
            </a:pPr>
            <a:r>
              <a:rPr lang="en-IN" b="1" dirty="0" smtClean="0">
                <a:latin typeface="Agency FB" pitchFamily="34" charset="0"/>
              </a:rPr>
              <a:t>OBJECTIVES</a:t>
            </a:r>
          </a:p>
          <a:p>
            <a:pPr>
              <a:buFont typeface="Wingdings" pitchFamily="2" charset="2"/>
              <a:buChar char="ü"/>
            </a:pPr>
            <a:r>
              <a:rPr lang="en-IN" b="1" dirty="0" smtClean="0">
                <a:latin typeface="Agency FB" pitchFamily="34" charset="0"/>
              </a:rPr>
              <a:t> MINDMAP OF E-COMMERCE INDUSTRY</a:t>
            </a:r>
          </a:p>
          <a:p>
            <a:pPr>
              <a:buFont typeface="Wingdings" pitchFamily="2" charset="2"/>
              <a:buChar char="ü"/>
            </a:pPr>
            <a:endParaRPr lang="en-IN" b="1" dirty="0" smtClean="0">
              <a:latin typeface="Agency FB" pitchFamily="34" charset="0"/>
            </a:endParaRPr>
          </a:p>
          <a:p>
            <a:pPr>
              <a:buFont typeface="Wingdings" pitchFamily="2" charset="2"/>
              <a:buChar char="ü"/>
            </a:pPr>
            <a:r>
              <a:rPr lang="en-IN" b="1" dirty="0" smtClean="0">
                <a:latin typeface="Agency FB" pitchFamily="34" charset="0"/>
              </a:rPr>
              <a:t>IMPACT OF AI ON E-COMMERCE INDUSTRY</a:t>
            </a:r>
          </a:p>
          <a:p>
            <a:pPr>
              <a:buFont typeface="Wingdings" pitchFamily="2" charset="2"/>
              <a:buChar char="ü"/>
            </a:pPr>
            <a:endParaRPr lang="en-IN" b="1" dirty="0" smtClean="0">
              <a:latin typeface="Agency FB" pitchFamily="34" charset="0"/>
            </a:endParaRPr>
          </a:p>
          <a:p>
            <a:pPr>
              <a:buFont typeface="Wingdings" pitchFamily="2" charset="2"/>
              <a:buChar char="ü"/>
            </a:pPr>
            <a:r>
              <a:rPr lang="en-IN" b="1" dirty="0" smtClean="0">
                <a:latin typeface="Agency FB" pitchFamily="34" charset="0"/>
              </a:rPr>
              <a:t>APPLICATIONS OF E-COMMERCE INDUSTRY</a:t>
            </a:r>
          </a:p>
          <a:p>
            <a:pPr>
              <a:buFont typeface="Wingdings" pitchFamily="2" charset="2"/>
              <a:buChar char="ü"/>
            </a:pPr>
            <a:endParaRPr lang="en-IN" b="1" dirty="0" smtClean="0">
              <a:latin typeface="Agency FB" pitchFamily="34" charset="0"/>
            </a:endParaRPr>
          </a:p>
          <a:p>
            <a:pPr>
              <a:buFont typeface="Wingdings" pitchFamily="2" charset="2"/>
              <a:buChar char="ü"/>
            </a:pPr>
            <a:r>
              <a:rPr lang="en-IN" b="1" dirty="0" smtClean="0">
                <a:latin typeface="Agency FB" pitchFamily="34" charset="0"/>
              </a:rPr>
              <a:t> PROJECTS, COMPANIES INVLOLVED  </a:t>
            </a:r>
            <a:endParaRPr lang="en-IN" b="1" dirty="0">
              <a:latin typeface="Agency FB"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tx1"/>
                </a:solidFill>
                <a:latin typeface="Agency FB" pitchFamily="34" charset="0"/>
              </a:rPr>
              <a:t>MIND MAP OF E-COMMERCE INDUSTRY</a:t>
            </a:r>
            <a:endParaRPr lang="en-IN" b="1" dirty="0">
              <a:solidFill>
                <a:schemeClr val="tx1"/>
              </a:solidFill>
              <a:latin typeface="Agency FB" pitchFamily="34" charset="0"/>
            </a:endParaRPr>
          </a:p>
        </p:txBody>
      </p:sp>
      <p:sp>
        <p:nvSpPr>
          <p:cNvPr id="10" name="TextBox 9"/>
          <p:cNvSpPr txBox="1"/>
          <p:nvPr/>
        </p:nvSpPr>
        <p:spPr>
          <a:xfrm>
            <a:off x="152400" y="1447800"/>
            <a:ext cx="304800" cy="5262979"/>
          </a:xfrm>
          <a:prstGeom prst="rect">
            <a:avLst/>
          </a:prstGeom>
          <a:noFill/>
          <a:ln w="76200">
            <a:solidFill>
              <a:schemeClr val="tx1"/>
            </a:solidFill>
          </a:ln>
        </p:spPr>
        <p:txBody>
          <a:bodyPr wrap="square" rtlCol="0">
            <a:spAutoFit/>
          </a:bodyPr>
          <a:lstStyle/>
          <a:p>
            <a:r>
              <a:rPr lang="en-IN" sz="1400" dirty="0" smtClean="0"/>
              <a:t>ART</a:t>
            </a:r>
          </a:p>
          <a:p>
            <a:r>
              <a:rPr lang="en-IN" sz="1400" dirty="0" smtClean="0"/>
              <a:t>I</a:t>
            </a:r>
          </a:p>
          <a:p>
            <a:r>
              <a:rPr lang="en-IN" sz="1400" dirty="0" smtClean="0"/>
              <a:t>F</a:t>
            </a:r>
          </a:p>
          <a:p>
            <a:r>
              <a:rPr lang="en-IN" sz="1400" dirty="0" smtClean="0"/>
              <a:t>I</a:t>
            </a:r>
          </a:p>
          <a:p>
            <a:r>
              <a:rPr lang="en-IN" sz="1400" dirty="0" smtClean="0"/>
              <a:t>C</a:t>
            </a:r>
          </a:p>
          <a:p>
            <a:r>
              <a:rPr lang="en-IN" sz="1400" dirty="0" smtClean="0"/>
              <a:t>I</a:t>
            </a:r>
          </a:p>
          <a:p>
            <a:r>
              <a:rPr lang="en-IN" sz="1400" dirty="0" smtClean="0"/>
              <a:t>AL</a:t>
            </a:r>
          </a:p>
          <a:p>
            <a:r>
              <a:rPr lang="en-IN" sz="1400" dirty="0" smtClean="0"/>
              <a:t> </a:t>
            </a:r>
          </a:p>
          <a:p>
            <a:endParaRPr lang="en-IN" sz="1400" dirty="0" smtClean="0"/>
          </a:p>
          <a:p>
            <a:r>
              <a:rPr lang="en-IN" sz="1400" dirty="0" smtClean="0"/>
              <a:t>I</a:t>
            </a:r>
          </a:p>
          <a:p>
            <a:r>
              <a:rPr lang="en-IN" sz="1400" dirty="0" smtClean="0"/>
              <a:t>NTELL</a:t>
            </a:r>
          </a:p>
          <a:p>
            <a:r>
              <a:rPr lang="en-IN" sz="1400" dirty="0" smtClean="0"/>
              <a:t>I</a:t>
            </a:r>
          </a:p>
          <a:p>
            <a:r>
              <a:rPr lang="en-IN" sz="1400" dirty="0" smtClean="0"/>
              <a:t>GENCE</a:t>
            </a:r>
            <a:endParaRPr lang="en-IN" sz="1400" dirty="0"/>
          </a:p>
        </p:txBody>
      </p:sp>
      <p:pic>
        <p:nvPicPr>
          <p:cNvPr id="3075" name="Picture 3"/>
          <p:cNvPicPr>
            <a:picLocks noChangeAspect="1" noChangeArrowheads="1"/>
          </p:cNvPicPr>
          <p:nvPr/>
        </p:nvPicPr>
        <p:blipFill>
          <a:blip r:embed="rId2"/>
          <a:srcRect/>
          <a:stretch>
            <a:fillRect/>
          </a:stretch>
        </p:blipFill>
        <p:spPr bwMode="auto">
          <a:xfrm>
            <a:off x="533400" y="1447800"/>
            <a:ext cx="8382000" cy="5257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758952"/>
          </a:xfrm>
        </p:spPr>
        <p:txBody>
          <a:bodyPr>
            <a:normAutofit/>
          </a:bodyPr>
          <a:lstStyle/>
          <a:p>
            <a:r>
              <a:rPr lang="en-IN" b="1" dirty="0" smtClean="0">
                <a:solidFill>
                  <a:schemeClr val="tx1"/>
                </a:solidFill>
                <a:latin typeface="Agency FB" pitchFamily="34" charset="0"/>
              </a:rPr>
              <a:t>IMPACT OF AI IN E-COMMERCE INDUSTRY</a:t>
            </a:r>
            <a:endParaRPr lang="en-IN" b="1" dirty="0">
              <a:solidFill>
                <a:schemeClr val="tx1"/>
              </a:solidFill>
              <a:latin typeface="Agency FB" pitchFamily="34" charset="0"/>
            </a:endParaRPr>
          </a:p>
        </p:txBody>
      </p:sp>
      <p:sp>
        <p:nvSpPr>
          <p:cNvPr id="3" name="Content Placeholder 2"/>
          <p:cNvSpPr>
            <a:spLocks noGrp="1"/>
          </p:cNvSpPr>
          <p:nvPr>
            <p:ph sz="quarter" idx="1"/>
          </p:nvPr>
        </p:nvSpPr>
        <p:spPr>
          <a:xfrm>
            <a:off x="152400" y="1524000"/>
            <a:ext cx="8839200" cy="5334000"/>
          </a:xfrm>
        </p:spPr>
        <p:txBody>
          <a:bodyPr>
            <a:noAutofit/>
          </a:bodyPr>
          <a:lstStyle/>
          <a:p>
            <a:pPr>
              <a:buNone/>
            </a:pPr>
            <a:r>
              <a:rPr lang="en-IN" sz="1200" dirty="0" smtClean="0">
                <a:latin typeface="Agency FB" pitchFamily="34" charset="0"/>
              </a:rPr>
              <a:t>The use of artificial intelligence in online shopping is transforming the E-commerce industry by predicting shopping patterns based on the products that shoppers buy and when they</a:t>
            </a:r>
          </a:p>
          <a:p>
            <a:pPr>
              <a:buNone/>
            </a:pPr>
            <a:r>
              <a:rPr lang="en-IN" sz="1200" dirty="0" smtClean="0">
                <a:latin typeface="Agency FB" pitchFamily="34" charset="0"/>
              </a:rPr>
              <a:t>buy them. For example, if online shoppers frequently buy a particular brand of rice every week, then the online retailer could send a personalized offer to these shoppers for this</a:t>
            </a:r>
          </a:p>
          <a:p>
            <a:pPr>
              <a:buNone/>
            </a:pPr>
            <a:r>
              <a:rPr lang="en-IN" sz="1200" dirty="0" smtClean="0">
                <a:latin typeface="Agency FB" pitchFamily="34" charset="0"/>
              </a:rPr>
              <a:t>product, or even use a machine learning-enabled recommendation for a supplementary product that goes well with rice dishes.</a:t>
            </a:r>
          </a:p>
          <a:p>
            <a:pPr>
              <a:buNone/>
            </a:pPr>
            <a:endParaRPr lang="en-IN" sz="1200" b="1" dirty="0" smtClean="0">
              <a:latin typeface="Agency FB" pitchFamily="34" charset="0"/>
            </a:endParaRPr>
          </a:p>
          <a:p>
            <a:pPr>
              <a:buNone/>
            </a:pPr>
            <a:r>
              <a:rPr lang="en-IN" sz="1200" b="1" dirty="0" smtClean="0">
                <a:latin typeface="Agency FB" pitchFamily="34" charset="0"/>
              </a:rPr>
              <a:t>Areas of Impact :</a:t>
            </a:r>
          </a:p>
          <a:p>
            <a:pPr>
              <a:buClr>
                <a:schemeClr val="tx1"/>
              </a:buClr>
            </a:pPr>
            <a:r>
              <a:rPr lang="en-IN" sz="1200" dirty="0" smtClean="0">
                <a:latin typeface="Agency FB" pitchFamily="34" charset="0"/>
              </a:rPr>
              <a:t>AI-enabled Email Marketing that sends out marketing emails for products (or services) that are of interest to the recipient. Apart from reading more human than automated, these email marketing tools make an intelligent user analysis based on their response and are more aligned to individual customer needs.</a:t>
            </a:r>
          </a:p>
          <a:p>
            <a:pPr>
              <a:buClr>
                <a:schemeClr val="tx1"/>
              </a:buClr>
            </a:pPr>
            <a:r>
              <a:rPr lang="en-IN" sz="1200" dirty="0" smtClean="0">
                <a:latin typeface="Agency FB" pitchFamily="34" charset="0"/>
              </a:rPr>
              <a:t>AI-enabled Supply Chain Automation that enable effective management of supply chains for E-commerce platforms. Other benefits include enabling business decisions related to vendors, delivery schedules, and market needs.</a:t>
            </a:r>
          </a:p>
          <a:p>
            <a:pPr>
              <a:buClr>
                <a:schemeClr val="tx1"/>
              </a:buClr>
            </a:pPr>
            <a:r>
              <a:rPr lang="en-IN" sz="1200" dirty="0" smtClean="0">
                <a:latin typeface="Agency FB" pitchFamily="34" charset="0"/>
              </a:rPr>
              <a:t>AI-based data analytics tools for the E-commerce sector that provide a host of benefits such as business intelligence, customer profiles, and online sale analysis.</a:t>
            </a:r>
          </a:p>
          <a:p>
            <a:pPr>
              <a:buClr>
                <a:schemeClr val="tx1"/>
              </a:buClr>
            </a:pPr>
            <a:r>
              <a:rPr lang="en-IN" sz="1200" dirty="0" smtClean="0">
                <a:latin typeface="Agency FB" pitchFamily="34" charset="0"/>
              </a:rPr>
              <a:t>Omnichannel AI solutions that are creating a consistent and seamless customer experience across online and brick-and-mortar retail stores. For instance, AI-based omnichannel solutions from Sephora are utilizing a combination of AI and machine learning, natural language processing, and computer vision to reduce the gap between in-store and online customer experiences.</a:t>
            </a:r>
          </a:p>
          <a:p>
            <a:pPr>
              <a:buNone/>
            </a:pPr>
            <a:endParaRPr lang="en-IN" sz="1200" b="1" dirty="0" smtClean="0">
              <a:latin typeface="Agency FB" pitchFamily="34" charset="0"/>
            </a:endParaRPr>
          </a:p>
          <a:p>
            <a:pPr>
              <a:buNone/>
            </a:pPr>
            <a:r>
              <a:rPr lang="en-IN" sz="1200" b="1" dirty="0" smtClean="0">
                <a:latin typeface="Agency FB" pitchFamily="34" charset="0"/>
              </a:rPr>
              <a:t>Benefits of AI in E-commerce :  </a:t>
            </a:r>
          </a:p>
          <a:p>
            <a:pPr>
              <a:buClr>
                <a:schemeClr val="tx1"/>
              </a:buClr>
              <a:buFont typeface="Wingdings" pitchFamily="2" charset="2"/>
              <a:buChar char="q"/>
            </a:pPr>
            <a:r>
              <a:rPr lang="en-IN" sz="1200" dirty="0" smtClean="0">
                <a:latin typeface="Agency FB" pitchFamily="34" charset="0"/>
              </a:rPr>
              <a:t>Product Recommendation</a:t>
            </a:r>
          </a:p>
          <a:p>
            <a:pPr>
              <a:buClr>
                <a:schemeClr val="tx1"/>
              </a:buClr>
              <a:buFont typeface="Wingdings" pitchFamily="2" charset="2"/>
              <a:buChar char="q"/>
            </a:pPr>
            <a:r>
              <a:rPr lang="en-IN" sz="1200" dirty="0" smtClean="0">
                <a:latin typeface="Agency FB" pitchFamily="34" charset="0"/>
              </a:rPr>
              <a:t> Chatbot Services</a:t>
            </a:r>
          </a:p>
          <a:p>
            <a:pPr>
              <a:buClr>
                <a:schemeClr val="tx1"/>
              </a:buClr>
              <a:buFont typeface="Wingdings" pitchFamily="2" charset="2"/>
              <a:buChar char="q"/>
            </a:pPr>
            <a:r>
              <a:rPr lang="en-IN" sz="1200" dirty="0" smtClean="0">
                <a:latin typeface="Agency FB" pitchFamily="34" charset="0"/>
              </a:rPr>
              <a:t> Analyzing Customer Comments</a:t>
            </a:r>
          </a:p>
          <a:p>
            <a:pPr>
              <a:buClr>
                <a:schemeClr val="tx1"/>
              </a:buClr>
              <a:buFont typeface="Wingdings" pitchFamily="2" charset="2"/>
              <a:buChar char="q"/>
            </a:pPr>
            <a:r>
              <a:rPr lang="en-IN" sz="1200" dirty="0" smtClean="0">
                <a:latin typeface="Agency FB" pitchFamily="34" charset="0"/>
              </a:rPr>
              <a:t> Personalized shopping experience</a:t>
            </a:r>
          </a:p>
          <a:p>
            <a:pPr>
              <a:buClr>
                <a:schemeClr val="tx1"/>
              </a:buClr>
              <a:buFont typeface="Wingdings" pitchFamily="2" charset="2"/>
              <a:buChar char="q"/>
            </a:pPr>
            <a:r>
              <a:rPr lang="en-IN" sz="1200" dirty="0" smtClean="0">
                <a:latin typeface="Agency FB" pitchFamily="34" charset="0"/>
              </a:rPr>
              <a:t>Predicting Shopping patterns</a:t>
            </a:r>
          </a:p>
          <a:p>
            <a:pPr>
              <a:buClr>
                <a:schemeClr val="tx1"/>
              </a:buClr>
              <a:buFont typeface="Wingdings" pitchFamily="2" charset="2"/>
              <a:buChar char="q"/>
            </a:pPr>
            <a:r>
              <a:rPr lang="en-IN" sz="1200" dirty="0" smtClean="0">
                <a:latin typeface="Agency FB" pitchFamily="34" charset="0"/>
              </a:rPr>
              <a:t>Inventory Management</a:t>
            </a:r>
          </a:p>
          <a:p>
            <a:pPr>
              <a:buClr>
                <a:schemeClr val="tx1"/>
              </a:buClr>
              <a:buNone/>
            </a:pPr>
            <a:endParaRPr lang="en-IN" sz="1200" dirty="0" smtClean="0">
              <a:latin typeface="Agency FB" pitchFamily="34" charset="0"/>
            </a:endParaRPr>
          </a:p>
          <a:p>
            <a:pPr>
              <a:buClr>
                <a:schemeClr val="tx1"/>
              </a:buClr>
              <a:buNone/>
            </a:pPr>
            <a:r>
              <a:rPr lang="en-IN" sz="1200" b="1" dirty="0" smtClean="0">
                <a:latin typeface="Agency FB" pitchFamily="34" charset="0"/>
              </a:rPr>
              <a:t>Artificial Intelligence in Ecommerce is playing a leading role in driving innovative solutions and customer experiences.</a:t>
            </a:r>
          </a:p>
          <a:p>
            <a:pPr>
              <a:buClr>
                <a:schemeClr val="tx1"/>
              </a:buClr>
              <a:buFont typeface="Wingdings" pitchFamily="2" charset="2"/>
              <a:buChar char="q"/>
            </a:pPr>
            <a:endParaRPr lang="en-IN" sz="1200" dirty="0" smtClean="0">
              <a:latin typeface="Agency FB" pitchFamily="34" charset="0"/>
            </a:endParaRPr>
          </a:p>
          <a:p>
            <a:pPr>
              <a:buClr>
                <a:schemeClr val="tx1"/>
              </a:buClr>
              <a:buNone/>
            </a:pPr>
            <a:endParaRPr lang="en-IN" sz="1200" dirty="0" smtClean="0">
              <a:latin typeface="Agency FB" pitchFamily="34" charset="0"/>
            </a:endParaRPr>
          </a:p>
          <a:p>
            <a:pPr>
              <a:buClr>
                <a:schemeClr val="tx1"/>
              </a:buClr>
              <a:buNone/>
            </a:pPr>
            <a:endParaRPr lang="en-IN" sz="1200" dirty="0" smtClean="0">
              <a:latin typeface="Agency FB" pitchFamily="34" charset="0"/>
            </a:endParaRPr>
          </a:p>
        </p:txBody>
      </p:sp>
      <p:pic>
        <p:nvPicPr>
          <p:cNvPr id="11" name="Picture 2"/>
          <p:cNvPicPr>
            <a:picLocks noChangeAspect="1" noChangeArrowheads="1"/>
          </p:cNvPicPr>
          <p:nvPr/>
        </p:nvPicPr>
        <p:blipFill>
          <a:blip r:embed="rId2"/>
          <a:srcRect/>
          <a:stretch>
            <a:fillRect/>
          </a:stretch>
        </p:blipFill>
        <p:spPr bwMode="auto">
          <a:xfrm>
            <a:off x="7010400" y="4343400"/>
            <a:ext cx="1661319" cy="178752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chemeClr val="tx1"/>
                </a:solidFill>
                <a:latin typeface="Agency FB" pitchFamily="34" charset="0"/>
              </a:rPr>
              <a:t>IMPACT OF AI IN E-COMMERCE</a:t>
            </a:r>
            <a:r>
              <a:rPr lang="en-IN" sz="3200" dirty="0" smtClean="0">
                <a:latin typeface="Agency FB" pitchFamily="34" charset="0"/>
              </a:rPr>
              <a:t> </a:t>
            </a:r>
            <a:r>
              <a:rPr lang="en-IN" sz="3200" b="1" dirty="0" smtClean="0">
                <a:solidFill>
                  <a:schemeClr val="tx1"/>
                </a:solidFill>
                <a:latin typeface="Agency FB" pitchFamily="34" charset="0"/>
              </a:rPr>
              <a:t>INDUSTRY</a:t>
            </a:r>
            <a:endParaRPr lang="en-IN" sz="3200" dirty="0">
              <a:solidFill>
                <a:schemeClr val="tx1"/>
              </a:solidFill>
              <a:latin typeface="Agency FB" pitchFamily="34" charset="0"/>
            </a:endParaRPr>
          </a:p>
        </p:txBody>
      </p:sp>
      <p:sp>
        <p:nvSpPr>
          <p:cNvPr id="10" name="Content Placeholder 9"/>
          <p:cNvSpPr>
            <a:spLocks noGrp="1"/>
          </p:cNvSpPr>
          <p:nvPr>
            <p:ph sz="quarter" idx="1"/>
          </p:nvPr>
        </p:nvSpPr>
        <p:spPr>
          <a:xfrm>
            <a:off x="301752" y="1371600"/>
            <a:ext cx="8503920" cy="5334000"/>
          </a:xfrm>
        </p:spPr>
        <p:txBody>
          <a:bodyPr>
            <a:noAutofit/>
          </a:bodyPr>
          <a:lstStyle/>
          <a:p>
            <a:pPr>
              <a:buNone/>
            </a:pPr>
            <a:r>
              <a:rPr lang="en-IN" sz="1200" b="1" u="sng" dirty="0" smtClean="0">
                <a:latin typeface="Agency FB" pitchFamily="34" charset="0"/>
              </a:rPr>
              <a:t>DOMINANCE OF ARTIFICIAL INTELLIGENCE IN E-COMMERCE</a:t>
            </a:r>
          </a:p>
          <a:p>
            <a:pPr>
              <a:buNone/>
            </a:pPr>
            <a:r>
              <a:rPr lang="en-IN" sz="1200" b="1" dirty="0" smtClean="0">
                <a:latin typeface="Agency FB" pitchFamily="34" charset="0"/>
              </a:rPr>
              <a:t>1. Visual Search Engine</a:t>
            </a:r>
          </a:p>
          <a:p>
            <a:pPr>
              <a:buNone/>
            </a:pPr>
            <a:r>
              <a:rPr lang="en-IN" sz="1200" dirty="0" smtClean="0">
                <a:latin typeface="Agency FB" pitchFamily="34" charset="0"/>
              </a:rPr>
              <a:t>The e-commerce sector has started the use of artificial intelligence by using visual search engines. This helps the user by allowing them to search for whatever they desire</a:t>
            </a:r>
          </a:p>
          <a:p>
            <a:pPr>
              <a:buNone/>
            </a:pPr>
            <a:r>
              <a:rPr lang="en-IN" sz="1200" dirty="0" smtClean="0">
                <a:latin typeface="Agency FB" pitchFamily="34" charset="0"/>
              </a:rPr>
              <a:t>with a single click. The visual representation of the products has proved to be more appealing to the customers. The customers can now view the size, dimensions, design,</a:t>
            </a:r>
          </a:p>
          <a:p>
            <a:pPr>
              <a:buNone/>
            </a:pPr>
            <a:r>
              <a:rPr lang="en-IN" sz="1200" dirty="0" smtClean="0">
                <a:latin typeface="Agency FB" pitchFamily="34" charset="0"/>
              </a:rPr>
              <a:t>and color of the product before ordering it. This helps in improving the consumer experience of the brand.</a:t>
            </a:r>
          </a:p>
          <a:p>
            <a:pPr>
              <a:buNone/>
            </a:pPr>
            <a:r>
              <a:rPr lang="en-IN" sz="1200" b="1" dirty="0" smtClean="0">
                <a:latin typeface="Agency FB" pitchFamily="34" charset="0"/>
              </a:rPr>
              <a:t>2. Provides Personalized Recommendations</a:t>
            </a:r>
          </a:p>
          <a:p>
            <a:pPr>
              <a:buNone/>
            </a:pPr>
            <a:r>
              <a:rPr lang="en-IN" sz="1200" dirty="0" smtClean="0">
                <a:latin typeface="Agency FB" pitchFamily="34" charset="0"/>
              </a:rPr>
              <a:t>Artificial Intelligence uses pop-ups, texts, and emails to provide product recommendations to the buyers. It tracks the searches made by the users to understand consumer</a:t>
            </a:r>
          </a:p>
          <a:p>
            <a:pPr>
              <a:buNone/>
            </a:pPr>
            <a:r>
              <a:rPr lang="en-IN" sz="1200" dirty="0" smtClean="0">
                <a:latin typeface="Agency FB" pitchFamily="34" charset="0"/>
              </a:rPr>
              <a:t>behaviour. The search engines and other social media platforms also display images and ads of the product related to the interest of the user which is also tracked by</a:t>
            </a:r>
          </a:p>
          <a:p>
            <a:pPr>
              <a:buNone/>
            </a:pPr>
            <a:r>
              <a:rPr lang="en-IN" sz="1200" dirty="0" smtClean="0">
                <a:latin typeface="Agency FB" pitchFamily="34" charset="0"/>
              </a:rPr>
              <a:t>Artificial Intelligence in e-commerce. </a:t>
            </a:r>
          </a:p>
          <a:p>
            <a:pPr>
              <a:buNone/>
            </a:pPr>
            <a:r>
              <a:rPr lang="en-IN" sz="1200" b="1" dirty="0" smtClean="0">
                <a:latin typeface="Agency FB" pitchFamily="34" charset="0"/>
              </a:rPr>
              <a:t>3. Voice and Virtual Assistance</a:t>
            </a:r>
          </a:p>
          <a:p>
            <a:pPr>
              <a:buNone/>
            </a:pPr>
            <a:r>
              <a:rPr lang="en-IN" sz="1200" dirty="0" smtClean="0">
                <a:latin typeface="Agency FB" pitchFamily="34" charset="0"/>
              </a:rPr>
              <a:t>Artificial Intelligence is focusing to provide more interactive solutions to the customers. It provides real-time voice assistance to the users. This has largely contributed to</a:t>
            </a:r>
          </a:p>
          <a:p>
            <a:pPr>
              <a:buNone/>
            </a:pPr>
            <a:r>
              <a:rPr lang="en-IN" sz="1200" dirty="0" smtClean="0">
                <a:latin typeface="Agency FB" pitchFamily="34" charset="0"/>
              </a:rPr>
              <a:t>improving the user experience. This makes it easy for users to interact with service providers</a:t>
            </a:r>
          </a:p>
          <a:p>
            <a:pPr>
              <a:buNone/>
            </a:pPr>
            <a:r>
              <a:rPr lang="en-IN" sz="1200" b="1" dirty="0" smtClean="0">
                <a:latin typeface="Agency FB" pitchFamily="34" charset="0"/>
              </a:rPr>
              <a:t>4. Use of AI in Lead Generation and Sales</a:t>
            </a:r>
          </a:p>
          <a:p>
            <a:pPr>
              <a:buNone/>
            </a:pPr>
            <a:r>
              <a:rPr lang="en-IN" sz="1200" dirty="0" smtClean="0">
                <a:latin typeface="Agency FB" pitchFamily="34" charset="0"/>
              </a:rPr>
              <a:t>One of the most significant uses of AI is in generating sales for e-commerce platforms. It extracts the data of the consumers and tracks the purchasing patterns of the</a:t>
            </a:r>
          </a:p>
          <a:p>
            <a:pPr>
              <a:buNone/>
            </a:pPr>
            <a:r>
              <a:rPr lang="en-IN" sz="1200" dirty="0" smtClean="0">
                <a:latin typeface="Agency FB" pitchFamily="34" charset="0"/>
              </a:rPr>
              <a:t>buyers. Imagine how time-consuming it would be if humans had to collect data and track consumer behaviour. AI has lowered the burden and has made these tasks easy.</a:t>
            </a:r>
          </a:p>
          <a:p>
            <a:pPr>
              <a:buNone/>
            </a:pPr>
            <a:r>
              <a:rPr lang="en-IN" sz="1200" b="1" dirty="0" smtClean="0">
                <a:latin typeface="Agency FB" pitchFamily="34" charset="0"/>
              </a:rPr>
              <a:t>5. AI Offers Services at Lower Costs</a:t>
            </a:r>
          </a:p>
          <a:p>
            <a:pPr>
              <a:buNone/>
            </a:pPr>
            <a:r>
              <a:rPr lang="en-IN" sz="1200" dirty="0" smtClean="0">
                <a:latin typeface="Agency FB" pitchFamily="34" charset="0"/>
              </a:rPr>
              <a:t>The services provided by AI are quite affordable. It makes the daily processes automatic and improves the shopping experience.</a:t>
            </a:r>
          </a:p>
          <a:p>
            <a:pPr>
              <a:buNone/>
            </a:pPr>
            <a:r>
              <a:rPr lang="en-IN" sz="1200" dirty="0" smtClean="0">
                <a:latin typeface="Agency FB" pitchFamily="34" charset="0"/>
              </a:rPr>
              <a:t>One of the most cost-effective services provided by Artificial Intelligence is Chatbots.</a:t>
            </a:r>
          </a:p>
          <a:p>
            <a:pPr>
              <a:buNone/>
            </a:pPr>
            <a:r>
              <a:rPr lang="en-IN" sz="1200" b="1" dirty="0" smtClean="0">
                <a:latin typeface="Agency FB" pitchFamily="34" charset="0"/>
              </a:rPr>
              <a:t>6. AI Helps in E-commerce Marketing</a:t>
            </a:r>
          </a:p>
          <a:p>
            <a:pPr>
              <a:buNone/>
            </a:pPr>
            <a:r>
              <a:rPr lang="en-IN" sz="1200" dirty="0" smtClean="0">
                <a:latin typeface="Agency FB" pitchFamily="34" charset="0"/>
              </a:rPr>
              <a:t>Marketing in any business is an expert’s work. AI solutions provide a cost-effective way to assist in the marketing of various brands.</a:t>
            </a:r>
          </a:p>
          <a:p>
            <a:pPr>
              <a:buNone/>
            </a:pPr>
            <a:r>
              <a:rPr lang="en-IN" sz="1200" dirty="0" smtClean="0">
                <a:latin typeface="Agency FB" pitchFamily="34" charset="0"/>
              </a:rPr>
              <a:t>These businesses can offer their marketing plans and campaigns to AI platforms like Acquisio. Marketing operations are handled quite efficiently with the use of these</a:t>
            </a:r>
          </a:p>
          <a:p>
            <a:pPr>
              <a:buNone/>
            </a:pPr>
            <a:r>
              <a:rPr lang="en-IN" sz="1200" dirty="0" smtClean="0">
                <a:latin typeface="Agency FB" pitchFamily="34" charset="0"/>
              </a:rPr>
              <a:t>platforms. It provides marketing solutions on various social platforms like Facebook, Google Adwords, Bing, and more. The AI solutions help in minimizing the Cost Per Click</a:t>
            </a:r>
          </a:p>
          <a:p>
            <a:pPr>
              <a:buNone/>
            </a:pPr>
            <a:r>
              <a:rPr lang="en-IN" sz="1200" dirty="0" smtClean="0">
                <a:latin typeface="Agency FB" pitchFamily="34" charset="0"/>
              </a:rPr>
              <a:t>and utilize the marketing budget in the most feasible manner.</a:t>
            </a:r>
          </a:p>
          <a:p>
            <a:pPr>
              <a:buNone/>
            </a:pPr>
            <a:endParaRPr lang="en-IN" sz="1200" dirty="0" smtClean="0">
              <a:latin typeface="Agency FB" pitchFamily="34" charset="0"/>
            </a:endParaRPr>
          </a:p>
          <a:p>
            <a:pPr>
              <a:buNone/>
            </a:pPr>
            <a:endParaRPr lang="en-IN" sz="1200" b="1" dirty="0">
              <a:latin typeface="Agency FB"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latin typeface="Agency FB" pitchFamily="34" charset="0"/>
              </a:rPr>
              <a:t>APPLICATIONS OF E-COMMERCE INDUSTRY</a:t>
            </a:r>
            <a:endParaRPr lang="en-IN" b="1" dirty="0">
              <a:solidFill>
                <a:schemeClr val="tx1"/>
              </a:solidFill>
              <a:latin typeface="Agency FB" pitchFamily="34" charset="0"/>
            </a:endParaRPr>
          </a:p>
        </p:txBody>
      </p:sp>
      <p:sp>
        <p:nvSpPr>
          <p:cNvPr id="4" name="Content Placeholder 3"/>
          <p:cNvSpPr>
            <a:spLocks noGrp="1"/>
          </p:cNvSpPr>
          <p:nvPr>
            <p:ph sz="quarter" idx="1"/>
          </p:nvPr>
        </p:nvSpPr>
        <p:spPr/>
        <p:txBody>
          <a:bodyPr>
            <a:noAutofit/>
          </a:bodyPr>
          <a:lstStyle/>
          <a:p>
            <a:pPr>
              <a:buNone/>
            </a:pPr>
            <a:r>
              <a:rPr lang="en-IN" sz="1200" b="1" dirty="0" smtClean="0">
                <a:latin typeface="Agency FB" pitchFamily="34" charset="0"/>
              </a:rPr>
              <a:t>1) SRAX</a:t>
            </a:r>
          </a:p>
          <a:p>
            <a:pPr>
              <a:buNone/>
            </a:pPr>
            <a:r>
              <a:rPr lang="en-IN" sz="1200" dirty="0" smtClean="0">
                <a:latin typeface="Agency FB" pitchFamily="34" charset="0"/>
              </a:rPr>
              <a:t>This AI tool uses an advanced algorithm to automatically optimize PPC campaigns on Google, Facebook, and other platforms. By matching keywords to site content and using a</a:t>
            </a:r>
          </a:p>
          <a:p>
            <a:pPr>
              <a:buNone/>
            </a:pPr>
            <a:r>
              <a:rPr lang="en-IN" sz="1200" dirty="0" smtClean="0">
                <a:latin typeface="Agency FB" pitchFamily="34" charset="0"/>
              </a:rPr>
              <a:t>real-time bid optimization system, this tool puts relevant messages in front of the right customers. Best of all, the technology backing this system focuses on</a:t>
            </a:r>
          </a:p>
          <a:p>
            <a:pPr>
              <a:buNone/>
            </a:pPr>
            <a:r>
              <a:rPr lang="en-IN" sz="1200" dirty="0" smtClean="0">
                <a:latin typeface="Agency FB" pitchFamily="34" charset="0"/>
              </a:rPr>
              <a:t>maximizing your cost-effectiveness, helping reduce the cost per click associated with each campaign.</a:t>
            </a:r>
          </a:p>
          <a:p>
            <a:pPr>
              <a:buNone/>
            </a:pPr>
            <a:r>
              <a:rPr lang="en-IN" sz="1200" b="1" dirty="0" smtClean="0">
                <a:latin typeface="Agency FB" pitchFamily="34" charset="0"/>
              </a:rPr>
              <a:t>2) Liveperson</a:t>
            </a:r>
          </a:p>
          <a:p>
            <a:pPr>
              <a:buNone/>
            </a:pPr>
            <a:r>
              <a:rPr lang="en-IN" sz="1200" dirty="0" smtClean="0">
                <a:latin typeface="Agency FB" pitchFamily="34" charset="0"/>
              </a:rPr>
              <a:t>Liveperson</a:t>
            </a:r>
            <a:r>
              <a:rPr lang="en-IN" sz="1200" b="1" dirty="0" smtClean="0">
                <a:latin typeface="Agency FB" pitchFamily="34" charset="0"/>
              </a:rPr>
              <a:t> </a:t>
            </a:r>
            <a:r>
              <a:rPr lang="en-IN" sz="1200" dirty="0" smtClean="0">
                <a:latin typeface="Agency FB" pitchFamily="34" charset="0"/>
              </a:rPr>
              <a:t> uses AI and machine learning to help your store deploy highly effective chatbots that can work in tandem with a human customer support team. With</a:t>
            </a:r>
          </a:p>
          <a:p>
            <a:pPr>
              <a:buNone/>
            </a:pPr>
            <a:r>
              <a:rPr lang="en-IN" sz="1200" dirty="0" smtClean="0">
                <a:latin typeface="Agency FB" pitchFamily="34" charset="0"/>
              </a:rPr>
              <a:t>the use of a quality chatbot, customers can quickly get answers to their basic questions, resolving concerns and increasing the likelihood of a sale.</a:t>
            </a:r>
          </a:p>
          <a:p>
            <a:pPr>
              <a:buNone/>
            </a:pPr>
            <a:r>
              <a:rPr lang="en-IN" sz="1200" b="1" dirty="0" smtClean="0">
                <a:latin typeface="Agency FB" pitchFamily="34" charset="0"/>
              </a:rPr>
              <a:t>3 &amp; 4) Phrasee and Seventh Sense</a:t>
            </a:r>
          </a:p>
          <a:p>
            <a:pPr>
              <a:buNone/>
            </a:pPr>
            <a:r>
              <a:rPr lang="en-IN" sz="1200" dirty="0" smtClean="0">
                <a:latin typeface="Agency FB" pitchFamily="34" charset="0"/>
              </a:rPr>
              <a:t>  </a:t>
            </a:r>
            <a:r>
              <a:rPr lang="en-IN" sz="1200" b="1" dirty="0" smtClean="0">
                <a:latin typeface="Agency FB" pitchFamily="34" charset="0"/>
              </a:rPr>
              <a:t>Phrasee </a:t>
            </a:r>
            <a:r>
              <a:rPr lang="en-IN" sz="1200" dirty="0" smtClean="0">
                <a:latin typeface="Agency FB" pitchFamily="34" charset="0"/>
              </a:rPr>
              <a:t>takes this challenge out of your hands by using an advanced AI system that determines what type of content will have the biggest impact on your</a:t>
            </a:r>
          </a:p>
          <a:p>
            <a:pPr>
              <a:buNone/>
            </a:pPr>
            <a:r>
              <a:rPr lang="en-IN" sz="1200" dirty="0" smtClean="0">
                <a:latin typeface="Agency FB" pitchFamily="34" charset="0"/>
              </a:rPr>
              <a:t>target audience. Machine learning doesn’t just ensure that the AI system produces content that sounds like it was written by a human being, it also writes content that</a:t>
            </a:r>
          </a:p>
          <a:p>
            <a:pPr>
              <a:buNone/>
            </a:pPr>
            <a:r>
              <a:rPr lang="en-IN" sz="1200" dirty="0" smtClean="0">
                <a:latin typeface="Agency FB" pitchFamily="34" charset="0"/>
              </a:rPr>
              <a:t>matches your brand voice. Allowing AI to craft more effective email content is a surefire way to increase store sales. Now you want to get that email to the interested</a:t>
            </a:r>
          </a:p>
          <a:p>
            <a:pPr>
              <a:buNone/>
            </a:pPr>
            <a:r>
              <a:rPr lang="en-IN" sz="1200" dirty="0" smtClean="0">
                <a:latin typeface="Agency FB" pitchFamily="34" charset="0"/>
              </a:rPr>
              <a:t>individual at just the right time. </a:t>
            </a:r>
            <a:r>
              <a:rPr lang="en-IN" sz="1200" b="1" dirty="0" smtClean="0">
                <a:latin typeface="Agency FB" pitchFamily="34" charset="0"/>
              </a:rPr>
              <a:t>Seventh Sense</a:t>
            </a:r>
            <a:r>
              <a:rPr lang="en-IN" sz="1200" dirty="0" smtClean="0">
                <a:latin typeface="Agency FB" pitchFamily="34" charset="0"/>
              </a:rPr>
              <a:t> delivers your emails at personally optimized times, getting the right email, to the right</a:t>
            </a:r>
          </a:p>
          <a:p>
            <a:pPr>
              <a:buNone/>
            </a:pPr>
            <a:r>
              <a:rPr lang="en-IN" sz="1200" dirty="0" smtClean="0">
                <a:latin typeface="Agency FB" pitchFamily="34" charset="0"/>
              </a:rPr>
              <a:t>person, at the right time. This platform integrates with Hub Spot.</a:t>
            </a:r>
          </a:p>
          <a:p>
            <a:pPr>
              <a:buNone/>
            </a:pPr>
            <a:r>
              <a:rPr lang="en-IN" sz="1200" b="1" dirty="0" smtClean="0">
                <a:latin typeface="Agency FB" pitchFamily="34" charset="0"/>
              </a:rPr>
              <a:t>5) Betaout</a:t>
            </a:r>
          </a:p>
          <a:p>
            <a:pPr>
              <a:buNone/>
            </a:pPr>
            <a:r>
              <a:rPr lang="en-IN" sz="1200" dirty="0" smtClean="0">
                <a:latin typeface="Agency FB" pitchFamily="34" charset="0"/>
              </a:rPr>
              <a:t>Betaout’s AI tool uses customer data to send real-time updates to a customer after their cart has been abandoned. Betaout pulls information directly from your</a:t>
            </a:r>
          </a:p>
          <a:p>
            <a:pPr>
              <a:buNone/>
            </a:pPr>
            <a:r>
              <a:rPr lang="en-IN" sz="1200" dirty="0" smtClean="0">
                <a:latin typeface="Agency FB" pitchFamily="34" charset="0"/>
              </a:rPr>
              <a:t>site and the customer’s cart to send emails or even text messages to customers who abandoned their shopping cart. Inventory updates, limited-time sales and</a:t>
            </a:r>
          </a:p>
          <a:p>
            <a:pPr>
              <a:buNone/>
            </a:pPr>
            <a:r>
              <a:rPr lang="en-IN" sz="1200" dirty="0" smtClean="0">
                <a:latin typeface="Agency FB" pitchFamily="34" charset="0"/>
              </a:rPr>
              <a:t>other alerts will greatly increase the likelihood of your customers returning to their carts to make a purchase.</a:t>
            </a:r>
          </a:p>
          <a:p>
            <a:pPr>
              <a:buNone/>
            </a:pPr>
            <a:r>
              <a:rPr lang="en-IN" sz="1200" b="1" dirty="0" smtClean="0">
                <a:latin typeface="Agency FB" pitchFamily="34" charset="0"/>
              </a:rPr>
              <a:t>6) Twiggle</a:t>
            </a:r>
          </a:p>
          <a:p>
            <a:pPr>
              <a:buNone/>
            </a:pPr>
            <a:r>
              <a:rPr lang="en-IN" sz="1200" dirty="0" smtClean="0">
                <a:latin typeface="Agency FB" pitchFamily="34" charset="0"/>
              </a:rPr>
              <a:t>Twiggle ensures that customers who visit your online store won’t be frustrated by search tools that don’t understand what they typed. This AI product uses</a:t>
            </a:r>
          </a:p>
          <a:p>
            <a:pPr>
              <a:buNone/>
            </a:pPr>
            <a:r>
              <a:rPr lang="en-IN" sz="1200" dirty="0" smtClean="0">
                <a:latin typeface="Agency FB" pitchFamily="34" charset="0"/>
              </a:rPr>
              <a:t>advanced knowledge of human linguistics to understand what your customers are looking for and display the right results—just like in a real search engine</a:t>
            </a:r>
          </a:p>
          <a:p>
            <a:pPr>
              <a:buNone/>
            </a:pPr>
            <a:r>
              <a:rPr lang="en-IN" sz="1200" dirty="0" smtClean="0">
                <a:latin typeface="Agency FB" pitchFamily="34" charset="0"/>
              </a:rPr>
              <a:t>that will help you make additional sales.</a:t>
            </a:r>
            <a:endParaRPr lang="en-IN" sz="1200" dirty="0">
              <a:latin typeface="Agency FB"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latin typeface="Agency FB" pitchFamily="34" charset="0"/>
              </a:rPr>
              <a:t>APPLICATIONS OF E-COMMERCE INDUSTRY</a:t>
            </a:r>
            <a:endParaRPr lang="en-IN" dirty="0"/>
          </a:p>
        </p:txBody>
      </p:sp>
      <p:sp>
        <p:nvSpPr>
          <p:cNvPr id="3" name="Content Placeholder 2"/>
          <p:cNvSpPr>
            <a:spLocks noGrp="1"/>
          </p:cNvSpPr>
          <p:nvPr>
            <p:ph sz="quarter" idx="1"/>
          </p:nvPr>
        </p:nvSpPr>
        <p:spPr>
          <a:xfrm>
            <a:off x="152400" y="1527048"/>
            <a:ext cx="8653272" cy="5178552"/>
          </a:xfrm>
        </p:spPr>
        <p:txBody>
          <a:bodyPr>
            <a:normAutofit/>
          </a:bodyPr>
          <a:lstStyle/>
          <a:p>
            <a:pPr>
              <a:buNone/>
            </a:pPr>
            <a:r>
              <a:rPr lang="en-IN" sz="1200" dirty="0" smtClean="0">
                <a:latin typeface="Agency FB" pitchFamily="34" charset="0"/>
              </a:rPr>
              <a:t>AI tools available for mobile apps</a:t>
            </a:r>
          </a:p>
          <a:p>
            <a:pPr>
              <a:buNone/>
            </a:pPr>
            <a:r>
              <a:rPr lang="en-IN" sz="1200" dirty="0" smtClean="0">
                <a:latin typeface="Agency FB" pitchFamily="34" charset="0"/>
              </a:rPr>
              <a:t>There are several machine learning APIs that can be integrated into mobile platforms and reap the benefits of AI. Here is the list:</a:t>
            </a:r>
            <a:endParaRPr lang="en-IN" sz="1200" b="1" dirty="0" smtClean="0">
              <a:latin typeface="Agency FB" pitchFamily="34" charset="0"/>
            </a:endParaRPr>
          </a:p>
          <a:p>
            <a:pPr>
              <a:buNone/>
            </a:pPr>
            <a:r>
              <a:rPr lang="en-IN" sz="1200" b="1" dirty="0" smtClean="0">
                <a:latin typeface="Agency FB" pitchFamily="34" charset="0"/>
              </a:rPr>
              <a:t>AT&amp;T Speech</a:t>
            </a:r>
          </a:p>
          <a:p>
            <a:pPr>
              <a:buNone/>
            </a:pPr>
            <a:r>
              <a:rPr lang="en-IN" sz="1200" dirty="0" smtClean="0">
                <a:latin typeface="Agency FB" pitchFamily="34" charset="0"/>
              </a:rPr>
              <a:t>The popularity of virtual assistants has made voice recognition technology more relevant. The AT&amp;T speech API delivers speech recognition capabilities to the</a:t>
            </a:r>
          </a:p>
          <a:p>
            <a:pPr>
              <a:buNone/>
            </a:pPr>
            <a:r>
              <a:rPr lang="en-IN" sz="1200" dirty="0" smtClean="0">
                <a:latin typeface="Agency FB" pitchFamily="34" charset="0"/>
              </a:rPr>
              <a:t>mobile app. It is powered by AT&amp;T Watson speech engine which is natural language understanding and speech recognition technology. The AT&amp;T speech API has</a:t>
            </a:r>
          </a:p>
          <a:p>
            <a:pPr>
              <a:buNone/>
            </a:pPr>
            <a:r>
              <a:rPr lang="en-IN" sz="1200" dirty="0" smtClean="0">
                <a:latin typeface="Agency FB" pitchFamily="34" charset="0"/>
              </a:rPr>
              <a:t>the capabilities to convert voice into text and vice-versa that further refines the custom centric search and deliver relevant results.</a:t>
            </a:r>
          </a:p>
          <a:p>
            <a:pPr>
              <a:buNone/>
            </a:pPr>
            <a:r>
              <a:rPr lang="en-IN" sz="1200" b="1" dirty="0" smtClean="0">
                <a:latin typeface="Agency FB" pitchFamily="34" charset="0"/>
              </a:rPr>
              <a:t>IBM Watson</a:t>
            </a:r>
          </a:p>
          <a:p>
            <a:pPr>
              <a:buNone/>
            </a:pPr>
            <a:r>
              <a:rPr lang="en-IN" sz="1200" dirty="0" smtClean="0">
                <a:latin typeface="Agency FB" pitchFamily="34" charset="0"/>
              </a:rPr>
              <a:t>IBM Watson is a combination of machine learning with cognitive computing. IBM offers a range of APIs that can be utilized to embed machine learning</a:t>
            </a:r>
          </a:p>
          <a:p>
            <a:pPr>
              <a:buNone/>
            </a:pPr>
            <a:r>
              <a:rPr lang="en-IN" sz="1200" dirty="0" smtClean="0">
                <a:latin typeface="Agency FB" pitchFamily="34" charset="0"/>
              </a:rPr>
              <a:t>capabilities in mobile apps. With IBM Watson API integrated, mobile apps will have the capability of natural language processing, prediction, and computer vision.</a:t>
            </a:r>
          </a:p>
          <a:p>
            <a:pPr>
              <a:buNone/>
            </a:pPr>
            <a:r>
              <a:rPr lang="en-IN" sz="1200" dirty="0" smtClean="0">
                <a:latin typeface="Agency FB" pitchFamily="34" charset="0"/>
              </a:rPr>
              <a:t>The IBM Watson API suite includes speech to text and vice-versa, personality insights, question and answers, trade-off analytics, visual recognition and tone</a:t>
            </a:r>
          </a:p>
          <a:p>
            <a:pPr>
              <a:buNone/>
            </a:pPr>
            <a:r>
              <a:rPr lang="en-IN" sz="1200" dirty="0" smtClean="0">
                <a:latin typeface="Agency FB" pitchFamily="34" charset="0"/>
              </a:rPr>
              <a:t>analyzer.</a:t>
            </a:r>
          </a:p>
          <a:p>
            <a:pPr>
              <a:buNone/>
            </a:pPr>
            <a:r>
              <a:rPr lang="en-IN" sz="1200" b="1" dirty="0" smtClean="0">
                <a:latin typeface="Agency FB" pitchFamily="34" charset="0"/>
              </a:rPr>
              <a:t>Google Prediction</a:t>
            </a:r>
          </a:p>
          <a:p>
            <a:pPr>
              <a:buNone/>
            </a:pPr>
            <a:r>
              <a:rPr lang="en-IN" sz="1200" dirty="0" smtClean="0">
                <a:latin typeface="Agency FB" pitchFamily="34" charset="0"/>
              </a:rPr>
              <a:t>The Google Prediction API gives access to machine learning capabilities including recommendation engine, prediction, pattern recognition, and natural language</a:t>
            </a:r>
          </a:p>
          <a:p>
            <a:pPr>
              <a:buNone/>
            </a:pPr>
            <a:r>
              <a:rPr lang="en-IN" sz="1200" dirty="0" smtClean="0">
                <a:latin typeface="Agency FB" pitchFamily="34" charset="0"/>
              </a:rPr>
              <a:t>processing. The Google Prediction API comes with getting started page, code samples, client libraries, and API documentation guide. Large ecommerce retailers</a:t>
            </a:r>
          </a:p>
          <a:p>
            <a:pPr>
              <a:buNone/>
            </a:pPr>
            <a:r>
              <a:rPr lang="en-IN" sz="1200" dirty="0" smtClean="0">
                <a:latin typeface="Agency FB" pitchFamily="34" charset="0"/>
              </a:rPr>
              <a:t>like Amazon are using AI in different ways to boost e-commerce and make it safer.</a:t>
            </a:r>
          </a:p>
          <a:p>
            <a:pPr>
              <a:buNone/>
            </a:pPr>
            <a:endParaRPr lang="en-IN" sz="1200" dirty="0" smtClean="0">
              <a:latin typeface="Agency FB" pitchFamily="34" charset="0"/>
            </a:endParaRPr>
          </a:p>
          <a:p>
            <a:pPr>
              <a:buNone/>
            </a:pPr>
            <a:r>
              <a:rPr lang="en-IN" sz="1200" dirty="0" smtClean="0">
                <a:latin typeface="Agency FB" pitchFamily="34" charset="0"/>
              </a:rPr>
              <a:t> Amazon uses machine learning in making recommendations based on browsing pattern. The global retailer also uses AI to know whether the customer will become a paying</a:t>
            </a:r>
          </a:p>
          <a:p>
            <a:pPr>
              <a:buNone/>
            </a:pPr>
            <a:r>
              <a:rPr lang="en-IN" sz="1200" dirty="0" smtClean="0">
                <a:latin typeface="Agency FB" pitchFamily="34" charset="0"/>
              </a:rPr>
              <a:t>customer based on their activities during the first week/month. It also uses AI to detect spammers, bots and fake users based on their activity records.</a:t>
            </a:r>
          </a:p>
          <a:p>
            <a:pPr>
              <a:buNone/>
            </a:pPr>
            <a:r>
              <a:rPr lang="en-IN" sz="1200" dirty="0" smtClean="0">
                <a:latin typeface="Agency FB" pitchFamily="34" charset="0"/>
              </a:rPr>
              <a:t>Netflix also uses AI to know what you want to watch before you watch it. The AI algorithm used by Netflix learns from user actions. For example, imagine you</a:t>
            </a:r>
          </a:p>
          <a:p>
            <a:pPr>
              <a:buNone/>
            </a:pPr>
            <a:r>
              <a:rPr lang="en-IN" sz="1200" dirty="0" smtClean="0">
                <a:latin typeface="Agency FB" pitchFamily="34" charset="0"/>
              </a:rPr>
              <a:t>watch the first video of a series but you don’t like it. You are generally asked to give your feedback after watching content on Netflix. If you rate it low, Netflix</a:t>
            </a:r>
          </a:p>
          <a:p>
            <a:pPr>
              <a:buNone/>
            </a:pPr>
            <a:r>
              <a:rPr lang="en-IN" sz="1200" dirty="0" smtClean="0">
                <a:latin typeface="Agency FB" pitchFamily="34" charset="0"/>
              </a:rPr>
              <a:t>draws a conclusion that you won’t be interested in watching the second episode and you don’t like that kind of shows. Hence, it will keep such shows far away</a:t>
            </a:r>
          </a:p>
          <a:p>
            <a:pPr>
              <a:buNone/>
            </a:pPr>
            <a:r>
              <a:rPr lang="en-IN" sz="1200" dirty="0" smtClean="0">
                <a:latin typeface="Agency FB" pitchFamily="34" charset="0"/>
              </a:rPr>
              <a:t>from your recommendation list.</a:t>
            </a:r>
          </a:p>
          <a:p>
            <a:pPr>
              <a:buNone/>
            </a:pPr>
            <a:endParaRPr lang="en-IN" sz="1200" dirty="0">
              <a:latin typeface="Agency FB"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latin typeface="Agency FB" pitchFamily="34" charset="0"/>
              </a:rPr>
              <a:t>E-COMMERCE INDUSTRY</a:t>
            </a:r>
            <a:endParaRPr lang="en-IN" b="1" dirty="0">
              <a:solidFill>
                <a:schemeClr val="tx1"/>
              </a:solidFill>
              <a:latin typeface="Agency FB" pitchFamily="34" charset="0"/>
            </a:endParaRPr>
          </a:p>
        </p:txBody>
      </p:sp>
      <p:pic>
        <p:nvPicPr>
          <p:cNvPr id="4098" name="Picture 2"/>
          <p:cNvPicPr>
            <a:picLocks noChangeAspect="1" noChangeArrowheads="1"/>
          </p:cNvPicPr>
          <p:nvPr/>
        </p:nvPicPr>
        <p:blipFill>
          <a:blip r:embed="rId2"/>
          <a:srcRect/>
          <a:stretch>
            <a:fillRect/>
          </a:stretch>
        </p:blipFill>
        <p:spPr bwMode="auto">
          <a:xfrm>
            <a:off x="4648200" y="1600200"/>
            <a:ext cx="4267200" cy="266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Untitled-design-15.png"/>
          <p:cNvPicPr>
            <a:picLocks noChangeAspect="1"/>
          </p:cNvPicPr>
          <p:nvPr/>
        </p:nvPicPr>
        <p:blipFill>
          <a:blip r:embed="rId3"/>
          <a:stretch>
            <a:fillRect/>
          </a:stretch>
        </p:blipFill>
        <p:spPr>
          <a:xfrm>
            <a:off x="381000" y="4419600"/>
            <a:ext cx="8458200" cy="21331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ecommerce-global-map-infographic-4.18.17.png"/>
          <p:cNvPicPr>
            <a:picLocks noChangeAspect="1"/>
          </p:cNvPicPr>
          <p:nvPr/>
        </p:nvPicPr>
        <p:blipFill>
          <a:blip r:embed="rId4" cstate="print"/>
          <a:stretch>
            <a:fillRect/>
          </a:stretch>
        </p:blipFill>
        <p:spPr>
          <a:xfrm>
            <a:off x="304800" y="1600200"/>
            <a:ext cx="4038600" cy="266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tx1"/>
                </a:solidFill>
                <a:latin typeface="Agency FB" pitchFamily="34" charset="0"/>
              </a:rPr>
              <a:t>INSIGHTS AND RECOMMENDATIONS FOR E-COMMERCE</a:t>
            </a:r>
            <a:endParaRPr lang="en-IN" dirty="0">
              <a:solidFill>
                <a:schemeClr val="tx1"/>
              </a:solidFill>
              <a:latin typeface="Bangers" pitchFamily="34" charset="0"/>
            </a:endParaRPr>
          </a:p>
        </p:txBody>
      </p:sp>
      <p:sp>
        <p:nvSpPr>
          <p:cNvPr id="3" name="Content Placeholder 2"/>
          <p:cNvSpPr>
            <a:spLocks noGrp="1"/>
          </p:cNvSpPr>
          <p:nvPr>
            <p:ph sz="quarter" idx="1"/>
          </p:nvPr>
        </p:nvSpPr>
        <p:spPr>
          <a:xfrm>
            <a:off x="152400" y="1527048"/>
            <a:ext cx="8839200" cy="5178552"/>
          </a:xfrm>
        </p:spPr>
        <p:txBody>
          <a:bodyPr>
            <a:normAutofit lnSpcReduction="10000"/>
          </a:bodyPr>
          <a:lstStyle/>
          <a:p>
            <a:pPr>
              <a:buNone/>
            </a:pPr>
            <a:r>
              <a:rPr lang="en-IN" sz="1200" b="1" dirty="0" smtClean="0">
                <a:latin typeface="Agency FB" pitchFamily="34" charset="0"/>
              </a:rPr>
              <a:t>Custom centric search</a:t>
            </a:r>
          </a:p>
          <a:p>
            <a:pPr>
              <a:buNone/>
            </a:pPr>
            <a:r>
              <a:rPr lang="en-IN" sz="1200" dirty="0" smtClean="0">
                <a:latin typeface="Agency FB" pitchFamily="34" charset="0"/>
              </a:rPr>
              <a:t>Though technology plays an important role in our lives, we still love the human element in everything we do. A large number of people abandon e-commerce experiences because</a:t>
            </a:r>
          </a:p>
          <a:p>
            <a:pPr>
              <a:buNone/>
            </a:pPr>
            <a:r>
              <a:rPr lang="en-IN" sz="1200" dirty="0" smtClean="0">
                <a:latin typeface="Agency FB" pitchFamily="34" charset="0"/>
              </a:rPr>
              <a:t>the results displayed in search are not relevant. AI can be used to improve e-commerce search and tackle this problem. With AI integrated in ecommerce apps, customers need not</a:t>
            </a:r>
          </a:p>
          <a:p>
            <a:pPr>
              <a:buNone/>
            </a:pPr>
            <a:r>
              <a:rPr lang="en-IN" sz="1200" dirty="0" smtClean="0">
                <a:latin typeface="Agency FB" pitchFamily="34" charset="0"/>
              </a:rPr>
              <a:t>search by typing keywords but they can use visuals/images to find something similar in e-commerce stores. For example, if they like their friend’s dress or shoes, they can find</a:t>
            </a:r>
          </a:p>
          <a:p>
            <a:pPr>
              <a:buNone/>
            </a:pPr>
            <a:r>
              <a:rPr lang="en-IN" sz="1200" dirty="0" smtClean="0">
                <a:latin typeface="Agency FB" pitchFamily="34" charset="0"/>
              </a:rPr>
              <a:t>something similar for them in e-commerce stores.</a:t>
            </a:r>
          </a:p>
          <a:p>
            <a:pPr>
              <a:buNone/>
            </a:pPr>
            <a:endParaRPr lang="en-IN" sz="1200" b="1" dirty="0" smtClean="0">
              <a:latin typeface="Agency FB" pitchFamily="34" charset="0"/>
            </a:endParaRPr>
          </a:p>
          <a:p>
            <a:pPr>
              <a:buNone/>
            </a:pPr>
            <a:r>
              <a:rPr lang="en-IN" sz="1200" b="1" dirty="0" smtClean="0">
                <a:latin typeface="Agency FB" pitchFamily="34" charset="0"/>
              </a:rPr>
              <a:t>Retarget potential customers</a:t>
            </a:r>
          </a:p>
          <a:p>
            <a:pPr>
              <a:buNone/>
            </a:pPr>
            <a:r>
              <a:rPr lang="en-IN" sz="1200" dirty="0" smtClean="0">
                <a:latin typeface="Agency FB" pitchFamily="34" charset="0"/>
              </a:rPr>
              <a:t>Today, businesses are overloaded with customer data, but that is seldom put to good use. The data is a goldmine of intelligence that can be used to enhance sales cycle. For</a:t>
            </a:r>
          </a:p>
          <a:p>
            <a:pPr>
              <a:buNone/>
            </a:pPr>
            <a:r>
              <a:rPr lang="en-IN" sz="1200" dirty="0" smtClean="0">
                <a:latin typeface="Agency FB" pitchFamily="34" charset="0"/>
              </a:rPr>
              <a:t>example, if a customer spends a notable amount of time browsing through a certain category of products, that information can be used for their next visit. When the consumer</a:t>
            </a:r>
          </a:p>
          <a:p>
            <a:pPr>
              <a:buNone/>
            </a:pPr>
            <a:r>
              <a:rPr lang="en-IN" sz="1200" dirty="0" smtClean="0">
                <a:latin typeface="Agency FB" pitchFamily="34" charset="0"/>
              </a:rPr>
              <a:t>opens the ecommerce app next time, the e-commerce stores can flash special offers on the category of items based on customer’s dwell time.</a:t>
            </a:r>
          </a:p>
          <a:p>
            <a:pPr>
              <a:buNone/>
            </a:pPr>
            <a:endParaRPr lang="en-IN" sz="1200" b="1" dirty="0" smtClean="0">
              <a:latin typeface="Agency FB" pitchFamily="34" charset="0"/>
            </a:endParaRPr>
          </a:p>
          <a:p>
            <a:pPr>
              <a:buNone/>
            </a:pPr>
            <a:r>
              <a:rPr lang="en-IN" sz="1200" b="1" dirty="0" smtClean="0">
                <a:latin typeface="Agency FB" pitchFamily="34" charset="0"/>
              </a:rPr>
              <a:t>Create efficient sales process</a:t>
            </a:r>
          </a:p>
          <a:p>
            <a:pPr>
              <a:buNone/>
            </a:pPr>
            <a:r>
              <a:rPr lang="en-IN" sz="1200" dirty="0" smtClean="0">
                <a:latin typeface="Agency FB" pitchFamily="34" charset="0"/>
              </a:rPr>
              <a:t>Today’s customers are heavily influenced by different streams of media and you need to understand your customer better before offering custom-made solutions. You can embed AI</a:t>
            </a:r>
          </a:p>
          <a:p>
            <a:pPr>
              <a:buNone/>
            </a:pPr>
            <a:r>
              <a:rPr lang="en-IN" sz="1200" dirty="0" smtClean="0">
                <a:latin typeface="Agency FB" pitchFamily="34" charset="0"/>
              </a:rPr>
              <a:t>in ecommerce apps in order to ask right question to the customers. For example, if the customer is looking for a jacket, AI can be used to frame questions like where and when the</a:t>
            </a:r>
          </a:p>
          <a:p>
            <a:pPr>
              <a:buNone/>
            </a:pPr>
            <a:r>
              <a:rPr lang="en-IN" sz="1200" dirty="0" smtClean="0">
                <a:latin typeface="Agency FB" pitchFamily="34" charset="0"/>
              </a:rPr>
              <a:t>customer will be using the jacket. </a:t>
            </a:r>
          </a:p>
          <a:p>
            <a:pPr>
              <a:buNone/>
            </a:pPr>
            <a:endParaRPr lang="en-IN" sz="1200" b="1" dirty="0" smtClean="0">
              <a:latin typeface="Agency FB" pitchFamily="34" charset="0"/>
            </a:endParaRPr>
          </a:p>
          <a:p>
            <a:pPr>
              <a:buNone/>
            </a:pPr>
            <a:r>
              <a:rPr lang="en-IN" sz="1200" b="1" dirty="0" smtClean="0">
                <a:latin typeface="Agency FB" pitchFamily="34" charset="0"/>
              </a:rPr>
              <a:t>Create a personalized experience with mobile devices</a:t>
            </a:r>
          </a:p>
          <a:p>
            <a:pPr>
              <a:buNone/>
            </a:pPr>
            <a:r>
              <a:rPr lang="en-IN" sz="1200" dirty="0" smtClean="0">
                <a:latin typeface="Agency FB" pitchFamily="34" charset="0"/>
              </a:rPr>
              <a:t>Today’s customer uses multiple channels to complete a purchase. For example, the customer may browse the products on a larger screen (desktop or laptop) and complete the</a:t>
            </a:r>
          </a:p>
          <a:p>
            <a:pPr>
              <a:buNone/>
            </a:pPr>
            <a:r>
              <a:rPr lang="en-IN" sz="1200" dirty="0" smtClean="0">
                <a:latin typeface="Agency FB" pitchFamily="34" charset="0"/>
              </a:rPr>
              <a:t>purchase on mobile device. Ecommerce companies need to embed AI in every platform to ensure a consistent and personalized experience for the customer. They need to use the AI</a:t>
            </a:r>
          </a:p>
          <a:p>
            <a:pPr>
              <a:buNone/>
            </a:pPr>
            <a:r>
              <a:rPr lang="en-IN" sz="1200" dirty="0" smtClean="0">
                <a:latin typeface="Agency FB" pitchFamily="34" charset="0"/>
              </a:rPr>
              <a:t>engine to monitor customers on all platforms, devices, and channels, create a universal view that will help in delivering seamless experience to customers.</a:t>
            </a:r>
          </a:p>
          <a:p>
            <a:pPr>
              <a:buNone/>
            </a:pPr>
            <a:endParaRPr lang="en-IN" sz="1200" dirty="0" smtClean="0">
              <a:latin typeface="Agency FB" pitchFamily="34" charset="0"/>
            </a:endParaRPr>
          </a:p>
          <a:p>
            <a:pPr>
              <a:buNone/>
            </a:pPr>
            <a:r>
              <a:rPr lang="en-IN" sz="1200" b="1" dirty="0" smtClean="0">
                <a:latin typeface="Agency FB" pitchFamily="34" charset="0"/>
              </a:rPr>
              <a:t>Improve recommendations</a:t>
            </a:r>
          </a:p>
          <a:p>
            <a:pPr>
              <a:buNone/>
            </a:pPr>
            <a:r>
              <a:rPr lang="en-IN" sz="1200" dirty="0" smtClean="0">
                <a:latin typeface="Agency FB" pitchFamily="34" charset="0"/>
              </a:rPr>
              <a:t>AI can be used to predict a customer </a:t>
            </a:r>
            <a:r>
              <a:rPr lang="en-IN" sz="1200" dirty="0" err="1" smtClean="0">
                <a:latin typeface="Agency FB" pitchFamily="34" charset="0"/>
              </a:rPr>
              <a:t>behavior</a:t>
            </a:r>
            <a:r>
              <a:rPr lang="en-IN" sz="1200" dirty="0" smtClean="0">
                <a:latin typeface="Agency FB" pitchFamily="34" charset="0"/>
              </a:rPr>
              <a:t> by scanning the browsing data. It can be used to make meaningful, relevant, and helpful recommendations. This can help in</a:t>
            </a:r>
          </a:p>
          <a:p>
            <a:pPr>
              <a:buNone/>
            </a:pPr>
            <a:r>
              <a:rPr lang="en-IN" sz="1200" dirty="0" smtClean="0">
                <a:latin typeface="Agency FB" pitchFamily="34" charset="0"/>
              </a:rPr>
              <a:t>personalizing experience for the customer. The AI algorithm uses a variety of inputs including user preferences, account information, purchase history, contextual information and</a:t>
            </a:r>
          </a:p>
          <a:p>
            <a:pPr>
              <a:buNone/>
            </a:pPr>
            <a:r>
              <a:rPr lang="en-IN" sz="1200" dirty="0" smtClean="0">
                <a:latin typeface="Agency FB" pitchFamily="34" charset="0"/>
              </a:rPr>
              <a:t>data from 3rd parties to deliver more personalized suggestions.</a:t>
            </a:r>
            <a:endParaRPr lang="en-IN" sz="1200" dirty="0">
              <a:latin typeface="Agency FB"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latin typeface="Agency FB" pitchFamily="34" charset="0"/>
              </a:rPr>
              <a:t>REFERENCES </a:t>
            </a:r>
            <a:endParaRPr lang="en-IN" b="1" dirty="0">
              <a:solidFill>
                <a:schemeClr val="tx1"/>
              </a:solidFill>
              <a:latin typeface="Agency FB" pitchFamily="34" charset="0"/>
            </a:endParaRPr>
          </a:p>
        </p:txBody>
      </p:sp>
      <p:sp>
        <p:nvSpPr>
          <p:cNvPr id="3" name="Content Placeholder 2"/>
          <p:cNvSpPr>
            <a:spLocks noGrp="1"/>
          </p:cNvSpPr>
          <p:nvPr>
            <p:ph sz="quarter" idx="1"/>
          </p:nvPr>
        </p:nvSpPr>
        <p:spPr/>
        <p:txBody>
          <a:bodyPr>
            <a:normAutofit/>
          </a:bodyPr>
          <a:lstStyle/>
          <a:p>
            <a:r>
              <a:rPr lang="en-IN" sz="1800" u="sng" dirty="0" smtClean="0">
                <a:latin typeface="Agency FB" pitchFamily="34" charset="0"/>
              </a:rPr>
              <a:t>https://medium.com/@Countants/how-artificial-intelligence-is-transforming-the-e-commerce-industry-countants-scalable-custom-73ae06836d35</a:t>
            </a:r>
          </a:p>
          <a:p>
            <a:r>
              <a:rPr lang="en-IN" sz="1800" u="sng" dirty="0" smtClean="0">
                <a:latin typeface="Agency FB" pitchFamily="34" charset="0"/>
              </a:rPr>
              <a:t>http://wiredsoft.org/cloud-blog.aspx?ID=1072</a:t>
            </a:r>
          </a:p>
          <a:p>
            <a:r>
              <a:rPr lang="en-IN" sz="1800" u="sng" dirty="0" smtClean="0">
                <a:latin typeface="Agency FB" pitchFamily="34" charset="0"/>
              </a:rPr>
              <a:t>https://www.appfutura.com/blog/how-use-ai-ecommerce-apps/</a:t>
            </a:r>
          </a:p>
          <a:p>
            <a:r>
              <a:rPr lang="en-IN" sz="1800" u="sng" dirty="0" smtClean="0">
                <a:latin typeface="Agency FB" pitchFamily="34" charset="0"/>
                <a:hlinkClick r:id="rId2"/>
              </a:rPr>
              <a:t>https://www.revenueriver.co/thedigitaloutdoorsman/6-ai-tools-to-drive-e-commerce-sales-for-brands</a:t>
            </a:r>
            <a:endParaRPr lang="en-IN" sz="1800" u="sng" dirty="0" smtClean="0">
              <a:latin typeface="Agency FB" pitchFamily="34" charset="0"/>
            </a:endParaRPr>
          </a:p>
          <a:p>
            <a:r>
              <a:rPr lang="en-IN" sz="1800" u="sng" dirty="0" smtClean="0">
                <a:latin typeface="Agency FB" pitchFamily="34" charset="0"/>
                <a:hlinkClick r:id="rId3"/>
              </a:rPr>
              <a:t>https://www.marketsandmarkets.com/Market-Reports/ai-in-agriculture-market-159957009.html</a:t>
            </a:r>
            <a:endParaRPr lang="en-IN" sz="1800" u="sng" dirty="0" smtClean="0">
              <a:latin typeface="Agency FB" pitchFamily="34" charset="0"/>
            </a:endParaRPr>
          </a:p>
          <a:p>
            <a:r>
              <a:rPr lang="en-IN" sz="1800" u="sng" dirty="0" smtClean="0">
                <a:latin typeface="Agency FB" pitchFamily="34" charset="0"/>
                <a:hlinkClick r:id="rId4"/>
              </a:rPr>
              <a:t>https://www.dexlabanalytics.com/blog/applications-of-artificial-intelligence-agriculture</a:t>
            </a:r>
            <a:endParaRPr lang="en-IN" sz="1800" u="sng" dirty="0" smtClean="0">
              <a:latin typeface="Agency FB" pitchFamily="34" charset="0"/>
            </a:endParaRPr>
          </a:p>
          <a:p>
            <a:r>
              <a:rPr lang="en-IN" sz="1800" u="sng" dirty="0" smtClean="0">
                <a:latin typeface="Agency FB" pitchFamily="34" charset="0"/>
                <a:hlinkClick r:id="rId5"/>
              </a:rPr>
              <a:t>https://usmsystems.com/ai-in-agriculture-applications-of-ai-its-tools/</a:t>
            </a:r>
            <a:endParaRPr lang="en-IN" sz="1800" u="sng" dirty="0" smtClean="0">
              <a:latin typeface="Agency FB" pitchFamily="34" charset="0"/>
            </a:endParaRPr>
          </a:p>
          <a:p>
            <a:r>
              <a:rPr lang="en-IN" sz="1800" u="sng" dirty="0" smtClean="0">
                <a:latin typeface="Agency FB" pitchFamily="34" charset="0"/>
                <a:hlinkClick r:id="rId6"/>
              </a:rPr>
              <a:t>https://www.plugandplaytechcenter.com/resources/10-agriculture-automation-companies-shaping-future-farming/</a:t>
            </a:r>
            <a:endParaRPr lang="en-IN" sz="1800" u="sng" dirty="0" smtClean="0">
              <a:latin typeface="Agency FB" pitchFamily="34" charset="0"/>
            </a:endParaRPr>
          </a:p>
          <a:p>
            <a:r>
              <a:rPr lang="en-IN" sz="1800" u="sng" dirty="0" smtClean="0">
                <a:latin typeface="Agency FB" pitchFamily="34" charset="0"/>
                <a:hlinkClick r:id="rId7"/>
              </a:rPr>
              <a:t>https://www.analyticsinsight.net/top-10-ai-and-robotics-companies-transforming-agriculture-sector/</a:t>
            </a:r>
            <a:endParaRPr lang="en-IN" sz="1800" u="sng" dirty="0" smtClean="0">
              <a:latin typeface="Agency FB" pitchFamily="34" charset="0"/>
            </a:endParaRPr>
          </a:p>
          <a:p>
            <a:r>
              <a:rPr lang="en-IN" sz="1800" u="sng" dirty="0" smtClean="0">
                <a:latin typeface="Agency FB" pitchFamily="34" charset="0"/>
              </a:rPr>
              <a:t>https://usmsystems.com/ai-in-agriculture-applications-of-ai-its-tools/</a:t>
            </a:r>
            <a:endParaRPr lang="en-IN" sz="1800" u="sng" dirty="0">
              <a:latin typeface="Agency FB"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latin typeface="Agency FB" pitchFamily="34" charset="0"/>
              </a:rPr>
              <a:t>THE END</a:t>
            </a:r>
            <a:endParaRPr lang="en-IN" b="1" dirty="0">
              <a:solidFill>
                <a:schemeClr val="tx1"/>
              </a:solidFill>
              <a:latin typeface="Agency FB" pitchFamily="34" charset="0"/>
            </a:endParaRPr>
          </a:p>
        </p:txBody>
      </p:sp>
      <p:pic>
        <p:nvPicPr>
          <p:cNvPr id="4" name="Content Placeholder 3" descr="Blog-image-2020-04-07@2x.png"/>
          <p:cNvPicPr>
            <a:picLocks noGrp="1" noChangeAspect="1"/>
          </p:cNvPicPr>
          <p:nvPr>
            <p:ph sz="quarter" idx="1"/>
          </p:nvPr>
        </p:nvPicPr>
        <p:blipFill>
          <a:blip r:embed="rId2"/>
          <a:stretch>
            <a:fillRect/>
          </a:stretch>
        </p:blipFill>
        <p:spPr>
          <a:xfrm>
            <a:off x="301625" y="1524000"/>
            <a:ext cx="8504238" cy="5105399"/>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latin typeface="Agency FB" pitchFamily="34" charset="0"/>
              </a:rPr>
              <a:t>AGRICULTURE INDUSTRY</a:t>
            </a:r>
            <a:endParaRPr lang="en-IN" b="1" dirty="0">
              <a:solidFill>
                <a:schemeClr val="tx1"/>
              </a:solidFill>
              <a:latin typeface="Agency FB" pitchFamily="34" charset="0"/>
            </a:endParaRPr>
          </a:p>
        </p:txBody>
      </p:sp>
      <p:sp>
        <p:nvSpPr>
          <p:cNvPr id="3" name="Content Placeholder 2"/>
          <p:cNvSpPr>
            <a:spLocks noGrp="1"/>
          </p:cNvSpPr>
          <p:nvPr>
            <p:ph sz="quarter" idx="1"/>
          </p:nvPr>
        </p:nvSpPr>
        <p:spPr/>
        <p:txBody>
          <a:bodyPr/>
          <a:lstStyle/>
          <a:p>
            <a:pPr>
              <a:buNone/>
            </a:pPr>
            <a:r>
              <a:rPr lang="en-IN" b="1" dirty="0" smtClean="0">
                <a:latin typeface="Agency FB" pitchFamily="34" charset="0"/>
              </a:rPr>
              <a:t>OBJECTIVES</a:t>
            </a:r>
          </a:p>
          <a:p>
            <a:pPr>
              <a:buFont typeface="Wingdings" pitchFamily="2" charset="2"/>
              <a:buChar char="ü"/>
            </a:pPr>
            <a:r>
              <a:rPr lang="en-IN" b="1" dirty="0" smtClean="0">
                <a:latin typeface="Agency FB" pitchFamily="34" charset="0"/>
              </a:rPr>
              <a:t> MINDMAP OF AGRICULTURE INDUSTRY</a:t>
            </a:r>
          </a:p>
          <a:p>
            <a:pPr>
              <a:buFont typeface="Wingdings" pitchFamily="2" charset="2"/>
              <a:buChar char="ü"/>
            </a:pPr>
            <a:endParaRPr lang="en-IN" b="1" dirty="0" smtClean="0">
              <a:latin typeface="Agency FB" pitchFamily="34" charset="0"/>
            </a:endParaRPr>
          </a:p>
          <a:p>
            <a:pPr>
              <a:buFont typeface="Wingdings" pitchFamily="2" charset="2"/>
              <a:buChar char="ü"/>
            </a:pPr>
            <a:r>
              <a:rPr lang="en-IN" b="1" dirty="0" smtClean="0">
                <a:latin typeface="Agency FB" pitchFamily="34" charset="0"/>
              </a:rPr>
              <a:t>IMPACT OF AI ON AGRICULTURE INDUSTRY</a:t>
            </a:r>
          </a:p>
          <a:p>
            <a:pPr>
              <a:buFont typeface="Wingdings" pitchFamily="2" charset="2"/>
              <a:buChar char="ü"/>
            </a:pPr>
            <a:endParaRPr lang="en-IN" b="1" dirty="0" smtClean="0">
              <a:latin typeface="Agency FB" pitchFamily="34" charset="0"/>
            </a:endParaRPr>
          </a:p>
          <a:p>
            <a:pPr>
              <a:buFont typeface="Wingdings" pitchFamily="2" charset="2"/>
              <a:buChar char="ü"/>
            </a:pPr>
            <a:r>
              <a:rPr lang="en-IN" b="1" dirty="0" smtClean="0">
                <a:latin typeface="Agency FB" pitchFamily="34" charset="0"/>
              </a:rPr>
              <a:t>APPLICATIONS OF AGRICULTURE INDUSTRY</a:t>
            </a:r>
          </a:p>
          <a:p>
            <a:pPr>
              <a:buFont typeface="Wingdings" pitchFamily="2" charset="2"/>
              <a:buChar char="ü"/>
            </a:pPr>
            <a:endParaRPr lang="en-IN" b="1" dirty="0" smtClean="0">
              <a:latin typeface="Agency FB" pitchFamily="34" charset="0"/>
            </a:endParaRPr>
          </a:p>
          <a:p>
            <a:pPr>
              <a:buFont typeface="Wingdings" pitchFamily="2" charset="2"/>
              <a:buChar char="ü"/>
            </a:pPr>
            <a:r>
              <a:rPr lang="en-IN" b="1" dirty="0" smtClean="0">
                <a:latin typeface="Agency FB" pitchFamily="34" charset="0"/>
              </a:rPr>
              <a:t> PROJECTS, COMPANIES INVLOLVED  </a:t>
            </a:r>
            <a:endParaRPr lang="en-IN" b="1" dirty="0">
              <a:latin typeface="Agency FB"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tx1"/>
                </a:solidFill>
                <a:latin typeface="Agency FB" pitchFamily="34" charset="0"/>
              </a:rPr>
              <a:t>MIND MAP OF AGRICULTURE INDUSTRY</a:t>
            </a:r>
            <a:endParaRPr lang="en-IN" b="1" dirty="0">
              <a:solidFill>
                <a:schemeClr val="tx1"/>
              </a:solidFill>
              <a:latin typeface="Agency FB" pitchFamily="34" charset="0"/>
            </a:endParaRPr>
          </a:p>
        </p:txBody>
      </p:sp>
      <p:pic>
        <p:nvPicPr>
          <p:cNvPr id="1026" name="Picture 2"/>
          <p:cNvPicPr>
            <a:picLocks noChangeAspect="1" noChangeArrowheads="1"/>
          </p:cNvPicPr>
          <p:nvPr/>
        </p:nvPicPr>
        <p:blipFill>
          <a:blip r:embed="rId2"/>
          <a:srcRect/>
          <a:stretch>
            <a:fillRect/>
          </a:stretch>
        </p:blipFill>
        <p:spPr bwMode="auto">
          <a:xfrm>
            <a:off x="228600" y="1600200"/>
            <a:ext cx="8686800" cy="4953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758952"/>
          </a:xfrm>
        </p:spPr>
        <p:txBody>
          <a:bodyPr>
            <a:normAutofit/>
          </a:bodyPr>
          <a:lstStyle/>
          <a:p>
            <a:r>
              <a:rPr lang="en-IN" b="1" dirty="0" smtClean="0">
                <a:solidFill>
                  <a:schemeClr val="tx1"/>
                </a:solidFill>
                <a:latin typeface="Agency FB" pitchFamily="34" charset="0"/>
              </a:rPr>
              <a:t>IMPACT OF AI IN AGRICULTURE INDUSTRY</a:t>
            </a:r>
            <a:endParaRPr lang="en-IN" b="1" dirty="0">
              <a:solidFill>
                <a:schemeClr val="tx1"/>
              </a:solidFill>
              <a:latin typeface="Agency FB" pitchFamily="34" charset="0"/>
            </a:endParaRPr>
          </a:p>
        </p:txBody>
      </p:sp>
      <p:sp>
        <p:nvSpPr>
          <p:cNvPr id="3" name="Content Placeholder 2"/>
          <p:cNvSpPr>
            <a:spLocks noGrp="1"/>
          </p:cNvSpPr>
          <p:nvPr>
            <p:ph sz="quarter" idx="1"/>
          </p:nvPr>
        </p:nvSpPr>
        <p:spPr>
          <a:xfrm>
            <a:off x="152400" y="1524000"/>
            <a:ext cx="8839200" cy="5334000"/>
          </a:xfrm>
        </p:spPr>
        <p:txBody>
          <a:bodyPr>
            <a:noAutofit/>
          </a:bodyPr>
          <a:lstStyle/>
          <a:p>
            <a:pPr>
              <a:buNone/>
            </a:pPr>
            <a:r>
              <a:rPr lang="en-IN" sz="1200" b="1" dirty="0" smtClean="0">
                <a:latin typeface="Agency FB" pitchFamily="34" charset="0"/>
              </a:rPr>
              <a:t>Robots</a:t>
            </a:r>
          </a:p>
          <a:p>
            <a:pPr>
              <a:buNone/>
            </a:pPr>
            <a:r>
              <a:rPr lang="en-IN" sz="1200" dirty="0" smtClean="0">
                <a:latin typeface="Agency FB" pitchFamily="34" charset="0"/>
              </a:rPr>
              <a:t>Firstly, companies are now gradually adopting AI powered machines to automate agricultural tasks such as harvesting larger volumes of crops faster than human workers. For</a:t>
            </a:r>
          </a:p>
          <a:p>
            <a:pPr>
              <a:buNone/>
            </a:pPr>
            <a:r>
              <a:rPr lang="en-IN" sz="1200" dirty="0" smtClean="0">
                <a:latin typeface="Agency FB" pitchFamily="34" charset="0"/>
              </a:rPr>
              <a:t>instance, companies are using robots to remove weeds and unwanted plants from fields.</a:t>
            </a:r>
          </a:p>
          <a:p>
            <a:pPr>
              <a:buNone/>
            </a:pPr>
            <a:r>
              <a:rPr lang="en-IN" sz="1200" b="1" dirty="0" smtClean="0">
                <a:latin typeface="Agency FB" pitchFamily="34" charset="0"/>
              </a:rPr>
              <a:t>Computer Vision</a:t>
            </a:r>
          </a:p>
          <a:p>
            <a:pPr>
              <a:buNone/>
            </a:pPr>
            <a:r>
              <a:rPr lang="en-IN" sz="1200" dirty="0" smtClean="0">
                <a:latin typeface="Agency FB" pitchFamily="34" charset="0"/>
              </a:rPr>
              <a:t>Secondly, companies are using computer vision and deep learning algorithms to process and study crop and soil health. For instance, farmers are using unmanned drones to survey</a:t>
            </a:r>
          </a:p>
          <a:p>
            <a:pPr>
              <a:buNone/>
            </a:pPr>
            <a:r>
              <a:rPr lang="en-IN" sz="1200" dirty="0" smtClean="0">
                <a:latin typeface="Agency FB" pitchFamily="34" charset="0"/>
              </a:rPr>
              <a:t>their lands in real time to identify problem areas and areas of potential improvement. Farms can be monitored frequently using these machines than they can be with farmers doing</a:t>
            </a:r>
          </a:p>
          <a:p>
            <a:pPr>
              <a:buNone/>
            </a:pPr>
            <a:r>
              <a:rPr lang="en-IN" sz="1200" dirty="0" smtClean="0">
                <a:latin typeface="Agency FB" pitchFamily="34" charset="0"/>
              </a:rPr>
              <a:t>so on foot.</a:t>
            </a:r>
          </a:p>
          <a:p>
            <a:pPr>
              <a:buNone/>
            </a:pPr>
            <a:r>
              <a:rPr lang="en-IN" sz="1200" b="1" dirty="0" smtClean="0">
                <a:latin typeface="Agency FB" pitchFamily="34" charset="0"/>
              </a:rPr>
              <a:t>Seasonal Forecasting</a:t>
            </a:r>
          </a:p>
          <a:p>
            <a:pPr>
              <a:buNone/>
            </a:pPr>
            <a:r>
              <a:rPr lang="en-IN" sz="1200" dirty="0" smtClean="0">
                <a:latin typeface="Agency FB" pitchFamily="34" charset="0"/>
              </a:rPr>
              <a:t>Thirdly, AI is used to track and predict environmental impacts such as weather changes. Seasonal forecasting is particularly valuable for small farms in developing countries as</a:t>
            </a:r>
          </a:p>
          <a:p>
            <a:pPr>
              <a:buNone/>
            </a:pPr>
            <a:r>
              <a:rPr lang="en-IN" sz="1200" dirty="0" smtClean="0">
                <a:latin typeface="Agency FB" pitchFamily="34" charset="0"/>
              </a:rPr>
              <a:t>their data and knowledge can be limited. Keeping these small farms operational and growing bountiful yields is important as these small farms produce 70% of the world’s crops,</a:t>
            </a:r>
          </a:p>
          <a:p>
            <a:pPr>
              <a:buNone/>
            </a:pPr>
            <a:r>
              <a:rPr lang="en-IN" sz="1200" b="1" dirty="0" smtClean="0">
                <a:latin typeface="Agency FB" pitchFamily="34" charset="0"/>
              </a:rPr>
              <a:t>The India story</a:t>
            </a:r>
          </a:p>
          <a:p>
            <a:pPr>
              <a:buNone/>
            </a:pPr>
            <a:r>
              <a:rPr lang="en-IN" sz="1200" dirty="0" smtClean="0">
                <a:latin typeface="Agency FB" pitchFamily="34" charset="0"/>
              </a:rPr>
              <a:t>In India, for instance, farmers are gradually working with technology to predict weather patterns and crop yield. Since 2016, Microsoft and a non-profit have together developed an</a:t>
            </a:r>
          </a:p>
          <a:p>
            <a:pPr>
              <a:buNone/>
            </a:pPr>
            <a:r>
              <a:rPr lang="en-IN" sz="1200" dirty="0" smtClean="0">
                <a:latin typeface="Agency FB" pitchFamily="34" charset="0"/>
              </a:rPr>
              <a:t>AI sowing application which is used to guide farmers on when to sow seeds based on a study of weather patterns, local crop yield and rainfall.</a:t>
            </a:r>
          </a:p>
          <a:p>
            <a:pPr>
              <a:buNone/>
            </a:pPr>
            <a:r>
              <a:rPr lang="en-IN" sz="1200" b="1" dirty="0" smtClean="0">
                <a:latin typeface="Agency FB" pitchFamily="34" charset="0"/>
              </a:rPr>
              <a:t>Chatbots</a:t>
            </a:r>
          </a:p>
          <a:p>
            <a:pPr>
              <a:buNone/>
            </a:pPr>
            <a:r>
              <a:rPr lang="en-IN" sz="1200" dirty="0" smtClean="0">
                <a:latin typeface="Agency FB" pitchFamily="34" charset="0"/>
              </a:rPr>
              <a:t>Moreover, farmers across the world have begun to turn to chatbots for assistance and help, getting answers to a variety of questions and queries regarding specific farm</a:t>
            </a:r>
          </a:p>
          <a:p>
            <a:pPr>
              <a:buNone/>
            </a:pPr>
            <a:r>
              <a:rPr lang="en-IN" sz="1200" dirty="0" smtClean="0">
                <a:latin typeface="Agency FB" pitchFamily="34" charset="0"/>
              </a:rPr>
              <a:t>problems.</a:t>
            </a:r>
          </a:p>
          <a:p>
            <a:pPr>
              <a:buNone/>
            </a:pPr>
            <a:r>
              <a:rPr lang="en-IN" sz="1200" b="1" dirty="0" smtClean="0">
                <a:latin typeface="Agency FB" pitchFamily="34" charset="0"/>
              </a:rPr>
              <a:t>Precision Farming</a:t>
            </a:r>
          </a:p>
          <a:p>
            <a:pPr>
              <a:buNone/>
            </a:pPr>
            <a:r>
              <a:rPr lang="en-IN" sz="1200" dirty="0" smtClean="0">
                <a:latin typeface="Agency FB" pitchFamily="34" charset="0"/>
              </a:rPr>
              <a:t>Research predicts the precision agriculture market to touch $12.9 billion by 2027. Precision agriculture or farming, also called site-specific crop management or satellite farming,</a:t>
            </a:r>
          </a:p>
          <a:p>
            <a:pPr>
              <a:buNone/>
            </a:pPr>
            <a:r>
              <a:rPr lang="en-IN" sz="1200" dirty="0" smtClean="0">
                <a:latin typeface="Agency FB" pitchFamily="34" charset="0"/>
              </a:rPr>
              <a:t>is a concept of farm management that utilizes information technology to ensure optimum health and productivity of crops. With this increase in the volume of satellite farming, there</a:t>
            </a:r>
          </a:p>
          <a:p>
            <a:pPr>
              <a:buNone/>
            </a:pPr>
            <a:r>
              <a:rPr lang="en-IN" sz="1200" dirty="0" smtClean="0">
                <a:latin typeface="Agency FB" pitchFamily="34" charset="0"/>
              </a:rPr>
              <a:t>is bound to be an increase in the demand for sophisticated data-analysis solutions. One such solution has been developed by the University of Illinois. The system developed aims to</a:t>
            </a:r>
          </a:p>
          <a:p>
            <a:pPr>
              <a:buNone/>
            </a:pPr>
            <a:r>
              <a:rPr lang="en-IN" sz="1200" dirty="0" smtClean="0">
                <a:latin typeface="Agency FB" pitchFamily="34" charset="0"/>
              </a:rPr>
              <a:t>“efficiently and accurately process precision agricultural data.”</a:t>
            </a:r>
          </a:p>
          <a:p>
            <a:pPr>
              <a:buClr>
                <a:schemeClr val="tx1"/>
              </a:buClr>
              <a:buNone/>
            </a:pPr>
            <a:endParaRPr lang="en-IN" sz="1200" dirty="0" smtClean="0">
              <a:latin typeface="Agency FB"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chemeClr val="tx1"/>
                </a:solidFill>
                <a:latin typeface="Agency FB" pitchFamily="34" charset="0"/>
              </a:rPr>
              <a:t>IMPACT OF AI IN AGRICULTURE INDUSTRY</a:t>
            </a:r>
            <a:endParaRPr lang="en-IN" sz="3200" dirty="0">
              <a:solidFill>
                <a:schemeClr val="tx1"/>
              </a:solidFill>
              <a:latin typeface="Agency FB" pitchFamily="34" charset="0"/>
            </a:endParaRPr>
          </a:p>
        </p:txBody>
      </p:sp>
      <p:sp>
        <p:nvSpPr>
          <p:cNvPr id="10" name="Content Placeholder 9"/>
          <p:cNvSpPr>
            <a:spLocks noGrp="1"/>
          </p:cNvSpPr>
          <p:nvPr>
            <p:ph sz="quarter" idx="1"/>
          </p:nvPr>
        </p:nvSpPr>
        <p:spPr>
          <a:xfrm>
            <a:off x="152400" y="1371600"/>
            <a:ext cx="8653272" cy="5334000"/>
          </a:xfrm>
        </p:spPr>
        <p:txBody>
          <a:bodyPr>
            <a:noAutofit/>
          </a:bodyPr>
          <a:lstStyle/>
          <a:p>
            <a:pPr>
              <a:buNone/>
            </a:pPr>
            <a:r>
              <a:rPr lang="en-IN" sz="1200" b="1" dirty="0" smtClean="0">
                <a:latin typeface="Agency FB" pitchFamily="34" charset="0"/>
              </a:rPr>
              <a:t>Food quality &amp; quantity </a:t>
            </a:r>
          </a:p>
          <a:p>
            <a:pPr>
              <a:buNone/>
            </a:pPr>
            <a:r>
              <a:rPr lang="en-IN" sz="1200" dirty="0" smtClean="0">
                <a:latin typeface="Agency FB" pitchFamily="34" charset="0"/>
              </a:rPr>
              <a:t>It is one of the best methods to improve the food quality with the help of an automated process for sorting the products which is referred as optical sorting. The major</a:t>
            </a:r>
          </a:p>
          <a:p>
            <a:pPr>
              <a:buNone/>
            </a:pPr>
            <a:r>
              <a:rPr lang="en-IN" sz="1200" dirty="0" smtClean="0">
                <a:latin typeface="Agency FB" pitchFamily="34" charset="0"/>
              </a:rPr>
              <a:t>innovation in the food supply is the UAV(Unmanned Aerial Vehicle). They offer the solutions to many of the problems of large farms by scanning vast areas of land in real</a:t>
            </a:r>
          </a:p>
          <a:p>
            <a:pPr>
              <a:buNone/>
            </a:pPr>
            <a:r>
              <a:rPr lang="en-IN" sz="1200" dirty="0" smtClean="0">
                <a:latin typeface="Agency FB" pitchFamily="34" charset="0"/>
              </a:rPr>
              <a:t>time for soil analysis, plant protection, crop anomalies, etc. Another crucial application is through sensor networks which have been a part of greenhouse climates</a:t>
            </a:r>
          </a:p>
          <a:p>
            <a:pPr>
              <a:buNone/>
            </a:pPr>
            <a:r>
              <a:rPr lang="en-IN" sz="1200" dirty="0" smtClean="0">
                <a:latin typeface="Agency FB" pitchFamily="34" charset="0"/>
              </a:rPr>
              <a:t>controllers for a while, but the addition of AI-based techniques like neural networks have improved the yield and decreased the use of water and energy.</a:t>
            </a:r>
          </a:p>
          <a:p>
            <a:pPr>
              <a:buNone/>
            </a:pPr>
            <a:r>
              <a:rPr lang="en-IN" sz="1200" b="1" dirty="0" smtClean="0">
                <a:latin typeface="Agency FB" pitchFamily="34" charset="0"/>
              </a:rPr>
              <a:t>Lack of human </a:t>
            </a:r>
            <a:r>
              <a:rPr lang="en-IN" sz="1200" b="1" dirty="0" err="1" smtClean="0">
                <a:latin typeface="Agency FB" pitchFamily="34" charset="0"/>
              </a:rPr>
              <a:t>labor</a:t>
            </a:r>
            <a:endParaRPr lang="en-IN" sz="1200" b="1" dirty="0" smtClean="0">
              <a:latin typeface="Agency FB" pitchFamily="34" charset="0"/>
            </a:endParaRPr>
          </a:p>
          <a:p>
            <a:pPr>
              <a:buNone/>
            </a:pPr>
            <a:r>
              <a:rPr lang="en-IN" sz="1200" dirty="0" smtClean="0">
                <a:latin typeface="Agency FB" pitchFamily="34" charset="0"/>
              </a:rPr>
              <a:t>There are many technologies which help to reduce the requirements of human </a:t>
            </a:r>
            <a:r>
              <a:rPr lang="en-IN" sz="1200" dirty="0" err="1" smtClean="0">
                <a:latin typeface="Agency FB" pitchFamily="34" charset="0"/>
              </a:rPr>
              <a:t>labor</a:t>
            </a:r>
            <a:r>
              <a:rPr lang="en-IN" sz="1200" dirty="0" smtClean="0">
                <a:latin typeface="Agency FB" pitchFamily="34" charset="0"/>
              </a:rPr>
              <a:t> in the agricultural sector. Optical sorting system, autonomous UAVs etc have efficiently</a:t>
            </a:r>
          </a:p>
          <a:p>
            <a:pPr>
              <a:buNone/>
            </a:pPr>
            <a:r>
              <a:rPr lang="en-IN" sz="1200" dirty="0" smtClean="0">
                <a:latin typeface="Agency FB" pitchFamily="34" charset="0"/>
              </a:rPr>
              <a:t>replaced the humans, but other innovations are also been designed specifically for this purpose</a:t>
            </a:r>
          </a:p>
          <a:p>
            <a:pPr>
              <a:buNone/>
            </a:pPr>
            <a:r>
              <a:rPr lang="en-IN" sz="1200" b="1" dirty="0" smtClean="0">
                <a:latin typeface="Agency FB" pitchFamily="34" charset="0"/>
              </a:rPr>
              <a:t>Water &amp; land management</a:t>
            </a:r>
          </a:p>
          <a:p>
            <a:pPr>
              <a:buNone/>
            </a:pPr>
            <a:r>
              <a:rPr lang="en-IN" sz="1200" dirty="0" smtClean="0">
                <a:latin typeface="Agency FB" pitchFamily="34" charset="0"/>
              </a:rPr>
              <a:t>Several institutions and universities have been still researching on how to create a more efficient irrigation system and AI techniques have shown to be the promising factor</a:t>
            </a:r>
          </a:p>
          <a:p>
            <a:pPr>
              <a:buNone/>
            </a:pPr>
            <a:r>
              <a:rPr lang="en-IN" sz="1200" dirty="0" smtClean="0">
                <a:latin typeface="Agency FB" pitchFamily="34" charset="0"/>
              </a:rPr>
              <a:t>in this area. There are many innovative systems that rely on the sensors or parameter </a:t>
            </a:r>
            <a:r>
              <a:rPr lang="en-IN" sz="1200" dirty="0" err="1" smtClean="0">
                <a:latin typeface="Agency FB" pitchFamily="34" charset="0"/>
              </a:rPr>
              <a:t>modeling</a:t>
            </a:r>
            <a:endParaRPr lang="en-IN" sz="1200" dirty="0" smtClean="0">
              <a:latin typeface="Agency FB" pitchFamily="34" charset="0"/>
            </a:endParaRPr>
          </a:p>
          <a:p>
            <a:pPr>
              <a:buNone/>
            </a:pPr>
            <a:r>
              <a:rPr lang="en-IN" sz="1200" b="1" dirty="0" smtClean="0">
                <a:latin typeface="Agency FB" pitchFamily="34" charset="0"/>
              </a:rPr>
              <a:t>Maximum potential</a:t>
            </a:r>
          </a:p>
          <a:p>
            <a:pPr>
              <a:buNone/>
            </a:pPr>
            <a:r>
              <a:rPr lang="en-IN" sz="1200" dirty="0" smtClean="0">
                <a:latin typeface="Agency FB" pitchFamily="34" charset="0"/>
              </a:rPr>
              <a:t>While the digital transformation is disrupting the agricultural world much more, the data come to feed the systems solution like Watson</a:t>
            </a:r>
            <a:r>
              <a:rPr lang="en-IN" sz="1200" b="1" dirty="0" smtClean="0">
                <a:latin typeface="Agency FB" pitchFamily="34" charset="0"/>
              </a:rPr>
              <a:t> </a:t>
            </a:r>
            <a:r>
              <a:rPr lang="en-IN" sz="1200" dirty="0" err="1" smtClean="0">
                <a:latin typeface="Agency FB" pitchFamily="34" charset="0"/>
              </a:rPr>
              <a:t>IoT</a:t>
            </a:r>
            <a:r>
              <a:rPr lang="en-IN" sz="1200" dirty="0" smtClean="0">
                <a:latin typeface="Agency FB" pitchFamily="34" charset="0"/>
              </a:rPr>
              <a:t> platform that helps to enhance</a:t>
            </a:r>
          </a:p>
          <a:p>
            <a:pPr>
              <a:buNone/>
            </a:pPr>
            <a:r>
              <a:rPr lang="en-IN" sz="1200" dirty="0" smtClean="0">
                <a:latin typeface="Agency FB" pitchFamily="34" charset="0"/>
              </a:rPr>
              <a:t>the value by applying machine learning abilities for sensing the transformational management system.</a:t>
            </a:r>
          </a:p>
          <a:p>
            <a:pPr>
              <a:buNone/>
            </a:pPr>
            <a:r>
              <a:rPr lang="en-IN" sz="1200" b="1" dirty="0" smtClean="0">
                <a:latin typeface="Agency FB" pitchFamily="34" charset="0"/>
              </a:rPr>
              <a:t>Image reorganization</a:t>
            </a:r>
          </a:p>
          <a:p>
            <a:pPr>
              <a:buNone/>
            </a:pPr>
            <a:r>
              <a:rPr lang="en-IN" sz="1200" dirty="0" smtClean="0">
                <a:latin typeface="Agency FB" pitchFamily="34" charset="0"/>
              </a:rPr>
              <a:t>The agricultural drones have already helped farmers to scan fields, monitor crops, and seeding or analyzing the plant health. According to very recent reports of IBM, IBM</a:t>
            </a:r>
          </a:p>
          <a:p>
            <a:pPr>
              <a:buNone/>
            </a:pPr>
            <a:r>
              <a:rPr lang="en-IN" sz="1200" dirty="0" smtClean="0">
                <a:latin typeface="Agency FB" pitchFamily="34" charset="0"/>
              </a:rPr>
              <a:t>has partnered with the aircraft system to recognize APIs for commercial droned in order to capture the images, identify areas, etc.</a:t>
            </a:r>
          </a:p>
          <a:p>
            <a:pPr>
              <a:buNone/>
            </a:pPr>
            <a:r>
              <a:rPr lang="en-IN" sz="1200" b="1" dirty="0" smtClean="0">
                <a:latin typeface="Agency FB" pitchFamily="34" charset="0"/>
              </a:rPr>
              <a:t>Skills and workforce</a:t>
            </a:r>
          </a:p>
          <a:p>
            <a:pPr>
              <a:buNone/>
            </a:pPr>
            <a:r>
              <a:rPr lang="en-IN" sz="1200" dirty="0" smtClean="0">
                <a:latin typeface="Agency FB" pitchFamily="34" charset="0"/>
              </a:rPr>
              <a:t>In recent World Urbanization Prospect reports, UN has predicted that by the year 2050 around 66% of the world’s population will live in urban areas. This increasing</a:t>
            </a:r>
          </a:p>
          <a:p>
            <a:pPr>
              <a:buNone/>
            </a:pPr>
            <a:r>
              <a:rPr lang="en-IN" sz="1200" dirty="0" smtClean="0">
                <a:latin typeface="Agency FB" pitchFamily="34" charset="0"/>
              </a:rPr>
              <a:t>urbanization will lead to a reduction of the workforce in rural areas.</a:t>
            </a:r>
          </a:p>
          <a:p>
            <a:pPr>
              <a:buNone/>
            </a:pPr>
            <a:r>
              <a:rPr lang="en-IN" sz="1200" b="1" dirty="0" smtClean="0">
                <a:latin typeface="Agency FB" pitchFamily="34" charset="0"/>
              </a:rPr>
              <a:t>Maximize return</a:t>
            </a:r>
          </a:p>
          <a:p>
            <a:pPr>
              <a:buNone/>
            </a:pPr>
            <a:r>
              <a:rPr lang="en-IN" sz="1200" dirty="0" smtClean="0">
                <a:latin typeface="Agency FB" pitchFamily="34" charset="0"/>
              </a:rPr>
              <a:t>The massive use of cognitive technologies in agricultural could help for determining the best crop choice or the best hybrid seed choice for crop mix that is adapted to</a:t>
            </a:r>
          </a:p>
          <a:p>
            <a:pPr>
              <a:buNone/>
            </a:pPr>
            <a:r>
              <a:rPr lang="en-IN" sz="1200" dirty="0" smtClean="0">
                <a:latin typeface="Agency FB" pitchFamily="34" charset="0"/>
              </a:rPr>
              <a:t>various objectives, conditions and better suited for farm’s seed.</a:t>
            </a:r>
          </a:p>
          <a:p>
            <a:pPr>
              <a:buNone/>
            </a:pPr>
            <a:endParaRPr lang="en-IN" sz="1200" dirty="0" smtClean="0">
              <a:latin typeface="Agency FB" pitchFamily="34" charset="0"/>
            </a:endParaRPr>
          </a:p>
          <a:p>
            <a:pPr>
              <a:buNone/>
            </a:pPr>
            <a:endParaRPr lang="en-IN" sz="1200" b="1" dirty="0">
              <a:latin typeface="Agency FB"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latin typeface="Agency FB" pitchFamily="34" charset="0"/>
              </a:rPr>
              <a:t>APPLICATIONS OF AGRICULTURE INDUSTRY</a:t>
            </a:r>
            <a:endParaRPr lang="en-IN" b="1" dirty="0">
              <a:solidFill>
                <a:schemeClr val="tx1"/>
              </a:solidFill>
              <a:latin typeface="Agency FB" pitchFamily="34" charset="0"/>
            </a:endParaRPr>
          </a:p>
        </p:txBody>
      </p:sp>
      <p:sp>
        <p:nvSpPr>
          <p:cNvPr id="4" name="Content Placeholder 3"/>
          <p:cNvSpPr>
            <a:spLocks noGrp="1"/>
          </p:cNvSpPr>
          <p:nvPr>
            <p:ph sz="quarter" idx="1"/>
          </p:nvPr>
        </p:nvSpPr>
        <p:spPr>
          <a:xfrm>
            <a:off x="152400" y="1527048"/>
            <a:ext cx="8839200" cy="5178552"/>
          </a:xfrm>
        </p:spPr>
        <p:txBody>
          <a:bodyPr>
            <a:noAutofit/>
          </a:bodyPr>
          <a:lstStyle/>
          <a:p>
            <a:pPr>
              <a:buNone/>
            </a:pPr>
            <a:r>
              <a:rPr lang="en-IN" sz="1200" dirty="0" smtClean="0">
                <a:latin typeface="Agency FB" pitchFamily="34" charset="0"/>
                <a:hlinkClick r:id="rId2"/>
              </a:rPr>
              <a:t>Blue River Technology</a:t>
            </a:r>
            <a:endParaRPr lang="en-IN" sz="1200" dirty="0" smtClean="0">
              <a:latin typeface="Agency FB" pitchFamily="34" charset="0"/>
            </a:endParaRPr>
          </a:p>
          <a:p>
            <a:pPr>
              <a:buNone/>
            </a:pPr>
            <a:r>
              <a:rPr lang="en-IN" sz="1200" dirty="0" smtClean="0">
                <a:latin typeface="Agency FB" pitchFamily="34" charset="0"/>
              </a:rPr>
              <a:t>Specialises in Weed Control</a:t>
            </a:r>
          </a:p>
          <a:p>
            <a:pPr>
              <a:buNone/>
            </a:pPr>
            <a:r>
              <a:rPr lang="en-IN" sz="1200" dirty="0" smtClean="0">
                <a:latin typeface="Agency FB" pitchFamily="34" charset="0"/>
              </a:rPr>
              <a:t>Companies like Blue River Technology are using automation and robotics to discover efficient ways in order to protect crops from weeds. The company has developed See &amp;</a:t>
            </a:r>
          </a:p>
          <a:p>
            <a:pPr>
              <a:buNone/>
            </a:pPr>
            <a:r>
              <a:rPr lang="en-IN" sz="1200" dirty="0" smtClean="0">
                <a:latin typeface="Agency FB" pitchFamily="34" charset="0"/>
              </a:rPr>
              <a:t>Spray robot which leverages computer vision to monitor and spray weed on cotton plants precisely. Spraying with precision can be helpful in preventing herbicide</a:t>
            </a:r>
          </a:p>
          <a:p>
            <a:pPr>
              <a:buNone/>
            </a:pPr>
            <a:r>
              <a:rPr lang="en-IN" sz="1200" dirty="0" smtClean="0">
                <a:latin typeface="Agency FB" pitchFamily="34" charset="0"/>
              </a:rPr>
              <a:t>resistance. Reportedly, the company claims that’s its precision technology eliminates around 80 percent of volume of chemicals sprayed on crops and is also helpful in</a:t>
            </a:r>
          </a:p>
          <a:p>
            <a:pPr>
              <a:buNone/>
            </a:pPr>
            <a:r>
              <a:rPr lang="en-IN" sz="1200" dirty="0" smtClean="0">
                <a:latin typeface="Agency FB" pitchFamily="34" charset="0"/>
              </a:rPr>
              <a:t>reducing herbicide expenditure by 90 percent.</a:t>
            </a:r>
          </a:p>
          <a:p>
            <a:pPr>
              <a:buNone/>
            </a:pPr>
            <a:endParaRPr lang="en-IN" sz="1200" dirty="0" smtClean="0">
              <a:latin typeface="Agency FB" pitchFamily="34" charset="0"/>
              <a:hlinkClick r:id="rId3"/>
            </a:endParaRPr>
          </a:p>
          <a:p>
            <a:pPr>
              <a:buNone/>
            </a:pPr>
            <a:r>
              <a:rPr lang="en-IN" sz="1200" dirty="0" smtClean="0">
                <a:latin typeface="Agency FB" pitchFamily="34" charset="0"/>
                <a:hlinkClick r:id="rId3"/>
              </a:rPr>
              <a:t>Harvest CROO Robotics</a:t>
            </a:r>
            <a:endParaRPr lang="en-IN" sz="1200" dirty="0" smtClean="0">
              <a:latin typeface="Agency FB" pitchFamily="34" charset="0"/>
            </a:endParaRPr>
          </a:p>
          <a:p>
            <a:pPr>
              <a:buNone/>
            </a:pPr>
            <a:r>
              <a:rPr lang="en-IN" sz="1200" dirty="0" smtClean="0">
                <a:latin typeface="Agency FB" pitchFamily="34" charset="0"/>
              </a:rPr>
              <a:t>Specialises in Crop Harvesting</a:t>
            </a:r>
          </a:p>
          <a:p>
            <a:pPr>
              <a:buNone/>
            </a:pPr>
            <a:r>
              <a:rPr lang="en-IN" sz="1200" dirty="0" smtClean="0">
                <a:latin typeface="Agency FB" pitchFamily="34" charset="0"/>
              </a:rPr>
              <a:t>Harvest CROO Robotics  is a company that developed a robot to assist strawberry farmers pick and pack their crops. Due to lack of labourers, millions of dollars’ revenue</a:t>
            </a:r>
          </a:p>
          <a:p>
            <a:pPr>
              <a:buNone/>
            </a:pPr>
            <a:r>
              <a:rPr lang="en-IN" sz="1200" dirty="0" smtClean="0">
                <a:latin typeface="Agency FB" pitchFamily="34" charset="0"/>
              </a:rPr>
              <a:t>has loss has been reported key farming regions of US including California and Arizona. The company claims that its robot is capable of harvesting</a:t>
            </a:r>
          </a:p>
          <a:p>
            <a:pPr>
              <a:buNone/>
            </a:pPr>
            <a:endParaRPr lang="en-IN" sz="1200" dirty="0" smtClean="0">
              <a:latin typeface="Agency FB" pitchFamily="34" charset="0"/>
              <a:hlinkClick r:id="rId4"/>
            </a:endParaRPr>
          </a:p>
          <a:p>
            <a:pPr>
              <a:buNone/>
            </a:pPr>
            <a:r>
              <a:rPr lang="en-IN" sz="1200" dirty="0" smtClean="0">
                <a:latin typeface="Agency FB" pitchFamily="34" charset="0"/>
                <a:hlinkClick r:id="rId4"/>
              </a:rPr>
              <a:t>PEAT</a:t>
            </a:r>
            <a:endParaRPr lang="en-IN" sz="1200" dirty="0" smtClean="0">
              <a:latin typeface="Agency FB" pitchFamily="34" charset="0"/>
            </a:endParaRPr>
          </a:p>
          <a:p>
            <a:pPr>
              <a:buNone/>
            </a:pPr>
            <a:r>
              <a:rPr lang="en-IN" sz="1200" dirty="0" smtClean="0">
                <a:latin typeface="Agency FB" pitchFamily="34" charset="0"/>
              </a:rPr>
              <a:t>Specialises in Machine Vision for Diagnosing Pests / Soil Defects</a:t>
            </a:r>
          </a:p>
          <a:p>
            <a:pPr>
              <a:buNone/>
            </a:pPr>
            <a:r>
              <a:rPr lang="en-IN" sz="1200" dirty="0" smtClean="0">
                <a:latin typeface="Agency FB" pitchFamily="34" charset="0"/>
              </a:rPr>
              <a:t>PEAT is a Berlin-based technology start-up which created deep learning for identifying potential defects and nutrient deficiencies in soil. The Deep Learning-empowered image</a:t>
            </a:r>
          </a:p>
          <a:p>
            <a:pPr>
              <a:buNone/>
            </a:pPr>
            <a:r>
              <a:rPr lang="en-IN" sz="1200" dirty="0" smtClean="0">
                <a:latin typeface="Agency FB" pitchFamily="34" charset="0"/>
              </a:rPr>
              <a:t>recognition application is termed as Plantix. It detects possible defects through images and provides users with soil restoration techniques, tips and other significant</a:t>
            </a:r>
          </a:p>
          <a:p>
            <a:pPr>
              <a:buNone/>
            </a:pPr>
            <a:r>
              <a:rPr lang="en-IN" sz="1200" dirty="0" smtClean="0">
                <a:latin typeface="Agency FB" pitchFamily="34" charset="0"/>
              </a:rPr>
              <a:t>solutions. PEAT claims that Plantix can quickly achieve pattern detection with approximately 95 percent accuracy.</a:t>
            </a:r>
          </a:p>
          <a:p>
            <a:pPr>
              <a:buNone/>
            </a:pPr>
            <a:endParaRPr lang="en-IN" sz="1200" dirty="0" smtClean="0">
              <a:latin typeface="Agency FB" pitchFamily="34" charset="0"/>
              <a:hlinkClick r:id="rId5"/>
            </a:endParaRPr>
          </a:p>
          <a:p>
            <a:pPr>
              <a:buNone/>
            </a:pPr>
            <a:r>
              <a:rPr lang="en-IN" sz="1200" dirty="0" smtClean="0">
                <a:latin typeface="Agency FB" pitchFamily="34" charset="0"/>
                <a:hlinkClick r:id="rId5"/>
              </a:rPr>
              <a:t>Trace Genomics</a:t>
            </a:r>
            <a:endParaRPr lang="en-IN" sz="1200" dirty="0" smtClean="0">
              <a:latin typeface="Agency FB" pitchFamily="34" charset="0"/>
            </a:endParaRPr>
          </a:p>
          <a:p>
            <a:pPr>
              <a:buNone/>
            </a:pPr>
            <a:r>
              <a:rPr lang="en-IN" sz="1200" dirty="0" smtClean="0">
                <a:latin typeface="Agency FB" pitchFamily="34" charset="0"/>
              </a:rPr>
              <a:t>Specialises in Machine Learning for Diagnosing Soil Defects</a:t>
            </a:r>
          </a:p>
          <a:p>
            <a:pPr>
              <a:buNone/>
            </a:pPr>
            <a:r>
              <a:rPr lang="en-IN" sz="1200" dirty="0" smtClean="0">
                <a:latin typeface="Agency FB" pitchFamily="34" charset="0"/>
              </a:rPr>
              <a:t>Trace Genomics is a California-based company that provides soil analysis to farmers. With the help of its lead investor Illumina, the company developed a system that</a:t>
            </a:r>
          </a:p>
          <a:p>
            <a:pPr>
              <a:buNone/>
            </a:pPr>
            <a:r>
              <a:rPr lang="en-IN" sz="1200" dirty="0" smtClean="0">
                <a:latin typeface="Agency FB" pitchFamily="34" charset="0"/>
              </a:rPr>
              <a:t>provides clients with a sense of their soil’s strengths and weaknesses using machine learning. The analysis emphasises on prevention form defective crops and optimizing</a:t>
            </a:r>
          </a:p>
          <a:p>
            <a:pPr>
              <a:buNone/>
            </a:pPr>
            <a:r>
              <a:rPr lang="en-IN" sz="1200" dirty="0" smtClean="0">
                <a:latin typeface="Agency FB" pitchFamily="34" charset="0"/>
              </a:rPr>
              <a:t>the potential production a healthy crop.</a:t>
            </a:r>
          </a:p>
          <a:p>
            <a:pPr>
              <a:buNone/>
            </a:pPr>
            <a:endParaRPr lang="en-IN" sz="1200" dirty="0" smtClean="0">
              <a:latin typeface="Agency FB" pitchFamily="34" charset="0"/>
            </a:endParaRPr>
          </a:p>
          <a:p>
            <a:pPr>
              <a:buNone/>
            </a:pPr>
            <a:endParaRPr lang="en-IN" sz="1200" dirty="0" smtClean="0">
              <a:latin typeface="Agency FB" pitchFamily="34" charset="0"/>
            </a:endParaRPr>
          </a:p>
          <a:p>
            <a:pPr>
              <a:buNone/>
            </a:pPr>
            <a:endParaRPr lang="en-IN" sz="1200" dirty="0">
              <a:latin typeface="Agency FB"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latin typeface="Agency FB" pitchFamily="34" charset="0"/>
              </a:rPr>
              <a:t>APPLICATIONS OF AGRICULTURE INDUSTRY</a:t>
            </a:r>
            <a:endParaRPr lang="en-IN" dirty="0"/>
          </a:p>
        </p:txBody>
      </p:sp>
      <p:sp>
        <p:nvSpPr>
          <p:cNvPr id="3" name="Content Placeholder 2"/>
          <p:cNvSpPr>
            <a:spLocks noGrp="1"/>
          </p:cNvSpPr>
          <p:nvPr>
            <p:ph sz="quarter" idx="1"/>
          </p:nvPr>
        </p:nvSpPr>
        <p:spPr>
          <a:xfrm>
            <a:off x="152400" y="1527048"/>
            <a:ext cx="8653272" cy="5178552"/>
          </a:xfrm>
        </p:spPr>
        <p:txBody>
          <a:bodyPr>
            <a:normAutofit/>
          </a:bodyPr>
          <a:lstStyle/>
          <a:p>
            <a:pPr>
              <a:buNone/>
            </a:pPr>
            <a:r>
              <a:rPr lang="en-IN" sz="1200" b="1" dirty="0" smtClean="0">
                <a:latin typeface="Agency FB" pitchFamily="34" charset="0"/>
                <a:hlinkClick r:id="rId2"/>
              </a:rPr>
              <a:t>SkySquirrel Technologies Inc.</a:t>
            </a:r>
            <a:endParaRPr lang="en-IN" sz="1200" b="1" dirty="0" smtClean="0">
              <a:latin typeface="Agency FB" pitchFamily="34" charset="0"/>
            </a:endParaRPr>
          </a:p>
          <a:p>
            <a:pPr>
              <a:buNone/>
            </a:pPr>
            <a:r>
              <a:rPr lang="en-IN" sz="1200" b="1" dirty="0" smtClean="0">
                <a:latin typeface="Agency FB" pitchFamily="34" charset="0"/>
              </a:rPr>
              <a:t>Specialises in Drones and Computer Vision for Crop Analysis</a:t>
            </a:r>
            <a:endParaRPr lang="en-IN" sz="1200" dirty="0" smtClean="0">
              <a:latin typeface="Agency FB" pitchFamily="34" charset="0"/>
            </a:endParaRPr>
          </a:p>
          <a:p>
            <a:pPr>
              <a:buNone/>
            </a:pPr>
            <a:r>
              <a:rPr lang="en-IN" sz="1200" dirty="0" smtClean="0">
                <a:latin typeface="Agency FB" pitchFamily="34" charset="0"/>
              </a:rPr>
              <a:t>SkySquirrel Technologies Inc. brings drone technology to vineyards. It aims to help farmers improve their crop yield and to reduce costs. Also users can pre-program the</a:t>
            </a:r>
          </a:p>
          <a:p>
            <a:pPr>
              <a:buNone/>
            </a:pPr>
            <a:r>
              <a:rPr lang="en-IN" sz="1200" dirty="0" smtClean="0">
                <a:latin typeface="Agency FB" pitchFamily="34" charset="0"/>
              </a:rPr>
              <a:t>drone’s route and the device can further apply computer vision to record images for future use. SkySquirrel employs algorithms in order to integrate and analyze the</a:t>
            </a:r>
          </a:p>
          <a:p>
            <a:pPr>
              <a:buNone/>
            </a:pPr>
            <a:r>
              <a:rPr lang="en-IN" sz="1200" dirty="0" smtClean="0">
                <a:latin typeface="Agency FB" pitchFamily="34" charset="0"/>
              </a:rPr>
              <a:t>captured images and data. Consequently, it will provide a detailed report on the health of the vineyard. After a successful joint venture, in January of 2018 SkySquirrel</a:t>
            </a:r>
          </a:p>
          <a:p>
            <a:pPr>
              <a:buNone/>
            </a:pPr>
            <a:r>
              <a:rPr lang="en-IN" sz="1200" dirty="0" smtClean="0">
                <a:latin typeface="Agency FB" pitchFamily="34" charset="0"/>
              </a:rPr>
              <a:t>Technologies and VineView Scientific Aerial Imaging Inc. merged to form VineView.</a:t>
            </a:r>
          </a:p>
          <a:p>
            <a:pPr>
              <a:buNone/>
            </a:pPr>
            <a:endParaRPr lang="en-IN" sz="1200" dirty="0" smtClean="0">
              <a:latin typeface="Agency FB" pitchFamily="34" charset="0"/>
            </a:endParaRPr>
          </a:p>
          <a:p>
            <a:pPr>
              <a:buNone/>
            </a:pPr>
            <a:r>
              <a:rPr lang="en-IN" sz="1200" b="1" dirty="0" smtClean="0">
                <a:latin typeface="Agency FB" pitchFamily="34" charset="0"/>
                <a:hlinkClick r:id="rId3"/>
              </a:rPr>
              <a:t>FarmShots</a:t>
            </a:r>
            <a:endParaRPr lang="en-IN" sz="1200" b="1" dirty="0" smtClean="0">
              <a:latin typeface="Agency FB" pitchFamily="34" charset="0"/>
            </a:endParaRPr>
          </a:p>
          <a:p>
            <a:pPr>
              <a:buNone/>
            </a:pPr>
            <a:r>
              <a:rPr lang="en-IN" sz="1200" b="1" dirty="0" smtClean="0">
                <a:latin typeface="Agency FB" pitchFamily="34" charset="0"/>
              </a:rPr>
              <a:t>Specialises in Satellites for Monitoring Crop Health and Sustainability</a:t>
            </a:r>
            <a:endParaRPr lang="en-IN" sz="1200" dirty="0" smtClean="0">
              <a:latin typeface="Agency FB" pitchFamily="34" charset="0"/>
            </a:endParaRPr>
          </a:p>
          <a:p>
            <a:pPr>
              <a:buNone/>
            </a:pPr>
            <a:r>
              <a:rPr lang="en-IN" sz="1200" dirty="0" smtClean="0">
                <a:latin typeface="Agency FB" pitchFamily="34" charset="0"/>
              </a:rPr>
              <a:t>FarmShots is a startup which focuses on analyzing </a:t>
            </a:r>
            <a:r>
              <a:rPr lang="en-IN" sz="1200" dirty="0" smtClean="0">
                <a:latin typeface="Agency FB" pitchFamily="34" charset="0"/>
                <a:hlinkClick r:id="rId4"/>
              </a:rPr>
              <a:t>agricultural</a:t>
            </a:r>
            <a:r>
              <a:rPr lang="en-IN" sz="1200" dirty="0" smtClean="0">
                <a:latin typeface="Agency FB" pitchFamily="34" charset="0"/>
              </a:rPr>
              <a:t> data derived from images captured by satellites and drones. The company is based in Raleigh, North Carolina. In</a:t>
            </a:r>
          </a:p>
          <a:p>
            <a:pPr>
              <a:buNone/>
            </a:pPr>
            <a:r>
              <a:rPr lang="en-IN" sz="1200" dirty="0" smtClean="0">
                <a:latin typeface="Agency FB" pitchFamily="34" charset="0"/>
              </a:rPr>
              <a:t>particular, FarmShots has goals to detect diseases, pests, and poor plant nutrition on farms.</a:t>
            </a:r>
          </a:p>
          <a:p>
            <a:pPr>
              <a:buNone/>
            </a:pPr>
            <a:endParaRPr lang="en-IN" sz="1200" dirty="0" smtClean="0">
              <a:latin typeface="Agency FB" pitchFamily="34" charset="0"/>
            </a:endParaRPr>
          </a:p>
          <a:p>
            <a:pPr>
              <a:buNone/>
            </a:pPr>
            <a:r>
              <a:rPr lang="en-IN" sz="1200" b="1" dirty="0" smtClean="0">
                <a:latin typeface="Agency FB" pitchFamily="34" charset="0"/>
                <a:hlinkClick r:id="rId5"/>
              </a:rPr>
              <a:t>Abundant Robotics</a:t>
            </a:r>
            <a:endParaRPr lang="en-IN" sz="1200" b="1" dirty="0" smtClean="0">
              <a:latin typeface="Agency FB" pitchFamily="34" charset="0"/>
            </a:endParaRPr>
          </a:p>
          <a:p>
            <a:pPr>
              <a:buNone/>
            </a:pPr>
            <a:r>
              <a:rPr lang="en-IN" sz="1200" b="1" dirty="0" smtClean="0">
                <a:latin typeface="Agency FB" pitchFamily="34" charset="0"/>
              </a:rPr>
              <a:t>Specialises in Apple Harvesting Technology</a:t>
            </a:r>
            <a:endParaRPr lang="en-IN" sz="1200" dirty="0" smtClean="0">
              <a:latin typeface="Agency FB" pitchFamily="34" charset="0"/>
            </a:endParaRPr>
          </a:p>
          <a:p>
            <a:pPr>
              <a:buNone/>
            </a:pPr>
            <a:r>
              <a:rPr lang="en-IN" sz="1200" dirty="0" smtClean="0">
                <a:latin typeface="Agency FB" pitchFamily="34" charset="0"/>
              </a:rPr>
              <a:t>With a mission of delivering robotic systems for the hardest jobs in agriculture the Abundant Robotics team has broken new ground in a variety of domains. Although the</a:t>
            </a:r>
          </a:p>
          <a:p>
            <a:pPr>
              <a:buNone/>
            </a:pPr>
            <a:r>
              <a:rPr lang="en-IN" sz="1200" dirty="0" smtClean="0">
                <a:latin typeface="Agency FB" pitchFamily="34" charset="0"/>
              </a:rPr>
              <a:t>company majorly focuses on apple harvesting, for last two years it has been focused on hard problems in agriculture and rolling out products based on their successful</a:t>
            </a:r>
          </a:p>
          <a:p>
            <a:pPr>
              <a:buNone/>
            </a:pPr>
            <a:r>
              <a:rPr lang="en-IN" sz="1200" dirty="0" smtClean="0">
                <a:latin typeface="Agency FB" pitchFamily="34" charset="0"/>
              </a:rPr>
              <a:t>research. Abundant Robotics’ first product was apple picking machine.</a:t>
            </a:r>
          </a:p>
          <a:p>
            <a:pPr>
              <a:buNone/>
            </a:pPr>
            <a:endParaRPr lang="en-IN" sz="1200" dirty="0" smtClean="0">
              <a:latin typeface="Agency FB" pitchFamily="34" charset="0"/>
            </a:endParaRPr>
          </a:p>
          <a:p>
            <a:pPr>
              <a:buNone/>
            </a:pPr>
            <a:r>
              <a:rPr lang="en-IN" sz="1200" b="1" dirty="0" smtClean="0">
                <a:latin typeface="Agency FB" pitchFamily="34" charset="0"/>
                <a:hlinkClick r:id="rId6"/>
              </a:rPr>
              <a:t>Ibex Automation</a:t>
            </a:r>
            <a:endParaRPr lang="en-IN" sz="1200" b="1" dirty="0" smtClean="0">
              <a:latin typeface="Agency FB" pitchFamily="34" charset="0"/>
            </a:endParaRPr>
          </a:p>
          <a:p>
            <a:pPr>
              <a:buNone/>
            </a:pPr>
            <a:r>
              <a:rPr lang="en-IN" sz="1200" b="1" dirty="0" smtClean="0">
                <a:latin typeface="Agency FB" pitchFamily="34" charset="0"/>
              </a:rPr>
              <a:t>Specialises in Agricultural Robot Systems</a:t>
            </a:r>
            <a:endParaRPr lang="en-IN" sz="1200" dirty="0" smtClean="0">
              <a:latin typeface="Agency FB" pitchFamily="34" charset="0"/>
            </a:endParaRPr>
          </a:p>
          <a:p>
            <a:pPr>
              <a:buNone/>
            </a:pPr>
            <a:r>
              <a:rPr lang="en-IN" sz="1200" dirty="0" smtClean="0">
                <a:latin typeface="Agency FB" pitchFamily="34" charset="0"/>
              </a:rPr>
              <a:t>The Wortley, United Kingdom-based company develops autonomous agricultural robot systems for farmers. Ibex Automation system also includes an autonomous precision weed</a:t>
            </a:r>
          </a:p>
          <a:p>
            <a:pPr>
              <a:buNone/>
            </a:pPr>
            <a:r>
              <a:rPr lang="en-IN" sz="1200" dirty="0" smtClean="0">
                <a:latin typeface="Agency FB" pitchFamily="34" charset="0"/>
              </a:rPr>
              <a:t>detection and spraying system that could be used in grassland. Ibex Automation Ltd was developed from an InnovateUK project which prototyped this technology.</a:t>
            </a:r>
          </a:p>
          <a:p>
            <a:pPr>
              <a:buNone/>
            </a:pPr>
            <a:endParaRPr lang="en-IN" sz="1200" dirty="0">
              <a:latin typeface="Agency FB"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latin typeface="Agency FB" pitchFamily="34" charset="0"/>
              </a:rPr>
              <a:t>AGRICULTURE INDUSTRY</a:t>
            </a:r>
            <a:endParaRPr lang="en-IN" b="1" dirty="0">
              <a:solidFill>
                <a:schemeClr val="tx1"/>
              </a:solidFill>
              <a:latin typeface="Agency FB" pitchFamily="34" charset="0"/>
            </a:endParaRPr>
          </a:p>
        </p:txBody>
      </p:sp>
      <p:pic>
        <p:nvPicPr>
          <p:cNvPr id="2050" name="Picture 2"/>
          <p:cNvPicPr>
            <a:picLocks noGrp="1" noChangeAspect="1" noChangeArrowheads="1"/>
          </p:cNvPicPr>
          <p:nvPr>
            <p:ph sz="quarter" idx="1"/>
          </p:nvPr>
        </p:nvPicPr>
        <p:blipFill>
          <a:blip r:embed="rId2"/>
          <a:srcRect/>
          <a:stretch>
            <a:fillRect/>
          </a:stretch>
        </p:blipFill>
        <p:spPr bwMode="auto">
          <a:xfrm>
            <a:off x="228600" y="1676400"/>
            <a:ext cx="4191000" cy="2981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descr="images.jpg"/>
          <p:cNvPicPr>
            <a:picLocks noChangeAspect="1"/>
          </p:cNvPicPr>
          <p:nvPr/>
        </p:nvPicPr>
        <p:blipFill>
          <a:blip r:embed="rId3"/>
          <a:stretch>
            <a:fillRect/>
          </a:stretch>
        </p:blipFill>
        <p:spPr>
          <a:xfrm>
            <a:off x="4800600" y="1676400"/>
            <a:ext cx="4038600"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51" name="Picture 3"/>
          <p:cNvPicPr>
            <a:picLocks noChangeAspect="1" noChangeArrowheads="1"/>
          </p:cNvPicPr>
          <p:nvPr/>
        </p:nvPicPr>
        <p:blipFill>
          <a:blip r:embed="rId4"/>
          <a:srcRect/>
          <a:stretch>
            <a:fillRect/>
          </a:stretch>
        </p:blipFill>
        <p:spPr bwMode="auto">
          <a:xfrm>
            <a:off x="228600" y="4876800"/>
            <a:ext cx="8534400" cy="1790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chemeClr val="tx1"/>
                </a:solidFill>
                <a:latin typeface="Agency FB" pitchFamily="34" charset="0"/>
              </a:rPr>
              <a:t>INSIGHTS AND RECOMMENDATIONS FOR AGRICULTURE </a:t>
            </a:r>
            <a:endParaRPr lang="en-IN" dirty="0">
              <a:solidFill>
                <a:schemeClr val="tx1"/>
              </a:solidFill>
              <a:latin typeface="Bangers" pitchFamily="34" charset="0"/>
            </a:endParaRPr>
          </a:p>
        </p:txBody>
      </p:sp>
      <p:sp>
        <p:nvSpPr>
          <p:cNvPr id="3" name="Content Placeholder 2"/>
          <p:cNvSpPr>
            <a:spLocks noGrp="1"/>
          </p:cNvSpPr>
          <p:nvPr>
            <p:ph sz="quarter" idx="1"/>
          </p:nvPr>
        </p:nvSpPr>
        <p:spPr>
          <a:xfrm>
            <a:off x="152400" y="1527048"/>
            <a:ext cx="8839200" cy="5178552"/>
          </a:xfrm>
        </p:spPr>
        <p:txBody>
          <a:bodyPr>
            <a:normAutofit/>
          </a:bodyPr>
          <a:lstStyle/>
          <a:p>
            <a:pPr>
              <a:buNone/>
            </a:pPr>
            <a:r>
              <a:rPr lang="en-IN" sz="1200" dirty="0" smtClean="0">
                <a:latin typeface="Agency FB" pitchFamily="34" charset="0"/>
              </a:rPr>
              <a:t>1. </a:t>
            </a:r>
            <a:r>
              <a:rPr lang="en-IN" sz="1200" b="1" dirty="0" smtClean="0">
                <a:latin typeface="Agency FB" pitchFamily="34" charset="0"/>
              </a:rPr>
              <a:t>Using AI and machine learning-based surveillance systems to monitor every crop field's real-time video feeds identifies animal or human breaches, sending an alert</a:t>
            </a:r>
          </a:p>
          <a:p>
            <a:pPr>
              <a:buNone/>
            </a:pPr>
            <a:r>
              <a:rPr lang="en-IN" sz="1200" b="1" dirty="0" smtClean="0">
                <a:latin typeface="Agency FB" pitchFamily="34" charset="0"/>
              </a:rPr>
              <a:t>immediately.</a:t>
            </a:r>
          </a:p>
          <a:p>
            <a:pPr>
              <a:buNone/>
            </a:pPr>
            <a:r>
              <a:rPr lang="en-IN" sz="1200" dirty="0" smtClean="0">
                <a:latin typeface="Agency FB" pitchFamily="34" charset="0"/>
              </a:rPr>
              <a:t>AI and machine learning reduce domestic and wild animals' potential to accidentally destroy crops or experience a break-in or burglary at a remote farm location. Given the rapid</a:t>
            </a:r>
          </a:p>
          <a:p>
            <a:pPr>
              <a:buNone/>
            </a:pPr>
            <a:r>
              <a:rPr lang="en-IN" sz="1200" dirty="0" smtClean="0">
                <a:latin typeface="Agency FB" pitchFamily="34" charset="0"/>
              </a:rPr>
              <a:t>advances in video analytics fueled by AI and machine learning algorithms, Everyone involved in farming can protect their fields and buildings' perimeters.</a:t>
            </a:r>
          </a:p>
          <a:p>
            <a:pPr>
              <a:buNone/>
            </a:pPr>
            <a:r>
              <a:rPr lang="en-IN" sz="1200" dirty="0" smtClean="0">
                <a:latin typeface="Agency FB" pitchFamily="34" charset="0"/>
              </a:rPr>
              <a:t>2. </a:t>
            </a:r>
            <a:r>
              <a:rPr lang="en-IN" sz="1200" b="1" dirty="0" smtClean="0">
                <a:latin typeface="Agency FB" pitchFamily="34" charset="0"/>
              </a:rPr>
              <a:t>AI and machine learning improve crop yield prediction through real-time sensor data and visual analytics data from drones.</a:t>
            </a:r>
            <a:r>
              <a:rPr lang="en-IN" sz="1200" dirty="0" smtClean="0">
                <a:latin typeface="Agency FB" pitchFamily="34" charset="0"/>
              </a:rPr>
              <a:t> </a:t>
            </a:r>
          </a:p>
          <a:p>
            <a:pPr>
              <a:buNone/>
            </a:pPr>
            <a:r>
              <a:rPr lang="en-IN" sz="1200" dirty="0" smtClean="0">
                <a:latin typeface="Agency FB" pitchFamily="34" charset="0"/>
              </a:rPr>
              <a:t>The amount of data being captured by smart sensors and drones providing real-time video streaming provides agricultural experts with entirely new data sets they've never had</a:t>
            </a:r>
          </a:p>
          <a:p>
            <a:pPr>
              <a:buNone/>
            </a:pPr>
            <a:r>
              <a:rPr lang="en-IN" sz="1200" dirty="0" smtClean="0">
                <a:latin typeface="Agency FB" pitchFamily="34" charset="0"/>
              </a:rPr>
              <a:t>access to before. It's now possible to combine in ground sensor data of moisture, fertilizer and natural nutrient levels to analyze growth patterns for each crop over time.</a:t>
            </a:r>
          </a:p>
          <a:p>
            <a:pPr>
              <a:buNone/>
            </a:pPr>
            <a:r>
              <a:rPr lang="en-IN" sz="1200" b="1" dirty="0" smtClean="0">
                <a:latin typeface="Agency FB" pitchFamily="34" charset="0"/>
              </a:rPr>
              <a:t>3.Yield mapping is an agricultural technique that relies on supervised machine learning algorithms to find patterns in large-scale data sets and understand the</a:t>
            </a:r>
          </a:p>
          <a:p>
            <a:pPr>
              <a:buNone/>
            </a:pPr>
            <a:r>
              <a:rPr lang="en-IN" sz="1200" b="1" dirty="0" smtClean="0">
                <a:latin typeface="Agency FB" pitchFamily="34" charset="0"/>
              </a:rPr>
              <a:t>orthogonality of them in real-time – all of which is invaluable for crop planning.</a:t>
            </a:r>
            <a:r>
              <a:rPr lang="en-IN" sz="1200" dirty="0" smtClean="0">
                <a:latin typeface="Agency FB" pitchFamily="34" charset="0"/>
              </a:rPr>
              <a:t> </a:t>
            </a:r>
          </a:p>
          <a:p>
            <a:pPr>
              <a:buNone/>
            </a:pPr>
            <a:r>
              <a:rPr lang="en-IN" sz="1200" dirty="0" smtClean="0">
                <a:latin typeface="Agency FB" pitchFamily="34" charset="0"/>
              </a:rPr>
              <a:t>It’s possible to know the potential yield rates of a given field before a vegetation cycle is ever started. Using a combination of machine learning techniques to analyze 3D mapping,</a:t>
            </a:r>
          </a:p>
          <a:p>
            <a:pPr>
              <a:buNone/>
            </a:pPr>
            <a:r>
              <a:rPr lang="en-IN" sz="1200" dirty="0" smtClean="0">
                <a:latin typeface="Agency FB" pitchFamily="34" charset="0"/>
              </a:rPr>
              <a:t>social condition data from sensors and drone-based data of soil colour, agricultural specialists can now predict the potential soil yields for a given crop.</a:t>
            </a:r>
          </a:p>
          <a:p>
            <a:pPr>
              <a:buNone/>
            </a:pPr>
            <a:r>
              <a:rPr lang="en-IN" sz="1200" b="1" dirty="0" smtClean="0">
                <a:latin typeface="Agency FB" pitchFamily="34" charset="0"/>
              </a:rPr>
              <a:t>4.The UN, international agencies and large-scale agricultural operations are pioneering drone data combined with in-ground sensors to improve pest management.</a:t>
            </a:r>
          </a:p>
          <a:p>
            <a:pPr>
              <a:buNone/>
            </a:pPr>
            <a:r>
              <a:rPr lang="en-IN" sz="1200" dirty="0" smtClean="0">
                <a:latin typeface="Agency FB" pitchFamily="34" charset="0"/>
              </a:rPr>
              <a:t> Using infrared camera data from drones combined with sensors on fields that can monitor plants' relative health levels agricultural teams using AI can predict and identify pest</a:t>
            </a:r>
          </a:p>
          <a:p>
            <a:pPr>
              <a:buNone/>
            </a:pPr>
            <a:r>
              <a:rPr lang="en-IN" sz="1200" dirty="0" smtClean="0">
                <a:latin typeface="Agency FB" pitchFamily="34" charset="0"/>
              </a:rPr>
              <a:t>infestations before they occur.</a:t>
            </a:r>
          </a:p>
          <a:p>
            <a:pPr>
              <a:buNone/>
            </a:pPr>
            <a:r>
              <a:rPr lang="en-IN" sz="1200" b="1" dirty="0" smtClean="0">
                <a:latin typeface="Agency FB" pitchFamily="34" charset="0"/>
              </a:rPr>
              <a:t>5.Today, there’s a shortage of agricultural workers, making AI and machine learning-based smart tractors, agribots and robotics a viable option for many remote</a:t>
            </a:r>
          </a:p>
          <a:p>
            <a:pPr>
              <a:buNone/>
            </a:pPr>
            <a:r>
              <a:rPr lang="en-IN" sz="1200" b="1" dirty="0" smtClean="0">
                <a:latin typeface="Agency FB" pitchFamily="34" charset="0"/>
              </a:rPr>
              <a:t>agricultural operations that struggle to find workers.</a:t>
            </a:r>
            <a:r>
              <a:rPr lang="en-IN" sz="1200" dirty="0" smtClean="0">
                <a:latin typeface="Agency FB" pitchFamily="34" charset="0"/>
              </a:rPr>
              <a:t> </a:t>
            </a:r>
          </a:p>
          <a:p>
            <a:pPr>
              <a:buNone/>
            </a:pPr>
            <a:r>
              <a:rPr lang="en-IN" sz="1200" dirty="0" smtClean="0">
                <a:latin typeface="Agency FB" pitchFamily="34" charset="0"/>
              </a:rPr>
              <a:t>Large-scale agricultural businesses can’t find enough employees and turn to robotics for hundreds of acres of crops while also providing an element of security around the</a:t>
            </a:r>
          </a:p>
          <a:p>
            <a:pPr>
              <a:buNone/>
            </a:pPr>
            <a:r>
              <a:rPr lang="en-IN" sz="1200" dirty="0" smtClean="0">
                <a:latin typeface="Agency FB" pitchFamily="34" charset="0"/>
              </a:rPr>
              <a:t>perimeter of remote locations.</a:t>
            </a:r>
          </a:p>
          <a:p>
            <a:pPr>
              <a:buNone/>
            </a:pPr>
            <a:r>
              <a:rPr lang="en-IN" sz="1200" b="1" dirty="0" smtClean="0">
                <a:latin typeface="Agency FB" pitchFamily="34" charset="0"/>
              </a:rPr>
              <a:t>6.Improving the track-and-traceability of agricultural supply chains by removing roadblocks to getting fresher,</a:t>
            </a:r>
          </a:p>
          <a:p>
            <a:pPr>
              <a:buNone/>
            </a:pPr>
            <a:r>
              <a:rPr lang="en-IN" sz="1200" b="1" dirty="0" smtClean="0">
                <a:latin typeface="Agency FB" pitchFamily="34" charset="0"/>
              </a:rPr>
              <a:t>safer crops to market is a must-have today.</a:t>
            </a:r>
            <a:r>
              <a:rPr lang="en-IN" sz="1200" dirty="0" smtClean="0">
                <a:latin typeface="Agency FB" pitchFamily="34" charset="0"/>
              </a:rPr>
              <a:t> </a:t>
            </a:r>
          </a:p>
          <a:p>
            <a:pPr>
              <a:buNone/>
            </a:pPr>
            <a:r>
              <a:rPr lang="en-IN" sz="1200" dirty="0" smtClean="0">
                <a:latin typeface="Agency FB" pitchFamily="34" charset="0"/>
              </a:rPr>
              <a:t>The pandemic accelerated track-and-traceability adoption across all agricultural supply chains in 2020 and will continue to drive its adoption this year. A well-managed track-and</a:t>
            </a:r>
          </a:p>
          <a:p>
            <a:pPr>
              <a:buNone/>
            </a:pPr>
            <a:r>
              <a:rPr lang="en-IN" sz="1200" dirty="0" smtClean="0">
                <a:latin typeface="Agency FB" pitchFamily="34" charset="0"/>
              </a:rPr>
              <a:t>trace system helps reduce inventory shrinkage by providing greater visibility and control across supply chains.</a:t>
            </a:r>
            <a:endParaRPr lang="en-IN" sz="1200" dirty="0">
              <a:latin typeface="Agency FB"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2257</TotalTime>
  <Words>2715</Words>
  <Application>Microsoft Office PowerPoint</Application>
  <PresentationFormat>On-screen Show (4:3)</PresentationFormat>
  <Paragraphs>284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Civic</vt:lpstr>
      <vt:lpstr>Report: AI Profiling for Specific Sectors (Part 2)</vt:lpstr>
      <vt:lpstr>AGRICULTURE INDUSTRY</vt:lpstr>
      <vt:lpstr>MIND MAP OF AGRICULTURE INDUSTRY</vt:lpstr>
      <vt:lpstr>IMPACT OF AI IN AGRICULTURE INDUSTRY</vt:lpstr>
      <vt:lpstr>IMPACT OF AI IN AGRICULTURE INDUSTRY</vt:lpstr>
      <vt:lpstr>APPLICATIONS OF AGRICULTURE INDUSTRY</vt:lpstr>
      <vt:lpstr>APPLICATIONS OF AGRICULTURE INDUSTRY</vt:lpstr>
      <vt:lpstr>AGRICULTURE INDUSTRY</vt:lpstr>
      <vt:lpstr>INSIGHTS AND RECOMMENDATIONS FOR AGRICULTURE </vt:lpstr>
      <vt:lpstr>E-COMMERCE INDUSTRY</vt:lpstr>
      <vt:lpstr>MIND MAP OF E-COMMERCE INDUSTRY</vt:lpstr>
      <vt:lpstr>IMPACT OF AI IN E-COMMERCE INDUSTRY</vt:lpstr>
      <vt:lpstr>IMPACT OF AI IN E-COMMERCE INDUSTRY</vt:lpstr>
      <vt:lpstr>APPLICATIONS OF E-COMMERCE INDUSTRY</vt:lpstr>
      <vt:lpstr>APPLICATIONS OF E-COMMERCE INDUSTRY</vt:lpstr>
      <vt:lpstr>E-COMMERCE INDUSTRY</vt:lpstr>
      <vt:lpstr>INSIGHTS AND RECOMMENDATIONS FOR E-COMMERCE</vt:lpstr>
      <vt:lpstr>REFERENCES </vt:lpstr>
      <vt:lpstr>THE END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AI Profiling for Specific Sectors (Part 1)</dc:title>
  <dc:creator>Anand</dc:creator>
  <cp:lastModifiedBy>Anand</cp:lastModifiedBy>
  <cp:revision>17</cp:revision>
  <dcterms:created xsi:type="dcterms:W3CDTF">2006-08-16T00:00:00Z</dcterms:created>
  <dcterms:modified xsi:type="dcterms:W3CDTF">2021-04-18T11:22:36Z</dcterms:modified>
</cp:coreProperties>
</file>