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3" r:id="rId7"/>
    <p:sldId id="269" r:id="rId8"/>
    <p:sldId id="264" r:id="rId9"/>
    <p:sldId id="272" r:id="rId10"/>
    <p:sldId id="268" r:id="rId11"/>
    <p:sldId id="265" r:id="rId12"/>
    <p:sldId id="273" r:id="rId13"/>
    <p:sldId id="262" r:id="rId14"/>
    <p:sldId id="266" r:id="rId15"/>
    <p:sldId id="278" r:id="rId16"/>
    <p:sldId id="279" r:id="rId17"/>
    <p:sldId id="281" r:id="rId18"/>
    <p:sldId id="274" r:id="rId19"/>
    <p:sldId id="267" r:id="rId20"/>
    <p:sldId id="276" r:id="rId21"/>
    <p:sldId id="277"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7A92B-66BC-485B-A715-D852F6285DBA}" v="531" dt="2022-11-27T09:17:54.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3129BE6-4F6D-40D8-9CC1-4F9AEA024082}" type="datetimeFigureOut">
              <a:rPr lang="en-IN" smtClean="0"/>
              <a:t>27-11-2022</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405666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3183656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303399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908C1F-8665-476F-8091-DC8CD627917F}"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341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1110380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3513115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891051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119127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376220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393822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175699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59695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255023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70551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346149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118047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129BE6-4F6D-40D8-9CC1-4F9AEA024082}" type="datetimeFigureOut">
              <a:rPr lang="en-IN" smtClean="0"/>
              <a:t>27-11-2022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4908C1F-8665-476F-8091-DC8CD627917F}" type="slidenum">
              <a:rPr lang="en-IN" smtClean="0"/>
              <a:t>‹#›</a:t>
            </a:fld>
            <a:endParaRPr lang="en-IN" dirty="0"/>
          </a:p>
        </p:txBody>
      </p:sp>
    </p:spTree>
    <p:extLst>
      <p:ext uri="{BB962C8B-B14F-4D97-AF65-F5344CB8AC3E}">
        <p14:creationId xmlns:p14="http://schemas.microsoft.com/office/powerpoint/2010/main" val="16986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129BE6-4F6D-40D8-9CC1-4F9AEA024082}" type="datetimeFigureOut">
              <a:rPr lang="en-IN" smtClean="0"/>
              <a:t>27-11-2022</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908C1F-8665-476F-8091-DC8CD627917F}" type="slidenum">
              <a:rPr lang="en-IN" smtClean="0"/>
              <a:t>‹#›</a:t>
            </a:fld>
            <a:endParaRPr lang="en-IN" dirty="0"/>
          </a:p>
        </p:txBody>
      </p:sp>
    </p:spTree>
    <p:extLst>
      <p:ext uri="{BB962C8B-B14F-4D97-AF65-F5344CB8AC3E}">
        <p14:creationId xmlns:p14="http://schemas.microsoft.com/office/powerpoint/2010/main" val="14582197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1173-395B-599C-7BFB-BCFB2F37F2BD}"/>
              </a:ext>
            </a:extLst>
          </p:cNvPr>
          <p:cNvSpPr>
            <a:spLocks noGrp="1"/>
          </p:cNvSpPr>
          <p:nvPr>
            <p:ph type="ctrTitle"/>
          </p:nvPr>
        </p:nvSpPr>
        <p:spPr/>
        <p:txBody>
          <a:bodyPr/>
          <a:lstStyle/>
          <a:p>
            <a:r>
              <a:rPr lang="en-IN" b="1" u="sng" dirty="0">
                <a:solidFill>
                  <a:schemeClr val="bg1"/>
                </a:solidFill>
              </a:rPr>
              <a:t>Switched mode power supply</a:t>
            </a:r>
          </a:p>
        </p:txBody>
      </p:sp>
      <p:sp>
        <p:nvSpPr>
          <p:cNvPr id="3" name="Subtitle 2">
            <a:extLst>
              <a:ext uri="{FF2B5EF4-FFF2-40B4-BE49-F238E27FC236}">
                <a16:creationId xmlns:a16="http://schemas.microsoft.com/office/drawing/2014/main" id="{10C2E0DD-D741-1B01-4072-EE154FB262AE}"/>
              </a:ext>
            </a:extLst>
          </p:cNvPr>
          <p:cNvSpPr>
            <a:spLocks noGrp="1"/>
          </p:cNvSpPr>
          <p:nvPr>
            <p:ph type="subTitle" idx="1"/>
          </p:nvPr>
        </p:nvSpPr>
        <p:spPr>
          <a:xfrm>
            <a:off x="1876424" y="3602037"/>
            <a:ext cx="9580470" cy="1839539"/>
          </a:xfrm>
        </p:spPr>
        <p:txBody>
          <a:bodyPr>
            <a:normAutofit fontScale="40000" lnSpcReduction="20000"/>
          </a:bodyPr>
          <a:lstStyle/>
          <a:p>
            <a:endParaRPr lang="en-IN" dirty="0"/>
          </a:p>
          <a:p>
            <a:r>
              <a:rPr lang="en-IN" sz="5800" b="1" dirty="0">
                <a:solidFill>
                  <a:schemeClr val="bg1"/>
                </a:solidFill>
              </a:rPr>
              <a:t>                                                                        PRESENTED BY:*ASHWIN </a:t>
            </a:r>
          </a:p>
          <a:p>
            <a:r>
              <a:rPr lang="en-IN" sz="5800" b="1" dirty="0">
                <a:solidFill>
                  <a:schemeClr val="bg1"/>
                </a:solidFill>
              </a:rPr>
              <a:t>                                                                                                *RASHMI</a:t>
            </a:r>
          </a:p>
          <a:p>
            <a:r>
              <a:rPr lang="en-IN" sz="5800" b="1" dirty="0">
                <a:solidFill>
                  <a:schemeClr val="bg1"/>
                </a:solidFill>
              </a:rPr>
              <a:t>                                                                                                *MANOJ</a:t>
            </a:r>
          </a:p>
        </p:txBody>
      </p:sp>
      <p:sp>
        <p:nvSpPr>
          <p:cNvPr id="4" name="TextBox 3">
            <a:extLst>
              <a:ext uri="{FF2B5EF4-FFF2-40B4-BE49-F238E27FC236}">
                <a16:creationId xmlns:a16="http://schemas.microsoft.com/office/drawing/2014/main" id="{BC47A533-390B-C2A8-C44D-3DEFEC401092}"/>
              </a:ext>
            </a:extLst>
          </p:cNvPr>
          <p:cNvSpPr txBox="1"/>
          <p:nvPr/>
        </p:nvSpPr>
        <p:spPr>
          <a:xfrm>
            <a:off x="3056965" y="421341"/>
            <a:ext cx="5755341" cy="1938992"/>
          </a:xfrm>
          <a:prstGeom prst="rect">
            <a:avLst/>
          </a:prstGeom>
          <a:noFill/>
        </p:spPr>
        <p:txBody>
          <a:bodyPr wrap="square" rtlCol="0">
            <a:spAutoFit/>
          </a:bodyPr>
          <a:lstStyle/>
          <a:p>
            <a:pPr algn="ctr"/>
            <a:r>
              <a:rPr lang="en-IN" sz="4000" b="1" dirty="0">
                <a:solidFill>
                  <a:schemeClr val="bg1"/>
                </a:solidFill>
              </a:rPr>
              <a:t>EVENT 2</a:t>
            </a:r>
          </a:p>
          <a:p>
            <a:pPr algn="ctr"/>
            <a:r>
              <a:rPr lang="en-IN" sz="4000" b="1" dirty="0">
                <a:solidFill>
                  <a:schemeClr val="bg1"/>
                </a:solidFill>
              </a:rPr>
              <a:t>CONTROL SYSTEMS</a:t>
            </a:r>
          </a:p>
          <a:p>
            <a:pPr algn="ctr"/>
            <a:r>
              <a:rPr lang="en-IN" sz="4000" b="1" u="sng" dirty="0">
                <a:solidFill>
                  <a:schemeClr val="bg1"/>
                </a:solidFill>
              </a:rPr>
              <a:t>SYNOPSIS PRESENTATION</a:t>
            </a:r>
          </a:p>
        </p:txBody>
      </p:sp>
      <p:pic>
        <p:nvPicPr>
          <p:cNvPr id="1026" name="Picture 2" descr="Switched-mode power supply - Wikipedia">
            <a:extLst>
              <a:ext uri="{FF2B5EF4-FFF2-40B4-BE49-F238E27FC236}">
                <a16:creationId xmlns:a16="http://schemas.microsoft.com/office/drawing/2014/main" id="{1DC91306-1584-966C-4F1D-48F800A3E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019" y="3890963"/>
            <a:ext cx="2506475" cy="24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296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C19F8-22F6-FE8A-DE65-DD0B9F64B4EE}"/>
              </a:ext>
            </a:extLst>
          </p:cNvPr>
          <p:cNvSpPr txBox="1"/>
          <p:nvPr/>
        </p:nvSpPr>
        <p:spPr>
          <a:xfrm>
            <a:off x="1331258" y="283767"/>
            <a:ext cx="9130553" cy="280076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3600" u="sng" dirty="0">
                <a:solidFill>
                  <a:prstClr val="black"/>
                </a:solidFill>
                <a:latin typeface="+mj-lt"/>
                <a:cs typeface="Times New Roman" panose="02020603050405020304" pitchFamily="18" charset="0"/>
              </a:rPr>
              <a:t>ERROR AMPLIFIER</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The error amplifier compares the reference voltage (VREF) output by the reference voltage circuit and the feedback voltage (VFB) divided by the feedback resistor to control the output driver on-resistance to ensure the output voltage (VOUT) is maintained at the required voltage.</a:t>
            </a:r>
            <a:endParaRPr kumimoji="0" lang="en-IN" sz="28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endParaRPr>
          </a:p>
        </p:txBody>
      </p:sp>
      <p:pic>
        <p:nvPicPr>
          <p:cNvPr id="4098" name="Picture 2" descr="Error amplifier (electronics) - Wikipedia">
            <a:extLst>
              <a:ext uri="{FF2B5EF4-FFF2-40B4-BE49-F238E27FC236}">
                <a16:creationId xmlns:a16="http://schemas.microsoft.com/office/drawing/2014/main" id="{D53209B5-89D8-49FE-802B-32D78E998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333" y="3429000"/>
            <a:ext cx="3064808" cy="1915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971743-263B-96A1-BEAD-842BB4C2432F}"/>
              </a:ext>
            </a:extLst>
          </p:cNvPr>
          <p:cNvSpPr txBox="1"/>
          <p:nvPr/>
        </p:nvSpPr>
        <p:spPr>
          <a:xfrm>
            <a:off x="3386416" y="5503885"/>
            <a:ext cx="5020235" cy="369332"/>
          </a:xfrm>
          <a:prstGeom prst="rect">
            <a:avLst/>
          </a:prstGeom>
          <a:noFill/>
        </p:spPr>
        <p:txBody>
          <a:bodyPr wrap="square" rtlCol="0">
            <a:spAutoFit/>
          </a:bodyPr>
          <a:lstStyle/>
          <a:p>
            <a:r>
              <a:rPr lang="en-IN" dirty="0"/>
              <a:t>Fig. 10 representation of error amplifier</a:t>
            </a:r>
          </a:p>
        </p:txBody>
      </p:sp>
    </p:spTree>
    <p:extLst>
      <p:ext uri="{BB962C8B-B14F-4D97-AF65-F5344CB8AC3E}">
        <p14:creationId xmlns:p14="http://schemas.microsoft.com/office/powerpoint/2010/main" val="168401793"/>
      </p:ext>
    </p:extLst>
  </p:cSld>
  <p:clrMapOvr>
    <a:masterClrMapping/>
  </p:clrMapOvr>
  <mc:AlternateContent xmlns:mc="http://schemas.openxmlformats.org/markup-compatibility/2006" xmlns:p14="http://schemas.microsoft.com/office/powerpoint/2010/main">
    <mc:Choice Requires="p14">
      <p:transition>
        <p14:gallery dir="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B870C5-F7FE-2A38-DF7F-DDF772F1A80F}"/>
              </a:ext>
            </a:extLst>
          </p:cNvPr>
          <p:cNvSpPr txBox="1"/>
          <p:nvPr/>
        </p:nvSpPr>
        <p:spPr>
          <a:xfrm flipH="1">
            <a:off x="1206200" y="134470"/>
            <a:ext cx="9779600" cy="4524315"/>
          </a:xfrm>
          <a:prstGeom prst="rect">
            <a:avLst/>
          </a:prstGeom>
          <a:noFill/>
        </p:spPr>
        <p:txBody>
          <a:bodyPr wrap="square" rtlCol="0">
            <a:spAutoFit/>
          </a:bodyPr>
          <a:lstStyle/>
          <a:p>
            <a:r>
              <a:rPr lang="en-IN" sz="3600" u="sng" dirty="0">
                <a:solidFill>
                  <a:schemeClr val="bg1"/>
                </a:solidFill>
              </a:rPr>
              <a:t>OPTOCOUPLER</a:t>
            </a:r>
          </a:p>
          <a:p>
            <a:pPr marL="342900" indent="-342900" algn="just">
              <a:buFont typeface="Wingdings" panose="05000000000000000000" pitchFamily="2" charset="2"/>
              <a:buChar char="Ø"/>
            </a:pPr>
            <a:r>
              <a:rPr lang="en-US" sz="2400" i="0" dirty="0">
                <a:solidFill>
                  <a:schemeClr val="bg1"/>
                </a:solidFill>
                <a:effectLst/>
              </a:rPr>
              <a:t>One of the usual applications of optocoupler is to provide isolation between two ground reference. That is why it is often seen in power supply feedback circuit. 1.The optocoupler can form various logic circuits. Since the anti-interference performance and isolation performance of the optocoupler are better than those of the transistor, it is more reliable to form the logic circuit formed.</a:t>
            </a:r>
          </a:p>
          <a:p>
            <a:pPr marL="342900" indent="-342900" algn="just">
              <a:buFont typeface="Wingdings" panose="05000000000000000000" pitchFamily="2" charset="2"/>
              <a:buChar char="Ø"/>
            </a:pPr>
            <a:r>
              <a:rPr lang="en-US" sz="2400" i="0" dirty="0">
                <a:solidFill>
                  <a:schemeClr val="bg1"/>
                </a:solidFill>
                <a:effectLst/>
              </a:rPr>
              <a:t>In the switching circuit, it is often required to have good electrical isolation between the control circuit and the switch, which is difficult for a general electronic switch, but it is easy to implement with a photocoupler.</a:t>
            </a:r>
          </a:p>
          <a:p>
            <a:endParaRPr lang="en-IN" sz="3600" dirty="0">
              <a:solidFill>
                <a:schemeClr val="bg1"/>
              </a:solidFill>
            </a:endParaRPr>
          </a:p>
        </p:txBody>
      </p:sp>
      <p:pic>
        <p:nvPicPr>
          <p:cNvPr id="5122" name="Picture 2" descr="Tech 101 From Symmetry Electronics: What is an isolator vs optocoupler? |  Symmetry Electronics">
            <a:extLst>
              <a:ext uri="{FF2B5EF4-FFF2-40B4-BE49-F238E27FC236}">
                <a16:creationId xmlns:a16="http://schemas.microsoft.com/office/drawing/2014/main" id="{6273FFBC-EAE9-6939-B9C3-E901B3916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024" y="4224617"/>
            <a:ext cx="2847975" cy="1763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7ADA5A-5DE3-487A-3E23-7B1FDC90AEF3}"/>
              </a:ext>
            </a:extLst>
          </p:cNvPr>
          <p:cNvSpPr txBox="1"/>
          <p:nvPr/>
        </p:nvSpPr>
        <p:spPr>
          <a:xfrm flipH="1">
            <a:off x="4402566" y="6104965"/>
            <a:ext cx="4525385" cy="369332"/>
          </a:xfrm>
          <a:prstGeom prst="rect">
            <a:avLst/>
          </a:prstGeom>
          <a:noFill/>
        </p:spPr>
        <p:txBody>
          <a:bodyPr wrap="square" rtlCol="0">
            <a:spAutoFit/>
          </a:bodyPr>
          <a:lstStyle/>
          <a:p>
            <a:r>
              <a:rPr lang="en-IN" dirty="0"/>
              <a:t>FIG.11 OPTOCOUPLER</a:t>
            </a:r>
          </a:p>
        </p:txBody>
      </p:sp>
    </p:spTree>
    <p:extLst>
      <p:ext uri="{BB962C8B-B14F-4D97-AF65-F5344CB8AC3E}">
        <p14:creationId xmlns:p14="http://schemas.microsoft.com/office/powerpoint/2010/main" val="1829596793"/>
      </p:ext>
    </p:extLst>
  </p:cSld>
  <p:clrMapOvr>
    <a:masterClrMapping/>
  </p:clrMapOvr>
  <p:transition>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640938-E48E-BBBB-6108-4DFAF569935E}"/>
              </a:ext>
            </a:extLst>
          </p:cNvPr>
          <p:cNvSpPr txBox="1"/>
          <p:nvPr/>
        </p:nvSpPr>
        <p:spPr>
          <a:xfrm>
            <a:off x="1362634" y="331694"/>
            <a:ext cx="9968753" cy="2862322"/>
          </a:xfrm>
          <a:prstGeom prst="rect">
            <a:avLst/>
          </a:prstGeom>
          <a:noFill/>
        </p:spPr>
        <p:txBody>
          <a:bodyPr wrap="square" rtlCol="0">
            <a:spAutoFit/>
          </a:bodyPr>
          <a:lstStyle/>
          <a:p>
            <a:r>
              <a:rPr lang="en-IN" sz="3600" u="sng" dirty="0">
                <a:solidFill>
                  <a:schemeClr val="bg1"/>
                </a:solidFill>
              </a:rPr>
              <a:t>PWM  DRIVER</a:t>
            </a:r>
          </a:p>
          <a:p>
            <a:pPr marL="571500" indent="-571500">
              <a:buFont typeface="Wingdings" panose="05000000000000000000" pitchFamily="2" charset="2"/>
              <a:buChar char="Ø"/>
            </a:pPr>
            <a:r>
              <a:rPr lang="en-US" sz="2400" b="0" i="0" dirty="0">
                <a:solidFill>
                  <a:srgbClr val="202124"/>
                </a:solidFill>
                <a:effectLst/>
              </a:rPr>
              <a:t>PWM (Pulse Width Modulation) is an efficient way to vary the speed and power of electric DC motors. </a:t>
            </a:r>
          </a:p>
          <a:p>
            <a:pPr marL="571500" indent="-571500">
              <a:buFont typeface="Wingdings" panose="05000000000000000000" pitchFamily="2" charset="2"/>
              <a:buChar char="Ø"/>
            </a:pPr>
            <a:r>
              <a:rPr lang="en-US" sz="2400" b="0" i="0" dirty="0">
                <a:solidFill>
                  <a:srgbClr val="202124"/>
                </a:solidFill>
                <a:effectLst/>
              </a:rPr>
              <a:t>As its name suggests, pulse width modulation speed control works by driving the motor with a series of “ON-OFF” pulses and varying the duty cycle, the fraction of time that the output voltage is “ON” compared to when it is “OFF”, of the pulses while keeping the frequency constant.</a:t>
            </a:r>
            <a:endParaRPr lang="en-IN" sz="2400" dirty="0">
              <a:solidFill>
                <a:schemeClr val="bg1"/>
              </a:solidFill>
            </a:endParaRPr>
          </a:p>
        </p:txBody>
      </p:sp>
      <p:pic>
        <p:nvPicPr>
          <p:cNvPr id="6146" name="Picture 2" descr="PWM Driver Module, DC 12V 24V 48V PWM 4-Wire Fan Temperature Controller  Speed Governor Display Module for PC Fan/Alarm : Amazon.in: Computers &amp;  Accessories">
            <a:extLst>
              <a:ext uri="{FF2B5EF4-FFF2-40B4-BE49-F238E27FC236}">
                <a16:creationId xmlns:a16="http://schemas.microsoft.com/office/drawing/2014/main" id="{6224D5DD-3403-BC9E-0164-4219EBAFF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415" y="3428998"/>
            <a:ext cx="2604527"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roposed block diagram of PWM controller. | Download Scientific Diagram">
            <a:extLst>
              <a:ext uri="{FF2B5EF4-FFF2-40B4-BE49-F238E27FC236}">
                <a16:creationId xmlns:a16="http://schemas.microsoft.com/office/drawing/2014/main" id="{0B07CA60-CC15-AE9E-CA4B-BD2D2AEBF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729" y="3428999"/>
            <a:ext cx="3352800"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379AE4-6AF3-6FD9-74B3-55243AC08C38}"/>
              </a:ext>
            </a:extLst>
          </p:cNvPr>
          <p:cNvSpPr txBox="1"/>
          <p:nvPr/>
        </p:nvSpPr>
        <p:spPr>
          <a:xfrm flipH="1">
            <a:off x="2070845" y="5686639"/>
            <a:ext cx="9036424" cy="369332"/>
          </a:xfrm>
          <a:prstGeom prst="rect">
            <a:avLst/>
          </a:prstGeom>
          <a:noFill/>
        </p:spPr>
        <p:txBody>
          <a:bodyPr wrap="square" rtlCol="0">
            <a:spAutoFit/>
          </a:bodyPr>
          <a:lstStyle/>
          <a:p>
            <a:r>
              <a:rPr lang="en-IN" dirty="0"/>
              <a:t>FIG. 12 PRACTICAL PWM DRIVER                   FIG.13 BLOCK DIAGRAM OF PWM DRIVER</a:t>
            </a:r>
          </a:p>
        </p:txBody>
      </p:sp>
    </p:spTree>
    <p:extLst>
      <p:ext uri="{BB962C8B-B14F-4D97-AF65-F5344CB8AC3E}">
        <p14:creationId xmlns:p14="http://schemas.microsoft.com/office/powerpoint/2010/main" val="918570542"/>
      </p:ext>
    </p:extLst>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438E7-DA1B-CF47-A92B-9DA767D2D30A}"/>
              </a:ext>
            </a:extLst>
          </p:cNvPr>
          <p:cNvSpPr txBox="1"/>
          <p:nvPr/>
        </p:nvSpPr>
        <p:spPr>
          <a:xfrm flipH="1">
            <a:off x="1260763" y="304800"/>
            <a:ext cx="10058399" cy="6247864"/>
          </a:xfrm>
          <a:prstGeom prst="rect">
            <a:avLst/>
          </a:prstGeom>
          <a:noFill/>
        </p:spPr>
        <p:txBody>
          <a:bodyPr wrap="square" rtlCol="0">
            <a:spAutoFit/>
          </a:bodyPr>
          <a:lstStyle/>
          <a:p>
            <a:r>
              <a:rPr lang="en-IN" sz="3600" u="sng" dirty="0">
                <a:solidFill>
                  <a:schemeClr val="bg1"/>
                </a:solidFill>
              </a:rPr>
              <a:t>METHODOLOGY:</a:t>
            </a:r>
          </a:p>
          <a:p>
            <a:pPr marL="457200" indent="-457200">
              <a:buFont typeface="Wingdings" panose="05000000000000000000" pitchFamily="2" charset="2"/>
              <a:buChar char="Ø"/>
            </a:pPr>
            <a:r>
              <a:rPr lang="en-US" sz="2800" dirty="0">
                <a:solidFill>
                  <a:schemeClr val="bg1"/>
                </a:solidFill>
              </a:rPr>
              <a:t>If we design a linear power supply then it requires iron core transformers which operates at low frequency and it has many disadvantages like less efficiency, humming noise, occupy more space. So we try to implement SMPS model which operates at high frequency and they have many advantages in terms of efficiency.</a:t>
            </a:r>
          </a:p>
          <a:p>
            <a:pPr marL="457200" indent="-457200">
              <a:buFont typeface="Wingdings" panose="05000000000000000000" pitchFamily="2" charset="2"/>
              <a:buChar char="Ø"/>
            </a:pPr>
            <a:r>
              <a:rPr lang="en-US" sz="2800" dirty="0">
                <a:solidFill>
                  <a:schemeClr val="bg1"/>
                </a:solidFill>
              </a:rPr>
              <a:t>To simulate this control system we are using SIMULINK software.</a:t>
            </a:r>
          </a:p>
          <a:p>
            <a:pPr marL="457200" indent="-457200">
              <a:buFont typeface="Wingdings" panose="05000000000000000000" pitchFamily="2" charset="2"/>
              <a:buChar char="Ø"/>
            </a:pPr>
            <a:r>
              <a:rPr lang="en-US" sz="2800" dirty="0">
                <a:solidFill>
                  <a:schemeClr val="bg1"/>
                </a:solidFill>
              </a:rPr>
              <a:t>SIMULINK is a computer program developed by Math Works [1] for the analysis of dynamic systems . There are two important steps in running SIMULINK: model definition and model analysis. In the definition phase a graphical editor is used to set-up hierarchical block diagram models of control systems. </a:t>
            </a:r>
          </a:p>
          <a:p>
            <a:endParaRPr lang="en-IN" sz="2800" dirty="0">
              <a:solidFill>
                <a:schemeClr val="bg1"/>
              </a:solidFill>
            </a:endParaRPr>
          </a:p>
        </p:txBody>
      </p:sp>
    </p:spTree>
    <p:extLst>
      <p:ext uri="{BB962C8B-B14F-4D97-AF65-F5344CB8AC3E}">
        <p14:creationId xmlns:p14="http://schemas.microsoft.com/office/powerpoint/2010/main" val="3347904807"/>
      </p:ext>
    </p:extLst>
  </p:cSld>
  <p:clrMapOvr>
    <a:masterClrMapping/>
  </p:clrMapOvr>
  <mc:AlternateContent xmlns:mc="http://schemas.openxmlformats.org/markup-compatibility/2006" xmlns:p14="http://schemas.microsoft.com/office/powerpoint/2010/main">
    <mc:Choice Requires="p14">
      <p:transition>
        <p14:shred/>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DD163-BC92-44CB-6BB8-D4890D96C5C2}"/>
              </a:ext>
            </a:extLst>
          </p:cNvPr>
          <p:cNvSpPr txBox="1"/>
          <p:nvPr/>
        </p:nvSpPr>
        <p:spPr>
          <a:xfrm>
            <a:off x="1198418" y="151179"/>
            <a:ext cx="9490363" cy="6555641"/>
          </a:xfrm>
          <a:prstGeom prst="rect">
            <a:avLst/>
          </a:prstGeom>
          <a:noFill/>
        </p:spPr>
        <p:txBody>
          <a:bodyPr wrap="square" rtlCol="0">
            <a:spAutoFit/>
          </a:bodyPr>
          <a:lstStyle/>
          <a:p>
            <a:pPr marL="457200" indent="-457200">
              <a:buFont typeface="Wingdings" panose="05000000000000000000" pitchFamily="2" charset="2"/>
              <a:buChar char="Ø"/>
            </a:pPr>
            <a:r>
              <a:rPr kumimoji="0" lang="en-US" sz="2800" b="0" i="0" u="none" strike="noStrike" kern="1200" cap="none" spc="0" normalizeH="0" baseline="0" noProof="0" dirty="0">
                <a:ln>
                  <a:noFill/>
                </a:ln>
                <a:solidFill>
                  <a:schemeClr val="bg1"/>
                </a:solidFill>
                <a:effectLst/>
                <a:uLnTx/>
                <a:uFillTx/>
                <a:latin typeface="Tw Cen MT" panose="020B0602020104020603"/>
                <a:ea typeface="+mn-ea"/>
                <a:cs typeface="+mn-cs"/>
              </a:rPr>
              <a:t>Blocks can be selected form the SIMULINK library and blocks can be nested within other blocks. Then the blocks can be wired together to establish the model of a system. In the analysis phase, the defined model can be simulated from the SIMULINK menu.</a:t>
            </a:r>
          </a:p>
          <a:p>
            <a:pPr marL="457200" indent="-457200">
              <a:buFont typeface="Wingdings" panose="05000000000000000000" pitchFamily="2" charset="2"/>
              <a:buChar char="Ø"/>
            </a:pPr>
            <a:r>
              <a:rPr kumimoji="0" lang="en-US" sz="2800" b="0" i="0" u="none" strike="noStrike" kern="1200" cap="none" spc="0" normalizeH="0" baseline="0" noProof="0" dirty="0">
                <a:ln>
                  <a:noFill/>
                </a:ln>
                <a:solidFill>
                  <a:schemeClr val="bg1"/>
                </a:solidFill>
                <a:effectLst/>
                <a:uLnTx/>
                <a:uFillTx/>
                <a:latin typeface="Tw Cen MT" panose="020B0602020104020603"/>
                <a:ea typeface="+mn-ea"/>
                <a:cs typeface="+mn-cs"/>
              </a:rPr>
              <a:t> SIMULINK can use any function of MATLAB or its related toolboxes. These toolboxes include control systems, nonlinear control, robust control, optimization, system identification, neural networks, fuzzy logic, quantitative feedback theory, partial differential equations, signal processing, symbolic mathematics, and many more.</a:t>
            </a:r>
          </a:p>
          <a:p>
            <a:pPr marL="457200" indent="-457200">
              <a:buFont typeface="Wingdings" panose="05000000000000000000" pitchFamily="2" charset="2"/>
              <a:buChar char="Ø"/>
            </a:pPr>
            <a:r>
              <a:rPr kumimoji="0" lang="en-US" sz="2800" b="0" i="0" u="none" strike="noStrike" kern="1200" cap="none" spc="0" normalizeH="0" baseline="0" noProof="0" dirty="0">
                <a:ln>
                  <a:noFill/>
                </a:ln>
                <a:solidFill>
                  <a:schemeClr val="bg1"/>
                </a:solidFill>
                <a:effectLst/>
                <a:uLnTx/>
                <a:uFillTx/>
                <a:latin typeface="Tw Cen MT" panose="020B0602020104020603"/>
                <a:ea typeface="+mn-ea"/>
                <a:cs typeface="+mn-cs"/>
              </a:rPr>
              <a:t> MATLAB and its toolboxes are well known and widely used by control engineers. The simulation process in SIMULINK consists of numerical integration of ordinary differential equations</a:t>
            </a:r>
            <a:endParaRPr lang="en-IN" dirty="0">
              <a:solidFill>
                <a:schemeClr val="bg1"/>
              </a:solidFill>
            </a:endParaRPr>
          </a:p>
        </p:txBody>
      </p:sp>
    </p:spTree>
    <p:extLst>
      <p:ext uri="{BB962C8B-B14F-4D97-AF65-F5344CB8AC3E}">
        <p14:creationId xmlns:p14="http://schemas.microsoft.com/office/powerpoint/2010/main" val="969408712"/>
      </p:ext>
    </p:extLst>
  </p:cSld>
  <p:clrMapOvr>
    <a:masterClrMapping/>
  </p:clrMapOvr>
  <mc:AlternateContent xmlns:mc="http://schemas.openxmlformats.org/markup-compatibility/2006" xmlns:p14="http://schemas.microsoft.com/office/powerpoint/2010/main">
    <mc:Choice Requires="p14">
      <p:transition>
        <p14:glitter pattern="hexagon"/>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0DF155AF-F021-510C-45D6-D9A028A08019}"/>
              </a:ext>
            </a:extLst>
          </p:cNvPr>
          <p:cNvPicPr>
            <a:picLocks noChangeAspect="1"/>
          </p:cNvPicPr>
          <p:nvPr/>
        </p:nvPicPr>
        <p:blipFill>
          <a:blip r:embed="rId2"/>
          <a:stretch>
            <a:fillRect/>
          </a:stretch>
        </p:blipFill>
        <p:spPr>
          <a:xfrm>
            <a:off x="3738283" y="4539083"/>
            <a:ext cx="4984377" cy="2049275"/>
          </a:xfrm>
          <a:prstGeom prst="rect">
            <a:avLst/>
          </a:prstGeom>
        </p:spPr>
      </p:pic>
      <p:sp>
        <p:nvSpPr>
          <p:cNvPr id="6" name="TextBox 5">
            <a:extLst>
              <a:ext uri="{FF2B5EF4-FFF2-40B4-BE49-F238E27FC236}">
                <a16:creationId xmlns:a16="http://schemas.microsoft.com/office/drawing/2014/main" id="{46B9334E-56A0-4A9B-B54A-B7E970FB7A9E}"/>
              </a:ext>
            </a:extLst>
          </p:cNvPr>
          <p:cNvSpPr txBox="1"/>
          <p:nvPr/>
        </p:nvSpPr>
        <p:spPr>
          <a:xfrm>
            <a:off x="935692" y="319367"/>
            <a:ext cx="652742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u="sng" dirty="0">
                <a:solidFill>
                  <a:schemeClr val="bg1"/>
                </a:solidFill>
              </a:rPr>
              <a:t>A Typical Control System</a:t>
            </a:r>
          </a:p>
        </p:txBody>
      </p:sp>
      <p:sp>
        <p:nvSpPr>
          <p:cNvPr id="7" name="TextBox 6">
            <a:extLst>
              <a:ext uri="{FF2B5EF4-FFF2-40B4-BE49-F238E27FC236}">
                <a16:creationId xmlns:a16="http://schemas.microsoft.com/office/drawing/2014/main" id="{F090099F-9BAD-6769-843D-47EFAE7E3BF3}"/>
              </a:ext>
            </a:extLst>
          </p:cNvPr>
          <p:cNvSpPr txBox="1"/>
          <p:nvPr/>
        </p:nvSpPr>
        <p:spPr>
          <a:xfrm>
            <a:off x="1463489" y="1093694"/>
            <a:ext cx="953396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dirty="0">
                <a:solidFill>
                  <a:schemeClr val="bg1"/>
                </a:solidFill>
              </a:rPr>
              <a:t> KEA(s)* Error Amplifier (transfer function as function of complex frequency) </a:t>
            </a:r>
            <a:endParaRPr lang="en-US"/>
          </a:p>
          <a:p>
            <a:pPr marL="457200" indent="-457200">
              <a:buFont typeface="Wingdings"/>
              <a:buChar char="Ø"/>
            </a:pPr>
            <a:r>
              <a:rPr lang="en-US" sz="2800" dirty="0">
                <a:solidFill>
                  <a:schemeClr val="bg1"/>
                </a:solidFill>
              </a:rPr>
              <a:t> KPWM Pulse Width Modulator (A Constant) </a:t>
            </a:r>
            <a:endParaRPr lang="en-US" dirty="0">
              <a:solidFill>
                <a:schemeClr val="bg1"/>
              </a:solidFill>
            </a:endParaRPr>
          </a:p>
          <a:p>
            <a:pPr marL="457200" indent="-457200">
              <a:buFont typeface="Wingdings"/>
              <a:buChar char="Ø"/>
            </a:pPr>
            <a:r>
              <a:rPr lang="en-US" sz="2800" dirty="0">
                <a:solidFill>
                  <a:schemeClr val="bg1"/>
                </a:solidFill>
              </a:rPr>
              <a:t> KLC(s) Output Filter </a:t>
            </a:r>
          </a:p>
          <a:p>
            <a:pPr marL="457200" indent="-457200">
              <a:buFont typeface="Wingdings"/>
              <a:buChar char="Ø"/>
            </a:pPr>
            <a:r>
              <a:rPr lang="en-US" sz="2800" dirty="0">
                <a:solidFill>
                  <a:schemeClr val="bg1"/>
                </a:solidFill>
              </a:rPr>
              <a:t> KFB Feedback Potential Divider</a:t>
            </a:r>
            <a:endParaRPr lang="en-US" dirty="0">
              <a:solidFill>
                <a:schemeClr val="bg1"/>
              </a:solidFill>
            </a:endParaRPr>
          </a:p>
          <a:p>
            <a:pPr marL="457200" indent="-457200">
              <a:buFont typeface="Wingdings"/>
              <a:buChar char="Ø"/>
            </a:pPr>
            <a:r>
              <a:rPr lang="en-US" sz="2800" dirty="0">
                <a:solidFill>
                  <a:schemeClr val="bg1"/>
                </a:solidFill>
                <a:ea typeface="+mn-lt"/>
                <a:cs typeface="+mn-lt"/>
              </a:rPr>
              <a:t>G(s) = KPWM * KLC(s) = Control to Output gain</a:t>
            </a:r>
          </a:p>
          <a:p>
            <a:pPr marL="457200" indent="-457200">
              <a:buFont typeface="Wingdings"/>
              <a:buChar char="Ø"/>
            </a:pPr>
            <a:r>
              <a:rPr lang="en-US" sz="2800" dirty="0">
                <a:solidFill>
                  <a:schemeClr val="bg1"/>
                </a:solidFill>
                <a:ea typeface="+mn-lt"/>
                <a:cs typeface="+mn-lt"/>
              </a:rPr>
              <a:t> H(s) = KFB * KEA(s) = Output to Control gain </a:t>
            </a:r>
          </a:p>
          <a:p>
            <a:pPr marL="457200" indent="-457200">
              <a:buFont typeface="Wingdings"/>
              <a:buChar char="Ø"/>
            </a:pPr>
            <a:r>
              <a:rPr lang="en-US" sz="2800" dirty="0">
                <a:solidFill>
                  <a:schemeClr val="bg1"/>
                </a:solidFill>
                <a:ea typeface="+mn-lt"/>
                <a:cs typeface="+mn-lt"/>
              </a:rPr>
              <a:t>Total loop response T(s) = G(s) * H(s)</a:t>
            </a:r>
            <a:endParaRPr lang="en-US" sz="2800" dirty="0">
              <a:solidFill>
                <a:schemeClr val="bg1"/>
              </a:solidFill>
            </a:endParaRPr>
          </a:p>
        </p:txBody>
      </p:sp>
      <p:sp>
        <p:nvSpPr>
          <p:cNvPr id="8" name="TextBox 7">
            <a:extLst>
              <a:ext uri="{FF2B5EF4-FFF2-40B4-BE49-F238E27FC236}">
                <a16:creationId xmlns:a16="http://schemas.microsoft.com/office/drawing/2014/main" id="{ADBC1045-C363-5402-30C2-4E7F353FAB24}"/>
              </a:ext>
            </a:extLst>
          </p:cNvPr>
          <p:cNvSpPr txBox="1"/>
          <p:nvPr/>
        </p:nvSpPr>
        <p:spPr>
          <a:xfrm>
            <a:off x="4529016" y="6541477"/>
            <a:ext cx="33293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dirty="0"/>
              <a:t>Fig. 3 Closed loop System of </a:t>
            </a:r>
            <a:r>
              <a:rPr lang="en-IN" dirty="0" err="1"/>
              <a:t>smps</a:t>
            </a:r>
            <a:endParaRPr lang="en-US" dirty="0" err="1"/>
          </a:p>
        </p:txBody>
      </p:sp>
    </p:spTree>
    <p:extLst>
      <p:ext uri="{BB962C8B-B14F-4D97-AF65-F5344CB8AC3E}">
        <p14:creationId xmlns:p14="http://schemas.microsoft.com/office/powerpoint/2010/main" val="1180549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9334E-56A0-4A9B-B54A-B7E970FB7A9E}"/>
              </a:ext>
            </a:extLst>
          </p:cNvPr>
          <p:cNvSpPr txBox="1"/>
          <p:nvPr/>
        </p:nvSpPr>
        <p:spPr>
          <a:xfrm>
            <a:off x="935692" y="319367"/>
            <a:ext cx="979954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u="sng" dirty="0">
                <a:solidFill>
                  <a:srgbClr val="000000"/>
                </a:solidFill>
                <a:ea typeface="+mn-lt"/>
                <a:cs typeface="+mn-lt"/>
              </a:rPr>
              <a:t>Two Control Systems: VMC and CMC</a:t>
            </a:r>
            <a:endParaRPr lang="en-US" sz="4400" b="1" u="sng" dirty="0">
              <a:solidFill>
                <a:srgbClr val="000000"/>
              </a:solidFill>
            </a:endParaRPr>
          </a:p>
        </p:txBody>
      </p:sp>
      <p:pic>
        <p:nvPicPr>
          <p:cNvPr id="3" name="Picture 4" descr="Diagram, schematic&#10;&#10;Description automatically generated">
            <a:extLst>
              <a:ext uri="{FF2B5EF4-FFF2-40B4-BE49-F238E27FC236}">
                <a16:creationId xmlns:a16="http://schemas.microsoft.com/office/drawing/2014/main" id="{8F90E1AE-54B3-F35D-877D-BDE17F09465E}"/>
              </a:ext>
            </a:extLst>
          </p:cNvPr>
          <p:cNvPicPr>
            <a:picLocks noChangeAspect="1"/>
          </p:cNvPicPr>
          <p:nvPr/>
        </p:nvPicPr>
        <p:blipFill>
          <a:blip r:embed="rId2"/>
          <a:stretch>
            <a:fillRect/>
          </a:stretch>
        </p:blipFill>
        <p:spPr>
          <a:xfrm>
            <a:off x="3402106" y="1288619"/>
            <a:ext cx="5387788" cy="4930702"/>
          </a:xfrm>
          <a:prstGeom prst="rect">
            <a:avLst/>
          </a:prstGeom>
        </p:spPr>
      </p:pic>
      <p:sp>
        <p:nvSpPr>
          <p:cNvPr id="5" name="TextBox 4">
            <a:extLst>
              <a:ext uri="{FF2B5EF4-FFF2-40B4-BE49-F238E27FC236}">
                <a16:creationId xmlns:a16="http://schemas.microsoft.com/office/drawing/2014/main" id="{15170765-5C5D-6913-F85B-082A86B46AC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t>Fig. 3 noise filter</a:t>
            </a:r>
            <a:endParaRPr lang="en-US"/>
          </a:p>
        </p:txBody>
      </p:sp>
      <p:sp>
        <p:nvSpPr>
          <p:cNvPr id="8" name="TextBox 7">
            <a:extLst>
              <a:ext uri="{FF2B5EF4-FFF2-40B4-BE49-F238E27FC236}">
                <a16:creationId xmlns:a16="http://schemas.microsoft.com/office/drawing/2014/main" id="{AC59313A-6975-0263-5291-F692B3F320CE}"/>
              </a:ext>
            </a:extLst>
          </p:cNvPr>
          <p:cNvSpPr txBox="1"/>
          <p:nvPr/>
        </p:nvSpPr>
        <p:spPr>
          <a:xfrm>
            <a:off x="5007708" y="62190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t>Fig. 3 VMC and CMC</a:t>
            </a:r>
            <a:endParaRPr lang="en-US" dirty="0"/>
          </a:p>
        </p:txBody>
      </p:sp>
    </p:spTree>
    <p:extLst>
      <p:ext uri="{BB962C8B-B14F-4D97-AF65-F5344CB8AC3E}">
        <p14:creationId xmlns:p14="http://schemas.microsoft.com/office/powerpoint/2010/main" val="94652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EDC648-D939-03F8-6097-0247BB6F1CC6}"/>
              </a:ext>
            </a:extLst>
          </p:cNvPr>
          <p:cNvSpPr txBox="1"/>
          <p:nvPr/>
        </p:nvSpPr>
        <p:spPr>
          <a:xfrm>
            <a:off x="935692" y="319367"/>
            <a:ext cx="97883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u="sng" dirty="0">
                <a:solidFill>
                  <a:srgbClr val="000000"/>
                </a:solidFill>
                <a:ea typeface="+mn-lt"/>
                <a:cs typeface="+mn-lt"/>
              </a:rPr>
              <a:t>Control Systems: Voltage Mode Control</a:t>
            </a:r>
            <a:endParaRPr lang="en-US" b="1" u="sng" dirty="0">
              <a:solidFill>
                <a:srgbClr val="000000"/>
              </a:solidFill>
            </a:endParaRPr>
          </a:p>
        </p:txBody>
      </p:sp>
      <p:pic>
        <p:nvPicPr>
          <p:cNvPr id="5" name="Picture 5" descr="Diagram&#10;&#10;Description automatically generated">
            <a:extLst>
              <a:ext uri="{FF2B5EF4-FFF2-40B4-BE49-F238E27FC236}">
                <a16:creationId xmlns:a16="http://schemas.microsoft.com/office/drawing/2014/main" id="{12707ACF-3700-DD7D-4628-9CB7BD1BC0C6}"/>
              </a:ext>
            </a:extLst>
          </p:cNvPr>
          <p:cNvPicPr>
            <a:picLocks noChangeAspect="1"/>
          </p:cNvPicPr>
          <p:nvPr/>
        </p:nvPicPr>
        <p:blipFill>
          <a:blip r:embed="rId2"/>
          <a:stretch>
            <a:fillRect/>
          </a:stretch>
        </p:blipFill>
        <p:spPr>
          <a:xfrm>
            <a:off x="2516841" y="1225200"/>
            <a:ext cx="7158317" cy="2805158"/>
          </a:xfrm>
          <a:prstGeom prst="rect">
            <a:avLst/>
          </a:prstGeom>
        </p:spPr>
      </p:pic>
      <p:sp>
        <p:nvSpPr>
          <p:cNvPr id="6" name="TextBox 5">
            <a:extLst>
              <a:ext uri="{FF2B5EF4-FFF2-40B4-BE49-F238E27FC236}">
                <a16:creationId xmlns:a16="http://schemas.microsoft.com/office/drawing/2014/main" id="{C6FE2386-7BF4-F17C-64B3-38E4FFAC11B4}"/>
              </a:ext>
            </a:extLst>
          </p:cNvPr>
          <p:cNvSpPr txBox="1"/>
          <p:nvPr/>
        </p:nvSpPr>
        <p:spPr>
          <a:xfrm>
            <a:off x="1407459" y="4130488"/>
            <a:ext cx="973566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dirty="0">
                <a:solidFill>
                  <a:schemeClr val="bg1"/>
                </a:solidFill>
              </a:rPr>
              <a:t>Error amplifier output VC controls D directly VOUT drops → VC increases → D increases → VOUT increases </a:t>
            </a:r>
            <a:endParaRPr lang="en-US">
              <a:solidFill>
                <a:schemeClr val="bg1"/>
              </a:solidFill>
            </a:endParaRPr>
          </a:p>
          <a:p>
            <a:pPr marL="457200" indent="-457200">
              <a:buFont typeface="Wingdings"/>
              <a:buChar char="Ø"/>
            </a:pPr>
            <a:r>
              <a:rPr lang="en-US" sz="2800" dirty="0">
                <a:solidFill>
                  <a:schemeClr val="bg1"/>
                </a:solidFill>
                <a:ea typeface="+mn-lt"/>
                <a:cs typeface="+mn-lt"/>
              </a:rPr>
              <a:t>Error Amplifier controls Duty Cycle (D) directly</a:t>
            </a:r>
            <a:endParaRPr lang="en-US" sz="2800" dirty="0">
              <a:solidFill>
                <a:schemeClr val="bg1"/>
              </a:solidFill>
            </a:endParaRPr>
          </a:p>
          <a:p>
            <a:pPr marL="457200" indent="-457200">
              <a:buFont typeface="Wingdings"/>
              <a:buChar char="Ø"/>
            </a:pPr>
            <a:r>
              <a:rPr lang="en-US" sz="2800" dirty="0">
                <a:solidFill>
                  <a:schemeClr val="bg1"/>
                </a:solidFill>
              </a:rPr>
              <a:t>Less noise sensitive than PCM – larger ramp </a:t>
            </a:r>
            <a:endParaRPr lang="en-US">
              <a:solidFill>
                <a:schemeClr val="bg1"/>
              </a:solidFill>
            </a:endParaRPr>
          </a:p>
          <a:p>
            <a:pPr marL="457200" indent="-457200">
              <a:buFont typeface="Wingdings"/>
              <a:buChar char="Ø"/>
            </a:pPr>
            <a:r>
              <a:rPr lang="en-US" sz="2800" dirty="0">
                <a:solidFill>
                  <a:schemeClr val="bg1"/>
                </a:solidFill>
              </a:rPr>
              <a:t>Easy to implement Voltage Feed Forward</a:t>
            </a:r>
            <a:endParaRPr lang="en-US">
              <a:solidFill>
                <a:schemeClr val="bg1"/>
              </a:solidFill>
            </a:endParaRPr>
          </a:p>
        </p:txBody>
      </p:sp>
    </p:spTree>
    <p:extLst>
      <p:ext uri="{BB962C8B-B14F-4D97-AF65-F5344CB8AC3E}">
        <p14:creationId xmlns:p14="http://schemas.microsoft.com/office/powerpoint/2010/main" val="285600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94DBD-2C71-ADAF-CAF4-4EB10F2E0220}"/>
              </a:ext>
            </a:extLst>
          </p:cNvPr>
          <p:cNvSpPr txBox="1"/>
          <p:nvPr/>
        </p:nvSpPr>
        <p:spPr>
          <a:xfrm>
            <a:off x="1268506" y="364449"/>
            <a:ext cx="7265894" cy="4924425"/>
          </a:xfrm>
          <a:prstGeom prst="rect">
            <a:avLst/>
          </a:prstGeom>
          <a:noFill/>
        </p:spPr>
        <p:txBody>
          <a:bodyPr wrap="square">
            <a:spAutoFit/>
          </a:bodyPr>
          <a:lstStyle/>
          <a:p>
            <a:r>
              <a:rPr kumimoji="0" lang="en-IN" sz="4000" b="0" i="0" u="sng" strike="noStrike" kern="1200" cap="all" spc="0" normalizeH="0" baseline="0" noProof="0" dirty="0">
                <a:ln>
                  <a:noFill/>
                </a:ln>
                <a:solidFill>
                  <a:prstClr val="black"/>
                </a:solidFill>
                <a:effectLst/>
                <a:uLnTx/>
                <a:uFillTx/>
                <a:latin typeface="+mj-lt"/>
                <a:ea typeface="+mj-ea"/>
                <a:cs typeface="Times New Roman" panose="02020603050405020304" pitchFamily="18" charset="0"/>
              </a:rPr>
              <a:t>Advantage</a:t>
            </a:r>
            <a:r>
              <a:rPr kumimoji="0" lang="en-IN" sz="4000" b="0" i="0" u="none" strike="noStrike" kern="1200" cap="all" spc="0" normalizeH="0" baseline="0" noProof="0" dirty="0">
                <a:ln>
                  <a:noFill/>
                </a:ln>
                <a:solidFill>
                  <a:prstClr val="black"/>
                </a:solidFill>
                <a:effectLst/>
                <a:uLnTx/>
                <a:uFillTx/>
                <a:latin typeface="+mj-lt"/>
                <a:ea typeface="+mj-ea"/>
                <a:cs typeface="Times New Roman" panose="02020603050405020304" pitchFamily="18" charset="0"/>
              </a:rPr>
              <a:t> </a:t>
            </a:r>
            <a:r>
              <a:rPr kumimoji="0" lang="en-IN" sz="4000" b="0" i="0" u="sng" strike="noStrike" kern="1200" cap="all" spc="0" normalizeH="0" baseline="0" noProof="0" dirty="0">
                <a:ln>
                  <a:noFill/>
                </a:ln>
                <a:solidFill>
                  <a:prstClr val="black"/>
                </a:solidFill>
                <a:effectLst/>
                <a:uLnTx/>
                <a:uFillTx/>
                <a:latin typeface="+mj-lt"/>
                <a:ea typeface="+mj-ea"/>
                <a:cs typeface="Times New Roman" panose="02020603050405020304" pitchFamily="18" charset="0"/>
              </a:rPr>
              <a:t>of</a:t>
            </a:r>
            <a:r>
              <a:rPr kumimoji="0" lang="en-IN" sz="4000" b="0" i="0" u="none" strike="noStrike" kern="1200" cap="all" spc="0" normalizeH="0" baseline="0" noProof="0" dirty="0">
                <a:ln>
                  <a:noFill/>
                </a:ln>
                <a:solidFill>
                  <a:prstClr val="black"/>
                </a:solidFill>
                <a:effectLst/>
                <a:uLnTx/>
                <a:uFillTx/>
                <a:latin typeface="+mj-lt"/>
                <a:ea typeface="+mj-ea"/>
                <a:cs typeface="Times New Roman" panose="02020603050405020304" pitchFamily="18" charset="0"/>
              </a:rPr>
              <a:t> </a:t>
            </a:r>
            <a:r>
              <a:rPr kumimoji="0" lang="en-IN" sz="4000" b="0" i="0" u="sng" strike="noStrike" kern="1200" cap="all" spc="0" normalizeH="0" baseline="0" noProof="0" dirty="0">
                <a:ln>
                  <a:noFill/>
                </a:ln>
                <a:solidFill>
                  <a:prstClr val="black"/>
                </a:solidFill>
                <a:effectLst/>
                <a:uLnTx/>
                <a:uFillTx/>
                <a:latin typeface="+mj-lt"/>
                <a:ea typeface="+mj-ea"/>
                <a:cs typeface="Times New Roman" panose="02020603050405020304" pitchFamily="18" charset="0"/>
              </a:rPr>
              <a:t>smpS</a:t>
            </a:r>
          </a:p>
          <a:p>
            <a:endParaRPr kumimoji="0" lang="en-IN" sz="4000" b="0" i="0" u="none" strike="noStrike" kern="1200" cap="all" spc="0" normalizeH="0" baseline="0" noProof="0" dirty="0">
              <a:ln>
                <a:noFill/>
              </a:ln>
              <a:solidFill>
                <a:prstClr val="black"/>
              </a:solidFill>
              <a:effectLst/>
              <a:uLnTx/>
              <a:uFillTx/>
              <a:latin typeface="+mj-lt"/>
              <a:ea typeface="+mj-ea"/>
              <a:cs typeface="Times New Roman" panose="02020603050405020304" pitchFamily="18" charset="0"/>
            </a:endParaRPr>
          </a:p>
          <a:p>
            <a:pPr marL="285750" indent="-285750">
              <a:buFont typeface="Wingdings" panose="05000000000000000000" pitchFamily="2" charset="2"/>
              <a:buChar char="Ø"/>
            </a:pPr>
            <a:r>
              <a:rPr lang="en-IN" sz="3600" dirty="0">
                <a:solidFill>
                  <a:schemeClr val="bg1"/>
                </a:solidFill>
                <a:cs typeface="Times New Roman" panose="02020603050405020304" pitchFamily="18" charset="0"/>
              </a:rPr>
              <a:t>Lower weight</a:t>
            </a:r>
          </a:p>
          <a:p>
            <a:pPr marL="285750" indent="-285750">
              <a:buFont typeface="Wingdings" panose="05000000000000000000" pitchFamily="2" charset="2"/>
              <a:buChar char="Ø"/>
            </a:pPr>
            <a:r>
              <a:rPr lang="en-IN" sz="3600" dirty="0">
                <a:solidFill>
                  <a:schemeClr val="bg1"/>
                </a:solidFill>
                <a:cs typeface="Times New Roman" panose="02020603050405020304" pitchFamily="18" charset="0"/>
              </a:rPr>
              <a:t>Smaller size</a:t>
            </a:r>
          </a:p>
          <a:p>
            <a:pPr marL="285750" indent="-285750">
              <a:buFont typeface="Wingdings" panose="05000000000000000000" pitchFamily="2" charset="2"/>
              <a:buChar char="Ø"/>
            </a:pPr>
            <a:r>
              <a:rPr lang="en-IN" sz="3600" dirty="0">
                <a:solidFill>
                  <a:schemeClr val="bg1"/>
                </a:solidFill>
                <a:cs typeface="Times New Roman" panose="02020603050405020304" pitchFamily="18" charset="0"/>
              </a:rPr>
              <a:t>Higher efficiency</a:t>
            </a:r>
          </a:p>
          <a:p>
            <a:pPr marL="285750" indent="-285750">
              <a:buFont typeface="Wingdings" panose="05000000000000000000" pitchFamily="2" charset="2"/>
              <a:buChar char="Ø"/>
            </a:pPr>
            <a:r>
              <a:rPr lang="en-IN" sz="3600" dirty="0">
                <a:solidFill>
                  <a:schemeClr val="bg1"/>
                </a:solidFill>
                <a:cs typeface="Times New Roman" panose="02020603050405020304" pitchFamily="18" charset="0"/>
              </a:rPr>
              <a:t>Lower power dissipation </a:t>
            </a:r>
          </a:p>
          <a:p>
            <a:pPr marL="285750" indent="-285750">
              <a:buFont typeface="Wingdings" panose="05000000000000000000" pitchFamily="2" charset="2"/>
              <a:buChar char="Ø"/>
            </a:pPr>
            <a:r>
              <a:rPr lang="en-IN" sz="3600" dirty="0">
                <a:solidFill>
                  <a:schemeClr val="bg1"/>
                </a:solidFill>
                <a:cs typeface="Times New Roman" panose="02020603050405020304" pitchFamily="18" charset="0"/>
              </a:rPr>
              <a:t>Wide ac input voltage range</a:t>
            </a:r>
          </a:p>
          <a:p>
            <a:pPr marL="285750" indent="-285750">
              <a:buFont typeface="Wingdings" panose="05000000000000000000" pitchFamily="2" charset="2"/>
              <a:buChar char="Ø"/>
            </a:pPr>
            <a:r>
              <a:rPr lang="en-IN" sz="3600" dirty="0">
                <a:solidFill>
                  <a:schemeClr val="bg1"/>
                </a:solidFill>
                <a:cs typeface="Times New Roman" panose="02020603050405020304" pitchFamily="18" charset="0"/>
              </a:rPr>
              <a:t>Reduced costs</a:t>
            </a:r>
          </a:p>
          <a:p>
            <a:endParaRPr lang="en-IN" dirty="0"/>
          </a:p>
        </p:txBody>
      </p:sp>
    </p:spTree>
    <p:extLst>
      <p:ext uri="{BB962C8B-B14F-4D97-AF65-F5344CB8AC3E}">
        <p14:creationId xmlns:p14="http://schemas.microsoft.com/office/powerpoint/2010/main" val="29244439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327F4-479E-86C3-D4C5-9233C04B2658}"/>
              </a:ext>
            </a:extLst>
          </p:cNvPr>
          <p:cNvSpPr txBox="1"/>
          <p:nvPr/>
        </p:nvSpPr>
        <p:spPr>
          <a:xfrm>
            <a:off x="1394012" y="338497"/>
            <a:ext cx="9300882" cy="440120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400" b="0" i="0" u="sng" strike="noStrike" kern="1200" cap="none" spc="0" normalizeH="0" baseline="0" noProof="0" dirty="0">
                <a:ln>
                  <a:noFill/>
                </a:ln>
                <a:solidFill>
                  <a:prstClr val="black"/>
                </a:solidFill>
                <a:effectLst/>
                <a:uLnTx/>
                <a:uFillTx/>
                <a:ea typeface="+mn-ea"/>
                <a:cs typeface="Times New Roman" panose="02020603050405020304" pitchFamily="18" charset="0"/>
              </a:rPr>
              <a:t>Application</a:t>
            </a:r>
            <a:r>
              <a:rPr kumimoji="0" lang="en-IN" sz="4400" b="0" i="0" u="none" strike="noStrike" kern="1200" cap="none" spc="0" normalizeH="0" baseline="0" noProof="0" dirty="0">
                <a:ln>
                  <a:noFill/>
                </a:ln>
                <a:solidFill>
                  <a:prstClr val="black"/>
                </a:solidFill>
                <a:effectLst/>
                <a:uLnTx/>
                <a:uFillTx/>
                <a:ea typeface="+mn-ea"/>
                <a:cs typeface="Times New Roman" panose="02020603050405020304" pitchFamily="18" charset="0"/>
              </a:rPr>
              <a:t> </a:t>
            </a:r>
            <a:r>
              <a:rPr kumimoji="0" lang="en-IN" sz="4400" b="0" i="0" u="sng" strike="noStrike" kern="1200" cap="none" spc="0" normalizeH="0" baseline="0" noProof="0" dirty="0">
                <a:ln>
                  <a:noFill/>
                </a:ln>
                <a:solidFill>
                  <a:prstClr val="black"/>
                </a:solidFill>
                <a:effectLst/>
                <a:uLnTx/>
                <a:uFillTx/>
                <a:ea typeface="+mn-ea"/>
                <a:cs typeface="Times New Roman" panose="02020603050405020304" pitchFamily="18" charset="0"/>
              </a:rPr>
              <a:t>of</a:t>
            </a:r>
            <a:r>
              <a:rPr kumimoji="0" lang="en-IN" sz="4400" b="0" i="0" u="none" strike="noStrike" kern="1200" cap="none" spc="0" normalizeH="0" baseline="0" noProof="0" dirty="0">
                <a:ln>
                  <a:noFill/>
                </a:ln>
                <a:solidFill>
                  <a:prstClr val="black"/>
                </a:solidFill>
                <a:effectLst/>
                <a:uLnTx/>
                <a:uFillTx/>
                <a:ea typeface="+mn-ea"/>
                <a:cs typeface="Times New Roman" panose="02020603050405020304" pitchFamily="18" charset="0"/>
              </a:rPr>
              <a:t> </a:t>
            </a:r>
            <a:r>
              <a:rPr kumimoji="0" lang="en-IN" sz="4400" b="0" i="0" u="sng" strike="noStrike" kern="1200" cap="none" spc="0" normalizeH="0" baseline="0" noProof="0" dirty="0">
                <a:ln>
                  <a:noFill/>
                </a:ln>
                <a:solidFill>
                  <a:prstClr val="black"/>
                </a:solidFill>
                <a:effectLst/>
                <a:uLnTx/>
                <a:uFillTx/>
                <a:ea typeface="+mn-ea"/>
                <a:cs typeface="Times New Roman" panose="02020603050405020304" pitchFamily="18" charset="0"/>
              </a:rPr>
              <a:t>SMPS</a:t>
            </a:r>
            <a:endParaRPr kumimoji="0" lang="en-IN" sz="44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36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4000" b="0" i="0" u="none" strike="noStrike" kern="1200" cap="none" spc="0" normalizeH="0" baseline="0" noProof="0" dirty="0">
                <a:ln>
                  <a:noFill/>
                </a:ln>
                <a:solidFill>
                  <a:prstClr val="black"/>
                </a:solidFill>
                <a:effectLst/>
                <a:uLnTx/>
                <a:uFillTx/>
                <a:ea typeface="+mn-ea"/>
                <a:cs typeface="Times New Roman" panose="02020603050405020304" pitchFamily="18" charset="0"/>
              </a:rPr>
              <a:t>Machine tool industry</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4000" b="0" i="0" u="none" strike="noStrike" kern="1200" cap="none" spc="0" normalizeH="0" baseline="0" noProof="0" dirty="0">
                <a:ln>
                  <a:noFill/>
                </a:ln>
                <a:solidFill>
                  <a:prstClr val="black"/>
                </a:solidFill>
                <a:effectLst/>
                <a:uLnTx/>
                <a:uFillTx/>
                <a:ea typeface="+mn-ea"/>
                <a:cs typeface="Times New Roman" panose="02020603050405020304" pitchFamily="18" charset="0"/>
              </a:rPr>
              <a:t>Security systems (closed circuit cameras)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4000" b="0" i="0" u="none" strike="noStrike" kern="1200" cap="none" spc="0" normalizeH="0" baseline="0" noProof="0" dirty="0">
                <a:ln>
                  <a:noFill/>
                </a:ln>
                <a:solidFill>
                  <a:prstClr val="black"/>
                </a:solidFill>
                <a:effectLst/>
                <a:uLnTx/>
                <a:uFillTx/>
                <a:ea typeface="+mn-ea"/>
                <a:cs typeface="Times New Roman" panose="02020603050405020304" pitchFamily="18" charset="0"/>
              </a:rPr>
              <a:t>Support supplies with PLC’s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4000" b="0" i="0" u="none" strike="noStrike" kern="1200" cap="none" spc="0" normalizeH="0" baseline="0" noProof="0" dirty="0">
                <a:ln>
                  <a:noFill/>
                </a:ln>
                <a:solidFill>
                  <a:prstClr val="black"/>
                </a:solidFill>
                <a:effectLst/>
                <a:uLnTx/>
                <a:uFillTx/>
                <a:ea typeface="+mn-ea"/>
                <a:cs typeface="Times New Roman" panose="02020603050405020304" pitchFamily="18" charset="0"/>
              </a:rPr>
              <a:t>Personal computers</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4000" b="0" i="0" u="none" strike="noStrike" kern="1200" cap="none" spc="0" normalizeH="0" baseline="0" noProof="0" dirty="0">
                <a:ln>
                  <a:noFill/>
                </a:ln>
                <a:solidFill>
                  <a:prstClr val="black"/>
                </a:solidFill>
                <a:effectLst/>
                <a:uLnTx/>
                <a:uFillTx/>
                <a:ea typeface="+mn-ea"/>
                <a:cs typeface="Times New Roman" panose="02020603050405020304" pitchFamily="18" charset="0"/>
              </a:rPr>
              <a:t>Mobile phone chargers</a:t>
            </a:r>
          </a:p>
        </p:txBody>
      </p:sp>
    </p:spTree>
    <p:extLst>
      <p:ext uri="{BB962C8B-B14F-4D97-AF65-F5344CB8AC3E}">
        <p14:creationId xmlns:p14="http://schemas.microsoft.com/office/powerpoint/2010/main" val="391737417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5D00-104F-8973-64F6-ABBADDFD5A8A}"/>
              </a:ext>
            </a:extLst>
          </p:cNvPr>
          <p:cNvSpPr>
            <a:spLocks noGrp="1"/>
          </p:cNvSpPr>
          <p:nvPr>
            <p:ph type="title"/>
          </p:nvPr>
        </p:nvSpPr>
        <p:spPr>
          <a:xfrm>
            <a:off x="1320707" y="215106"/>
            <a:ext cx="2516187" cy="896517"/>
          </a:xfrm>
        </p:spPr>
        <p:txBody>
          <a:bodyPr/>
          <a:lstStyle/>
          <a:p>
            <a:r>
              <a:rPr lang="en-IN" u="sng" dirty="0">
                <a:solidFill>
                  <a:schemeClr val="bg1"/>
                </a:solidFill>
              </a:rPr>
              <a:t>CONTENTS</a:t>
            </a:r>
            <a:endParaRPr lang="en-IN" dirty="0">
              <a:solidFill>
                <a:schemeClr val="bg1"/>
              </a:solidFill>
            </a:endParaRPr>
          </a:p>
        </p:txBody>
      </p:sp>
      <p:sp>
        <p:nvSpPr>
          <p:cNvPr id="3" name="TextBox 2">
            <a:extLst>
              <a:ext uri="{FF2B5EF4-FFF2-40B4-BE49-F238E27FC236}">
                <a16:creationId xmlns:a16="http://schemas.microsoft.com/office/drawing/2014/main" id="{E3B996F9-2DFD-D5CD-EE30-7B34A73CE154}"/>
              </a:ext>
            </a:extLst>
          </p:cNvPr>
          <p:cNvSpPr txBox="1"/>
          <p:nvPr/>
        </p:nvSpPr>
        <p:spPr>
          <a:xfrm flipH="1">
            <a:off x="1320706" y="1111623"/>
            <a:ext cx="7227548" cy="4801314"/>
          </a:xfrm>
          <a:prstGeom prst="rect">
            <a:avLst/>
          </a:prstGeom>
          <a:noFill/>
        </p:spPr>
        <p:txBody>
          <a:bodyPr wrap="square" rtlCol="0">
            <a:spAutoFit/>
          </a:bodyPr>
          <a:lstStyle/>
          <a:p>
            <a:pPr marL="285750" indent="-285750">
              <a:buFont typeface="Wingdings" panose="05000000000000000000" pitchFamily="2" charset="2"/>
              <a:buChar char="v"/>
            </a:pPr>
            <a:r>
              <a:rPr lang="en-IN" sz="3200" dirty="0">
                <a:solidFill>
                  <a:schemeClr val="bg1"/>
                </a:solidFill>
              </a:rPr>
              <a:t>Introduction</a:t>
            </a:r>
          </a:p>
          <a:p>
            <a:pPr marL="285750" indent="-285750">
              <a:buFont typeface="Wingdings" panose="05000000000000000000" pitchFamily="2" charset="2"/>
              <a:buChar char="v"/>
            </a:pPr>
            <a:r>
              <a:rPr lang="en-IN" sz="3200" dirty="0">
                <a:solidFill>
                  <a:schemeClr val="bg1"/>
                </a:solidFill>
              </a:rPr>
              <a:t>Objectives</a:t>
            </a:r>
          </a:p>
          <a:p>
            <a:pPr marL="285750" indent="-285750">
              <a:buFont typeface="Wingdings" panose="05000000000000000000" pitchFamily="2" charset="2"/>
              <a:buChar char="v"/>
            </a:pPr>
            <a:r>
              <a:rPr lang="en-IN" sz="3200" dirty="0">
                <a:solidFill>
                  <a:schemeClr val="bg1"/>
                </a:solidFill>
              </a:rPr>
              <a:t>Methodology</a:t>
            </a:r>
          </a:p>
          <a:p>
            <a:pPr marL="285750" indent="-285750">
              <a:buFont typeface="Wingdings" panose="05000000000000000000" pitchFamily="2" charset="2"/>
              <a:buChar char="v"/>
            </a:pPr>
            <a:r>
              <a:rPr lang="en-IN" sz="3200" dirty="0">
                <a:solidFill>
                  <a:schemeClr val="bg1"/>
                </a:solidFill>
              </a:rPr>
              <a:t>Tools and technologies used</a:t>
            </a:r>
          </a:p>
          <a:p>
            <a:pPr marL="285750" indent="-285750">
              <a:buFont typeface="Wingdings" panose="05000000000000000000" pitchFamily="2" charset="2"/>
              <a:buChar char="v"/>
            </a:pPr>
            <a:r>
              <a:rPr lang="en-IN" sz="3200" dirty="0">
                <a:solidFill>
                  <a:schemeClr val="bg1"/>
                </a:solidFill>
              </a:rPr>
              <a:t>Block diagram </a:t>
            </a:r>
          </a:p>
          <a:p>
            <a:pPr marL="285750" indent="-285750">
              <a:buFont typeface="Wingdings" panose="05000000000000000000" pitchFamily="2" charset="2"/>
              <a:buChar char="v"/>
            </a:pPr>
            <a:r>
              <a:rPr lang="en-IN" sz="3200" dirty="0">
                <a:solidFill>
                  <a:schemeClr val="bg1"/>
                </a:solidFill>
              </a:rPr>
              <a:t>Applications</a:t>
            </a:r>
          </a:p>
          <a:p>
            <a:pPr marL="285750" indent="-285750">
              <a:buFont typeface="Wingdings" panose="05000000000000000000" pitchFamily="2" charset="2"/>
              <a:buChar char="v"/>
            </a:pPr>
            <a:r>
              <a:rPr lang="en-IN" sz="3200" dirty="0">
                <a:solidFill>
                  <a:schemeClr val="bg1"/>
                </a:solidFill>
              </a:rPr>
              <a:t>Advantages and disadvantages</a:t>
            </a:r>
          </a:p>
          <a:p>
            <a:pPr marL="285750" indent="-285750">
              <a:buFont typeface="Wingdings" panose="05000000000000000000" pitchFamily="2" charset="2"/>
              <a:buChar char="v"/>
            </a:pPr>
            <a:r>
              <a:rPr lang="en-IN" sz="3200" dirty="0">
                <a:solidFill>
                  <a:schemeClr val="bg1"/>
                </a:solidFill>
              </a:rPr>
              <a:t>Conclusion</a:t>
            </a:r>
          </a:p>
          <a:p>
            <a:pPr marL="285750" indent="-285750">
              <a:buFont typeface="Wingdings" panose="05000000000000000000" pitchFamily="2" charset="2"/>
              <a:buChar char="v"/>
            </a:pPr>
            <a:r>
              <a:rPr lang="en-IN" sz="3200" dirty="0">
                <a:solidFill>
                  <a:schemeClr val="bg1"/>
                </a:solidFill>
              </a:rPr>
              <a:t>References</a:t>
            </a:r>
          </a:p>
          <a:p>
            <a:endParaRPr lang="en-IN" dirty="0">
              <a:solidFill>
                <a:schemeClr val="bg1"/>
              </a:solidFill>
            </a:endParaRPr>
          </a:p>
        </p:txBody>
      </p:sp>
    </p:spTree>
    <p:extLst>
      <p:ext uri="{BB962C8B-B14F-4D97-AF65-F5344CB8AC3E}">
        <p14:creationId xmlns:p14="http://schemas.microsoft.com/office/powerpoint/2010/main" val="2298774198"/>
      </p:ext>
    </p:extLst>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0B5275-41F7-889D-B5D3-6F3723DA2070}"/>
              </a:ext>
            </a:extLst>
          </p:cNvPr>
          <p:cNvSpPr txBox="1"/>
          <p:nvPr/>
        </p:nvSpPr>
        <p:spPr>
          <a:xfrm>
            <a:off x="1800493" y="823666"/>
            <a:ext cx="8861946" cy="646331"/>
          </a:xfrm>
          <a:prstGeom prst="rect">
            <a:avLst/>
          </a:prstGeom>
          <a:noFill/>
        </p:spPr>
        <p:txBody>
          <a:bodyPr wrap="square" rtlCol="0">
            <a:spAutoFit/>
          </a:bodyPr>
          <a:lstStyle/>
          <a:p>
            <a:r>
              <a:rPr lang="en-IN" sz="3600" u="sng" dirty="0">
                <a:solidFill>
                  <a:schemeClr val="bg1"/>
                </a:solidFill>
                <a:latin typeface="+mj-lt"/>
                <a:cs typeface="Times New Roman" panose="02020603050405020304" pitchFamily="18" charset="0"/>
              </a:rPr>
              <a:t>SMPS IN INDIAN MARKETS</a:t>
            </a:r>
            <a:r>
              <a:rPr lang="en-IN" sz="3600" dirty="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endParaRPr>
          </a:p>
        </p:txBody>
      </p:sp>
      <p:pic>
        <p:nvPicPr>
          <p:cNvPr id="4" name="Picture 3">
            <a:extLst>
              <a:ext uri="{FF2B5EF4-FFF2-40B4-BE49-F238E27FC236}">
                <a16:creationId xmlns:a16="http://schemas.microsoft.com/office/drawing/2014/main" id="{9E043171-8B38-26F2-1FC5-6E652C28EBBF}"/>
              </a:ext>
            </a:extLst>
          </p:cNvPr>
          <p:cNvPicPr>
            <a:picLocks noChangeAspect="1"/>
          </p:cNvPicPr>
          <p:nvPr/>
        </p:nvPicPr>
        <p:blipFill>
          <a:blip r:embed="rId2"/>
          <a:stretch>
            <a:fillRect/>
          </a:stretch>
        </p:blipFill>
        <p:spPr>
          <a:xfrm>
            <a:off x="1087032" y="1702727"/>
            <a:ext cx="9758150" cy="4065130"/>
          </a:xfrm>
          <a:prstGeom prst="rect">
            <a:avLst/>
          </a:prstGeom>
        </p:spPr>
      </p:pic>
    </p:spTree>
    <p:extLst>
      <p:ext uri="{BB962C8B-B14F-4D97-AF65-F5344CB8AC3E}">
        <p14:creationId xmlns:p14="http://schemas.microsoft.com/office/powerpoint/2010/main" val="1746801555"/>
      </p:ext>
    </p:extLst>
  </p:cSld>
  <p:clrMapOvr>
    <a:masterClrMapping/>
  </p:clrMapOvr>
  <mc:AlternateContent xmlns:mc="http://schemas.openxmlformats.org/markup-compatibility/2006" xmlns:p14="http://schemas.microsoft.com/office/powerpoint/2010/main">
    <mc:Choice Requires="p14">
      <p:transition>
        <p14:honeycomb/>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61762-2E33-B9D2-65BC-B80809141F16}"/>
              </a:ext>
            </a:extLst>
          </p:cNvPr>
          <p:cNvSpPr txBox="1"/>
          <p:nvPr/>
        </p:nvSpPr>
        <p:spPr>
          <a:xfrm>
            <a:off x="1292706" y="744640"/>
            <a:ext cx="9407378" cy="4832092"/>
          </a:xfrm>
          <a:prstGeom prst="rect">
            <a:avLst/>
          </a:prstGeom>
          <a:noFill/>
        </p:spPr>
        <p:txBody>
          <a:bodyPr wrap="square" rtlCol="0">
            <a:spAutoFit/>
          </a:bodyPr>
          <a:lstStyle/>
          <a:p>
            <a:r>
              <a:rPr lang="en-IN" sz="4400" u="sng" dirty="0">
                <a:solidFill>
                  <a:schemeClr val="bg1"/>
                </a:solidFill>
                <a:cs typeface="Times New Roman" panose="02020603050405020304" pitchFamily="18" charset="0"/>
              </a:rPr>
              <a:t>CONCLUSION</a:t>
            </a:r>
          </a:p>
          <a:p>
            <a:pPr marL="457200" indent="-457200">
              <a:buFont typeface="Arial" panose="020B0604020202020204" pitchFamily="34" charset="0"/>
              <a:buChar char="•"/>
            </a:pPr>
            <a:r>
              <a:rPr lang="en-IN" sz="4400" dirty="0">
                <a:solidFill>
                  <a:schemeClr val="bg1"/>
                </a:solidFill>
                <a:cs typeface="Times New Roman" panose="02020603050405020304" pitchFamily="18" charset="0"/>
              </a:rPr>
              <a:t>The most common SMPS topologies are flyback , push pull , half bridge and full bridge converters.</a:t>
            </a:r>
          </a:p>
          <a:p>
            <a:pPr marL="457200" indent="-457200">
              <a:buFont typeface="Arial" panose="020B0604020202020204" pitchFamily="34" charset="0"/>
              <a:buChar char="•"/>
            </a:pPr>
            <a:r>
              <a:rPr lang="en-IN" sz="4400" dirty="0">
                <a:solidFill>
                  <a:schemeClr val="bg1"/>
                </a:solidFill>
                <a:cs typeface="Times New Roman" panose="02020603050405020304" pitchFamily="18" charset="0"/>
              </a:rPr>
              <a:t>Working of a general SMPS is discussed in the above slides.</a:t>
            </a:r>
          </a:p>
          <a:p>
            <a:pPr marL="457200" indent="-457200">
              <a:buFont typeface="Arial" panose="020B0604020202020204" pitchFamily="34" charset="0"/>
              <a:buChar char="•"/>
            </a:pPr>
            <a:r>
              <a:rPr lang="en-IN" sz="4400" dirty="0">
                <a:solidFill>
                  <a:schemeClr val="bg1"/>
                </a:solidFill>
                <a:cs typeface="Times New Roman" panose="02020603050405020304" pitchFamily="18" charset="0"/>
              </a:rPr>
              <a:t>Application of SMPS is outlined.</a:t>
            </a:r>
          </a:p>
        </p:txBody>
      </p:sp>
    </p:spTree>
    <p:extLst>
      <p:ext uri="{BB962C8B-B14F-4D97-AF65-F5344CB8AC3E}">
        <p14:creationId xmlns:p14="http://schemas.microsoft.com/office/powerpoint/2010/main" val="2891629075"/>
      </p:ext>
    </p:extLst>
  </p:cSld>
  <p:clrMapOvr>
    <a:masterClrMapping/>
  </p:clrMapOvr>
  <p:transition>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976D2-3DC0-6A60-6BD4-581246F5D8D6}"/>
              </a:ext>
            </a:extLst>
          </p:cNvPr>
          <p:cNvSpPr txBox="1"/>
          <p:nvPr/>
        </p:nvSpPr>
        <p:spPr>
          <a:xfrm>
            <a:off x="1380565" y="403412"/>
            <a:ext cx="4715435" cy="646331"/>
          </a:xfrm>
          <a:prstGeom prst="rect">
            <a:avLst/>
          </a:prstGeom>
          <a:noFill/>
        </p:spPr>
        <p:txBody>
          <a:bodyPr wrap="square" rtlCol="0">
            <a:spAutoFit/>
          </a:bodyPr>
          <a:lstStyle/>
          <a:p>
            <a:r>
              <a:rPr lang="en-IN" sz="3600" u="sng" dirty="0">
                <a:solidFill>
                  <a:schemeClr val="bg1"/>
                </a:solidFill>
              </a:rPr>
              <a:t>REFERENCE</a:t>
            </a:r>
          </a:p>
        </p:txBody>
      </p:sp>
      <p:sp>
        <p:nvSpPr>
          <p:cNvPr id="4" name="TextBox 3">
            <a:extLst>
              <a:ext uri="{FF2B5EF4-FFF2-40B4-BE49-F238E27FC236}">
                <a16:creationId xmlns:a16="http://schemas.microsoft.com/office/drawing/2014/main" id="{A07802DF-6166-DF42-F6E7-3409EF6C097A}"/>
              </a:ext>
            </a:extLst>
          </p:cNvPr>
          <p:cNvSpPr txBox="1"/>
          <p:nvPr/>
        </p:nvSpPr>
        <p:spPr>
          <a:xfrm>
            <a:off x="1004047" y="1136321"/>
            <a:ext cx="10183906" cy="5262979"/>
          </a:xfrm>
          <a:prstGeom prst="rect">
            <a:avLst/>
          </a:prstGeom>
          <a:noFill/>
        </p:spPr>
        <p:txBody>
          <a:bodyPr wrap="square" lIns="91440" tIns="45720" rIns="91440" bIns="45720" anchor="t">
            <a:spAutoFit/>
          </a:bodyPr>
          <a:lstStyle/>
          <a:p>
            <a:pPr algn="l"/>
            <a:r>
              <a:rPr lang="en-US" sz="2400" b="0" i="0" u="none" strike="noStrike" baseline="0" dirty="0">
                <a:solidFill>
                  <a:srgbClr val="000000"/>
                </a:solidFill>
              </a:rPr>
              <a:t>[1] Liao Wang 2012. MATLAB/SIMULINK. </a:t>
            </a:r>
            <a:r>
              <a:rPr lang="en-US" sz="2400" b="0" i="1" u="none" strike="noStrike" baseline="0" dirty="0">
                <a:solidFill>
                  <a:srgbClr val="000000"/>
                </a:solidFill>
              </a:rPr>
              <a:t>IEEE TRANSACTIONS ON EDUCATION</a:t>
            </a:r>
            <a:r>
              <a:rPr lang="en-US" sz="2400" b="0" i="0" u="none" strike="noStrike" baseline="0" dirty="0">
                <a:solidFill>
                  <a:srgbClr val="000000"/>
                </a:solidFill>
              </a:rPr>
              <a:t>, </a:t>
            </a:r>
            <a:r>
              <a:rPr lang="en-US" sz="2400" b="0" i="1" u="none" strike="noStrike" baseline="0" dirty="0">
                <a:solidFill>
                  <a:srgbClr val="000000"/>
                </a:solidFill>
              </a:rPr>
              <a:t>55</a:t>
            </a:r>
            <a:r>
              <a:rPr lang="en-US" sz="2400" b="0" i="0" u="none" strike="noStrike" baseline="0" dirty="0">
                <a:solidFill>
                  <a:srgbClr val="000000"/>
                </a:solidFill>
              </a:rPr>
              <a:t>(1)</a:t>
            </a:r>
          </a:p>
          <a:p>
            <a:pPr algn="l"/>
            <a:r>
              <a:rPr lang="en-US" sz="2400" b="0" i="0" u="none" strike="noStrike" baseline="0" dirty="0">
                <a:solidFill>
                  <a:srgbClr val="000000"/>
                </a:solidFill>
              </a:rPr>
              <a:t>[2] The Math Works Inc., "SIMULINK, Dynamic System Simulation Software," 1994.</a:t>
            </a:r>
          </a:p>
          <a:p>
            <a:pPr algn="l"/>
            <a:r>
              <a:rPr lang="en-US" sz="2400" b="0" i="0" u="none" strike="noStrike" baseline="0" dirty="0">
                <a:solidFill>
                  <a:srgbClr val="000000"/>
                </a:solidFill>
              </a:rPr>
              <a:t>[3] The Math Works Inc., "SIMULINK 1.3 Release Notes," 1994.</a:t>
            </a:r>
          </a:p>
          <a:p>
            <a:pPr algn="l"/>
            <a:r>
              <a:rPr lang="en-US" sz="2400" b="0" i="0" u="none" strike="noStrike" baseline="0" dirty="0">
                <a:solidFill>
                  <a:srgbClr val="000000"/>
                </a:solidFill>
              </a:rPr>
              <a:t>[4] Middlebrook and Cuk (1976). A general unified approach to modeling switching converter power</a:t>
            </a:r>
          </a:p>
          <a:p>
            <a:pPr algn="l"/>
            <a:r>
              <a:rPr lang="en-US" sz="2400" b="0" i="0" u="none" strike="noStrike" baseline="0" dirty="0">
                <a:solidFill>
                  <a:srgbClr val="000000"/>
                </a:solidFill>
              </a:rPr>
              <a:t>stages. In the IEEE Power Electronics Specialists Conference,IEEE: 19-34.</a:t>
            </a:r>
          </a:p>
          <a:p>
            <a:pPr algn="l"/>
            <a:r>
              <a:rPr lang="en-IN" sz="2400" b="0" i="0" u="none" strike="noStrike" baseline="0" dirty="0">
                <a:solidFill>
                  <a:srgbClr val="000000"/>
                </a:solidFill>
              </a:rPr>
              <a:t>https://doi.org/10.1109/PESC.1976.7072895</a:t>
            </a:r>
          </a:p>
          <a:p>
            <a:pPr algn="l"/>
            <a:r>
              <a:rPr lang="en-US" sz="2400" b="0" i="0" u="none" strike="noStrike" baseline="0" dirty="0">
                <a:solidFill>
                  <a:srgbClr val="000000"/>
                </a:solidFill>
              </a:rPr>
              <a:t>[5] Emadi A (2004). Modeling and analysis of multiconverter DC power electronic systems using the</a:t>
            </a:r>
          </a:p>
          <a:p>
            <a:pPr algn="l"/>
            <a:r>
              <a:rPr lang="en-US" sz="2400" b="0" i="0" u="none" strike="noStrike" baseline="0" dirty="0">
                <a:solidFill>
                  <a:srgbClr val="000000"/>
                </a:solidFill>
              </a:rPr>
              <a:t>generalized state-space averaging method. IEEE Transactions on Industrial Electronics, 51(3): 661-</a:t>
            </a:r>
          </a:p>
          <a:p>
            <a:pPr algn="l"/>
            <a:r>
              <a:rPr lang="en-IN" sz="2400" b="0" i="0" u="none" strike="noStrike" baseline="0" dirty="0">
                <a:solidFill>
                  <a:srgbClr val="000000"/>
                </a:solidFill>
              </a:rPr>
              <a:t>668.</a:t>
            </a:r>
          </a:p>
          <a:p>
            <a:r>
              <a:rPr lang="en-IN" sz="2400" dirty="0">
                <a:solidFill>
                  <a:srgbClr val="000000"/>
                </a:solidFill>
              </a:rPr>
              <a:t>[6]</a:t>
            </a:r>
            <a:r>
              <a:rPr lang="en-IN" sz="2400" dirty="0">
                <a:solidFill>
                  <a:srgbClr val="000000"/>
                </a:solidFill>
                <a:ea typeface="+mn-lt"/>
                <a:cs typeface="+mn-lt"/>
              </a:rPr>
              <a:t>Fundamentals of Power Supply Design: Mammano: Texas Instruments, 2017</a:t>
            </a:r>
          </a:p>
        </p:txBody>
      </p:sp>
    </p:spTree>
    <p:extLst>
      <p:ext uri="{BB962C8B-B14F-4D97-AF65-F5344CB8AC3E}">
        <p14:creationId xmlns:p14="http://schemas.microsoft.com/office/powerpoint/2010/main" val="3854907079"/>
      </p:ext>
    </p:extLst>
  </p:cSld>
  <p:clrMapOvr>
    <a:masterClrMapping/>
  </p:clrMapOvr>
  <mc:AlternateContent xmlns:mc="http://schemas.openxmlformats.org/markup-compatibility/2006" xmlns:p14="http://schemas.microsoft.com/office/powerpoint/2010/main">
    <mc:Choice Requires="p14">
      <p:transition>
        <p14:window dir="ver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87AE-8701-B9ED-F87E-EBA8B26A0A67}"/>
              </a:ext>
            </a:extLst>
          </p:cNvPr>
          <p:cNvSpPr>
            <a:spLocks noGrp="1"/>
          </p:cNvSpPr>
          <p:nvPr>
            <p:ph type="title"/>
          </p:nvPr>
        </p:nvSpPr>
        <p:spPr>
          <a:xfrm>
            <a:off x="1376940" y="244445"/>
            <a:ext cx="4040187" cy="863918"/>
          </a:xfrm>
        </p:spPr>
        <p:txBody>
          <a:bodyPr>
            <a:normAutofit/>
          </a:bodyPr>
          <a:lstStyle/>
          <a:p>
            <a:r>
              <a:rPr lang="en-IN" u="sng" dirty="0">
                <a:solidFill>
                  <a:schemeClr val="bg1"/>
                </a:solidFill>
              </a:rPr>
              <a:t>introduction</a:t>
            </a:r>
          </a:p>
        </p:txBody>
      </p:sp>
      <p:sp>
        <p:nvSpPr>
          <p:cNvPr id="3" name="TextBox 2">
            <a:extLst>
              <a:ext uri="{FF2B5EF4-FFF2-40B4-BE49-F238E27FC236}">
                <a16:creationId xmlns:a16="http://schemas.microsoft.com/office/drawing/2014/main" id="{2ABC9E8E-A381-37F7-71CD-103E148C0F1D}"/>
              </a:ext>
            </a:extLst>
          </p:cNvPr>
          <p:cNvSpPr txBox="1"/>
          <p:nvPr/>
        </p:nvSpPr>
        <p:spPr>
          <a:xfrm>
            <a:off x="1002868" y="1108363"/>
            <a:ext cx="10488095" cy="6063198"/>
          </a:xfrm>
          <a:prstGeom prst="rect">
            <a:avLst/>
          </a:prstGeom>
          <a:noFill/>
        </p:spPr>
        <p:txBody>
          <a:bodyPr wrap="square" rtlCol="0">
            <a:spAutoFit/>
          </a:bodyPr>
          <a:lstStyle/>
          <a:p>
            <a:pPr marL="342900" indent="-342900">
              <a:buFont typeface="Wingdings" panose="05000000000000000000" pitchFamily="2" charset="2"/>
              <a:buChar char="v"/>
            </a:pPr>
            <a:r>
              <a:rPr lang="en-IN" sz="2400" dirty="0">
                <a:solidFill>
                  <a:schemeClr val="bg1"/>
                </a:solidFill>
                <a:cs typeface="Times New Roman" panose="02020603050405020304" pitchFamily="18" charset="0"/>
              </a:rPr>
              <a:t>Any device that supplies electric power to any electric load is called as power supply. The different types of power supplies include : Battery ,DC power supply, AC power supply, Linear regulated power supply, Switched mode power supply,  Programmable power supply, Uninterruptible power supply.</a:t>
            </a:r>
          </a:p>
          <a:p>
            <a:pPr marL="342900" indent="-342900" algn="just">
              <a:buFont typeface="Wingdings" panose="05000000000000000000" pitchFamily="2" charset="2"/>
              <a:buChar char="v"/>
            </a:pPr>
            <a:r>
              <a:rPr lang="en-IN" sz="2400" dirty="0">
                <a:solidFill>
                  <a:schemeClr val="bg1"/>
                </a:solidFill>
                <a:cs typeface="Times New Roman" panose="02020603050405020304" pitchFamily="18" charset="0"/>
              </a:rPr>
              <a:t> </a:t>
            </a:r>
            <a:r>
              <a:rPr lang="en-US" sz="2400" dirty="0">
                <a:solidFill>
                  <a:schemeClr val="bg1"/>
                </a:solidFill>
              </a:rPr>
              <a:t>A switched-mode power supply (switching-mode power supply, switch-mode power supply, switched power supply, SMPS, or switcher) is an electronic power supply that incorporates a switching regulator to convert electrical power efficiently. Like other power supplies, an SMPS transfers power from a DC or AC source (often mains power, see AC adapter) to DC loads.</a:t>
            </a:r>
          </a:p>
          <a:p>
            <a:pPr marL="342900" indent="-342900">
              <a:buFont typeface="Wingdings" panose="05000000000000000000" pitchFamily="2" charset="2"/>
              <a:buChar char="v"/>
            </a:pPr>
            <a:r>
              <a:rPr lang="en-IN" sz="2400" dirty="0">
                <a:solidFill>
                  <a:schemeClr val="bg1"/>
                </a:solidFill>
                <a:cs typeface="Times New Roman" panose="02020603050405020304" pitchFamily="18" charset="0"/>
              </a:rPr>
              <a:t>Any electrical power supply that incorporates a switching regulator to convert electrical power efficiently.</a:t>
            </a:r>
          </a:p>
          <a:p>
            <a:pPr marL="342900" indent="-342900">
              <a:buFont typeface="Wingdings" panose="05000000000000000000" pitchFamily="2" charset="2"/>
              <a:buChar char="v"/>
            </a:pPr>
            <a:r>
              <a:rPr lang="en-IN" sz="2400" dirty="0">
                <a:solidFill>
                  <a:schemeClr val="bg1"/>
                </a:solidFill>
                <a:cs typeface="Times New Roman" panose="02020603050405020304" pitchFamily="18" charset="0"/>
              </a:rPr>
              <a:t>It transfers power from a source, to a load, while converting voltage and current characteristics.</a:t>
            </a:r>
          </a:p>
          <a:p>
            <a:pPr marL="342900" indent="-342900">
              <a:buFont typeface="Wingdings" panose="05000000000000000000" pitchFamily="2" charset="2"/>
              <a:buChar char="v"/>
            </a:pPr>
            <a:r>
              <a:rPr lang="en-IN" sz="2400" dirty="0">
                <a:solidFill>
                  <a:schemeClr val="bg1"/>
                </a:solidFill>
                <a:cs typeface="Times New Roman" panose="02020603050405020304" pitchFamily="18" charset="0"/>
              </a:rPr>
              <a:t>Voltage regulation is achieved by varying the ratio of on to off time.</a:t>
            </a:r>
          </a:p>
          <a:p>
            <a:pPr marL="342900" indent="-342900" algn="just">
              <a:buFont typeface="Wingdings" panose="05000000000000000000" pitchFamily="2" charset="2"/>
              <a:buChar char="v"/>
            </a:pPr>
            <a:endParaRPr lang="en-US" sz="2400" dirty="0">
              <a:solidFill>
                <a:schemeClr val="bg1"/>
              </a:solidFill>
            </a:endParaRPr>
          </a:p>
          <a:p>
            <a:pPr marL="457200" indent="-457200">
              <a:buFont typeface="Wingdings" panose="05000000000000000000" pitchFamily="2" charset="2"/>
              <a:buChar char="v"/>
            </a:pPr>
            <a:endParaRPr lang="en-IN" sz="2800" dirty="0">
              <a:solidFill>
                <a:schemeClr val="bg1"/>
              </a:solidFill>
            </a:endParaRPr>
          </a:p>
        </p:txBody>
      </p:sp>
    </p:spTree>
    <p:extLst>
      <p:ext uri="{BB962C8B-B14F-4D97-AF65-F5344CB8AC3E}">
        <p14:creationId xmlns:p14="http://schemas.microsoft.com/office/powerpoint/2010/main" val="2031576532"/>
      </p:ext>
    </p:extLst>
  </p:cSld>
  <p:clrMapOvr>
    <a:masterClrMapping/>
  </p:clrMapOvr>
  <mc:AlternateContent xmlns:mc="http://schemas.openxmlformats.org/markup-compatibility/2006" xmlns:p14="http://schemas.microsoft.com/office/powerpoint/2010/main">
    <mc:Choice Requires="p14">
      <p:transition>
        <p14:glitter pattern="hexagon"/>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CB7E-E029-621A-68FA-47131423227E}"/>
              </a:ext>
            </a:extLst>
          </p:cNvPr>
          <p:cNvSpPr>
            <a:spLocks noGrp="1"/>
          </p:cNvSpPr>
          <p:nvPr>
            <p:ph type="title"/>
          </p:nvPr>
        </p:nvSpPr>
        <p:spPr>
          <a:xfrm flipV="1">
            <a:off x="1723304" y="-900546"/>
            <a:ext cx="2336078" cy="55419"/>
          </a:xfrm>
        </p:spPr>
        <p:txBody>
          <a:bodyPr>
            <a:normAutofit fontScale="90000"/>
          </a:bodyPr>
          <a:lstStyle/>
          <a:p>
            <a:endParaRPr lang="en-IN" u="sng" dirty="0">
              <a:solidFill>
                <a:schemeClr val="bg1"/>
              </a:solidFill>
            </a:endParaRPr>
          </a:p>
        </p:txBody>
      </p:sp>
      <p:sp>
        <p:nvSpPr>
          <p:cNvPr id="4" name="TextBox 3">
            <a:extLst>
              <a:ext uri="{FF2B5EF4-FFF2-40B4-BE49-F238E27FC236}">
                <a16:creationId xmlns:a16="http://schemas.microsoft.com/office/drawing/2014/main" id="{9B43AC6E-FAA3-EA6C-C156-0E11F9014A00}"/>
              </a:ext>
            </a:extLst>
          </p:cNvPr>
          <p:cNvSpPr txBox="1"/>
          <p:nvPr/>
        </p:nvSpPr>
        <p:spPr>
          <a:xfrm>
            <a:off x="1246909" y="151179"/>
            <a:ext cx="9698182" cy="6986528"/>
          </a:xfrm>
          <a:prstGeom prst="rect">
            <a:avLst/>
          </a:prstGeom>
          <a:noFill/>
        </p:spPr>
        <p:txBody>
          <a:bodyPr wrap="square" lIns="91440" tIns="45720" rIns="91440" bIns="45720" rtlCol="0" anchor="t">
            <a:spAutoFit/>
          </a:bodyPr>
          <a:lstStyle/>
          <a:p>
            <a:pPr marL="457200" indent="-457200" algn="l" fontAlgn="base">
              <a:buFont typeface="Wingdings" panose="05000000000000000000" pitchFamily="2" charset="2"/>
              <a:buChar char="v"/>
            </a:pPr>
            <a:r>
              <a:rPr lang="en-US" sz="2800" b="0" i="0" dirty="0">
                <a:solidFill>
                  <a:schemeClr val="bg1"/>
                </a:solidFill>
                <a:effectLst/>
              </a:rPr>
              <a:t>A switch mode power supply is a power converter that utilizes switching devices such as MOSFETs that continuously turn on and off at high frequency; and energy storage devices such as the capacitors and inductors to supply power during the non-conduction state of the switching device.</a:t>
            </a:r>
          </a:p>
          <a:p>
            <a:pPr marL="457200" indent="-457200" algn="l" fontAlgn="base">
              <a:buFont typeface="Wingdings" panose="05000000000000000000" pitchFamily="2" charset="2"/>
              <a:buChar char="v"/>
            </a:pPr>
            <a:r>
              <a:rPr lang="en-US" sz="2800" b="0" i="0" dirty="0">
                <a:solidFill>
                  <a:schemeClr val="bg1"/>
                </a:solidFill>
                <a:effectLst/>
              </a:rPr>
              <a:t>The supplies have higher efficiencies of up to 90%, are small in size and widely used in computers and other sensitive electronic equipment.</a:t>
            </a:r>
          </a:p>
          <a:p>
            <a:pPr marL="457200" indent="-457200" algn="l" fontAlgn="base">
              <a:buFont typeface="Wingdings" panose="05000000000000000000" pitchFamily="2" charset="2"/>
              <a:buChar char="v"/>
            </a:pPr>
            <a:r>
              <a:rPr lang="en-US" sz="2800" b="0" i="0" dirty="0">
                <a:solidFill>
                  <a:schemeClr val="bg1"/>
                </a:solidFill>
                <a:effectLst/>
              </a:rPr>
              <a:t>The basic switch mode power supplies (SMPS) are categorized based on supply input and output voltage. The main four groups are:</a:t>
            </a:r>
          </a:p>
          <a:p>
            <a:pPr marL="514350" indent="-514350">
              <a:buAutoNum type="arabicPeriod"/>
            </a:pPr>
            <a:r>
              <a:rPr lang="en-US" sz="2800" dirty="0">
                <a:solidFill>
                  <a:schemeClr val="bg1"/>
                </a:solidFill>
                <a:ea typeface="+mn-lt"/>
                <a:cs typeface="+mn-lt"/>
              </a:rPr>
              <a:t>AC to DC – Off-line </a:t>
            </a:r>
            <a:endParaRPr lang="en-US">
              <a:solidFill>
                <a:schemeClr val="bg1"/>
              </a:solidFill>
              <a:ea typeface="+mn-lt"/>
              <a:cs typeface="+mn-lt"/>
            </a:endParaRPr>
          </a:p>
          <a:p>
            <a:pPr marL="514350" indent="-514350">
              <a:buAutoNum type="arabicPeriod"/>
            </a:pPr>
            <a:r>
              <a:rPr lang="en-US" sz="2800" dirty="0">
                <a:solidFill>
                  <a:schemeClr val="bg1"/>
                </a:solidFill>
                <a:ea typeface="+mn-lt"/>
                <a:cs typeface="+mn-lt"/>
              </a:rPr>
              <a:t>DC power supply </a:t>
            </a:r>
            <a:endParaRPr lang="en-US">
              <a:solidFill>
                <a:schemeClr val="bg1"/>
              </a:solidFill>
              <a:ea typeface="+mn-lt"/>
              <a:cs typeface="+mn-lt"/>
            </a:endParaRPr>
          </a:p>
          <a:p>
            <a:pPr marL="514350" indent="-514350">
              <a:buAutoNum type="arabicPeriod"/>
            </a:pPr>
            <a:r>
              <a:rPr lang="en-US" sz="2800" dirty="0">
                <a:solidFill>
                  <a:schemeClr val="bg1"/>
                </a:solidFill>
                <a:ea typeface="+mn-lt"/>
                <a:cs typeface="+mn-lt"/>
              </a:rPr>
              <a:t>DC to DC – Converter </a:t>
            </a:r>
            <a:endParaRPr lang="en-US">
              <a:solidFill>
                <a:schemeClr val="bg1"/>
              </a:solidFill>
              <a:ea typeface="+mn-lt"/>
              <a:cs typeface="+mn-lt"/>
            </a:endParaRPr>
          </a:p>
          <a:p>
            <a:pPr marL="514350" indent="-514350">
              <a:buAutoNum type="arabicPeriod"/>
            </a:pPr>
            <a:r>
              <a:rPr lang="en-US" sz="2800" dirty="0">
                <a:solidFill>
                  <a:schemeClr val="bg1"/>
                </a:solidFill>
                <a:ea typeface="+mn-lt"/>
                <a:cs typeface="+mn-lt"/>
              </a:rPr>
              <a:t>DC to AC – Inverter </a:t>
            </a:r>
            <a:endParaRPr lang="en-US" dirty="0">
              <a:solidFill>
                <a:schemeClr val="bg1"/>
              </a:solidFill>
              <a:ea typeface="+mn-lt"/>
              <a:cs typeface="+mn-lt"/>
            </a:endParaRPr>
          </a:p>
          <a:p>
            <a:endParaRPr lang="en-US" sz="2800" dirty="0">
              <a:solidFill>
                <a:schemeClr val="bg1"/>
              </a:solidFill>
              <a:ea typeface="+mn-lt"/>
              <a:cs typeface="+mn-lt"/>
            </a:endParaRPr>
          </a:p>
        </p:txBody>
      </p:sp>
    </p:spTree>
    <p:extLst>
      <p:ext uri="{BB962C8B-B14F-4D97-AF65-F5344CB8AC3E}">
        <p14:creationId xmlns:p14="http://schemas.microsoft.com/office/powerpoint/2010/main" val="800440622"/>
      </p:ext>
    </p:extLst>
  </p:cSld>
  <p:clrMapOvr>
    <a:masterClrMapping/>
  </p:clrMapOvr>
  <mc:AlternateContent xmlns:mc="http://schemas.openxmlformats.org/markup-compatibility/2006" xmlns:p14="http://schemas.microsoft.com/office/powerpoint/2010/main">
    <mc:Choice Requires="p14">
      <p:transition>
        <p14:rippl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0CFA-5A08-B227-7949-424DB4B3B697}"/>
              </a:ext>
            </a:extLst>
          </p:cNvPr>
          <p:cNvSpPr>
            <a:spLocks noGrp="1"/>
          </p:cNvSpPr>
          <p:nvPr>
            <p:ph type="title"/>
          </p:nvPr>
        </p:nvSpPr>
        <p:spPr>
          <a:xfrm>
            <a:off x="1293813" y="175172"/>
            <a:ext cx="9905998" cy="1057883"/>
          </a:xfrm>
        </p:spPr>
        <p:txBody>
          <a:bodyPr/>
          <a:lstStyle/>
          <a:p>
            <a:r>
              <a:rPr lang="en-IN" u="sng" dirty="0">
                <a:solidFill>
                  <a:schemeClr val="bg1"/>
                </a:solidFill>
              </a:rPr>
              <a:t>Objectives</a:t>
            </a:r>
          </a:p>
        </p:txBody>
      </p:sp>
      <p:sp>
        <p:nvSpPr>
          <p:cNvPr id="3" name="TextBox 2">
            <a:extLst>
              <a:ext uri="{FF2B5EF4-FFF2-40B4-BE49-F238E27FC236}">
                <a16:creationId xmlns:a16="http://schemas.microsoft.com/office/drawing/2014/main" id="{70A10418-98AA-8B44-E7D2-A1074CDF7424}"/>
              </a:ext>
            </a:extLst>
          </p:cNvPr>
          <p:cNvSpPr txBox="1"/>
          <p:nvPr/>
        </p:nvSpPr>
        <p:spPr>
          <a:xfrm>
            <a:off x="1233055" y="1177635"/>
            <a:ext cx="9966756" cy="3416320"/>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solidFill>
                  <a:schemeClr val="bg1"/>
                </a:solidFill>
              </a:rPr>
              <a:t>To understand closed loop system and its fundamentals.</a:t>
            </a:r>
          </a:p>
          <a:p>
            <a:pPr marL="571500" indent="-571500">
              <a:buFont typeface="Wingdings" panose="05000000000000000000" pitchFamily="2" charset="2"/>
              <a:buChar char="Ø"/>
            </a:pPr>
            <a:r>
              <a:rPr lang="en-US" sz="3600" dirty="0">
                <a:solidFill>
                  <a:schemeClr val="bg1"/>
                </a:solidFill>
              </a:rPr>
              <a:t>Develop the Model for the system. </a:t>
            </a:r>
          </a:p>
          <a:p>
            <a:pPr marL="571500" indent="-571500">
              <a:buFont typeface="Wingdings" panose="05000000000000000000" pitchFamily="2" charset="2"/>
              <a:buChar char="Ø"/>
            </a:pPr>
            <a:r>
              <a:rPr lang="en-US" sz="3600" dirty="0">
                <a:solidFill>
                  <a:schemeClr val="bg1"/>
                </a:solidFill>
              </a:rPr>
              <a:t>Develop the feedback system. </a:t>
            </a:r>
          </a:p>
          <a:p>
            <a:pPr marL="571500" indent="-571500">
              <a:buFont typeface="Wingdings" panose="05000000000000000000" pitchFamily="2" charset="2"/>
              <a:buChar char="Ø"/>
            </a:pPr>
            <a:r>
              <a:rPr lang="en-US" sz="3600" dirty="0">
                <a:solidFill>
                  <a:schemeClr val="bg1"/>
                </a:solidFill>
              </a:rPr>
              <a:t>Compare the proposed methods with existing works.</a:t>
            </a:r>
            <a:endParaRPr lang="en-IN" sz="3600" dirty="0">
              <a:solidFill>
                <a:schemeClr val="bg1"/>
              </a:solidFill>
            </a:endParaRPr>
          </a:p>
        </p:txBody>
      </p:sp>
    </p:spTree>
    <p:extLst>
      <p:ext uri="{BB962C8B-B14F-4D97-AF65-F5344CB8AC3E}">
        <p14:creationId xmlns:p14="http://schemas.microsoft.com/office/powerpoint/2010/main" val="9815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BF5B-986B-5BA2-B5A9-734E7CEEB424}"/>
              </a:ext>
            </a:extLst>
          </p:cNvPr>
          <p:cNvSpPr>
            <a:spLocks noGrp="1"/>
          </p:cNvSpPr>
          <p:nvPr>
            <p:ph type="title"/>
          </p:nvPr>
        </p:nvSpPr>
        <p:spPr>
          <a:xfrm>
            <a:off x="1143001" y="0"/>
            <a:ext cx="9905998" cy="1478570"/>
          </a:xfrm>
        </p:spPr>
        <p:txBody>
          <a:bodyPr/>
          <a:lstStyle/>
          <a:p>
            <a:r>
              <a:rPr lang="en-IN" dirty="0">
                <a:solidFill>
                  <a:schemeClr val="bg1"/>
                </a:solidFill>
                <a:latin typeface="+mn-lt"/>
              </a:rPr>
              <a:t>WORKING AND BLOCK DIAGRAM:</a:t>
            </a:r>
          </a:p>
        </p:txBody>
      </p:sp>
      <p:pic>
        <p:nvPicPr>
          <p:cNvPr id="3" name="Picture 2">
            <a:extLst>
              <a:ext uri="{FF2B5EF4-FFF2-40B4-BE49-F238E27FC236}">
                <a16:creationId xmlns:a16="http://schemas.microsoft.com/office/drawing/2014/main" id="{673BA35D-E492-9484-56D1-4FAA6BA88C7F}"/>
              </a:ext>
            </a:extLst>
          </p:cNvPr>
          <p:cNvPicPr>
            <a:picLocks noChangeAspect="1"/>
          </p:cNvPicPr>
          <p:nvPr/>
        </p:nvPicPr>
        <p:blipFill>
          <a:blip r:embed="rId2"/>
          <a:stretch>
            <a:fillRect/>
          </a:stretch>
        </p:blipFill>
        <p:spPr>
          <a:xfrm>
            <a:off x="1143001" y="1122219"/>
            <a:ext cx="9905998" cy="4835236"/>
          </a:xfrm>
          <a:prstGeom prst="rect">
            <a:avLst/>
          </a:prstGeom>
        </p:spPr>
      </p:pic>
      <p:sp>
        <p:nvSpPr>
          <p:cNvPr id="4" name="TextBox 3">
            <a:extLst>
              <a:ext uri="{FF2B5EF4-FFF2-40B4-BE49-F238E27FC236}">
                <a16:creationId xmlns:a16="http://schemas.microsoft.com/office/drawing/2014/main" id="{312DA3C2-8E4D-5223-2E40-F5970A22F677}"/>
              </a:ext>
            </a:extLst>
          </p:cNvPr>
          <p:cNvSpPr txBox="1"/>
          <p:nvPr/>
        </p:nvSpPr>
        <p:spPr>
          <a:xfrm flipH="1">
            <a:off x="1662545" y="6151418"/>
            <a:ext cx="7966364" cy="584775"/>
          </a:xfrm>
          <a:prstGeom prst="rect">
            <a:avLst/>
          </a:prstGeom>
          <a:noFill/>
        </p:spPr>
        <p:txBody>
          <a:bodyPr wrap="square" rtlCol="0">
            <a:spAutoFit/>
          </a:bodyPr>
          <a:lstStyle/>
          <a:p>
            <a:r>
              <a:rPr lang="en-IN" sz="3200" dirty="0">
                <a:solidFill>
                  <a:schemeClr val="bg1"/>
                </a:solidFill>
              </a:rPr>
              <a:t>            Fig.2 BLOCK DIAGRAM OF A SMPS</a:t>
            </a:r>
          </a:p>
        </p:txBody>
      </p:sp>
    </p:spTree>
    <p:extLst>
      <p:ext uri="{BB962C8B-B14F-4D97-AF65-F5344CB8AC3E}">
        <p14:creationId xmlns:p14="http://schemas.microsoft.com/office/powerpoint/2010/main" val="740605464"/>
      </p:ext>
    </p:extLst>
  </p:cSld>
  <p:clrMapOvr>
    <a:masterClrMapping/>
  </p:clrMapOvr>
  <mc:AlternateContent xmlns:mc="http://schemas.openxmlformats.org/markup-compatibility/2006" xmlns:p15="http://schemas.microsoft.com/office/powerpoint/2012/main">
    <mc:Choice Requires="p15">
      <p:transition>
        <p15:prstTrans prst="origami"/>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DDC5-C561-AFC2-58AC-05E01FBD4221}"/>
              </a:ext>
            </a:extLst>
          </p:cNvPr>
          <p:cNvSpPr>
            <a:spLocks noGrp="1"/>
          </p:cNvSpPr>
          <p:nvPr>
            <p:ph type="title"/>
          </p:nvPr>
        </p:nvSpPr>
        <p:spPr>
          <a:xfrm>
            <a:off x="1371599" y="0"/>
            <a:ext cx="9738563" cy="1156493"/>
          </a:xfrm>
        </p:spPr>
        <p:txBody>
          <a:bodyPr/>
          <a:lstStyle/>
          <a:p>
            <a:r>
              <a:rPr lang="en-IN" u="sng" dirty="0">
                <a:solidFill>
                  <a:schemeClr val="bg1"/>
                </a:solidFill>
              </a:rPr>
              <a:t>Filter</a:t>
            </a:r>
          </a:p>
        </p:txBody>
      </p:sp>
      <p:sp>
        <p:nvSpPr>
          <p:cNvPr id="3" name="TextBox 2">
            <a:extLst>
              <a:ext uri="{FF2B5EF4-FFF2-40B4-BE49-F238E27FC236}">
                <a16:creationId xmlns:a16="http://schemas.microsoft.com/office/drawing/2014/main" id="{39DFA10D-8D45-F121-E94B-C3B2398C2AE4}"/>
              </a:ext>
            </a:extLst>
          </p:cNvPr>
          <p:cNvSpPr txBox="1"/>
          <p:nvPr/>
        </p:nvSpPr>
        <p:spPr>
          <a:xfrm flipH="1">
            <a:off x="1371599" y="941293"/>
            <a:ext cx="10414094"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i="0" dirty="0">
                <a:solidFill>
                  <a:srgbClr val="202124"/>
                </a:solidFill>
                <a:effectLst/>
              </a:rPr>
              <a:t>A filter is a circuit capable of passing (or amplifying) certain frequencies while attenuating other frequencies. Thus, a filter can extract important frequencies from signals that also contain undesirable or irrelevant frequencies.</a:t>
            </a:r>
            <a:endParaRPr lang="en-IN" sz="2800" dirty="0"/>
          </a:p>
        </p:txBody>
      </p:sp>
      <p:pic>
        <p:nvPicPr>
          <p:cNvPr id="4" name="Picture 3">
            <a:extLst>
              <a:ext uri="{FF2B5EF4-FFF2-40B4-BE49-F238E27FC236}">
                <a16:creationId xmlns:a16="http://schemas.microsoft.com/office/drawing/2014/main" id="{DCEA33D6-8CDC-2E07-F102-0259D5AD99E1}"/>
              </a:ext>
            </a:extLst>
          </p:cNvPr>
          <p:cNvPicPr>
            <a:picLocks noChangeAspect="1"/>
          </p:cNvPicPr>
          <p:nvPr/>
        </p:nvPicPr>
        <p:blipFill>
          <a:blip r:embed="rId2"/>
          <a:stretch>
            <a:fillRect/>
          </a:stretch>
        </p:blipFill>
        <p:spPr>
          <a:xfrm>
            <a:off x="2841811" y="3274919"/>
            <a:ext cx="5145742" cy="2420158"/>
          </a:xfrm>
          <a:prstGeom prst="rect">
            <a:avLst/>
          </a:prstGeom>
        </p:spPr>
      </p:pic>
      <p:sp>
        <p:nvSpPr>
          <p:cNvPr id="6" name="TextBox 5">
            <a:extLst>
              <a:ext uri="{FF2B5EF4-FFF2-40B4-BE49-F238E27FC236}">
                <a16:creationId xmlns:a16="http://schemas.microsoft.com/office/drawing/2014/main" id="{BF8721CF-DD19-93A1-39C6-22DE8EA9B813}"/>
              </a:ext>
            </a:extLst>
          </p:cNvPr>
          <p:cNvSpPr txBox="1"/>
          <p:nvPr/>
        </p:nvSpPr>
        <p:spPr>
          <a:xfrm flipH="1">
            <a:off x="4814942" y="5695077"/>
            <a:ext cx="4650892" cy="369332"/>
          </a:xfrm>
          <a:prstGeom prst="rect">
            <a:avLst/>
          </a:prstGeom>
          <a:noFill/>
        </p:spPr>
        <p:txBody>
          <a:bodyPr wrap="square" rtlCol="0">
            <a:spAutoFit/>
          </a:bodyPr>
          <a:lstStyle/>
          <a:p>
            <a:r>
              <a:rPr lang="en-IN" dirty="0"/>
              <a:t>Fig. 3 noise filter</a:t>
            </a:r>
          </a:p>
        </p:txBody>
      </p:sp>
    </p:spTree>
    <p:extLst>
      <p:ext uri="{BB962C8B-B14F-4D97-AF65-F5344CB8AC3E}">
        <p14:creationId xmlns:p14="http://schemas.microsoft.com/office/powerpoint/2010/main" val="2238200351"/>
      </p:ext>
    </p:extLst>
  </p:cSld>
  <p:clrMapOvr>
    <a:masterClrMapping/>
  </p:clrMapOvr>
  <mc:AlternateContent xmlns:mc="http://schemas.openxmlformats.org/markup-compatibility/2006" xmlns:p15="http://schemas.microsoft.com/office/powerpoint/2012/main">
    <mc:Choice Requires="p15">
      <p:transition>
        <p15:prstTrans prst="fractur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E373C2-7FC5-08D1-DA24-935F86DDF1E9}"/>
              </a:ext>
            </a:extLst>
          </p:cNvPr>
          <p:cNvSpPr txBox="1"/>
          <p:nvPr/>
        </p:nvSpPr>
        <p:spPr>
          <a:xfrm>
            <a:off x="1454727" y="249382"/>
            <a:ext cx="9628910" cy="32316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600" b="0" i="0" u="sng"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RECTIFIER</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It is used to convert an ac input to dc.</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A SMPS with dc input does not require this stage.</a:t>
            </a:r>
          </a:p>
          <a:p>
            <a:pPr marL="457200" marR="0" lvl="0" indent="-4572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The rectifier produces unregulated dc which is then passed  through the filter circuit.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800" noProof="0" dirty="0">
              <a:solidFill>
                <a:prstClr val="black"/>
              </a:solidFill>
              <a:latin typeface="+mj-lt"/>
              <a:cs typeface="Times New Roman" panose="02020603050405020304" pitchFamily="18" charset="0"/>
            </a:endParaRPr>
          </a:p>
        </p:txBody>
      </p:sp>
      <p:pic>
        <p:nvPicPr>
          <p:cNvPr id="3" name="Picture 2">
            <a:extLst>
              <a:ext uri="{FF2B5EF4-FFF2-40B4-BE49-F238E27FC236}">
                <a16:creationId xmlns:a16="http://schemas.microsoft.com/office/drawing/2014/main" id="{CE7598FB-3B05-12BB-0562-A5B3A52790E7}"/>
              </a:ext>
            </a:extLst>
          </p:cNvPr>
          <p:cNvPicPr>
            <a:picLocks noChangeAspect="1"/>
          </p:cNvPicPr>
          <p:nvPr/>
        </p:nvPicPr>
        <p:blipFill>
          <a:blip r:embed="rId2"/>
          <a:stretch>
            <a:fillRect/>
          </a:stretch>
        </p:blipFill>
        <p:spPr>
          <a:xfrm>
            <a:off x="1541929" y="3209365"/>
            <a:ext cx="8507505" cy="2590800"/>
          </a:xfrm>
          <a:prstGeom prst="rect">
            <a:avLst/>
          </a:prstGeom>
        </p:spPr>
      </p:pic>
      <p:sp>
        <p:nvSpPr>
          <p:cNvPr id="4" name="TextBox 3">
            <a:extLst>
              <a:ext uri="{FF2B5EF4-FFF2-40B4-BE49-F238E27FC236}">
                <a16:creationId xmlns:a16="http://schemas.microsoft.com/office/drawing/2014/main" id="{CA328955-AE85-957D-1281-3103288C31C5}"/>
              </a:ext>
            </a:extLst>
          </p:cNvPr>
          <p:cNvSpPr txBox="1"/>
          <p:nvPr/>
        </p:nvSpPr>
        <p:spPr>
          <a:xfrm>
            <a:off x="4571999" y="5876858"/>
            <a:ext cx="5477435" cy="369332"/>
          </a:xfrm>
          <a:prstGeom prst="rect">
            <a:avLst/>
          </a:prstGeom>
          <a:noFill/>
        </p:spPr>
        <p:txBody>
          <a:bodyPr wrap="square" rtlCol="0">
            <a:spAutoFit/>
          </a:bodyPr>
          <a:lstStyle/>
          <a:p>
            <a:r>
              <a:rPr lang="en-IN" dirty="0"/>
              <a:t>Fig. 4 bridge rectifier</a:t>
            </a:r>
          </a:p>
        </p:txBody>
      </p:sp>
    </p:spTree>
    <p:extLst>
      <p:ext uri="{BB962C8B-B14F-4D97-AF65-F5344CB8AC3E}">
        <p14:creationId xmlns:p14="http://schemas.microsoft.com/office/powerpoint/2010/main" val="3486325422"/>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48BA4-3BF4-29A8-3D0E-1278ACC1E5DE}"/>
              </a:ext>
            </a:extLst>
          </p:cNvPr>
          <p:cNvSpPr txBox="1"/>
          <p:nvPr/>
        </p:nvSpPr>
        <p:spPr>
          <a:xfrm flipH="1">
            <a:off x="1381460" y="358589"/>
            <a:ext cx="9492728" cy="2369880"/>
          </a:xfrm>
          <a:prstGeom prst="rect">
            <a:avLst/>
          </a:prstGeom>
          <a:noFill/>
        </p:spPr>
        <p:txBody>
          <a:bodyPr wrap="square" rtlCol="0">
            <a:spAutoFit/>
          </a:bodyPr>
          <a:lstStyle/>
          <a:p>
            <a:r>
              <a:rPr lang="en-IN" sz="3600" u="sng" dirty="0">
                <a:solidFill>
                  <a:schemeClr val="bg1"/>
                </a:solidFill>
              </a:rPr>
              <a:t>TRANSFORMER</a:t>
            </a:r>
          </a:p>
          <a:p>
            <a:pPr marL="571500" indent="-571500">
              <a:buFont typeface="Wingdings" panose="05000000000000000000" pitchFamily="2" charset="2"/>
              <a:buChar char="Ø"/>
            </a:pPr>
            <a:r>
              <a:rPr lang="en-US" sz="2800" i="0" dirty="0">
                <a:solidFill>
                  <a:srgbClr val="202124"/>
                </a:solidFill>
                <a:effectLst/>
              </a:rPr>
              <a:t>A transformer is a device that transfers electric energy from one alternating-current circuit to one or more other circuits, either increasing (stepping up) or reducing (stepping down) the voltage.</a:t>
            </a:r>
            <a:r>
              <a:rPr lang="en-US" sz="2800" dirty="0">
                <a:solidFill>
                  <a:srgbClr val="202124"/>
                </a:solidFill>
              </a:rPr>
              <a:t> Here we use a step down transformer.</a:t>
            </a:r>
            <a:endParaRPr lang="en-IN" sz="2800" dirty="0">
              <a:solidFill>
                <a:schemeClr val="bg1"/>
              </a:solidFill>
            </a:endParaRPr>
          </a:p>
        </p:txBody>
      </p:sp>
      <p:pic>
        <p:nvPicPr>
          <p:cNvPr id="3076" name="Picture 4" descr="Step Down Transformer: Working, Applications and Rating">
            <a:extLst>
              <a:ext uri="{FF2B5EF4-FFF2-40B4-BE49-F238E27FC236}">
                <a16:creationId xmlns:a16="http://schemas.microsoft.com/office/drawing/2014/main" id="{D22ED72A-5961-7947-5FCA-2321256BD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697" y="3237379"/>
            <a:ext cx="3651996" cy="22041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E7124E-3BD1-22D6-739E-7EDAD89197F2}"/>
              </a:ext>
            </a:extLst>
          </p:cNvPr>
          <p:cNvSpPr txBox="1"/>
          <p:nvPr/>
        </p:nvSpPr>
        <p:spPr>
          <a:xfrm>
            <a:off x="1532965" y="5581152"/>
            <a:ext cx="9672918" cy="369332"/>
          </a:xfrm>
          <a:prstGeom prst="rect">
            <a:avLst/>
          </a:prstGeom>
          <a:noFill/>
        </p:spPr>
        <p:txBody>
          <a:bodyPr wrap="square" lIns="91440" tIns="45720" rIns="91440" bIns="45720" rtlCol="0" anchor="t">
            <a:spAutoFit/>
          </a:bodyPr>
          <a:lstStyle/>
          <a:p>
            <a:r>
              <a:rPr lang="en-IN" dirty="0"/>
              <a:t>Fig 8. Ferrite Core Transformer                                             fig 9. Iron Core Transformer</a:t>
            </a:r>
          </a:p>
        </p:txBody>
      </p:sp>
      <p:pic>
        <p:nvPicPr>
          <p:cNvPr id="4" name="Picture 4" descr="A picture containing toy, gear&#10;&#10;Description automatically generated">
            <a:extLst>
              <a:ext uri="{FF2B5EF4-FFF2-40B4-BE49-F238E27FC236}">
                <a16:creationId xmlns:a16="http://schemas.microsoft.com/office/drawing/2014/main" id="{DE905A81-D04F-AF94-8299-4930D474B442}"/>
              </a:ext>
            </a:extLst>
          </p:cNvPr>
          <p:cNvPicPr>
            <a:picLocks noChangeAspect="1"/>
          </p:cNvPicPr>
          <p:nvPr/>
        </p:nvPicPr>
        <p:blipFill>
          <a:blip r:embed="rId3"/>
          <a:stretch>
            <a:fillRect/>
          </a:stretch>
        </p:blipFill>
        <p:spPr>
          <a:xfrm>
            <a:off x="2018323" y="3233708"/>
            <a:ext cx="2538047" cy="2207659"/>
          </a:xfrm>
          <a:prstGeom prst="rect">
            <a:avLst/>
          </a:prstGeom>
        </p:spPr>
      </p:pic>
    </p:spTree>
    <p:extLst>
      <p:ext uri="{BB962C8B-B14F-4D97-AF65-F5344CB8AC3E}">
        <p14:creationId xmlns:p14="http://schemas.microsoft.com/office/powerpoint/2010/main" val="2798755263"/>
      </p:ext>
    </p:extLst>
  </p:cSld>
  <p:clrMapOvr>
    <a:masterClrMapping/>
  </p:clrMapOvr>
  <mc:AlternateContent xmlns:mc="http://schemas.openxmlformats.org/markup-compatibility/2006" xmlns:p15="http://schemas.microsoft.com/office/powerpoint/2012/main">
    <mc:Choice Requires="p15">
      <p:transition>
        <p15:prstTrans prst="crush"/>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Switched mode power supply</Template>
  <TotalTime>0</TotalTime>
  <Words>1371</Words>
  <Application>Microsoft Office PowerPoint</Application>
  <PresentationFormat>Widescreen</PresentationFormat>
  <Paragraphs>106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Switched mode power supply</vt:lpstr>
      <vt:lpstr>CONTENTS</vt:lpstr>
      <vt:lpstr>introduction</vt:lpstr>
      <vt:lpstr>PowerPoint Presentation</vt:lpstr>
      <vt:lpstr>Objectives</vt:lpstr>
      <vt:lpstr>WORKING AND BLOCK DIAGRAM:</vt:lpstr>
      <vt:lpstr>Filter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Switched mode power supply</dc:title>
  <dc:creator>Rashmi B P</dc:creator>
  <cp:lastModifiedBy>Rashmi B P</cp:lastModifiedBy>
  <cp:revision>139</cp:revision>
  <dcterms:created xsi:type="dcterms:W3CDTF">2022-11-25T15:17:38Z</dcterms:created>
  <dcterms:modified xsi:type="dcterms:W3CDTF">2022-11-27T09:18:52Z</dcterms:modified>
</cp:coreProperties>
</file>