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75" r:id="rId4"/>
    <p:sldId id="263" r:id="rId5"/>
    <p:sldId id="265" r:id="rId6"/>
    <p:sldId id="266" r:id="rId7"/>
    <p:sldId id="270" r:id="rId8"/>
    <p:sldId id="267" r:id="rId9"/>
    <p:sldId id="268" r:id="rId10"/>
    <p:sldId id="273" r:id="rId11"/>
    <p:sldId id="271" r:id="rId12"/>
    <p:sldId id="269" r:id="rId13"/>
    <p:sldId id="272" r:id="rId14"/>
    <p:sldId id="259" r:id="rId15"/>
    <p:sldId id="26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B5DBA-0F0B-453B-90A1-06EA6AD32B3C}" v="140" dt="2023-03-03T12:09:52.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891C-BB88-D4EE-B89C-D19E70048F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EDB432-66F9-1C27-76C6-DE5659E8A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D0E00A-ACA9-FEAA-A341-B17F7387B3BA}"/>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5" name="Footer Placeholder 4">
            <a:extLst>
              <a:ext uri="{FF2B5EF4-FFF2-40B4-BE49-F238E27FC236}">
                <a16:creationId xmlns:a16="http://schemas.microsoft.com/office/drawing/2014/main" id="{39B23586-A76F-EEF0-A11D-AD18E7A60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999C4-1919-2FAC-47B2-FFE2F5247346}"/>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223424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5B4D-0C9A-E01A-DFEA-5A19C89B16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702462-9D69-A7A0-D8E9-AC4F085DB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5661AE-ABDC-1E68-0BE9-2FDFC0055CD1}"/>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5" name="Footer Placeholder 4">
            <a:extLst>
              <a:ext uri="{FF2B5EF4-FFF2-40B4-BE49-F238E27FC236}">
                <a16:creationId xmlns:a16="http://schemas.microsoft.com/office/drawing/2014/main" id="{34FFC09C-55A1-6B89-01AD-94B1E76197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E498F-848E-224D-42F7-D388D69FB2C1}"/>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5727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1A529-D6B6-1A61-22AE-35D086B54D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1D3845-CB85-CE22-ACD5-B5EC169EA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13004E-811A-6478-B179-7AE800A88F4F}"/>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5" name="Footer Placeholder 4">
            <a:extLst>
              <a:ext uri="{FF2B5EF4-FFF2-40B4-BE49-F238E27FC236}">
                <a16:creationId xmlns:a16="http://schemas.microsoft.com/office/drawing/2014/main" id="{980EC511-0FE9-EAE9-F72C-53964306B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52955B-F150-72B9-21C7-03C9061478FD}"/>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367941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7FCC-E43D-F85C-2CDF-E945CC99F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A65D2D-9608-E0F4-176F-D17F723539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6DF518-85DB-6606-44AB-63C692A5CA2D}"/>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5" name="Footer Placeholder 4">
            <a:extLst>
              <a:ext uri="{FF2B5EF4-FFF2-40B4-BE49-F238E27FC236}">
                <a16:creationId xmlns:a16="http://schemas.microsoft.com/office/drawing/2014/main" id="{C9FBE919-7548-A334-F8B7-E99EFD936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AAB95-7612-6352-3D8E-8C1E1C8F85F3}"/>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376827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398A-EBB6-7A47-5DBF-ADF498BC1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0EC351-1340-5F90-F6C7-06E78AE62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71A9A-443A-1C80-5F9E-C5B4B66A81FA}"/>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5" name="Footer Placeholder 4">
            <a:extLst>
              <a:ext uri="{FF2B5EF4-FFF2-40B4-BE49-F238E27FC236}">
                <a16:creationId xmlns:a16="http://schemas.microsoft.com/office/drawing/2014/main" id="{1C26650A-A7A5-5954-AC8F-F2F6B8A8B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CD5A8-1766-8177-B69F-499E48373F93}"/>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174831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4907-6C0B-A786-6653-59BEC654B0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EA1FA1-B895-829C-9318-A92AFFAB9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1CA1BE-7156-F6AA-3D52-5182251FE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0FA807-8A31-D7C7-DCC2-07F4B8066EDA}"/>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6" name="Footer Placeholder 5">
            <a:extLst>
              <a:ext uri="{FF2B5EF4-FFF2-40B4-BE49-F238E27FC236}">
                <a16:creationId xmlns:a16="http://schemas.microsoft.com/office/drawing/2014/main" id="{FF9ED317-C504-CFBE-404B-AD943BFDE1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22049-E0E0-063F-97BC-226B3B356851}"/>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1417196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480-FA32-0C20-9952-FC9DF9566A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A3F44E-AD1A-2335-5062-DDD2CB7C9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64275-B353-6FFD-925E-446CF3CEF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A1C1FA-45D8-2CFE-2CDE-11C0A826C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26838F-DBE2-1797-BAC4-51A69878F6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A4733B-C37E-E8BA-BD97-4F779109BDC9}"/>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8" name="Footer Placeholder 7">
            <a:extLst>
              <a:ext uri="{FF2B5EF4-FFF2-40B4-BE49-F238E27FC236}">
                <a16:creationId xmlns:a16="http://schemas.microsoft.com/office/drawing/2014/main" id="{CD4284B0-CD8B-A6EB-4D16-C10474BDDC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41E064-D880-1EA2-1CDD-FAE1A4A85EEF}"/>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196684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ACCB-9FD7-E4C6-A790-2724B37099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B01EFA-FF9F-D5CA-C3EA-CB5143B65FE5}"/>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4" name="Footer Placeholder 3">
            <a:extLst>
              <a:ext uri="{FF2B5EF4-FFF2-40B4-BE49-F238E27FC236}">
                <a16:creationId xmlns:a16="http://schemas.microsoft.com/office/drawing/2014/main" id="{C96B9D7A-A310-D683-C274-C004217C44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8EB96F-8A22-05A5-E225-FFCAE8069E29}"/>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206963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7A0CFA-8D39-27A4-D1F2-CCF18AD17C21}"/>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3" name="Footer Placeholder 2">
            <a:extLst>
              <a:ext uri="{FF2B5EF4-FFF2-40B4-BE49-F238E27FC236}">
                <a16:creationId xmlns:a16="http://schemas.microsoft.com/office/drawing/2014/main" id="{0DCE847D-D085-BBB0-6536-94A4970BF7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54CBF1-3EB7-D1E9-A4FE-25552DEC682D}"/>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106364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C9B2-A288-517F-724E-C0F4267068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DD9EC-3D5B-C6DD-92FB-86B7B5080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E9B0F4-40A6-904F-BD18-8A04867E1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53FA8-010B-84F6-A323-613AA96D631E}"/>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6" name="Footer Placeholder 5">
            <a:extLst>
              <a:ext uri="{FF2B5EF4-FFF2-40B4-BE49-F238E27FC236}">
                <a16:creationId xmlns:a16="http://schemas.microsoft.com/office/drawing/2014/main" id="{1057E7AC-7716-5894-7AB8-03F0C7BB6D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5E2E3E-95CE-350A-EC81-7E0E7D3FD580}"/>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250187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D391-4296-D8C0-85E9-B067E1EDD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769D5-3739-BA13-63CC-C673B97AD8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0B78B8-1542-9BC1-5099-4FC913578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36D53-D580-8EED-0463-F314B74432DB}"/>
              </a:ext>
            </a:extLst>
          </p:cNvPr>
          <p:cNvSpPr>
            <a:spLocks noGrp="1"/>
          </p:cNvSpPr>
          <p:nvPr>
            <p:ph type="dt" sz="half" idx="10"/>
          </p:nvPr>
        </p:nvSpPr>
        <p:spPr/>
        <p:txBody>
          <a:bodyPr/>
          <a:lstStyle/>
          <a:p>
            <a:fld id="{CD3D6B8C-381C-407F-8249-206C4F0F1318}" type="datetimeFigureOut">
              <a:rPr lang="en-IN" smtClean="0"/>
              <a:t>02-03-2023</a:t>
            </a:fld>
            <a:endParaRPr lang="en-IN"/>
          </a:p>
        </p:txBody>
      </p:sp>
      <p:sp>
        <p:nvSpPr>
          <p:cNvPr id="6" name="Footer Placeholder 5">
            <a:extLst>
              <a:ext uri="{FF2B5EF4-FFF2-40B4-BE49-F238E27FC236}">
                <a16:creationId xmlns:a16="http://schemas.microsoft.com/office/drawing/2014/main" id="{41232301-1812-3170-5D8B-280E2850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43DF0-D8A0-6CA8-4917-A7A709F32951}"/>
              </a:ext>
            </a:extLst>
          </p:cNvPr>
          <p:cNvSpPr>
            <a:spLocks noGrp="1"/>
          </p:cNvSpPr>
          <p:nvPr>
            <p:ph type="sldNum" sz="quarter" idx="12"/>
          </p:nvPr>
        </p:nvSpPr>
        <p:spPr/>
        <p:txBody>
          <a:bodyPr/>
          <a:lstStyle/>
          <a:p>
            <a:fld id="{BA349AF3-D013-4FC8-BD24-119280C4019F}" type="slidenum">
              <a:rPr lang="en-IN" smtClean="0"/>
              <a:t>‹#›</a:t>
            </a:fld>
            <a:endParaRPr lang="en-IN"/>
          </a:p>
        </p:txBody>
      </p:sp>
    </p:spTree>
    <p:extLst>
      <p:ext uri="{BB962C8B-B14F-4D97-AF65-F5344CB8AC3E}">
        <p14:creationId xmlns:p14="http://schemas.microsoft.com/office/powerpoint/2010/main" val="234913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9EC878-1364-4684-36B7-61DA105B8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359BB-4B29-4246-CD94-C4A918732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5CCA2-75A7-A902-105C-B7D100B0BB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D6B8C-381C-407F-8249-206C4F0F1318}" type="datetimeFigureOut">
              <a:rPr lang="en-IN" smtClean="0"/>
              <a:t>02-03-2023</a:t>
            </a:fld>
            <a:endParaRPr lang="en-IN"/>
          </a:p>
        </p:txBody>
      </p:sp>
      <p:sp>
        <p:nvSpPr>
          <p:cNvPr id="5" name="Footer Placeholder 4">
            <a:extLst>
              <a:ext uri="{FF2B5EF4-FFF2-40B4-BE49-F238E27FC236}">
                <a16:creationId xmlns:a16="http://schemas.microsoft.com/office/drawing/2014/main" id="{174C8948-E614-B485-F4E9-47F2604C1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EF85EA-F1EB-AAEE-6BD4-E725D49CA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49AF3-D013-4FC8-BD24-119280C4019F}" type="slidenum">
              <a:rPr lang="en-IN" smtClean="0"/>
              <a:t>‹#›</a:t>
            </a:fld>
            <a:endParaRPr lang="en-IN"/>
          </a:p>
        </p:txBody>
      </p:sp>
    </p:spTree>
    <p:extLst>
      <p:ext uri="{BB962C8B-B14F-4D97-AF65-F5344CB8AC3E}">
        <p14:creationId xmlns:p14="http://schemas.microsoft.com/office/powerpoint/2010/main" val="2864435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742CC7A-6616-FEB5-C893-15489571BDB7}"/>
              </a:ext>
            </a:extLst>
          </p:cNvPr>
          <p:cNvSpPr txBox="1"/>
          <p:nvPr/>
        </p:nvSpPr>
        <p:spPr>
          <a:xfrm>
            <a:off x="1237674" y="272473"/>
            <a:ext cx="9245600" cy="6863417"/>
          </a:xfrm>
          <a:prstGeom prst="rect">
            <a:avLst/>
          </a:prstGeom>
          <a:noFill/>
        </p:spPr>
        <p:txBody>
          <a:bodyPr wrap="square" rtlCol="0">
            <a:spAutoFit/>
          </a:bodyPr>
          <a:lstStyle/>
          <a:p>
            <a:r>
              <a:rPr lang="en-IN" sz="2000" b="1" dirty="0"/>
              <a:t>Introduction:-</a:t>
            </a:r>
          </a:p>
          <a:p>
            <a:r>
              <a:rPr lang="en-IN" sz="2000" dirty="0"/>
              <a:t>The purpose of the project is to build an web application, which accept the details of petty cash, Employee Registration and also accepts the attendance of the employees and store all the details in the respective databases.</a:t>
            </a:r>
          </a:p>
          <a:p>
            <a:endParaRPr lang="en-IN" sz="2000" dirty="0"/>
          </a:p>
          <a:p>
            <a:r>
              <a:rPr lang="en-IN" sz="2000" b="1" dirty="0"/>
              <a:t>Screen 1: Employee Registration</a:t>
            </a:r>
          </a:p>
          <a:p>
            <a:pPr marL="342900" indent="-342900">
              <a:buFont typeface="Arial" panose="020B0604020202020204" pitchFamily="34" charset="0"/>
              <a:buChar char="•"/>
            </a:pPr>
            <a:r>
              <a:rPr lang="en-US" sz="2000" b="0" i="0" dirty="0">
                <a:effectLst/>
              </a:rPr>
              <a:t>A user-friendly interface that enables new employees to register and enter their personal information, contact details, and employment details.</a:t>
            </a:r>
            <a:endParaRPr lang="en-IN" sz="2000" b="1" dirty="0"/>
          </a:p>
          <a:p>
            <a:pPr marL="342900" indent="-342900">
              <a:buFont typeface="Arial" panose="020B0604020202020204" pitchFamily="34" charset="0"/>
              <a:buChar char="•"/>
            </a:pPr>
            <a:r>
              <a:rPr lang="en-US" sz="2000" b="0" i="0" dirty="0">
                <a:effectLst/>
              </a:rPr>
              <a:t>A central database that stores all employee information, including contact information, employment status, job position, branch and departments codes .</a:t>
            </a:r>
          </a:p>
          <a:p>
            <a:pPr marL="342900" indent="-342900">
              <a:buFont typeface="Arial" panose="020B0604020202020204" pitchFamily="34" charset="0"/>
              <a:buChar char="•"/>
            </a:pPr>
            <a:r>
              <a:rPr lang="en-US" sz="2000" b="0" i="0" dirty="0">
                <a:effectLst/>
              </a:rPr>
              <a:t>Integration with the Branch and Department database that automates the process of selecting branch and department ids and fetching the respective names.</a:t>
            </a:r>
          </a:p>
          <a:p>
            <a:pPr marL="342900" indent="-342900">
              <a:buFont typeface="Arial" panose="020B0604020202020204" pitchFamily="34" charset="0"/>
              <a:buChar char="•"/>
            </a:pPr>
            <a:r>
              <a:rPr lang="en-IN" sz="2000" dirty="0"/>
              <a:t>G</a:t>
            </a:r>
            <a:r>
              <a:rPr lang="en-IN" sz="2000" b="0" i="0" dirty="0">
                <a:effectLst/>
              </a:rPr>
              <a:t>enerating employee id </a:t>
            </a:r>
            <a:endParaRPr lang="en-US" sz="2000" b="0" i="0" dirty="0">
              <a:effectLst/>
            </a:endParaRPr>
          </a:p>
          <a:p>
            <a:endParaRPr lang="en-US" sz="2000" b="0" i="0" dirty="0">
              <a:effectLst/>
            </a:endParaRPr>
          </a:p>
          <a:p>
            <a:pPr marL="342900" indent="-342900">
              <a:buFont typeface="Arial" panose="020B0604020202020204" pitchFamily="34" charset="0"/>
              <a:buChar char="•"/>
            </a:pPr>
            <a:endParaRPr lang="en-US" sz="2000" dirty="0"/>
          </a:p>
          <a:p>
            <a:r>
              <a:rPr lang="en-US" sz="2000" b="1" dirty="0"/>
              <a:t>Screen 2: Employee Attendance</a:t>
            </a:r>
          </a:p>
          <a:p>
            <a:pPr algn="l">
              <a:buFont typeface="Arial" panose="020B0604020202020204" pitchFamily="34" charset="0"/>
              <a:buChar char="•"/>
            </a:pPr>
            <a:r>
              <a:rPr lang="en-US" sz="2000" b="0" i="0" dirty="0">
                <a:solidFill>
                  <a:srgbClr val="374151"/>
                </a:solidFill>
                <a:effectLst/>
                <a:latin typeface="Söhne"/>
              </a:rPr>
              <a:t>     An automated attendance system that enables employees to clock in and out of work.</a:t>
            </a:r>
          </a:p>
          <a:p>
            <a:pPr algn="l">
              <a:buFont typeface="Arial" panose="020B0604020202020204" pitchFamily="34" charset="0"/>
              <a:buChar char="•"/>
            </a:pPr>
            <a:r>
              <a:rPr lang="en-US" sz="2000" dirty="0">
                <a:solidFill>
                  <a:srgbClr val="374151"/>
                </a:solidFill>
                <a:latin typeface="Söhne"/>
              </a:rPr>
              <a:t>      </a:t>
            </a:r>
            <a:r>
              <a:rPr lang="en-US" sz="2000" b="0" i="0" dirty="0">
                <a:solidFill>
                  <a:srgbClr val="374151"/>
                </a:solidFill>
                <a:effectLst/>
                <a:latin typeface="Söhne"/>
              </a:rPr>
              <a:t>Integration with the Branch and Employee database that automates the process of calculating and generating employee total working hour.</a:t>
            </a:r>
          </a:p>
          <a:p>
            <a:br>
              <a:rPr lang="en-US" sz="2000" dirty="0"/>
            </a:br>
            <a:endParaRPr lang="en-IN" sz="2000" b="1" dirty="0"/>
          </a:p>
        </p:txBody>
      </p:sp>
    </p:spTree>
    <p:extLst>
      <p:ext uri="{BB962C8B-B14F-4D97-AF65-F5344CB8AC3E}">
        <p14:creationId xmlns:p14="http://schemas.microsoft.com/office/powerpoint/2010/main" val="10996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965A9E-00A8-A633-F780-46CE00CF766A}"/>
              </a:ext>
            </a:extLst>
          </p:cNvPr>
          <p:cNvSpPr/>
          <p:nvPr/>
        </p:nvSpPr>
        <p:spPr>
          <a:xfrm>
            <a:off x="558800" y="115464"/>
            <a:ext cx="11064240" cy="67425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Rectangle 52">
            <a:extLst>
              <a:ext uri="{FF2B5EF4-FFF2-40B4-BE49-F238E27FC236}">
                <a16:creationId xmlns:a16="http://schemas.microsoft.com/office/drawing/2014/main" id="{FD39C640-E6D7-1606-EE53-1CB1ED63A4E9}"/>
              </a:ext>
            </a:extLst>
          </p:cNvPr>
          <p:cNvSpPr/>
          <p:nvPr/>
        </p:nvSpPr>
        <p:spPr>
          <a:xfrm>
            <a:off x="3537527" y="6013180"/>
            <a:ext cx="4978400" cy="8512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686BEE1-6D65-3CC8-53B0-A54650135F7A}"/>
              </a:ext>
            </a:extLst>
          </p:cNvPr>
          <p:cNvSpPr/>
          <p:nvPr/>
        </p:nvSpPr>
        <p:spPr>
          <a:xfrm>
            <a:off x="558800" y="125624"/>
            <a:ext cx="11064240" cy="49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Sundaram Infotech Solutions</a:t>
            </a:r>
          </a:p>
        </p:txBody>
      </p:sp>
      <p:sp>
        <p:nvSpPr>
          <p:cNvPr id="6" name="Rectangle 5">
            <a:extLst>
              <a:ext uri="{FF2B5EF4-FFF2-40B4-BE49-F238E27FC236}">
                <a16:creationId xmlns:a16="http://schemas.microsoft.com/office/drawing/2014/main" id="{C9F453EB-0DD7-5B33-6B06-49E921C520E7}"/>
              </a:ext>
            </a:extLst>
          </p:cNvPr>
          <p:cNvSpPr/>
          <p:nvPr/>
        </p:nvSpPr>
        <p:spPr>
          <a:xfrm>
            <a:off x="3639127" y="927339"/>
            <a:ext cx="4710546" cy="387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 REGISTRATION</a:t>
            </a:r>
          </a:p>
        </p:txBody>
      </p:sp>
      <p:sp>
        <p:nvSpPr>
          <p:cNvPr id="8" name="Rectangle: Rounded Corners 7">
            <a:extLst>
              <a:ext uri="{FF2B5EF4-FFF2-40B4-BE49-F238E27FC236}">
                <a16:creationId xmlns:a16="http://schemas.microsoft.com/office/drawing/2014/main" id="{3EF2A072-7B35-ED2A-A705-191D71959790}"/>
              </a:ext>
            </a:extLst>
          </p:cNvPr>
          <p:cNvSpPr/>
          <p:nvPr/>
        </p:nvSpPr>
        <p:spPr>
          <a:xfrm>
            <a:off x="3537527" y="1499994"/>
            <a:ext cx="4978400" cy="523238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3CB3273-D801-B6DD-8D68-526A1284D779}"/>
              </a:ext>
            </a:extLst>
          </p:cNvPr>
          <p:cNvSpPr/>
          <p:nvPr/>
        </p:nvSpPr>
        <p:spPr>
          <a:xfrm>
            <a:off x="4064000" y="2866055"/>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cxnSp>
        <p:nvCxnSpPr>
          <p:cNvPr id="15" name="Straight Connector 14">
            <a:extLst>
              <a:ext uri="{FF2B5EF4-FFF2-40B4-BE49-F238E27FC236}">
                <a16:creationId xmlns:a16="http://schemas.microsoft.com/office/drawing/2014/main" id="{D49A7DBF-3481-890B-CC09-95C6EC98CCD6}"/>
              </a:ext>
            </a:extLst>
          </p:cNvPr>
          <p:cNvCxnSpPr/>
          <p:nvPr/>
        </p:nvCxnSpPr>
        <p:spPr>
          <a:xfrm>
            <a:off x="6936509" y="3239663"/>
            <a:ext cx="0" cy="6927"/>
          </a:xfrm>
          <a:prstGeom prst="line">
            <a:avLst/>
          </a:prstGeom>
        </p:spPr>
        <p:style>
          <a:lnRef idx="1">
            <a:schemeClr val="accent1"/>
          </a:lnRef>
          <a:fillRef idx="0">
            <a:schemeClr val="accent1"/>
          </a:fillRef>
          <a:effectRef idx="0">
            <a:schemeClr val="accent1"/>
          </a:effectRef>
          <a:fontRef idx="minor">
            <a:schemeClr val="tx1"/>
          </a:fontRef>
        </p:style>
      </p:cxnSp>
      <p:sp>
        <p:nvSpPr>
          <p:cNvPr id="16" name="Half Frame 15">
            <a:extLst>
              <a:ext uri="{FF2B5EF4-FFF2-40B4-BE49-F238E27FC236}">
                <a16:creationId xmlns:a16="http://schemas.microsoft.com/office/drawing/2014/main" id="{656C2B8B-0E0A-8306-849B-E4636E4B6912}"/>
              </a:ext>
            </a:extLst>
          </p:cNvPr>
          <p:cNvSpPr/>
          <p:nvPr/>
        </p:nvSpPr>
        <p:spPr>
          <a:xfrm rot="13477907">
            <a:off x="7652248" y="3115900"/>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Speech Bubble: Rectangle 13">
            <a:extLst>
              <a:ext uri="{FF2B5EF4-FFF2-40B4-BE49-F238E27FC236}">
                <a16:creationId xmlns:a16="http://schemas.microsoft.com/office/drawing/2014/main" id="{F7962EC2-3C74-D76D-61DE-05CD173E52DB}"/>
              </a:ext>
            </a:extLst>
          </p:cNvPr>
          <p:cNvSpPr/>
          <p:nvPr/>
        </p:nvSpPr>
        <p:spPr>
          <a:xfrm rot="5400000" flipH="1">
            <a:off x="9895182" y="1413873"/>
            <a:ext cx="935176"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17" name="TextBox 16">
            <a:extLst>
              <a:ext uri="{FF2B5EF4-FFF2-40B4-BE49-F238E27FC236}">
                <a16:creationId xmlns:a16="http://schemas.microsoft.com/office/drawing/2014/main" id="{3D4BB5B5-3D59-CBC5-8046-8CF65548B5F0}"/>
              </a:ext>
            </a:extLst>
          </p:cNvPr>
          <p:cNvSpPr txBox="1"/>
          <p:nvPr/>
        </p:nvSpPr>
        <p:spPr>
          <a:xfrm>
            <a:off x="9030204" y="2332648"/>
            <a:ext cx="2745889" cy="923330"/>
          </a:xfrm>
          <a:prstGeom prst="rect">
            <a:avLst/>
          </a:prstGeom>
          <a:noFill/>
        </p:spPr>
        <p:txBody>
          <a:bodyPr wrap="square" rtlCol="0">
            <a:spAutoFit/>
          </a:bodyPr>
          <a:lstStyle/>
          <a:p>
            <a:r>
              <a:rPr lang="en-IN" dirty="0">
                <a:solidFill>
                  <a:schemeClr val="bg1"/>
                </a:solidFill>
              </a:rPr>
              <a:t>Select the Branch code which is directly coming from database</a:t>
            </a:r>
          </a:p>
        </p:txBody>
      </p:sp>
      <p:sp>
        <p:nvSpPr>
          <p:cNvPr id="31" name="Speech Bubble: Rectangle 30">
            <a:extLst>
              <a:ext uri="{FF2B5EF4-FFF2-40B4-BE49-F238E27FC236}">
                <a16:creationId xmlns:a16="http://schemas.microsoft.com/office/drawing/2014/main" id="{8F5803C8-CAF5-277B-4AC0-3BCDD08D7103}"/>
              </a:ext>
            </a:extLst>
          </p:cNvPr>
          <p:cNvSpPr/>
          <p:nvPr/>
        </p:nvSpPr>
        <p:spPr>
          <a:xfrm rot="16200000">
            <a:off x="1305023" y="2668451"/>
            <a:ext cx="990257"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33" name="TextBox 32">
            <a:extLst>
              <a:ext uri="{FF2B5EF4-FFF2-40B4-BE49-F238E27FC236}">
                <a16:creationId xmlns:a16="http://schemas.microsoft.com/office/drawing/2014/main" id="{18BFB576-ED5D-49A3-A2E2-6D75841A99E9}"/>
              </a:ext>
            </a:extLst>
          </p:cNvPr>
          <p:cNvSpPr txBox="1"/>
          <p:nvPr/>
        </p:nvSpPr>
        <p:spPr>
          <a:xfrm>
            <a:off x="449332" y="3631836"/>
            <a:ext cx="2695890" cy="923330"/>
          </a:xfrm>
          <a:prstGeom prst="rect">
            <a:avLst/>
          </a:prstGeom>
          <a:noFill/>
        </p:spPr>
        <p:txBody>
          <a:bodyPr wrap="square" rtlCol="0">
            <a:spAutoFit/>
          </a:bodyPr>
          <a:lstStyle/>
          <a:p>
            <a:r>
              <a:rPr lang="en-IN" dirty="0">
                <a:solidFill>
                  <a:schemeClr val="bg1"/>
                </a:solidFill>
              </a:rPr>
              <a:t>Branch names will be fetched from the database</a:t>
            </a:r>
          </a:p>
          <a:p>
            <a:endParaRPr lang="en-IN" dirty="0">
              <a:solidFill>
                <a:schemeClr val="bg1"/>
              </a:solidFill>
            </a:endParaRPr>
          </a:p>
        </p:txBody>
      </p:sp>
      <p:sp>
        <p:nvSpPr>
          <p:cNvPr id="37" name="Rectangle 36">
            <a:extLst>
              <a:ext uri="{FF2B5EF4-FFF2-40B4-BE49-F238E27FC236}">
                <a16:creationId xmlns:a16="http://schemas.microsoft.com/office/drawing/2014/main" id="{66826A9F-DC31-33DB-0741-3F5EB011FE07}"/>
              </a:ext>
            </a:extLst>
          </p:cNvPr>
          <p:cNvSpPr/>
          <p:nvPr/>
        </p:nvSpPr>
        <p:spPr>
          <a:xfrm>
            <a:off x="4073241" y="3749151"/>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38" name="TextBox 37">
            <a:extLst>
              <a:ext uri="{FF2B5EF4-FFF2-40B4-BE49-F238E27FC236}">
                <a16:creationId xmlns:a16="http://schemas.microsoft.com/office/drawing/2014/main" id="{CDE1ADF0-CAF0-E658-355C-966E6F7B12BD}"/>
              </a:ext>
            </a:extLst>
          </p:cNvPr>
          <p:cNvSpPr txBox="1"/>
          <p:nvPr/>
        </p:nvSpPr>
        <p:spPr>
          <a:xfrm>
            <a:off x="4000841" y="2503895"/>
            <a:ext cx="1720687" cy="369332"/>
          </a:xfrm>
          <a:prstGeom prst="rect">
            <a:avLst/>
          </a:prstGeom>
          <a:noFill/>
        </p:spPr>
        <p:txBody>
          <a:bodyPr wrap="square" rtlCol="0">
            <a:spAutoFit/>
          </a:bodyPr>
          <a:lstStyle/>
          <a:p>
            <a:r>
              <a:rPr lang="en-IN" dirty="0"/>
              <a:t>Branch Code</a:t>
            </a:r>
          </a:p>
        </p:txBody>
      </p:sp>
      <p:sp>
        <p:nvSpPr>
          <p:cNvPr id="39" name="TextBox 38">
            <a:extLst>
              <a:ext uri="{FF2B5EF4-FFF2-40B4-BE49-F238E27FC236}">
                <a16:creationId xmlns:a16="http://schemas.microsoft.com/office/drawing/2014/main" id="{75EAADCB-C65A-EE32-48A8-71EFB05A5EF9}"/>
              </a:ext>
            </a:extLst>
          </p:cNvPr>
          <p:cNvSpPr txBox="1"/>
          <p:nvPr/>
        </p:nvSpPr>
        <p:spPr>
          <a:xfrm>
            <a:off x="4015913" y="3400880"/>
            <a:ext cx="1720687" cy="369332"/>
          </a:xfrm>
          <a:prstGeom prst="rect">
            <a:avLst/>
          </a:prstGeom>
          <a:noFill/>
        </p:spPr>
        <p:txBody>
          <a:bodyPr wrap="square" rtlCol="0">
            <a:spAutoFit/>
          </a:bodyPr>
          <a:lstStyle/>
          <a:p>
            <a:r>
              <a:rPr lang="en-IN" dirty="0"/>
              <a:t>Branch Name</a:t>
            </a:r>
          </a:p>
        </p:txBody>
      </p:sp>
      <p:sp>
        <p:nvSpPr>
          <p:cNvPr id="50" name="Speech Bubble: Rectangle 49">
            <a:extLst>
              <a:ext uri="{FF2B5EF4-FFF2-40B4-BE49-F238E27FC236}">
                <a16:creationId xmlns:a16="http://schemas.microsoft.com/office/drawing/2014/main" id="{40A4B595-82EC-CFD0-32B4-50B6C16FC74D}"/>
              </a:ext>
            </a:extLst>
          </p:cNvPr>
          <p:cNvSpPr/>
          <p:nvPr/>
        </p:nvSpPr>
        <p:spPr>
          <a:xfrm rot="5400000" flipH="1">
            <a:off x="9948859" y="4244314"/>
            <a:ext cx="827822"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52" name="TextBox 51">
            <a:extLst>
              <a:ext uri="{FF2B5EF4-FFF2-40B4-BE49-F238E27FC236}">
                <a16:creationId xmlns:a16="http://schemas.microsoft.com/office/drawing/2014/main" id="{A5EBC93B-282B-BE8F-B396-AD60001E9C1E}"/>
              </a:ext>
            </a:extLst>
          </p:cNvPr>
          <p:cNvSpPr txBox="1"/>
          <p:nvPr/>
        </p:nvSpPr>
        <p:spPr>
          <a:xfrm>
            <a:off x="9115426" y="5167630"/>
            <a:ext cx="2702304" cy="646331"/>
          </a:xfrm>
          <a:prstGeom prst="rect">
            <a:avLst/>
          </a:prstGeom>
          <a:noFill/>
        </p:spPr>
        <p:txBody>
          <a:bodyPr wrap="square" rtlCol="0">
            <a:spAutoFit/>
          </a:bodyPr>
          <a:lstStyle/>
          <a:p>
            <a:r>
              <a:rPr lang="en-IN" dirty="0">
                <a:solidFill>
                  <a:schemeClr val="bg1"/>
                </a:solidFill>
              </a:rPr>
              <a:t>Department names will be fetched from the database</a:t>
            </a:r>
          </a:p>
        </p:txBody>
      </p:sp>
      <p:sp>
        <p:nvSpPr>
          <p:cNvPr id="7" name="TextBox 6">
            <a:extLst>
              <a:ext uri="{FF2B5EF4-FFF2-40B4-BE49-F238E27FC236}">
                <a16:creationId xmlns:a16="http://schemas.microsoft.com/office/drawing/2014/main" id="{D32333EF-7831-CC89-1F13-A3619853D654}"/>
              </a:ext>
            </a:extLst>
          </p:cNvPr>
          <p:cNvSpPr txBox="1"/>
          <p:nvPr/>
        </p:nvSpPr>
        <p:spPr>
          <a:xfrm flipV="1">
            <a:off x="3491808" y="301356"/>
            <a:ext cx="2197389" cy="206644"/>
          </a:xfrm>
          <a:prstGeom prst="rect">
            <a:avLst/>
          </a:prstGeom>
          <a:noFill/>
        </p:spPr>
        <p:txBody>
          <a:bodyPr wrap="square" rtlCol="0">
            <a:spAutoFit/>
          </a:bodyPr>
          <a:lstStyle/>
          <a:p>
            <a:endParaRPr lang="en-IN" dirty="0"/>
          </a:p>
        </p:txBody>
      </p:sp>
      <p:sp>
        <p:nvSpPr>
          <p:cNvPr id="19" name="Rectangle 18">
            <a:extLst>
              <a:ext uri="{FF2B5EF4-FFF2-40B4-BE49-F238E27FC236}">
                <a16:creationId xmlns:a16="http://schemas.microsoft.com/office/drawing/2014/main" id="{E2D40DC6-1E7A-1E89-30EA-13A969B3292C}"/>
              </a:ext>
            </a:extLst>
          </p:cNvPr>
          <p:cNvSpPr/>
          <p:nvPr/>
        </p:nvSpPr>
        <p:spPr>
          <a:xfrm>
            <a:off x="4185921" y="232923"/>
            <a:ext cx="1645919" cy="2953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Attendance</a:t>
            </a:r>
          </a:p>
        </p:txBody>
      </p:sp>
      <p:sp>
        <p:nvSpPr>
          <p:cNvPr id="10" name="Rectangle 9">
            <a:extLst>
              <a:ext uri="{FF2B5EF4-FFF2-40B4-BE49-F238E27FC236}">
                <a16:creationId xmlns:a16="http://schemas.microsoft.com/office/drawing/2014/main" id="{F81B2708-D706-1A0F-1621-3D78BF101771}"/>
              </a:ext>
            </a:extLst>
          </p:cNvPr>
          <p:cNvSpPr/>
          <p:nvPr/>
        </p:nvSpPr>
        <p:spPr>
          <a:xfrm>
            <a:off x="3164319" y="232923"/>
            <a:ext cx="1621291" cy="2953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Register</a:t>
            </a:r>
          </a:p>
        </p:txBody>
      </p:sp>
      <p:sp>
        <p:nvSpPr>
          <p:cNvPr id="11" name="Rectangle 10">
            <a:extLst>
              <a:ext uri="{FF2B5EF4-FFF2-40B4-BE49-F238E27FC236}">
                <a16:creationId xmlns:a16="http://schemas.microsoft.com/office/drawing/2014/main" id="{9913E744-45BF-B5AA-1F77-FC27E76B185D}"/>
              </a:ext>
            </a:extLst>
          </p:cNvPr>
          <p:cNvSpPr/>
          <p:nvPr/>
        </p:nvSpPr>
        <p:spPr>
          <a:xfrm>
            <a:off x="5334001" y="232923"/>
            <a:ext cx="1645919" cy="3157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PettyCash</a:t>
            </a:r>
          </a:p>
        </p:txBody>
      </p:sp>
      <p:sp>
        <p:nvSpPr>
          <p:cNvPr id="28" name="Rectangle 27">
            <a:extLst>
              <a:ext uri="{FF2B5EF4-FFF2-40B4-BE49-F238E27FC236}">
                <a16:creationId xmlns:a16="http://schemas.microsoft.com/office/drawing/2014/main" id="{18913958-B249-628B-1663-1E400E5F3E25}"/>
              </a:ext>
            </a:extLst>
          </p:cNvPr>
          <p:cNvSpPr/>
          <p:nvPr/>
        </p:nvSpPr>
        <p:spPr>
          <a:xfrm>
            <a:off x="4054759" y="4628744"/>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sp>
        <p:nvSpPr>
          <p:cNvPr id="34" name="Half Frame 33">
            <a:extLst>
              <a:ext uri="{FF2B5EF4-FFF2-40B4-BE49-F238E27FC236}">
                <a16:creationId xmlns:a16="http://schemas.microsoft.com/office/drawing/2014/main" id="{247594EF-438D-9DCC-08EA-89EF88D361A5}"/>
              </a:ext>
            </a:extLst>
          </p:cNvPr>
          <p:cNvSpPr/>
          <p:nvPr/>
        </p:nvSpPr>
        <p:spPr>
          <a:xfrm rot="13477907">
            <a:off x="7643007" y="4878589"/>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Rectangle 43">
            <a:extLst>
              <a:ext uri="{FF2B5EF4-FFF2-40B4-BE49-F238E27FC236}">
                <a16:creationId xmlns:a16="http://schemas.microsoft.com/office/drawing/2014/main" id="{BC1CA8FA-C937-B1DA-006C-C16EA398C8C6}"/>
              </a:ext>
            </a:extLst>
          </p:cNvPr>
          <p:cNvSpPr/>
          <p:nvPr/>
        </p:nvSpPr>
        <p:spPr>
          <a:xfrm>
            <a:off x="4064000" y="5511840"/>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45" name="TextBox 44">
            <a:extLst>
              <a:ext uri="{FF2B5EF4-FFF2-40B4-BE49-F238E27FC236}">
                <a16:creationId xmlns:a16="http://schemas.microsoft.com/office/drawing/2014/main" id="{31E83363-FE45-AACA-581F-11E191DFD17F}"/>
              </a:ext>
            </a:extLst>
          </p:cNvPr>
          <p:cNvSpPr txBox="1"/>
          <p:nvPr/>
        </p:nvSpPr>
        <p:spPr>
          <a:xfrm>
            <a:off x="3991600" y="4266584"/>
            <a:ext cx="2988320" cy="369332"/>
          </a:xfrm>
          <a:prstGeom prst="rect">
            <a:avLst/>
          </a:prstGeom>
          <a:noFill/>
        </p:spPr>
        <p:txBody>
          <a:bodyPr wrap="square" rtlCol="0">
            <a:spAutoFit/>
          </a:bodyPr>
          <a:lstStyle/>
          <a:p>
            <a:r>
              <a:rPr lang="en-IN" dirty="0"/>
              <a:t>Department Code</a:t>
            </a:r>
          </a:p>
        </p:txBody>
      </p:sp>
      <p:sp>
        <p:nvSpPr>
          <p:cNvPr id="47" name="TextBox 46">
            <a:extLst>
              <a:ext uri="{FF2B5EF4-FFF2-40B4-BE49-F238E27FC236}">
                <a16:creationId xmlns:a16="http://schemas.microsoft.com/office/drawing/2014/main" id="{1ADFEB24-4F11-9BE9-7A3F-583591CC2849}"/>
              </a:ext>
            </a:extLst>
          </p:cNvPr>
          <p:cNvSpPr txBox="1"/>
          <p:nvPr/>
        </p:nvSpPr>
        <p:spPr>
          <a:xfrm>
            <a:off x="4006672" y="5163569"/>
            <a:ext cx="2536368" cy="369332"/>
          </a:xfrm>
          <a:prstGeom prst="rect">
            <a:avLst/>
          </a:prstGeom>
          <a:noFill/>
        </p:spPr>
        <p:txBody>
          <a:bodyPr wrap="square" rtlCol="0">
            <a:spAutoFit/>
          </a:bodyPr>
          <a:lstStyle/>
          <a:p>
            <a:r>
              <a:rPr lang="en-IN" dirty="0"/>
              <a:t>Department Name</a:t>
            </a:r>
          </a:p>
        </p:txBody>
      </p:sp>
      <p:sp>
        <p:nvSpPr>
          <p:cNvPr id="54" name="Rectangle 53">
            <a:extLst>
              <a:ext uri="{FF2B5EF4-FFF2-40B4-BE49-F238E27FC236}">
                <a16:creationId xmlns:a16="http://schemas.microsoft.com/office/drawing/2014/main" id="{FDE2D6C3-E31F-970A-02A0-D44F503BDBBD}"/>
              </a:ext>
            </a:extLst>
          </p:cNvPr>
          <p:cNvSpPr/>
          <p:nvPr/>
        </p:nvSpPr>
        <p:spPr>
          <a:xfrm>
            <a:off x="4073241" y="6403489"/>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55" name="TextBox 54">
            <a:extLst>
              <a:ext uri="{FF2B5EF4-FFF2-40B4-BE49-F238E27FC236}">
                <a16:creationId xmlns:a16="http://schemas.microsoft.com/office/drawing/2014/main" id="{DEDEFAEA-566E-D578-F806-A447BB0C26A9}"/>
              </a:ext>
            </a:extLst>
          </p:cNvPr>
          <p:cNvSpPr txBox="1"/>
          <p:nvPr/>
        </p:nvSpPr>
        <p:spPr>
          <a:xfrm>
            <a:off x="4015913" y="6055218"/>
            <a:ext cx="2536368" cy="369332"/>
          </a:xfrm>
          <a:prstGeom prst="rect">
            <a:avLst/>
          </a:prstGeom>
          <a:noFill/>
        </p:spPr>
        <p:txBody>
          <a:bodyPr wrap="square" rtlCol="0">
            <a:spAutoFit/>
          </a:bodyPr>
          <a:lstStyle/>
          <a:p>
            <a:r>
              <a:rPr lang="en-IN" dirty="0"/>
              <a:t>Employee Role</a:t>
            </a:r>
          </a:p>
        </p:txBody>
      </p:sp>
      <p:sp>
        <p:nvSpPr>
          <p:cNvPr id="58" name="Rectangle 57">
            <a:extLst>
              <a:ext uri="{FF2B5EF4-FFF2-40B4-BE49-F238E27FC236}">
                <a16:creationId xmlns:a16="http://schemas.microsoft.com/office/drawing/2014/main" id="{B8C589F5-C164-A131-324E-353C0583C81D}"/>
              </a:ext>
            </a:extLst>
          </p:cNvPr>
          <p:cNvSpPr/>
          <p:nvPr/>
        </p:nvSpPr>
        <p:spPr>
          <a:xfrm>
            <a:off x="4054759" y="1984624"/>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59" name="TextBox 58">
            <a:extLst>
              <a:ext uri="{FF2B5EF4-FFF2-40B4-BE49-F238E27FC236}">
                <a16:creationId xmlns:a16="http://schemas.microsoft.com/office/drawing/2014/main" id="{D4F653B7-364E-A821-8BD1-A651CFCF8FEA}"/>
              </a:ext>
            </a:extLst>
          </p:cNvPr>
          <p:cNvSpPr txBox="1"/>
          <p:nvPr/>
        </p:nvSpPr>
        <p:spPr>
          <a:xfrm>
            <a:off x="3997431" y="1636353"/>
            <a:ext cx="2536368" cy="369332"/>
          </a:xfrm>
          <a:prstGeom prst="rect">
            <a:avLst/>
          </a:prstGeom>
          <a:noFill/>
        </p:spPr>
        <p:txBody>
          <a:bodyPr wrap="square" rtlCol="0">
            <a:spAutoFit/>
          </a:bodyPr>
          <a:lstStyle/>
          <a:p>
            <a:r>
              <a:rPr lang="en-IN" dirty="0"/>
              <a:t>Employee Name</a:t>
            </a:r>
          </a:p>
        </p:txBody>
      </p:sp>
      <p:sp>
        <p:nvSpPr>
          <p:cNvPr id="2" name="Rectangle: Rounded Corners 1">
            <a:extLst>
              <a:ext uri="{FF2B5EF4-FFF2-40B4-BE49-F238E27FC236}">
                <a16:creationId xmlns:a16="http://schemas.microsoft.com/office/drawing/2014/main" id="{85849E6D-7BAC-40A4-EABF-C4DFB3D0D35E}"/>
              </a:ext>
            </a:extLst>
          </p:cNvPr>
          <p:cNvSpPr/>
          <p:nvPr/>
        </p:nvSpPr>
        <p:spPr>
          <a:xfrm>
            <a:off x="3627119" y="0"/>
            <a:ext cx="5140955" cy="759243"/>
          </a:xfrm>
          <a:prstGeom prst="roundRect">
            <a:avLst/>
          </a:prstGeom>
          <a:ln>
            <a:no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Your Employee Id is P101</a:t>
            </a:r>
          </a:p>
        </p:txBody>
      </p:sp>
    </p:spTree>
    <p:extLst>
      <p:ext uri="{BB962C8B-B14F-4D97-AF65-F5344CB8AC3E}">
        <p14:creationId xmlns:p14="http://schemas.microsoft.com/office/powerpoint/2010/main" val="152137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40883-02D6-C1EC-E877-C5FC038E9E89}"/>
              </a:ext>
            </a:extLst>
          </p:cNvPr>
          <p:cNvSpPr txBox="1"/>
          <p:nvPr/>
        </p:nvSpPr>
        <p:spPr>
          <a:xfrm>
            <a:off x="1645920" y="2598003"/>
            <a:ext cx="12141200" cy="830997"/>
          </a:xfrm>
          <a:prstGeom prst="rect">
            <a:avLst/>
          </a:prstGeom>
          <a:noFill/>
        </p:spPr>
        <p:txBody>
          <a:bodyPr wrap="square" rtlCol="0">
            <a:spAutoFit/>
          </a:bodyPr>
          <a:lstStyle/>
          <a:p>
            <a:r>
              <a:rPr lang="en-IN" sz="4800" b="1" dirty="0"/>
              <a:t>Screen 2: EMPLOYEE ATTENDANCE</a:t>
            </a:r>
          </a:p>
        </p:txBody>
      </p:sp>
    </p:spTree>
    <p:extLst>
      <p:ext uri="{BB962C8B-B14F-4D97-AF65-F5344CB8AC3E}">
        <p14:creationId xmlns:p14="http://schemas.microsoft.com/office/powerpoint/2010/main" val="335726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965A9E-00A8-A633-F780-46CE00CF766A}"/>
              </a:ext>
            </a:extLst>
          </p:cNvPr>
          <p:cNvSpPr/>
          <p:nvPr/>
        </p:nvSpPr>
        <p:spPr>
          <a:xfrm>
            <a:off x="558800" y="166264"/>
            <a:ext cx="11064240" cy="63222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F686BEE1-6D65-3CC8-53B0-A54650135F7A}"/>
              </a:ext>
            </a:extLst>
          </p:cNvPr>
          <p:cNvSpPr/>
          <p:nvPr/>
        </p:nvSpPr>
        <p:spPr>
          <a:xfrm>
            <a:off x="558800" y="176424"/>
            <a:ext cx="11064240" cy="49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Sundaram Infotech Solutions</a:t>
            </a:r>
          </a:p>
        </p:txBody>
      </p:sp>
      <p:sp>
        <p:nvSpPr>
          <p:cNvPr id="6" name="Rectangle 5">
            <a:extLst>
              <a:ext uri="{FF2B5EF4-FFF2-40B4-BE49-F238E27FC236}">
                <a16:creationId xmlns:a16="http://schemas.microsoft.com/office/drawing/2014/main" id="{C9F453EB-0DD7-5B33-6B06-49E921C520E7}"/>
              </a:ext>
            </a:extLst>
          </p:cNvPr>
          <p:cNvSpPr/>
          <p:nvPr/>
        </p:nvSpPr>
        <p:spPr>
          <a:xfrm>
            <a:off x="3639127" y="917179"/>
            <a:ext cx="4710546" cy="387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 ATTENDANCE</a:t>
            </a:r>
          </a:p>
        </p:txBody>
      </p:sp>
      <p:sp>
        <p:nvSpPr>
          <p:cNvPr id="8" name="Rectangle: Rounded Corners 7">
            <a:extLst>
              <a:ext uri="{FF2B5EF4-FFF2-40B4-BE49-F238E27FC236}">
                <a16:creationId xmlns:a16="http://schemas.microsoft.com/office/drawing/2014/main" id="{3EF2A072-7B35-ED2A-A705-191D71959790}"/>
              </a:ext>
            </a:extLst>
          </p:cNvPr>
          <p:cNvSpPr/>
          <p:nvPr/>
        </p:nvSpPr>
        <p:spPr>
          <a:xfrm>
            <a:off x="3537527" y="1499994"/>
            <a:ext cx="4978400" cy="48398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3CB3273-D801-B6DD-8D68-526A1284D779}"/>
              </a:ext>
            </a:extLst>
          </p:cNvPr>
          <p:cNvSpPr/>
          <p:nvPr/>
        </p:nvSpPr>
        <p:spPr>
          <a:xfrm>
            <a:off x="4064000" y="2063415"/>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cxnSp>
        <p:nvCxnSpPr>
          <p:cNvPr id="15" name="Straight Connector 14">
            <a:extLst>
              <a:ext uri="{FF2B5EF4-FFF2-40B4-BE49-F238E27FC236}">
                <a16:creationId xmlns:a16="http://schemas.microsoft.com/office/drawing/2014/main" id="{D49A7DBF-3481-890B-CC09-95C6EC98CCD6}"/>
              </a:ext>
            </a:extLst>
          </p:cNvPr>
          <p:cNvCxnSpPr/>
          <p:nvPr/>
        </p:nvCxnSpPr>
        <p:spPr>
          <a:xfrm>
            <a:off x="6936509" y="3127903"/>
            <a:ext cx="0" cy="6927"/>
          </a:xfrm>
          <a:prstGeom prst="line">
            <a:avLst/>
          </a:prstGeom>
        </p:spPr>
        <p:style>
          <a:lnRef idx="1">
            <a:schemeClr val="accent1"/>
          </a:lnRef>
          <a:fillRef idx="0">
            <a:schemeClr val="accent1"/>
          </a:fillRef>
          <a:effectRef idx="0">
            <a:schemeClr val="accent1"/>
          </a:effectRef>
          <a:fontRef idx="minor">
            <a:schemeClr val="tx1"/>
          </a:fontRef>
        </p:style>
      </p:cxnSp>
      <p:sp>
        <p:nvSpPr>
          <p:cNvPr id="16" name="Half Frame 15">
            <a:extLst>
              <a:ext uri="{FF2B5EF4-FFF2-40B4-BE49-F238E27FC236}">
                <a16:creationId xmlns:a16="http://schemas.microsoft.com/office/drawing/2014/main" id="{656C2B8B-0E0A-8306-849B-E4636E4B6912}"/>
              </a:ext>
            </a:extLst>
          </p:cNvPr>
          <p:cNvSpPr/>
          <p:nvPr/>
        </p:nvSpPr>
        <p:spPr>
          <a:xfrm rot="13477907">
            <a:off x="5698667" y="2291548"/>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Rectangle 2">
            <a:extLst>
              <a:ext uri="{FF2B5EF4-FFF2-40B4-BE49-F238E27FC236}">
                <a16:creationId xmlns:a16="http://schemas.microsoft.com/office/drawing/2014/main" id="{BD90F0B1-4AF3-6694-DFF8-9B05D632BBD0}"/>
              </a:ext>
            </a:extLst>
          </p:cNvPr>
          <p:cNvSpPr/>
          <p:nvPr/>
        </p:nvSpPr>
        <p:spPr>
          <a:xfrm>
            <a:off x="4106881" y="4768279"/>
            <a:ext cx="1828794" cy="501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14" name="Speech Bubble: Rectangle 13">
            <a:extLst>
              <a:ext uri="{FF2B5EF4-FFF2-40B4-BE49-F238E27FC236}">
                <a16:creationId xmlns:a16="http://schemas.microsoft.com/office/drawing/2014/main" id="{F7962EC2-3C74-D76D-61DE-05CD173E52DB}"/>
              </a:ext>
            </a:extLst>
          </p:cNvPr>
          <p:cNvSpPr/>
          <p:nvPr/>
        </p:nvSpPr>
        <p:spPr>
          <a:xfrm rot="5400000" flipH="1">
            <a:off x="9895182" y="1413873"/>
            <a:ext cx="935176"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17" name="TextBox 16">
            <a:extLst>
              <a:ext uri="{FF2B5EF4-FFF2-40B4-BE49-F238E27FC236}">
                <a16:creationId xmlns:a16="http://schemas.microsoft.com/office/drawing/2014/main" id="{3D4BB5B5-3D59-CBC5-8046-8CF65548B5F0}"/>
              </a:ext>
            </a:extLst>
          </p:cNvPr>
          <p:cNvSpPr txBox="1"/>
          <p:nvPr/>
        </p:nvSpPr>
        <p:spPr>
          <a:xfrm>
            <a:off x="9030204" y="2302168"/>
            <a:ext cx="2745889" cy="923330"/>
          </a:xfrm>
          <a:prstGeom prst="rect">
            <a:avLst/>
          </a:prstGeom>
          <a:noFill/>
        </p:spPr>
        <p:txBody>
          <a:bodyPr wrap="square" rtlCol="0">
            <a:spAutoFit/>
          </a:bodyPr>
          <a:lstStyle/>
          <a:p>
            <a:r>
              <a:rPr lang="en-IN" dirty="0">
                <a:solidFill>
                  <a:schemeClr val="bg1"/>
                </a:solidFill>
              </a:rPr>
              <a:t>Branch and Employee names will be fetched from the database</a:t>
            </a:r>
          </a:p>
        </p:txBody>
      </p:sp>
      <p:sp>
        <p:nvSpPr>
          <p:cNvPr id="18" name="Speech Bubble: Rectangle 17">
            <a:extLst>
              <a:ext uri="{FF2B5EF4-FFF2-40B4-BE49-F238E27FC236}">
                <a16:creationId xmlns:a16="http://schemas.microsoft.com/office/drawing/2014/main" id="{1E17A8D5-EB1A-90BE-3F2E-27C8C2BBF795}"/>
              </a:ext>
            </a:extLst>
          </p:cNvPr>
          <p:cNvSpPr/>
          <p:nvPr/>
        </p:nvSpPr>
        <p:spPr>
          <a:xfrm rot="16200000" flipH="1">
            <a:off x="1280357" y="3772705"/>
            <a:ext cx="990258"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20" name="TextBox 19">
            <a:extLst>
              <a:ext uri="{FF2B5EF4-FFF2-40B4-BE49-F238E27FC236}">
                <a16:creationId xmlns:a16="http://schemas.microsoft.com/office/drawing/2014/main" id="{6DE67252-0210-6E53-0999-5DB3977FFF28}"/>
              </a:ext>
            </a:extLst>
          </p:cNvPr>
          <p:cNvSpPr txBox="1"/>
          <p:nvPr/>
        </p:nvSpPr>
        <p:spPr>
          <a:xfrm>
            <a:off x="405746" y="4714240"/>
            <a:ext cx="2739476" cy="646331"/>
          </a:xfrm>
          <a:prstGeom prst="rect">
            <a:avLst/>
          </a:prstGeom>
          <a:noFill/>
        </p:spPr>
        <p:txBody>
          <a:bodyPr wrap="square" rtlCol="0">
            <a:spAutoFit/>
          </a:bodyPr>
          <a:lstStyle/>
          <a:p>
            <a:r>
              <a:rPr lang="en-IN" dirty="0">
                <a:solidFill>
                  <a:schemeClr val="bg1"/>
                </a:solidFill>
              </a:rPr>
              <a:t>In time and out time is a time area</a:t>
            </a:r>
          </a:p>
        </p:txBody>
      </p:sp>
      <p:sp>
        <p:nvSpPr>
          <p:cNvPr id="23" name="Speech Bubble: Rectangle 22">
            <a:extLst>
              <a:ext uri="{FF2B5EF4-FFF2-40B4-BE49-F238E27FC236}">
                <a16:creationId xmlns:a16="http://schemas.microsoft.com/office/drawing/2014/main" id="{A1DB8DFD-C6B4-71DC-5577-281D9A5DE6DB}"/>
              </a:ext>
            </a:extLst>
          </p:cNvPr>
          <p:cNvSpPr/>
          <p:nvPr/>
        </p:nvSpPr>
        <p:spPr>
          <a:xfrm rot="5400000">
            <a:off x="9967527" y="3866586"/>
            <a:ext cx="827824"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24" name="TextBox 23">
            <a:extLst>
              <a:ext uri="{FF2B5EF4-FFF2-40B4-BE49-F238E27FC236}">
                <a16:creationId xmlns:a16="http://schemas.microsoft.com/office/drawing/2014/main" id="{BB8AA05D-809C-6DD3-0CBB-CE217C807D0F}"/>
              </a:ext>
            </a:extLst>
          </p:cNvPr>
          <p:cNvSpPr txBox="1"/>
          <p:nvPr/>
        </p:nvSpPr>
        <p:spPr>
          <a:xfrm>
            <a:off x="9123140" y="4781078"/>
            <a:ext cx="2702304" cy="923330"/>
          </a:xfrm>
          <a:prstGeom prst="rect">
            <a:avLst/>
          </a:prstGeom>
          <a:noFill/>
        </p:spPr>
        <p:txBody>
          <a:bodyPr wrap="square" rtlCol="0">
            <a:spAutoFit/>
          </a:bodyPr>
          <a:lstStyle/>
          <a:p>
            <a:r>
              <a:rPr lang="en-IN" dirty="0">
                <a:solidFill>
                  <a:schemeClr val="bg1"/>
                </a:solidFill>
              </a:rPr>
              <a:t>It will calculate the total hours of the employee stay</a:t>
            </a:r>
          </a:p>
        </p:txBody>
      </p:sp>
      <p:sp>
        <p:nvSpPr>
          <p:cNvPr id="25" name="Rectangle 24">
            <a:extLst>
              <a:ext uri="{FF2B5EF4-FFF2-40B4-BE49-F238E27FC236}">
                <a16:creationId xmlns:a16="http://schemas.microsoft.com/office/drawing/2014/main" id="{D4C65CDC-F454-A7E1-4823-BC5850E86FA5}"/>
              </a:ext>
            </a:extLst>
          </p:cNvPr>
          <p:cNvSpPr/>
          <p:nvPr/>
        </p:nvSpPr>
        <p:spPr>
          <a:xfrm>
            <a:off x="6166384" y="4768279"/>
            <a:ext cx="1804597" cy="501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31" name="Speech Bubble: Rectangle 30">
            <a:extLst>
              <a:ext uri="{FF2B5EF4-FFF2-40B4-BE49-F238E27FC236}">
                <a16:creationId xmlns:a16="http://schemas.microsoft.com/office/drawing/2014/main" id="{8F5803C8-CAF5-277B-4AC0-3BCDD08D7103}"/>
              </a:ext>
            </a:extLst>
          </p:cNvPr>
          <p:cNvSpPr/>
          <p:nvPr/>
        </p:nvSpPr>
        <p:spPr>
          <a:xfrm rot="16200000">
            <a:off x="1305023" y="2668451"/>
            <a:ext cx="990257"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33" name="TextBox 32">
            <a:extLst>
              <a:ext uri="{FF2B5EF4-FFF2-40B4-BE49-F238E27FC236}">
                <a16:creationId xmlns:a16="http://schemas.microsoft.com/office/drawing/2014/main" id="{18BFB576-ED5D-49A3-A2E2-6D75841A99E9}"/>
              </a:ext>
            </a:extLst>
          </p:cNvPr>
          <p:cNvSpPr txBox="1"/>
          <p:nvPr/>
        </p:nvSpPr>
        <p:spPr>
          <a:xfrm>
            <a:off x="449332" y="3631836"/>
            <a:ext cx="2695890" cy="1200329"/>
          </a:xfrm>
          <a:prstGeom prst="rect">
            <a:avLst/>
          </a:prstGeom>
          <a:noFill/>
        </p:spPr>
        <p:txBody>
          <a:bodyPr wrap="square" rtlCol="0">
            <a:spAutoFit/>
          </a:bodyPr>
          <a:lstStyle/>
          <a:p>
            <a:r>
              <a:rPr lang="en-IN" dirty="0">
                <a:solidFill>
                  <a:schemeClr val="bg1"/>
                </a:solidFill>
              </a:rPr>
              <a:t>Working date will be default current date and can be selectable</a:t>
            </a:r>
          </a:p>
          <a:p>
            <a:endParaRPr lang="en-IN" dirty="0">
              <a:solidFill>
                <a:schemeClr val="bg1"/>
              </a:solidFill>
            </a:endParaRPr>
          </a:p>
        </p:txBody>
      </p:sp>
      <p:sp>
        <p:nvSpPr>
          <p:cNvPr id="35" name="TextBox 34">
            <a:extLst>
              <a:ext uri="{FF2B5EF4-FFF2-40B4-BE49-F238E27FC236}">
                <a16:creationId xmlns:a16="http://schemas.microsoft.com/office/drawing/2014/main" id="{2689D6DD-9BCB-04C1-07B7-EFE1BCB17E76}"/>
              </a:ext>
            </a:extLst>
          </p:cNvPr>
          <p:cNvSpPr txBox="1"/>
          <p:nvPr/>
        </p:nvSpPr>
        <p:spPr>
          <a:xfrm>
            <a:off x="4106880" y="4455300"/>
            <a:ext cx="1720687" cy="369332"/>
          </a:xfrm>
          <a:prstGeom prst="rect">
            <a:avLst/>
          </a:prstGeom>
          <a:noFill/>
        </p:spPr>
        <p:txBody>
          <a:bodyPr wrap="square" rtlCol="0">
            <a:spAutoFit/>
          </a:bodyPr>
          <a:lstStyle/>
          <a:p>
            <a:r>
              <a:rPr lang="en-IN" dirty="0"/>
              <a:t>In Time</a:t>
            </a:r>
          </a:p>
        </p:txBody>
      </p:sp>
      <p:sp>
        <p:nvSpPr>
          <p:cNvPr id="36" name="TextBox 35">
            <a:extLst>
              <a:ext uri="{FF2B5EF4-FFF2-40B4-BE49-F238E27FC236}">
                <a16:creationId xmlns:a16="http://schemas.microsoft.com/office/drawing/2014/main" id="{22668D1F-C255-8CDA-0F2C-7A28EE43D59A}"/>
              </a:ext>
            </a:extLst>
          </p:cNvPr>
          <p:cNvSpPr txBox="1"/>
          <p:nvPr/>
        </p:nvSpPr>
        <p:spPr>
          <a:xfrm>
            <a:off x="6175447" y="4455300"/>
            <a:ext cx="1755547" cy="369332"/>
          </a:xfrm>
          <a:prstGeom prst="rect">
            <a:avLst/>
          </a:prstGeom>
          <a:noFill/>
        </p:spPr>
        <p:txBody>
          <a:bodyPr wrap="square" rtlCol="0">
            <a:spAutoFit/>
          </a:bodyPr>
          <a:lstStyle/>
          <a:p>
            <a:r>
              <a:rPr lang="en-IN" dirty="0"/>
              <a:t>Out Time</a:t>
            </a:r>
          </a:p>
        </p:txBody>
      </p:sp>
      <p:sp>
        <p:nvSpPr>
          <p:cNvPr id="37" name="Rectangle 36">
            <a:extLst>
              <a:ext uri="{FF2B5EF4-FFF2-40B4-BE49-F238E27FC236}">
                <a16:creationId xmlns:a16="http://schemas.microsoft.com/office/drawing/2014/main" id="{66826A9F-DC31-33DB-0741-3F5EB011FE07}"/>
              </a:ext>
            </a:extLst>
          </p:cNvPr>
          <p:cNvSpPr/>
          <p:nvPr/>
        </p:nvSpPr>
        <p:spPr>
          <a:xfrm>
            <a:off x="6142417" y="2063415"/>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38" name="TextBox 37">
            <a:extLst>
              <a:ext uri="{FF2B5EF4-FFF2-40B4-BE49-F238E27FC236}">
                <a16:creationId xmlns:a16="http://schemas.microsoft.com/office/drawing/2014/main" id="{CDE1ADF0-CAF0-E658-355C-966E6F7B12BD}"/>
              </a:ext>
            </a:extLst>
          </p:cNvPr>
          <p:cNvSpPr txBox="1"/>
          <p:nvPr/>
        </p:nvSpPr>
        <p:spPr>
          <a:xfrm>
            <a:off x="4000841" y="1701255"/>
            <a:ext cx="1720687" cy="369332"/>
          </a:xfrm>
          <a:prstGeom prst="rect">
            <a:avLst/>
          </a:prstGeom>
          <a:noFill/>
        </p:spPr>
        <p:txBody>
          <a:bodyPr wrap="square" rtlCol="0">
            <a:spAutoFit/>
          </a:bodyPr>
          <a:lstStyle/>
          <a:p>
            <a:r>
              <a:rPr lang="en-IN" dirty="0"/>
              <a:t>Branch Code</a:t>
            </a:r>
          </a:p>
        </p:txBody>
      </p:sp>
      <p:sp>
        <p:nvSpPr>
          <p:cNvPr id="39" name="TextBox 38">
            <a:extLst>
              <a:ext uri="{FF2B5EF4-FFF2-40B4-BE49-F238E27FC236}">
                <a16:creationId xmlns:a16="http://schemas.microsoft.com/office/drawing/2014/main" id="{75EAADCB-C65A-EE32-48A8-71EFB05A5EF9}"/>
              </a:ext>
            </a:extLst>
          </p:cNvPr>
          <p:cNvSpPr txBox="1"/>
          <p:nvPr/>
        </p:nvSpPr>
        <p:spPr>
          <a:xfrm>
            <a:off x="6085089" y="1715144"/>
            <a:ext cx="1720687" cy="369332"/>
          </a:xfrm>
          <a:prstGeom prst="rect">
            <a:avLst/>
          </a:prstGeom>
          <a:noFill/>
        </p:spPr>
        <p:txBody>
          <a:bodyPr wrap="square" rtlCol="0">
            <a:spAutoFit/>
          </a:bodyPr>
          <a:lstStyle/>
          <a:p>
            <a:r>
              <a:rPr lang="en-IN" dirty="0"/>
              <a:t>Branch Name</a:t>
            </a:r>
          </a:p>
        </p:txBody>
      </p:sp>
      <p:sp>
        <p:nvSpPr>
          <p:cNvPr id="40" name="Rectangle 39">
            <a:extLst>
              <a:ext uri="{FF2B5EF4-FFF2-40B4-BE49-F238E27FC236}">
                <a16:creationId xmlns:a16="http://schemas.microsoft.com/office/drawing/2014/main" id="{88B29387-5B6D-E70E-C34A-447A6FEE54EE}"/>
              </a:ext>
            </a:extLst>
          </p:cNvPr>
          <p:cNvSpPr/>
          <p:nvPr/>
        </p:nvSpPr>
        <p:spPr>
          <a:xfrm>
            <a:off x="4087967" y="2946971"/>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sp>
        <p:nvSpPr>
          <p:cNvPr id="41" name="Rectangle 40">
            <a:extLst>
              <a:ext uri="{FF2B5EF4-FFF2-40B4-BE49-F238E27FC236}">
                <a16:creationId xmlns:a16="http://schemas.microsoft.com/office/drawing/2014/main" id="{0EACBFC2-C97F-DACD-B5C4-9BAF977BFEF1}"/>
              </a:ext>
            </a:extLst>
          </p:cNvPr>
          <p:cNvSpPr/>
          <p:nvPr/>
        </p:nvSpPr>
        <p:spPr>
          <a:xfrm>
            <a:off x="6166384" y="2946971"/>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42" name="TextBox 41">
            <a:extLst>
              <a:ext uri="{FF2B5EF4-FFF2-40B4-BE49-F238E27FC236}">
                <a16:creationId xmlns:a16="http://schemas.microsoft.com/office/drawing/2014/main" id="{A9F68168-200C-69CA-BDF7-92CB47AB017B}"/>
              </a:ext>
            </a:extLst>
          </p:cNvPr>
          <p:cNvSpPr txBox="1"/>
          <p:nvPr/>
        </p:nvSpPr>
        <p:spPr>
          <a:xfrm>
            <a:off x="4024808" y="2605130"/>
            <a:ext cx="1664389" cy="369332"/>
          </a:xfrm>
          <a:prstGeom prst="rect">
            <a:avLst/>
          </a:prstGeom>
          <a:noFill/>
        </p:spPr>
        <p:txBody>
          <a:bodyPr wrap="square" rtlCol="0">
            <a:spAutoFit/>
          </a:bodyPr>
          <a:lstStyle/>
          <a:p>
            <a:r>
              <a:rPr lang="en-IN" dirty="0"/>
              <a:t>Employee Id</a:t>
            </a:r>
          </a:p>
        </p:txBody>
      </p:sp>
      <p:sp>
        <p:nvSpPr>
          <p:cNvPr id="43" name="TextBox 42">
            <a:extLst>
              <a:ext uri="{FF2B5EF4-FFF2-40B4-BE49-F238E27FC236}">
                <a16:creationId xmlns:a16="http://schemas.microsoft.com/office/drawing/2014/main" id="{6055C44D-312B-392F-1DEC-4FEF6618FE53}"/>
              </a:ext>
            </a:extLst>
          </p:cNvPr>
          <p:cNvSpPr txBox="1"/>
          <p:nvPr/>
        </p:nvSpPr>
        <p:spPr>
          <a:xfrm>
            <a:off x="6109056" y="2598700"/>
            <a:ext cx="1720687" cy="369332"/>
          </a:xfrm>
          <a:prstGeom prst="rect">
            <a:avLst/>
          </a:prstGeom>
          <a:noFill/>
        </p:spPr>
        <p:txBody>
          <a:bodyPr wrap="square" rtlCol="0">
            <a:spAutoFit/>
          </a:bodyPr>
          <a:lstStyle/>
          <a:p>
            <a:r>
              <a:rPr lang="en-IN" dirty="0"/>
              <a:t>Emp Name</a:t>
            </a:r>
          </a:p>
        </p:txBody>
      </p:sp>
      <p:sp>
        <p:nvSpPr>
          <p:cNvPr id="46" name="Rectangle 45">
            <a:extLst>
              <a:ext uri="{FF2B5EF4-FFF2-40B4-BE49-F238E27FC236}">
                <a16:creationId xmlns:a16="http://schemas.microsoft.com/office/drawing/2014/main" id="{9BDC1733-509D-9894-F375-4C9DE01495E0}"/>
              </a:ext>
            </a:extLst>
          </p:cNvPr>
          <p:cNvSpPr/>
          <p:nvPr/>
        </p:nvSpPr>
        <p:spPr>
          <a:xfrm>
            <a:off x="4106880" y="3848451"/>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DD/MM/YY</a:t>
            </a:r>
          </a:p>
        </p:txBody>
      </p:sp>
      <p:sp>
        <p:nvSpPr>
          <p:cNvPr id="48" name="TextBox 47">
            <a:extLst>
              <a:ext uri="{FF2B5EF4-FFF2-40B4-BE49-F238E27FC236}">
                <a16:creationId xmlns:a16="http://schemas.microsoft.com/office/drawing/2014/main" id="{E9D947F8-7F7C-AAD5-8EFB-DC0901B87EEB}"/>
              </a:ext>
            </a:extLst>
          </p:cNvPr>
          <p:cNvSpPr txBox="1"/>
          <p:nvPr/>
        </p:nvSpPr>
        <p:spPr>
          <a:xfrm>
            <a:off x="4043721" y="3506610"/>
            <a:ext cx="1664389" cy="369332"/>
          </a:xfrm>
          <a:prstGeom prst="rect">
            <a:avLst/>
          </a:prstGeom>
          <a:noFill/>
        </p:spPr>
        <p:txBody>
          <a:bodyPr wrap="square" rtlCol="0">
            <a:spAutoFit/>
          </a:bodyPr>
          <a:lstStyle/>
          <a:p>
            <a:r>
              <a:rPr lang="en-IN" dirty="0"/>
              <a:t>Working date</a:t>
            </a:r>
          </a:p>
        </p:txBody>
      </p:sp>
      <p:sp>
        <p:nvSpPr>
          <p:cNvPr id="50" name="Speech Bubble: Rectangle 49">
            <a:extLst>
              <a:ext uri="{FF2B5EF4-FFF2-40B4-BE49-F238E27FC236}">
                <a16:creationId xmlns:a16="http://schemas.microsoft.com/office/drawing/2014/main" id="{40A4B595-82EC-CFD0-32B4-50B6C16FC74D}"/>
              </a:ext>
            </a:extLst>
          </p:cNvPr>
          <p:cNvSpPr/>
          <p:nvPr/>
        </p:nvSpPr>
        <p:spPr>
          <a:xfrm rot="5400000" flipH="1">
            <a:off x="9948859" y="2862554"/>
            <a:ext cx="827822"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52" name="TextBox 51">
            <a:extLst>
              <a:ext uri="{FF2B5EF4-FFF2-40B4-BE49-F238E27FC236}">
                <a16:creationId xmlns:a16="http://schemas.microsoft.com/office/drawing/2014/main" id="{A5EBC93B-282B-BE8F-B396-AD60001E9C1E}"/>
              </a:ext>
            </a:extLst>
          </p:cNvPr>
          <p:cNvSpPr txBox="1"/>
          <p:nvPr/>
        </p:nvSpPr>
        <p:spPr>
          <a:xfrm>
            <a:off x="9115426" y="3785870"/>
            <a:ext cx="2702304" cy="923330"/>
          </a:xfrm>
          <a:prstGeom prst="rect">
            <a:avLst/>
          </a:prstGeom>
          <a:noFill/>
        </p:spPr>
        <p:txBody>
          <a:bodyPr wrap="square" rtlCol="0">
            <a:spAutoFit/>
          </a:bodyPr>
          <a:lstStyle/>
          <a:p>
            <a:r>
              <a:rPr lang="en-IN" dirty="0">
                <a:solidFill>
                  <a:schemeClr val="bg1"/>
                </a:solidFill>
              </a:rPr>
              <a:t>Select three options: Forenoon, Afternoon, Full day</a:t>
            </a:r>
          </a:p>
        </p:txBody>
      </p:sp>
      <p:sp>
        <p:nvSpPr>
          <p:cNvPr id="2" name="Half Frame 1">
            <a:extLst>
              <a:ext uri="{FF2B5EF4-FFF2-40B4-BE49-F238E27FC236}">
                <a16:creationId xmlns:a16="http://schemas.microsoft.com/office/drawing/2014/main" id="{14F25828-D6B3-4BD8-96B9-BF98A0928D34}"/>
              </a:ext>
            </a:extLst>
          </p:cNvPr>
          <p:cNvSpPr/>
          <p:nvPr/>
        </p:nvSpPr>
        <p:spPr>
          <a:xfrm rot="13477907">
            <a:off x="5708841" y="3175104"/>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D32333EF-7831-CC89-1F13-A3619853D654}"/>
              </a:ext>
            </a:extLst>
          </p:cNvPr>
          <p:cNvSpPr txBox="1"/>
          <p:nvPr/>
        </p:nvSpPr>
        <p:spPr>
          <a:xfrm flipV="1">
            <a:off x="3491808" y="352156"/>
            <a:ext cx="2197389" cy="206644"/>
          </a:xfrm>
          <a:prstGeom prst="rect">
            <a:avLst/>
          </a:prstGeom>
          <a:noFill/>
        </p:spPr>
        <p:txBody>
          <a:bodyPr wrap="square" rtlCol="0">
            <a:spAutoFit/>
          </a:bodyPr>
          <a:lstStyle/>
          <a:p>
            <a:endParaRPr lang="en-IN" dirty="0"/>
          </a:p>
        </p:txBody>
      </p:sp>
      <p:sp>
        <p:nvSpPr>
          <p:cNvPr id="19" name="Rectangle 18">
            <a:extLst>
              <a:ext uri="{FF2B5EF4-FFF2-40B4-BE49-F238E27FC236}">
                <a16:creationId xmlns:a16="http://schemas.microsoft.com/office/drawing/2014/main" id="{E2D40DC6-1E7A-1E89-30EA-13A969B3292C}"/>
              </a:ext>
            </a:extLst>
          </p:cNvPr>
          <p:cNvSpPr/>
          <p:nvPr/>
        </p:nvSpPr>
        <p:spPr>
          <a:xfrm>
            <a:off x="4185921" y="283723"/>
            <a:ext cx="1645919" cy="2953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Attendance</a:t>
            </a:r>
          </a:p>
        </p:txBody>
      </p:sp>
      <p:sp>
        <p:nvSpPr>
          <p:cNvPr id="30" name="Rectangle: Rounded Corners 29">
            <a:extLst>
              <a:ext uri="{FF2B5EF4-FFF2-40B4-BE49-F238E27FC236}">
                <a16:creationId xmlns:a16="http://schemas.microsoft.com/office/drawing/2014/main" id="{9F00BD01-9B75-4F5B-A0FC-49FE11C8588A}"/>
              </a:ext>
            </a:extLst>
          </p:cNvPr>
          <p:cNvSpPr/>
          <p:nvPr/>
        </p:nvSpPr>
        <p:spPr>
          <a:xfrm>
            <a:off x="4155440" y="5649395"/>
            <a:ext cx="1746596" cy="3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Submit</a:t>
            </a:r>
          </a:p>
        </p:txBody>
      </p:sp>
      <p:sp>
        <p:nvSpPr>
          <p:cNvPr id="32" name="Rectangle: Rounded Corners 31">
            <a:extLst>
              <a:ext uri="{FF2B5EF4-FFF2-40B4-BE49-F238E27FC236}">
                <a16:creationId xmlns:a16="http://schemas.microsoft.com/office/drawing/2014/main" id="{5090DBA0-62DE-81AB-1B1C-34A22229761F}"/>
              </a:ext>
            </a:extLst>
          </p:cNvPr>
          <p:cNvSpPr/>
          <p:nvPr/>
        </p:nvSpPr>
        <p:spPr>
          <a:xfrm>
            <a:off x="6210766" y="5649395"/>
            <a:ext cx="1746596" cy="3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Clear</a:t>
            </a:r>
          </a:p>
        </p:txBody>
      </p:sp>
      <p:sp>
        <p:nvSpPr>
          <p:cNvPr id="10" name="Rectangle 9">
            <a:extLst>
              <a:ext uri="{FF2B5EF4-FFF2-40B4-BE49-F238E27FC236}">
                <a16:creationId xmlns:a16="http://schemas.microsoft.com/office/drawing/2014/main" id="{F81B2708-D706-1A0F-1621-3D78BF101771}"/>
              </a:ext>
            </a:extLst>
          </p:cNvPr>
          <p:cNvSpPr/>
          <p:nvPr/>
        </p:nvSpPr>
        <p:spPr>
          <a:xfrm>
            <a:off x="3164319" y="283723"/>
            <a:ext cx="1621291" cy="2953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Register</a:t>
            </a:r>
          </a:p>
        </p:txBody>
      </p:sp>
      <p:sp>
        <p:nvSpPr>
          <p:cNvPr id="11" name="Rectangle 10">
            <a:extLst>
              <a:ext uri="{FF2B5EF4-FFF2-40B4-BE49-F238E27FC236}">
                <a16:creationId xmlns:a16="http://schemas.microsoft.com/office/drawing/2014/main" id="{9913E744-45BF-B5AA-1F77-FC27E76B185D}"/>
              </a:ext>
            </a:extLst>
          </p:cNvPr>
          <p:cNvSpPr/>
          <p:nvPr/>
        </p:nvSpPr>
        <p:spPr>
          <a:xfrm>
            <a:off x="5334001" y="283723"/>
            <a:ext cx="1645919" cy="3157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PettyCash</a:t>
            </a:r>
          </a:p>
        </p:txBody>
      </p:sp>
      <p:sp>
        <p:nvSpPr>
          <p:cNvPr id="13" name="Rectangle 12">
            <a:extLst>
              <a:ext uri="{FF2B5EF4-FFF2-40B4-BE49-F238E27FC236}">
                <a16:creationId xmlns:a16="http://schemas.microsoft.com/office/drawing/2014/main" id="{5D749BFA-E2E0-D0AD-8A59-4FC291730B81}"/>
              </a:ext>
            </a:extLst>
          </p:cNvPr>
          <p:cNvSpPr/>
          <p:nvPr/>
        </p:nvSpPr>
        <p:spPr>
          <a:xfrm>
            <a:off x="6177280" y="3861735"/>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sp>
        <p:nvSpPr>
          <p:cNvPr id="21" name="Half Frame 20">
            <a:extLst>
              <a:ext uri="{FF2B5EF4-FFF2-40B4-BE49-F238E27FC236}">
                <a16:creationId xmlns:a16="http://schemas.microsoft.com/office/drawing/2014/main" id="{2C8A9139-8BAB-A4DF-4BD7-FEC1F0DF900F}"/>
              </a:ext>
            </a:extLst>
          </p:cNvPr>
          <p:cNvSpPr/>
          <p:nvPr/>
        </p:nvSpPr>
        <p:spPr>
          <a:xfrm rot="13477907">
            <a:off x="7811947" y="4089868"/>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TextBox 25">
            <a:extLst>
              <a:ext uri="{FF2B5EF4-FFF2-40B4-BE49-F238E27FC236}">
                <a16:creationId xmlns:a16="http://schemas.microsoft.com/office/drawing/2014/main" id="{5D3A65CD-A796-95BE-F874-AFB829229066}"/>
              </a:ext>
            </a:extLst>
          </p:cNvPr>
          <p:cNvSpPr txBox="1"/>
          <p:nvPr/>
        </p:nvSpPr>
        <p:spPr>
          <a:xfrm>
            <a:off x="6114121" y="3499575"/>
            <a:ext cx="1720687" cy="369332"/>
          </a:xfrm>
          <a:prstGeom prst="rect">
            <a:avLst/>
          </a:prstGeom>
          <a:noFill/>
        </p:spPr>
        <p:txBody>
          <a:bodyPr wrap="square" rtlCol="0">
            <a:spAutoFit/>
          </a:bodyPr>
          <a:lstStyle/>
          <a:p>
            <a:r>
              <a:rPr lang="en-IN" dirty="0"/>
              <a:t>Leave</a:t>
            </a:r>
          </a:p>
        </p:txBody>
      </p:sp>
      <p:sp>
        <p:nvSpPr>
          <p:cNvPr id="27" name="TextBox 26">
            <a:extLst>
              <a:ext uri="{FF2B5EF4-FFF2-40B4-BE49-F238E27FC236}">
                <a16:creationId xmlns:a16="http://schemas.microsoft.com/office/drawing/2014/main" id="{EE7217D1-9F40-6EAA-C98F-2E6F32C7C058}"/>
              </a:ext>
            </a:extLst>
          </p:cNvPr>
          <p:cNvSpPr txBox="1"/>
          <p:nvPr/>
        </p:nvSpPr>
        <p:spPr>
          <a:xfrm>
            <a:off x="4024808" y="5217300"/>
            <a:ext cx="1956427" cy="369332"/>
          </a:xfrm>
          <a:prstGeom prst="rect">
            <a:avLst/>
          </a:prstGeom>
          <a:noFill/>
        </p:spPr>
        <p:txBody>
          <a:bodyPr wrap="square" rtlCol="0">
            <a:spAutoFit/>
          </a:bodyPr>
          <a:lstStyle/>
          <a:p>
            <a:r>
              <a:rPr lang="en-IN" dirty="0"/>
              <a:t>Total hour: hh.mm</a:t>
            </a:r>
          </a:p>
        </p:txBody>
      </p:sp>
    </p:spTree>
    <p:extLst>
      <p:ext uri="{BB962C8B-B14F-4D97-AF65-F5344CB8AC3E}">
        <p14:creationId xmlns:p14="http://schemas.microsoft.com/office/powerpoint/2010/main" val="413628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40883-02D6-C1EC-E877-C5FC038E9E89}"/>
              </a:ext>
            </a:extLst>
          </p:cNvPr>
          <p:cNvSpPr txBox="1"/>
          <p:nvPr/>
        </p:nvSpPr>
        <p:spPr>
          <a:xfrm>
            <a:off x="1645920" y="2598003"/>
            <a:ext cx="12141200" cy="830997"/>
          </a:xfrm>
          <a:prstGeom prst="rect">
            <a:avLst/>
          </a:prstGeom>
          <a:noFill/>
        </p:spPr>
        <p:txBody>
          <a:bodyPr wrap="square" rtlCol="0">
            <a:spAutoFit/>
          </a:bodyPr>
          <a:lstStyle/>
          <a:p>
            <a:r>
              <a:rPr lang="en-IN" sz="4800" b="1" dirty="0"/>
              <a:t>Screen 3: PETTY CASH REQUEST</a:t>
            </a:r>
          </a:p>
        </p:txBody>
      </p:sp>
    </p:spTree>
    <p:extLst>
      <p:ext uri="{BB962C8B-B14F-4D97-AF65-F5344CB8AC3E}">
        <p14:creationId xmlns:p14="http://schemas.microsoft.com/office/powerpoint/2010/main" val="75162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965A9E-00A8-A633-F780-46CE00CF766A}"/>
              </a:ext>
            </a:extLst>
          </p:cNvPr>
          <p:cNvSpPr/>
          <p:nvPr/>
        </p:nvSpPr>
        <p:spPr>
          <a:xfrm>
            <a:off x="558800" y="267864"/>
            <a:ext cx="11064240" cy="632227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F686BEE1-6D65-3CC8-53B0-A54650135F7A}"/>
              </a:ext>
            </a:extLst>
          </p:cNvPr>
          <p:cNvSpPr/>
          <p:nvPr/>
        </p:nvSpPr>
        <p:spPr>
          <a:xfrm>
            <a:off x="558800" y="217064"/>
            <a:ext cx="11064240" cy="49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Sundaram Infotech Solutions</a:t>
            </a:r>
          </a:p>
        </p:txBody>
      </p:sp>
      <p:sp>
        <p:nvSpPr>
          <p:cNvPr id="6" name="Rectangle 5">
            <a:extLst>
              <a:ext uri="{FF2B5EF4-FFF2-40B4-BE49-F238E27FC236}">
                <a16:creationId xmlns:a16="http://schemas.microsoft.com/office/drawing/2014/main" id="{C9F453EB-0DD7-5B33-6B06-49E921C520E7}"/>
              </a:ext>
            </a:extLst>
          </p:cNvPr>
          <p:cNvSpPr/>
          <p:nvPr/>
        </p:nvSpPr>
        <p:spPr>
          <a:xfrm>
            <a:off x="3639127" y="927339"/>
            <a:ext cx="4710546" cy="387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PETTY CASH REQUEST</a:t>
            </a:r>
          </a:p>
        </p:txBody>
      </p:sp>
      <p:sp>
        <p:nvSpPr>
          <p:cNvPr id="8" name="Rectangle: Rounded Corners 7">
            <a:extLst>
              <a:ext uri="{FF2B5EF4-FFF2-40B4-BE49-F238E27FC236}">
                <a16:creationId xmlns:a16="http://schemas.microsoft.com/office/drawing/2014/main" id="{3EF2A072-7B35-ED2A-A705-191D71959790}"/>
              </a:ext>
            </a:extLst>
          </p:cNvPr>
          <p:cNvSpPr/>
          <p:nvPr/>
        </p:nvSpPr>
        <p:spPr>
          <a:xfrm>
            <a:off x="3537527" y="1499994"/>
            <a:ext cx="4978400" cy="48398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3CB3273-D801-B6DD-8D68-526A1284D779}"/>
              </a:ext>
            </a:extLst>
          </p:cNvPr>
          <p:cNvSpPr/>
          <p:nvPr/>
        </p:nvSpPr>
        <p:spPr>
          <a:xfrm>
            <a:off x="4064000" y="2246295"/>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cxnSp>
        <p:nvCxnSpPr>
          <p:cNvPr id="15" name="Straight Connector 14">
            <a:extLst>
              <a:ext uri="{FF2B5EF4-FFF2-40B4-BE49-F238E27FC236}">
                <a16:creationId xmlns:a16="http://schemas.microsoft.com/office/drawing/2014/main" id="{D49A7DBF-3481-890B-CC09-95C6EC98CCD6}"/>
              </a:ext>
            </a:extLst>
          </p:cNvPr>
          <p:cNvCxnSpPr/>
          <p:nvPr/>
        </p:nvCxnSpPr>
        <p:spPr>
          <a:xfrm>
            <a:off x="6936509" y="3127903"/>
            <a:ext cx="0" cy="6927"/>
          </a:xfrm>
          <a:prstGeom prst="line">
            <a:avLst/>
          </a:prstGeom>
        </p:spPr>
        <p:style>
          <a:lnRef idx="1">
            <a:schemeClr val="accent1"/>
          </a:lnRef>
          <a:fillRef idx="0">
            <a:schemeClr val="accent1"/>
          </a:fillRef>
          <a:effectRef idx="0">
            <a:schemeClr val="accent1"/>
          </a:effectRef>
          <a:fontRef idx="minor">
            <a:schemeClr val="tx1"/>
          </a:fontRef>
        </p:style>
      </p:cxnSp>
      <p:sp>
        <p:nvSpPr>
          <p:cNvPr id="16" name="Half Frame 15">
            <a:extLst>
              <a:ext uri="{FF2B5EF4-FFF2-40B4-BE49-F238E27FC236}">
                <a16:creationId xmlns:a16="http://schemas.microsoft.com/office/drawing/2014/main" id="{656C2B8B-0E0A-8306-849B-E4636E4B6912}"/>
              </a:ext>
            </a:extLst>
          </p:cNvPr>
          <p:cNvSpPr/>
          <p:nvPr/>
        </p:nvSpPr>
        <p:spPr>
          <a:xfrm rot="13477907">
            <a:off x="5698667" y="2474428"/>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Rectangle 2">
            <a:extLst>
              <a:ext uri="{FF2B5EF4-FFF2-40B4-BE49-F238E27FC236}">
                <a16:creationId xmlns:a16="http://schemas.microsoft.com/office/drawing/2014/main" id="{BD90F0B1-4AF3-6694-DFF8-9B05D632BBD0}"/>
              </a:ext>
            </a:extLst>
          </p:cNvPr>
          <p:cNvSpPr/>
          <p:nvPr/>
        </p:nvSpPr>
        <p:spPr>
          <a:xfrm>
            <a:off x="4106881" y="4951159"/>
            <a:ext cx="1828794" cy="501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14" name="Speech Bubble: Rectangle 13">
            <a:extLst>
              <a:ext uri="{FF2B5EF4-FFF2-40B4-BE49-F238E27FC236}">
                <a16:creationId xmlns:a16="http://schemas.microsoft.com/office/drawing/2014/main" id="{F7962EC2-3C74-D76D-61DE-05CD173E52DB}"/>
              </a:ext>
            </a:extLst>
          </p:cNvPr>
          <p:cNvSpPr/>
          <p:nvPr/>
        </p:nvSpPr>
        <p:spPr>
          <a:xfrm rot="5400000" flipH="1">
            <a:off x="9895182" y="1413873"/>
            <a:ext cx="935176"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17" name="TextBox 16">
            <a:extLst>
              <a:ext uri="{FF2B5EF4-FFF2-40B4-BE49-F238E27FC236}">
                <a16:creationId xmlns:a16="http://schemas.microsoft.com/office/drawing/2014/main" id="{3D4BB5B5-3D59-CBC5-8046-8CF65548B5F0}"/>
              </a:ext>
            </a:extLst>
          </p:cNvPr>
          <p:cNvSpPr txBox="1"/>
          <p:nvPr/>
        </p:nvSpPr>
        <p:spPr>
          <a:xfrm>
            <a:off x="9030204" y="2302168"/>
            <a:ext cx="2745889" cy="923330"/>
          </a:xfrm>
          <a:prstGeom prst="rect">
            <a:avLst/>
          </a:prstGeom>
          <a:noFill/>
        </p:spPr>
        <p:txBody>
          <a:bodyPr wrap="square" rtlCol="0">
            <a:spAutoFit/>
          </a:bodyPr>
          <a:lstStyle/>
          <a:p>
            <a:r>
              <a:rPr lang="en-IN" dirty="0">
                <a:solidFill>
                  <a:schemeClr val="bg1"/>
                </a:solidFill>
              </a:rPr>
              <a:t>Branch and Employee names will be fetched from the database</a:t>
            </a:r>
          </a:p>
        </p:txBody>
      </p:sp>
      <p:sp>
        <p:nvSpPr>
          <p:cNvPr id="18" name="Speech Bubble: Rectangle 17">
            <a:extLst>
              <a:ext uri="{FF2B5EF4-FFF2-40B4-BE49-F238E27FC236}">
                <a16:creationId xmlns:a16="http://schemas.microsoft.com/office/drawing/2014/main" id="{1E17A8D5-EB1A-90BE-3F2E-27C8C2BBF795}"/>
              </a:ext>
            </a:extLst>
          </p:cNvPr>
          <p:cNvSpPr/>
          <p:nvPr/>
        </p:nvSpPr>
        <p:spPr>
          <a:xfrm rot="16200000" flipH="1">
            <a:off x="1280357" y="3772705"/>
            <a:ext cx="990258"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20" name="TextBox 19">
            <a:extLst>
              <a:ext uri="{FF2B5EF4-FFF2-40B4-BE49-F238E27FC236}">
                <a16:creationId xmlns:a16="http://schemas.microsoft.com/office/drawing/2014/main" id="{6DE67252-0210-6E53-0999-5DB3977FFF28}"/>
              </a:ext>
            </a:extLst>
          </p:cNvPr>
          <p:cNvSpPr txBox="1"/>
          <p:nvPr/>
        </p:nvSpPr>
        <p:spPr>
          <a:xfrm>
            <a:off x="405746" y="4714240"/>
            <a:ext cx="2739476" cy="646331"/>
          </a:xfrm>
          <a:prstGeom prst="rect">
            <a:avLst/>
          </a:prstGeom>
          <a:noFill/>
        </p:spPr>
        <p:txBody>
          <a:bodyPr wrap="square" rtlCol="0">
            <a:spAutoFit/>
          </a:bodyPr>
          <a:lstStyle/>
          <a:p>
            <a:r>
              <a:rPr lang="en-IN" dirty="0">
                <a:solidFill>
                  <a:schemeClr val="bg1"/>
                </a:solidFill>
              </a:rPr>
              <a:t>Text area which allow to write petty cash details</a:t>
            </a:r>
          </a:p>
        </p:txBody>
      </p:sp>
      <p:sp>
        <p:nvSpPr>
          <p:cNvPr id="23" name="Speech Bubble: Rectangle 22">
            <a:extLst>
              <a:ext uri="{FF2B5EF4-FFF2-40B4-BE49-F238E27FC236}">
                <a16:creationId xmlns:a16="http://schemas.microsoft.com/office/drawing/2014/main" id="{A1DB8DFD-C6B4-71DC-5577-281D9A5DE6DB}"/>
              </a:ext>
            </a:extLst>
          </p:cNvPr>
          <p:cNvSpPr/>
          <p:nvPr/>
        </p:nvSpPr>
        <p:spPr>
          <a:xfrm rot="5400000">
            <a:off x="9967527" y="3866586"/>
            <a:ext cx="827824"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24" name="TextBox 23">
            <a:extLst>
              <a:ext uri="{FF2B5EF4-FFF2-40B4-BE49-F238E27FC236}">
                <a16:creationId xmlns:a16="http://schemas.microsoft.com/office/drawing/2014/main" id="{BB8AA05D-809C-6DD3-0CBB-CE217C807D0F}"/>
              </a:ext>
            </a:extLst>
          </p:cNvPr>
          <p:cNvSpPr txBox="1"/>
          <p:nvPr/>
        </p:nvSpPr>
        <p:spPr>
          <a:xfrm>
            <a:off x="9123140" y="4913158"/>
            <a:ext cx="2702304" cy="646331"/>
          </a:xfrm>
          <a:prstGeom prst="rect">
            <a:avLst/>
          </a:prstGeom>
          <a:noFill/>
        </p:spPr>
        <p:txBody>
          <a:bodyPr wrap="square" rtlCol="0">
            <a:spAutoFit/>
          </a:bodyPr>
          <a:lstStyle/>
          <a:p>
            <a:r>
              <a:rPr lang="en-IN" dirty="0">
                <a:solidFill>
                  <a:schemeClr val="bg1"/>
                </a:solidFill>
              </a:rPr>
              <a:t>It will take the amount in numbers only</a:t>
            </a:r>
          </a:p>
        </p:txBody>
      </p:sp>
      <p:sp>
        <p:nvSpPr>
          <p:cNvPr id="25" name="Rectangle 24">
            <a:extLst>
              <a:ext uri="{FF2B5EF4-FFF2-40B4-BE49-F238E27FC236}">
                <a16:creationId xmlns:a16="http://schemas.microsoft.com/office/drawing/2014/main" id="{D4C65CDC-F454-A7E1-4823-BC5850E86FA5}"/>
              </a:ext>
            </a:extLst>
          </p:cNvPr>
          <p:cNvSpPr/>
          <p:nvPr/>
        </p:nvSpPr>
        <p:spPr>
          <a:xfrm>
            <a:off x="6166384" y="4951159"/>
            <a:ext cx="1804597" cy="501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31" name="Speech Bubble: Rectangle 30">
            <a:extLst>
              <a:ext uri="{FF2B5EF4-FFF2-40B4-BE49-F238E27FC236}">
                <a16:creationId xmlns:a16="http://schemas.microsoft.com/office/drawing/2014/main" id="{8F5803C8-CAF5-277B-4AC0-3BCDD08D7103}"/>
              </a:ext>
            </a:extLst>
          </p:cNvPr>
          <p:cNvSpPr/>
          <p:nvPr/>
        </p:nvSpPr>
        <p:spPr>
          <a:xfrm rot="16200000">
            <a:off x="1305023" y="2668451"/>
            <a:ext cx="990257"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33" name="TextBox 32">
            <a:extLst>
              <a:ext uri="{FF2B5EF4-FFF2-40B4-BE49-F238E27FC236}">
                <a16:creationId xmlns:a16="http://schemas.microsoft.com/office/drawing/2014/main" id="{18BFB576-ED5D-49A3-A2E2-6D75841A99E9}"/>
              </a:ext>
            </a:extLst>
          </p:cNvPr>
          <p:cNvSpPr txBox="1"/>
          <p:nvPr/>
        </p:nvSpPr>
        <p:spPr>
          <a:xfrm>
            <a:off x="449332" y="3631836"/>
            <a:ext cx="2695890" cy="1200329"/>
          </a:xfrm>
          <a:prstGeom prst="rect">
            <a:avLst/>
          </a:prstGeom>
          <a:noFill/>
        </p:spPr>
        <p:txBody>
          <a:bodyPr wrap="square" rtlCol="0">
            <a:spAutoFit/>
          </a:bodyPr>
          <a:lstStyle/>
          <a:p>
            <a:r>
              <a:rPr lang="en-IN" dirty="0">
                <a:solidFill>
                  <a:schemeClr val="bg1"/>
                </a:solidFill>
              </a:rPr>
              <a:t>Claim date can be selectable up to last two days</a:t>
            </a:r>
          </a:p>
          <a:p>
            <a:endParaRPr lang="en-IN" dirty="0">
              <a:solidFill>
                <a:schemeClr val="bg1"/>
              </a:solidFill>
            </a:endParaRPr>
          </a:p>
        </p:txBody>
      </p:sp>
      <p:sp>
        <p:nvSpPr>
          <p:cNvPr id="35" name="TextBox 34">
            <a:extLst>
              <a:ext uri="{FF2B5EF4-FFF2-40B4-BE49-F238E27FC236}">
                <a16:creationId xmlns:a16="http://schemas.microsoft.com/office/drawing/2014/main" id="{2689D6DD-9BCB-04C1-07B7-EFE1BCB17E76}"/>
              </a:ext>
            </a:extLst>
          </p:cNvPr>
          <p:cNvSpPr txBox="1"/>
          <p:nvPr/>
        </p:nvSpPr>
        <p:spPr>
          <a:xfrm>
            <a:off x="4352794" y="4650144"/>
            <a:ext cx="1720687" cy="369332"/>
          </a:xfrm>
          <a:prstGeom prst="rect">
            <a:avLst/>
          </a:prstGeom>
          <a:noFill/>
        </p:spPr>
        <p:txBody>
          <a:bodyPr wrap="square" rtlCol="0">
            <a:spAutoFit/>
          </a:bodyPr>
          <a:lstStyle/>
          <a:p>
            <a:r>
              <a:rPr lang="en-IN" dirty="0"/>
              <a:t>Description</a:t>
            </a:r>
          </a:p>
        </p:txBody>
      </p:sp>
      <p:sp>
        <p:nvSpPr>
          <p:cNvPr id="36" name="TextBox 35">
            <a:extLst>
              <a:ext uri="{FF2B5EF4-FFF2-40B4-BE49-F238E27FC236}">
                <a16:creationId xmlns:a16="http://schemas.microsoft.com/office/drawing/2014/main" id="{22668D1F-C255-8CDA-0F2C-7A28EE43D59A}"/>
              </a:ext>
            </a:extLst>
          </p:cNvPr>
          <p:cNvSpPr txBox="1"/>
          <p:nvPr/>
        </p:nvSpPr>
        <p:spPr>
          <a:xfrm>
            <a:off x="6175447" y="4638180"/>
            <a:ext cx="1755547" cy="369332"/>
          </a:xfrm>
          <a:prstGeom prst="rect">
            <a:avLst/>
          </a:prstGeom>
          <a:noFill/>
        </p:spPr>
        <p:txBody>
          <a:bodyPr wrap="square" rtlCol="0">
            <a:spAutoFit/>
          </a:bodyPr>
          <a:lstStyle/>
          <a:p>
            <a:r>
              <a:rPr lang="en-IN" dirty="0"/>
              <a:t>Amount</a:t>
            </a:r>
          </a:p>
        </p:txBody>
      </p:sp>
      <p:sp>
        <p:nvSpPr>
          <p:cNvPr id="37" name="Rectangle 36">
            <a:extLst>
              <a:ext uri="{FF2B5EF4-FFF2-40B4-BE49-F238E27FC236}">
                <a16:creationId xmlns:a16="http://schemas.microsoft.com/office/drawing/2014/main" id="{66826A9F-DC31-33DB-0741-3F5EB011FE07}"/>
              </a:ext>
            </a:extLst>
          </p:cNvPr>
          <p:cNvSpPr/>
          <p:nvPr/>
        </p:nvSpPr>
        <p:spPr>
          <a:xfrm>
            <a:off x="6142417" y="2246295"/>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38" name="TextBox 37">
            <a:extLst>
              <a:ext uri="{FF2B5EF4-FFF2-40B4-BE49-F238E27FC236}">
                <a16:creationId xmlns:a16="http://schemas.microsoft.com/office/drawing/2014/main" id="{CDE1ADF0-CAF0-E658-355C-966E6F7B12BD}"/>
              </a:ext>
            </a:extLst>
          </p:cNvPr>
          <p:cNvSpPr txBox="1"/>
          <p:nvPr/>
        </p:nvSpPr>
        <p:spPr>
          <a:xfrm>
            <a:off x="4000841" y="1884135"/>
            <a:ext cx="1720687" cy="369332"/>
          </a:xfrm>
          <a:prstGeom prst="rect">
            <a:avLst/>
          </a:prstGeom>
          <a:noFill/>
        </p:spPr>
        <p:txBody>
          <a:bodyPr wrap="square" rtlCol="0">
            <a:spAutoFit/>
          </a:bodyPr>
          <a:lstStyle/>
          <a:p>
            <a:r>
              <a:rPr lang="en-IN" dirty="0"/>
              <a:t>Branch Code</a:t>
            </a:r>
          </a:p>
        </p:txBody>
      </p:sp>
      <p:sp>
        <p:nvSpPr>
          <p:cNvPr id="39" name="TextBox 38">
            <a:extLst>
              <a:ext uri="{FF2B5EF4-FFF2-40B4-BE49-F238E27FC236}">
                <a16:creationId xmlns:a16="http://schemas.microsoft.com/office/drawing/2014/main" id="{75EAADCB-C65A-EE32-48A8-71EFB05A5EF9}"/>
              </a:ext>
            </a:extLst>
          </p:cNvPr>
          <p:cNvSpPr txBox="1"/>
          <p:nvPr/>
        </p:nvSpPr>
        <p:spPr>
          <a:xfrm>
            <a:off x="6085089" y="1898024"/>
            <a:ext cx="1720687" cy="369332"/>
          </a:xfrm>
          <a:prstGeom prst="rect">
            <a:avLst/>
          </a:prstGeom>
          <a:noFill/>
        </p:spPr>
        <p:txBody>
          <a:bodyPr wrap="square" rtlCol="0">
            <a:spAutoFit/>
          </a:bodyPr>
          <a:lstStyle/>
          <a:p>
            <a:r>
              <a:rPr lang="en-IN" dirty="0"/>
              <a:t>Branch Name</a:t>
            </a:r>
          </a:p>
        </p:txBody>
      </p:sp>
      <p:sp>
        <p:nvSpPr>
          <p:cNvPr id="40" name="Rectangle 39">
            <a:extLst>
              <a:ext uri="{FF2B5EF4-FFF2-40B4-BE49-F238E27FC236}">
                <a16:creationId xmlns:a16="http://schemas.microsoft.com/office/drawing/2014/main" id="{88B29387-5B6D-E70E-C34A-447A6FEE54EE}"/>
              </a:ext>
            </a:extLst>
          </p:cNvPr>
          <p:cNvSpPr/>
          <p:nvPr/>
        </p:nvSpPr>
        <p:spPr>
          <a:xfrm>
            <a:off x="4087967" y="3129851"/>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sp>
        <p:nvSpPr>
          <p:cNvPr id="41" name="Rectangle 40">
            <a:extLst>
              <a:ext uri="{FF2B5EF4-FFF2-40B4-BE49-F238E27FC236}">
                <a16:creationId xmlns:a16="http://schemas.microsoft.com/office/drawing/2014/main" id="{0EACBFC2-C97F-DACD-B5C4-9BAF977BFEF1}"/>
              </a:ext>
            </a:extLst>
          </p:cNvPr>
          <p:cNvSpPr/>
          <p:nvPr/>
        </p:nvSpPr>
        <p:spPr>
          <a:xfrm>
            <a:off x="6166384" y="3129851"/>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42" name="TextBox 41">
            <a:extLst>
              <a:ext uri="{FF2B5EF4-FFF2-40B4-BE49-F238E27FC236}">
                <a16:creationId xmlns:a16="http://schemas.microsoft.com/office/drawing/2014/main" id="{A9F68168-200C-69CA-BDF7-92CB47AB017B}"/>
              </a:ext>
            </a:extLst>
          </p:cNvPr>
          <p:cNvSpPr txBox="1"/>
          <p:nvPr/>
        </p:nvSpPr>
        <p:spPr>
          <a:xfrm>
            <a:off x="4024808" y="2788010"/>
            <a:ext cx="1664389" cy="369332"/>
          </a:xfrm>
          <a:prstGeom prst="rect">
            <a:avLst/>
          </a:prstGeom>
          <a:noFill/>
        </p:spPr>
        <p:txBody>
          <a:bodyPr wrap="square" rtlCol="0">
            <a:spAutoFit/>
          </a:bodyPr>
          <a:lstStyle/>
          <a:p>
            <a:r>
              <a:rPr lang="en-IN" dirty="0"/>
              <a:t>Pay to whom</a:t>
            </a:r>
          </a:p>
        </p:txBody>
      </p:sp>
      <p:sp>
        <p:nvSpPr>
          <p:cNvPr id="43" name="TextBox 42">
            <a:extLst>
              <a:ext uri="{FF2B5EF4-FFF2-40B4-BE49-F238E27FC236}">
                <a16:creationId xmlns:a16="http://schemas.microsoft.com/office/drawing/2014/main" id="{6055C44D-312B-392F-1DEC-4FEF6618FE53}"/>
              </a:ext>
            </a:extLst>
          </p:cNvPr>
          <p:cNvSpPr txBox="1"/>
          <p:nvPr/>
        </p:nvSpPr>
        <p:spPr>
          <a:xfrm>
            <a:off x="6109056" y="2781580"/>
            <a:ext cx="1720687" cy="369332"/>
          </a:xfrm>
          <a:prstGeom prst="rect">
            <a:avLst/>
          </a:prstGeom>
          <a:noFill/>
        </p:spPr>
        <p:txBody>
          <a:bodyPr wrap="square" rtlCol="0">
            <a:spAutoFit/>
          </a:bodyPr>
          <a:lstStyle/>
          <a:p>
            <a:r>
              <a:rPr lang="en-IN" dirty="0"/>
              <a:t>Emp Name</a:t>
            </a:r>
          </a:p>
        </p:txBody>
      </p:sp>
      <p:sp>
        <p:nvSpPr>
          <p:cNvPr id="46" name="Rectangle 45">
            <a:extLst>
              <a:ext uri="{FF2B5EF4-FFF2-40B4-BE49-F238E27FC236}">
                <a16:creationId xmlns:a16="http://schemas.microsoft.com/office/drawing/2014/main" id="{9BDC1733-509D-9894-F375-4C9DE01495E0}"/>
              </a:ext>
            </a:extLst>
          </p:cNvPr>
          <p:cNvSpPr/>
          <p:nvPr/>
        </p:nvSpPr>
        <p:spPr>
          <a:xfrm>
            <a:off x="4106880" y="4031331"/>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DD/MM/YY</a:t>
            </a:r>
          </a:p>
        </p:txBody>
      </p:sp>
      <p:sp>
        <p:nvSpPr>
          <p:cNvPr id="48" name="TextBox 47">
            <a:extLst>
              <a:ext uri="{FF2B5EF4-FFF2-40B4-BE49-F238E27FC236}">
                <a16:creationId xmlns:a16="http://schemas.microsoft.com/office/drawing/2014/main" id="{E9D947F8-7F7C-AAD5-8EFB-DC0901B87EEB}"/>
              </a:ext>
            </a:extLst>
          </p:cNvPr>
          <p:cNvSpPr txBox="1"/>
          <p:nvPr/>
        </p:nvSpPr>
        <p:spPr>
          <a:xfrm>
            <a:off x="4043721" y="3689490"/>
            <a:ext cx="1664389" cy="369332"/>
          </a:xfrm>
          <a:prstGeom prst="rect">
            <a:avLst/>
          </a:prstGeom>
          <a:noFill/>
        </p:spPr>
        <p:txBody>
          <a:bodyPr wrap="square" rtlCol="0">
            <a:spAutoFit/>
          </a:bodyPr>
          <a:lstStyle/>
          <a:p>
            <a:r>
              <a:rPr lang="en-IN" dirty="0"/>
              <a:t>Date of Claim</a:t>
            </a:r>
          </a:p>
        </p:txBody>
      </p:sp>
      <p:sp>
        <p:nvSpPr>
          <p:cNvPr id="50" name="Speech Bubble: Rectangle 49">
            <a:extLst>
              <a:ext uri="{FF2B5EF4-FFF2-40B4-BE49-F238E27FC236}">
                <a16:creationId xmlns:a16="http://schemas.microsoft.com/office/drawing/2014/main" id="{40A4B595-82EC-CFD0-32B4-50B6C16FC74D}"/>
              </a:ext>
            </a:extLst>
          </p:cNvPr>
          <p:cNvSpPr/>
          <p:nvPr/>
        </p:nvSpPr>
        <p:spPr>
          <a:xfrm rot="5400000" flipH="1">
            <a:off x="10021315" y="2790098"/>
            <a:ext cx="682909"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52" name="TextBox 51">
            <a:extLst>
              <a:ext uri="{FF2B5EF4-FFF2-40B4-BE49-F238E27FC236}">
                <a16:creationId xmlns:a16="http://schemas.microsoft.com/office/drawing/2014/main" id="{A5EBC93B-282B-BE8F-B396-AD60001E9C1E}"/>
              </a:ext>
            </a:extLst>
          </p:cNvPr>
          <p:cNvSpPr txBox="1"/>
          <p:nvPr/>
        </p:nvSpPr>
        <p:spPr>
          <a:xfrm>
            <a:off x="9115426" y="3836670"/>
            <a:ext cx="2702304" cy="646331"/>
          </a:xfrm>
          <a:prstGeom prst="rect">
            <a:avLst/>
          </a:prstGeom>
          <a:noFill/>
        </p:spPr>
        <p:txBody>
          <a:bodyPr wrap="square" rtlCol="0">
            <a:spAutoFit/>
          </a:bodyPr>
          <a:lstStyle/>
          <a:p>
            <a:r>
              <a:rPr lang="en-IN" dirty="0">
                <a:solidFill>
                  <a:schemeClr val="bg1"/>
                </a:solidFill>
              </a:rPr>
              <a:t>Date of Transaction will be default present</a:t>
            </a:r>
          </a:p>
        </p:txBody>
      </p:sp>
      <p:sp>
        <p:nvSpPr>
          <p:cNvPr id="2" name="Half Frame 1">
            <a:extLst>
              <a:ext uri="{FF2B5EF4-FFF2-40B4-BE49-F238E27FC236}">
                <a16:creationId xmlns:a16="http://schemas.microsoft.com/office/drawing/2014/main" id="{14F25828-D6B3-4BD8-96B9-BF98A0928D34}"/>
              </a:ext>
            </a:extLst>
          </p:cNvPr>
          <p:cNvSpPr/>
          <p:nvPr/>
        </p:nvSpPr>
        <p:spPr>
          <a:xfrm rot="13477907">
            <a:off x="5708841" y="3357984"/>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Rectangle: Rounded Corners 29">
            <a:extLst>
              <a:ext uri="{FF2B5EF4-FFF2-40B4-BE49-F238E27FC236}">
                <a16:creationId xmlns:a16="http://schemas.microsoft.com/office/drawing/2014/main" id="{9F00BD01-9B75-4F5B-A0FC-49FE11C8588A}"/>
              </a:ext>
            </a:extLst>
          </p:cNvPr>
          <p:cNvSpPr/>
          <p:nvPr/>
        </p:nvSpPr>
        <p:spPr>
          <a:xfrm>
            <a:off x="4155440" y="5649395"/>
            <a:ext cx="1746596" cy="3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Submit</a:t>
            </a:r>
          </a:p>
        </p:txBody>
      </p:sp>
      <p:sp>
        <p:nvSpPr>
          <p:cNvPr id="32" name="Rectangle: Rounded Corners 31">
            <a:extLst>
              <a:ext uri="{FF2B5EF4-FFF2-40B4-BE49-F238E27FC236}">
                <a16:creationId xmlns:a16="http://schemas.microsoft.com/office/drawing/2014/main" id="{5090DBA0-62DE-81AB-1B1C-34A22229761F}"/>
              </a:ext>
            </a:extLst>
          </p:cNvPr>
          <p:cNvSpPr/>
          <p:nvPr/>
        </p:nvSpPr>
        <p:spPr>
          <a:xfrm>
            <a:off x="6210766" y="5649395"/>
            <a:ext cx="1746596" cy="3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Clear</a:t>
            </a:r>
          </a:p>
        </p:txBody>
      </p:sp>
      <p:sp>
        <p:nvSpPr>
          <p:cNvPr id="11" name="Rectangle 10">
            <a:extLst>
              <a:ext uri="{FF2B5EF4-FFF2-40B4-BE49-F238E27FC236}">
                <a16:creationId xmlns:a16="http://schemas.microsoft.com/office/drawing/2014/main" id="{358CEAD1-FBDD-624E-0846-77AFB565E487}"/>
              </a:ext>
            </a:extLst>
          </p:cNvPr>
          <p:cNvSpPr/>
          <p:nvPr/>
        </p:nvSpPr>
        <p:spPr>
          <a:xfrm>
            <a:off x="4185921" y="324363"/>
            <a:ext cx="1645919" cy="2953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Attendance</a:t>
            </a:r>
          </a:p>
        </p:txBody>
      </p:sp>
      <p:sp>
        <p:nvSpPr>
          <p:cNvPr id="13" name="Rectangle 12">
            <a:extLst>
              <a:ext uri="{FF2B5EF4-FFF2-40B4-BE49-F238E27FC236}">
                <a16:creationId xmlns:a16="http://schemas.microsoft.com/office/drawing/2014/main" id="{77829530-A074-04BE-4C3D-AA1EED32116A}"/>
              </a:ext>
            </a:extLst>
          </p:cNvPr>
          <p:cNvSpPr/>
          <p:nvPr/>
        </p:nvSpPr>
        <p:spPr>
          <a:xfrm>
            <a:off x="5334001" y="324363"/>
            <a:ext cx="1645919" cy="3157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PettyCash</a:t>
            </a:r>
          </a:p>
        </p:txBody>
      </p:sp>
      <p:sp>
        <p:nvSpPr>
          <p:cNvPr id="21" name="Rectangle 20">
            <a:extLst>
              <a:ext uri="{FF2B5EF4-FFF2-40B4-BE49-F238E27FC236}">
                <a16:creationId xmlns:a16="http://schemas.microsoft.com/office/drawing/2014/main" id="{1DC65E73-41E7-CEC4-BA96-405444B489B5}"/>
              </a:ext>
            </a:extLst>
          </p:cNvPr>
          <p:cNvSpPr/>
          <p:nvPr/>
        </p:nvSpPr>
        <p:spPr>
          <a:xfrm>
            <a:off x="3164319" y="324363"/>
            <a:ext cx="1621291" cy="2953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Register</a:t>
            </a:r>
          </a:p>
        </p:txBody>
      </p:sp>
    </p:spTree>
    <p:extLst>
      <p:ext uri="{BB962C8B-B14F-4D97-AF65-F5344CB8AC3E}">
        <p14:creationId xmlns:p14="http://schemas.microsoft.com/office/powerpoint/2010/main" val="238515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965A9E-00A8-A633-F780-46CE00CF766A}"/>
              </a:ext>
            </a:extLst>
          </p:cNvPr>
          <p:cNvSpPr/>
          <p:nvPr/>
        </p:nvSpPr>
        <p:spPr>
          <a:xfrm>
            <a:off x="558800" y="232083"/>
            <a:ext cx="11064240" cy="64044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F686BEE1-6D65-3CC8-53B0-A54650135F7A}"/>
              </a:ext>
            </a:extLst>
          </p:cNvPr>
          <p:cNvSpPr/>
          <p:nvPr/>
        </p:nvSpPr>
        <p:spPr>
          <a:xfrm>
            <a:off x="558800" y="242008"/>
            <a:ext cx="11064240" cy="49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Sundaram Infotech Solutions</a:t>
            </a:r>
          </a:p>
        </p:txBody>
      </p:sp>
      <p:cxnSp>
        <p:nvCxnSpPr>
          <p:cNvPr id="15" name="Straight Connector 14">
            <a:extLst>
              <a:ext uri="{FF2B5EF4-FFF2-40B4-BE49-F238E27FC236}">
                <a16:creationId xmlns:a16="http://schemas.microsoft.com/office/drawing/2014/main" id="{D49A7DBF-3481-890B-CC09-95C6EC98CCD6}"/>
              </a:ext>
            </a:extLst>
          </p:cNvPr>
          <p:cNvCxnSpPr/>
          <p:nvPr/>
        </p:nvCxnSpPr>
        <p:spPr>
          <a:xfrm>
            <a:off x="6936509" y="3041087"/>
            <a:ext cx="0" cy="6927"/>
          </a:xfrm>
          <a:prstGeom prst="line">
            <a:avLst/>
          </a:prstGeom>
        </p:spPr>
        <p:style>
          <a:lnRef idx="1">
            <a:schemeClr val="accent1"/>
          </a:lnRef>
          <a:fillRef idx="0">
            <a:schemeClr val="accent1"/>
          </a:fillRef>
          <a:effectRef idx="0">
            <a:schemeClr val="accent1"/>
          </a:effectRef>
          <a:fontRef idx="minor">
            <a:schemeClr val="tx1"/>
          </a:fontRef>
        </p:style>
      </p:cxnSp>
      <p:sp>
        <p:nvSpPr>
          <p:cNvPr id="26" name="Speech Bubble: Rectangle 25">
            <a:extLst>
              <a:ext uri="{FF2B5EF4-FFF2-40B4-BE49-F238E27FC236}">
                <a16:creationId xmlns:a16="http://schemas.microsoft.com/office/drawing/2014/main" id="{85A45291-13E1-BA66-93F0-2142945DAF79}"/>
              </a:ext>
            </a:extLst>
          </p:cNvPr>
          <p:cNvSpPr/>
          <p:nvPr/>
        </p:nvSpPr>
        <p:spPr>
          <a:xfrm rot="5400000" flipH="1">
            <a:off x="10296574" y="2521182"/>
            <a:ext cx="1043709" cy="327405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E261ACFD-55CF-C651-DA97-39A0A814074D}"/>
              </a:ext>
            </a:extLst>
          </p:cNvPr>
          <p:cNvSpPr txBox="1"/>
          <p:nvPr/>
        </p:nvSpPr>
        <p:spPr>
          <a:xfrm>
            <a:off x="9352040" y="3835045"/>
            <a:ext cx="3103418" cy="646331"/>
          </a:xfrm>
          <a:prstGeom prst="rect">
            <a:avLst/>
          </a:prstGeom>
          <a:noFill/>
        </p:spPr>
        <p:txBody>
          <a:bodyPr wrap="square" rtlCol="0">
            <a:spAutoFit/>
          </a:bodyPr>
          <a:lstStyle/>
          <a:p>
            <a:r>
              <a:rPr lang="en-IN" dirty="0">
                <a:solidFill>
                  <a:schemeClr val="bg1"/>
                </a:solidFill>
              </a:rPr>
              <a:t>Page will be automatically reload after press the submit</a:t>
            </a:r>
          </a:p>
        </p:txBody>
      </p:sp>
      <p:sp>
        <p:nvSpPr>
          <p:cNvPr id="28" name="Rectangle: Rounded Corners 27">
            <a:extLst>
              <a:ext uri="{FF2B5EF4-FFF2-40B4-BE49-F238E27FC236}">
                <a16:creationId xmlns:a16="http://schemas.microsoft.com/office/drawing/2014/main" id="{310F1702-C33B-B138-0BE4-7C1CF46D7733}"/>
              </a:ext>
            </a:extLst>
          </p:cNvPr>
          <p:cNvSpPr/>
          <p:nvPr/>
        </p:nvSpPr>
        <p:spPr>
          <a:xfrm>
            <a:off x="3627119" y="0"/>
            <a:ext cx="5140955" cy="759243"/>
          </a:xfrm>
          <a:prstGeom prst="roundRect">
            <a:avLst/>
          </a:prstGeom>
          <a:ln>
            <a:no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t>Successfully submitted…!</a:t>
            </a:r>
          </a:p>
          <a:p>
            <a:pPr algn="ctr"/>
            <a:r>
              <a:rPr lang="en-IN" dirty="0"/>
              <a:t>Your receipt no is 112</a:t>
            </a:r>
          </a:p>
        </p:txBody>
      </p:sp>
      <p:sp>
        <p:nvSpPr>
          <p:cNvPr id="29" name="Speech Bubble: Rectangle 28">
            <a:extLst>
              <a:ext uri="{FF2B5EF4-FFF2-40B4-BE49-F238E27FC236}">
                <a16:creationId xmlns:a16="http://schemas.microsoft.com/office/drawing/2014/main" id="{FE9817F5-AADA-2890-DF28-A6EC24CB739C}"/>
              </a:ext>
            </a:extLst>
          </p:cNvPr>
          <p:cNvSpPr/>
          <p:nvPr/>
        </p:nvSpPr>
        <p:spPr>
          <a:xfrm rot="5400000" flipH="1">
            <a:off x="10347724" y="-1225630"/>
            <a:ext cx="1043709" cy="327405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60195337-EB02-A4F3-028B-ACAA4536B3E4}"/>
              </a:ext>
            </a:extLst>
          </p:cNvPr>
          <p:cNvSpPr txBox="1"/>
          <p:nvPr/>
        </p:nvSpPr>
        <p:spPr>
          <a:xfrm>
            <a:off x="9403190" y="88233"/>
            <a:ext cx="3103418" cy="646331"/>
          </a:xfrm>
          <a:prstGeom prst="rect">
            <a:avLst/>
          </a:prstGeom>
          <a:noFill/>
        </p:spPr>
        <p:txBody>
          <a:bodyPr wrap="square" rtlCol="0">
            <a:spAutoFit/>
          </a:bodyPr>
          <a:lstStyle/>
          <a:p>
            <a:r>
              <a:rPr lang="en-IN" dirty="0">
                <a:solidFill>
                  <a:schemeClr val="bg1"/>
                </a:solidFill>
              </a:rPr>
              <a:t>Receipt no should be generated automatically</a:t>
            </a:r>
          </a:p>
        </p:txBody>
      </p:sp>
      <p:sp>
        <p:nvSpPr>
          <p:cNvPr id="2" name="Rectangle: Rounded Corners 1">
            <a:extLst>
              <a:ext uri="{FF2B5EF4-FFF2-40B4-BE49-F238E27FC236}">
                <a16:creationId xmlns:a16="http://schemas.microsoft.com/office/drawing/2014/main" id="{E8C26C7E-C624-BC10-6468-1F65B6C5F773}"/>
              </a:ext>
            </a:extLst>
          </p:cNvPr>
          <p:cNvSpPr/>
          <p:nvPr/>
        </p:nvSpPr>
        <p:spPr>
          <a:xfrm>
            <a:off x="3537527" y="1235834"/>
            <a:ext cx="4978400" cy="483984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4CF1EEB-3406-8E45-024A-B09B43FE8771}"/>
              </a:ext>
            </a:extLst>
          </p:cNvPr>
          <p:cNvSpPr/>
          <p:nvPr/>
        </p:nvSpPr>
        <p:spPr>
          <a:xfrm>
            <a:off x="4064000" y="1982135"/>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sp>
        <p:nvSpPr>
          <p:cNvPr id="7" name="Half Frame 6">
            <a:extLst>
              <a:ext uri="{FF2B5EF4-FFF2-40B4-BE49-F238E27FC236}">
                <a16:creationId xmlns:a16="http://schemas.microsoft.com/office/drawing/2014/main" id="{3E465E3A-16F1-BDE3-9149-2385E34963E9}"/>
              </a:ext>
            </a:extLst>
          </p:cNvPr>
          <p:cNvSpPr/>
          <p:nvPr/>
        </p:nvSpPr>
        <p:spPr>
          <a:xfrm rot="13477907">
            <a:off x="5698667" y="2210268"/>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0FBAD5C0-B431-3105-BEF7-76AD1DE385F2}"/>
              </a:ext>
            </a:extLst>
          </p:cNvPr>
          <p:cNvSpPr/>
          <p:nvPr/>
        </p:nvSpPr>
        <p:spPr>
          <a:xfrm>
            <a:off x="4106881" y="4686999"/>
            <a:ext cx="1828794" cy="5019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10" name="Rectangle 9">
            <a:extLst>
              <a:ext uri="{FF2B5EF4-FFF2-40B4-BE49-F238E27FC236}">
                <a16:creationId xmlns:a16="http://schemas.microsoft.com/office/drawing/2014/main" id="{882A113D-691D-639C-9BB4-4B79D612FECA}"/>
              </a:ext>
            </a:extLst>
          </p:cNvPr>
          <p:cNvSpPr/>
          <p:nvPr/>
        </p:nvSpPr>
        <p:spPr>
          <a:xfrm>
            <a:off x="6166384" y="4686999"/>
            <a:ext cx="1804597" cy="501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12" name="Rectangle: Rounded Corners 11">
            <a:extLst>
              <a:ext uri="{FF2B5EF4-FFF2-40B4-BE49-F238E27FC236}">
                <a16:creationId xmlns:a16="http://schemas.microsoft.com/office/drawing/2014/main" id="{D7CAD62D-DAFB-26E5-AF1E-6C29E1AF5470}"/>
              </a:ext>
            </a:extLst>
          </p:cNvPr>
          <p:cNvSpPr/>
          <p:nvPr/>
        </p:nvSpPr>
        <p:spPr>
          <a:xfrm>
            <a:off x="4155440" y="5405555"/>
            <a:ext cx="1746596" cy="3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Submit</a:t>
            </a:r>
          </a:p>
        </p:txBody>
      </p:sp>
      <p:sp>
        <p:nvSpPr>
          <p:cNvPr id="13" name="TextBox 12">
            <a:extLst>
              <a:ext uri="{FF2B5EF4-FFF2-40B4-BE49-F238E27FC236}">
                <a16:creationId xmlns:a16="http://schemas.microsoft.com/office/drawing/2014/main" id="{CFC5F70A-B2A5-3CCB-7354-7A25D492DF5E}"/>
              </a:ext>
            </a:extLst>
          </p:cNvPr>
          <p:cNvSpPr txBox="1"/>
          <p:nvPr/>
        </p:nvSpPr>
        <p:spPr>
          <a:xfrm>
            <a:off x="4352794" y="4385984"/>
            <a:ext cx="1720687" cy="369332"/>
          </a:xfrm>
          <a:prstGeom prst="rect">
            <a:avLst/>
          </a:prstGeom>
          <a:noFill/>
        </p:spPr>
        <p:txBody>
          <a:bodyPr wrap="square" rtlCol="0">
            <a:spAutoFit/>
          </a:bodyPr>
          <a:lstStyle/>
          <a:p>
            <a:r>
              <a:rPr lang="en-IN" dirty="0"/>
              <a:t>Description</a:t>
            </a:r>
          </a:p>
        </p:txBody>
      </p:sp>
      <p:sp>
        <p:nvSpPr>
          <p:cNvPr id="16" name="TextBox 15">
            <a:extLst>
              <a:ext uri="{FF2B5EF4-FFF2-40B4-BE49-F238E27FC236}">
                <a16:creationId xmlns:a16="http://schemas.microsoft.com/office/drawing/2014/main" id="{90A5EB3D-031A-1363-08A0-BFB3DE031F6B}"/>
              </a:ext>
            </a:extLst>
          </p:cNvPr>
          <p:cNvSpPr txBox="1"/>
          <p:nvPr/>
        </p:nvSpPr>
        <p:spPr>
          <a:xfrm>
            <a:off x="6175447" y="4374020"/>
            <a:ext cx="1755547" cy="369332"/>
          </a:xfrm>
          <a:prstGeom prst="rect">
            <a:avLst/>
          </a:prstGeom>
          <a:noFill/>
        </p:spPr>
        <p:txBody>
          <a:bodyPr wrap="square" rtlCol="0">
            <a:spAutoFit/>
          </a:bodyPr>
          <a:lstStyle/>
          <a:p>
            <a:r>
              <a:rPr lang="en-IN" dirty="0"/>
              <a:t>Amount</a:t>
            </a:r>
          </a:p>
        </p:txBody>
      </p:sp>
      <p:sp>
        <p:nvSpPr>
          <p:cNvPr id="17" name="Rectangle 16">
            <a:extLst>
              <a:ext uri="{FF2B5EF4-FFF2-40B4-BE49-F238E27FC236}">
                <a16:creationId xmlns:a16="http://schemas.microsoft.com/office/drawing/2014/main" id="{D6161A3D-DFA3-3B5D-6A1E-C54A962FCFB4}"/>
              </a:ext>
            </a:extLst>
          </p:cNvPr>
          <p:cNvSpPr/>
          <p:nvPr/>
        </p:nvSpPr>
        <p:spPr>
          <a:xfrm>
            <a:off x="6142417" y="1982135"/>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18" name="TextBox 17">
            <a:extLst>
              <a:ext uri="{FF2B5EF4-FFF2-40B4-BE49-F238E27FC236}">
                <a16:creationId xmlns:a16="http://schemas.microsoft.com/office/drawing/2014/main" id="{B1095E64-F804-0919-1CC6-56DFF4BDFA1A}"/>
              </a:ext>
            </a:extLst>
          </p:cNvPr>
          <p:cNvSpPr txBox="1"/>
          <p:nvPr/>
        </p:nvSpPr>
        <p:spPr>
          <a:xfrm>
            <a:off x="4000841" y="1619975"/>
            <a:ext cx="1720687" cy="369332"/>
          </a:xfrm>
          <a:prstGeom prst="rect">
            <a:avLst/>
          </a:prstGeom>
          <a:noFill/>
        </p:spPr>
        <p:txBody>
          <a:bodyPr wrap="square" rtlCol="0">
            <a:spAutoFit/>
          </a:bodyPr>
          <a:lstStyle/>
          <a:p>
            <a:r>
              <a:rPr lang="en-IN" dirty="0"/>
              <a:t>Branch Code</a:t>
            </a:r>
          </a:p>
        </p:txBody>
      </p:sp>
      <p:sp>
        <p:nvSpPr>
          <p:cNvPr id="19" name="TextBox 18">
            <a:extLst>
              <a:ext uri="{FF2B5EF4-FFF2-40B4-BE49-F238E27FC236}">
                <a16:creationId xmlns:a16="http://schemas.microsoft.com/office/drawing/2014/main" id="{CFC92D93-BEC2-CB34-9D6A-AB84A1E81732}"/>
              </a:ext>
            </a:extLst>
          </p:cNvPr>
          <p:cNvSpPr txBox="1"/>
          <p:nvPr/>
        </p:nvSpPr>
        <p:spPr>
          <a:xfrm>
            <a:off x="6085089" y="1633864"/>
            <a:ext cx="1720687" cy="369332"/>
          </a:xfrm>
          <a:prstGeom prst="rect">
            <a:avLst/>
          </a:prstGeom>
          <a:noFill/>
        </p:spPr>
        <p:txBody>
          <a:bodyPr wrap="square" rtlCol="0">
            <a:spAutoFit/>
          </a:bodyPr>
          <a:lstStyle/>
          <a:p>
            <a:r>
              <a:rPr lang="en-IN" dirty="0"/>
              <a:t>Branch Name</a:t>
            </a:r>
          </a:p>
        </p:txBody>
      </p:sp>
      <p:sp>
        <p:nvSpPr>
          <p:cNvPr id="21" name="Rectangle 20">
            <a:extLst>
              <a:ext uri="{FF2B5EF4-FFF2-40B4-BE49-F238E27FC236}">
                <a16:creationId xmlns:a16="http://schemas.microsoft.com/office/drawing/2014/main" id="{D6C519EE-92A2-DBC2-D0E9-387286DE0B42}"/>
              </a:ext>
            </a:extLst>
          </p:cNvPr>
          <p:cNvSpPr/>
          <p:nvPr/>
        </p:nvSpPr>
        <p:spPr>
          <a:xfrm>
            <a:off x="4087967" y="2865691"/>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sp>
        <p:nvSpPr>
          <p:cNvPr id="23" name="Rectangle 22">
            <a:extLst>
              <a:ext uri="{FF2B5EF4-FFF2-40B4-BE49-F238E27FC236}">
                <a16:creationId xmlns:a16="http://schemas.microsoft.com/office/drawing/2014/main" id="{2AC59399-E7FE-8F8C-A5B0-4F6B358C83F1}"/>
              </a:ext>
            </a:extLst>
          </p:cNvPr>
          <p:cNvSpPr/>
          <p:nvPr/>
        </p:nvSpPr>
        <p:spPr>
          <a:xfrm>
            <a:off x="6166384" y="2865691"/>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24" name="TextBox 23">
            <a:extLst>
              <a:ext uri="{FF2B5EF4-FFF2-40B4-BE49-F238E27FC236}">
                <a16:creationId xmlns:a16="http://schemas.microsoft.com/office/drawing/2014/main" id="{E14513FC-59A3-3CE6-8D07-3AA9031649F6}"/>
              </a:ext>
            </a:extLst>
          </p:cNvPr>
          <p:cNvSpPr txBox="1"/>
          <p:nvPr/>
        </p:nvSpPr>
        <p:spPr>
          <a:xfrm>
            <a:off x="4024808" y="2523850"/>
            <a:ext cx="1664389" cy="369332"/>
          </a:xfrm>
          <a:prstGeom prst="rect">
            <a:avLst/>
          </a:prstGeom>
          <a:noFill/>
        </p:spPr>
        <p:txBody>
          <a:bodyPr wrap="square" rtlCol="0">
            <a:spAutoFit/>
          </a:bodyPr>
          <a:lstStyle/>
          <a:p>
            <a:r>
              <a:rPr lang="en-IN" dirty="0"/>
              <a:t>Pay to whom</a:t>
            </a:r>
          </a:p>
        </p:txBody>
      </p:sp>
      <p:sp>
        <p:nvSpPr>
          <p:cNvPr id="25" name="TextBox 24">
            <a:extLst>
              <a:ext uri="{FF2B5EF4-FFF2-40B4-BE49-F238E27FC236}">
                <a16:creationId xmlns:a16="http://schemas.microsoft.com/office/drawing/2014/main" id="{BBF69921-6C06-01ED-6BA9-354186FD51FD}"/>
              </a:ext>
            </a:extLst>
          </p:cNvPr>
          <p:cNvSpPr txBox="1"/>
          <p:nvPr/>
        </p:nvSpPr>
        <p:spPr>
          <a:xfrm>
            <a:off x="6109056" y="2517420"/>
            <a:ext cx="1720687" cy="369332"/>
          </a:xfrm>
          <a:prstGeom prst="rect">
            <a:avLst/>
          </a:prstGeom>
          <a:noFill/>
        </p:spPr>
        <p:txBody>
          <a:bodyPr wrap="square" rtlCol="0">
            <a:spAutoFit/>
          </a:bodyPr>
          <a:lstStyle/>
          <a:p>
            <a:r>
              <a:rPr lang="en-IN" dirty="0"/>
              <a:t>Emp Name</a:t>
            </a:r>
          </a:p>
        </p:txBody>
      </p:sp>
      <p:sp>
        <p:nvSpPr>
          <p:cNvPr id="31" name="Rectangle 30">
            <a:extLst>
              <a:ext uri="{FF2B5EF4-FFF2-40B4-BE49-F238E27FC236}">
                <a16:creationId xmlns:a16="http://schemas.microsoft.com/office/drawing/2014/main" id="{F358851A-E7CA-AFC0-CF08-8E28FF1C1180}"/>
              </a:ext>
            </a:extLst>
          </p:cNvPr>
          <p:cNvSpPr/>
          <p:nvPr/>
        </p:nvSpPr>
        <p:spPr>
          <a:xfrm>
            <a:off x="4106880" y="3767171"/>
            <a:ext cx="1828795"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DD/MM/YY</a:t>
            </a:r>
          </a:p>
        </p:txBody>
      </p:sp>
      <p:sp>
        <p:nvSpPr>
          <p:cNvPr id="32" name="TextBox 31">
            <a:extLst>
              <a:ext uri="{FF2B5EF4-FFF2-40B4-BE49-F238E27FC236}">
                <a16:creationId xmlns:a16="http://schemas.microsoft.com/office/drawing/2014/main" id="{4B3ACBDD-9C86-2E75-8C78-E1F28A39B845}"/>
              </a:ext>
            </a:extLst>
          </p:cNvPr>
          <p:cNvSpPr txBox="1"/>
          <p:nvPr/>
        </p:nvSpPr>
        <p:spPr>
          <a:xfrm>
            <a:off x="4043721" y="3425330"/>
            <a:ext cx="1664389" cy="369332"/>
          </a:xfrm>
          <a:prstGeom prst="rect">
            <a:avLst/>
          </a:prstGeom>
          <a:noFill/>
        </p:spPr>
        <p:txBody>
          <a:bodyPr wrap="square" rtlCol="0">
            <a:spAutoFit/>
          </a:bodyPr>
          <a:lstStyle/>
          <a:p>
            <a:r>
              <a:rPr lang="en-IN" dirty="0"/>
              <a:t>Date of Claim</a:t>
            </a:r>
          </a:p>
        </p:txBody>
      </p:sp>
      <p:sp>
        <p:nvSpPr>
          <p:cNvPr id="33" name="Half Frame 32">
            <a:extLst>
              <a:ext uri="{FF2B5EF4-FFF2-40B4-BE49-F238E27FC236}">
                <a16:creationId xmlns:a16="http://schemas.microsoft.com/office/drawing/2014/main" id="{A4C844C7-0C3E-12A1-F219-671D4D31A630}"/>
              </a:ext>
            </a:extLst>
          </p:cNvPr>
          <p:cNvSpPr/>
          <p:nvPr/>
        </p:nvSpPr>
        <p:spPr>
          <a:xfrm rot="13477907">
            <a:off x="5708841" y="3093824"/>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Rectangle: Rounded Corners 33">
            <a:extLst>
              <a:ext uri="{FF2B5EF4-FFF2-40B4-BE49-F238E27FC236}">
                <a16:creationId xmlns:a16="http://schemas.microsoft.com/office/drawing/2014/main" id="{83650F51-52DA-91DC-9550-5A93C3AC7404}"/>
              </a:ext>
            </a:extLst>
          </p:cNvPr>
          <p:cNvSpPr/>
          <p:nvPr/>
        </p:nvSpPr>
        <p:spPr>
          <a:xfrm>
            <a:off x="6210766" y="5405555"/>
            <a:ext cx="1746596" cy="3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Clear</a:t>
            </a:r>
          </a:p>
        </p:txBody>
      </p:sp>
    </p:spTree>
    <p:extLst>
      <p:ext uri="{BB962C8B-B14F-4D97-AF65-F5344CB8AC3E}">
        <p14:creationId xmlns:p14="http://schemas.microsoft.com/office/powerpoint/2010/main" val="396467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40883-02D6-C1EC-E877-C5FC038E9E89}"/>
              </a:ext>
            </a:extLst>
          </p:cNvPr>
          <p:cNvSpPr txBox="1"/>
          <p:nvPr/>
        </p:nvSpPr>
        <p:spPr>
          <a:xfrm>
            <a:off x="3992880" y="2598003"/>
            <a:ext cx="3281680" cy="830997"/>
          </a:xfrm>
          <a:prstGeom prst="rect">
            <a:avLst/>
          </a:prstGeom>
          <a:noFill/>
        </p:spPr>
        <p:txBody>
          <a:bodyPr wrap="square" rtlCol="0">
            <a:spAutoFit/>
          </a:bodyPr>
          <a:lstStyle/>
          <a:p>
            <a:r>
              <a:rPr lang="en-IN" sz="4800" b="1" dirty="0"/>
              <a:t>Thank You</a:t>
            </a:r>
          </a:p>
        </p:txBody>
      </p:sp>
    </p:spTree>
    <p:extLst>
      <p:ext uri="{BB962C8B-B14F-4D97-AF65-F5344CB8AC3E}">
        <p14:creationId xmlns:p14="http://schemas.microsoft.com/office/powerpoint/2010/main" val="319256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742CC7A-6616-FEB5-C893-15489571BDB7}"/>
              </a:ext>
            </a:extLst>
          </p:cNvPr>
          <p:cNvSpPr txBox="1"/>
          <p:nvPr/>
        </p:nvSpPr>
        <p:spPr>
          <a:xfrm>
            <a:off x="1237674" y="221673"/>
            <a:ext cx="9245600" cy="3477875"/>
          </a:xfrm>
          <a:prstGeom prst="rect">
            <a:avLst/>
          </a:prstGeom>
          <a:noFill/>
        </p:spPr>
        <p:txBody>
          <a:bodyPr wrap="square" rtlCol="0">
            <a:spAutoFit/>
          </a:bodyPr>
          <a:lstStyle/>
          <a:p>
            <a:r>
              <a:rPr lang="en-IN" sz="2000" b="1" dirty="0"/>
              <a:t>Screen 3: Petty Cash Request</a:t>
            </a:r>
          </a:p>
          <a:p>
            <a:pPr marL="342900" indent="-342900">
              <a:buFont typeface="Arial" panose="020B0604020202020204" pitchFamily="34" charset="0"/>
              <a:buChar char="•"/>
            </a:pPr>
            <a:r>
              <a:rPr lang="en-US" sz="2000" b="0" i="0" dirty="0">
                <a:solidFill>
                  <a:srgbClr val="374151"/>
                </a:solidFill>
                <a:effectLst/>
                <a:latin typeface="Söhne"/>
              </a:rPr>
              <a:t>The screen will require the cashier to select the branch, whom to pay, and other relevant information. This information is used to identify the person making the request and to track the expenses associated with their department or team.</a:t>
            </a:r>
          </a:p>
          <a:p>
            <a:pPr marL="342900" indent="-342900">
              <a:buFont typeface="Arial" panose="020B0604020202020204" pitchFamily="34" charset="0"/>
              <a:buChar char="•"/>
            </a:pPr>
            <a:r>
              <a:rPr lang="en-US" sz="2000" b="0" i="0" dirty="0">
                <a:solidFill>
                  <a:srgbClr val="374151"/>
                </a:solidFill>
                <a:effectLst/>
                <a:latin typeface="Söhne"/>
              </a:rPr>
              <a:t>The cashier will enter details about the expense, including the clamming date by employee, description of the expense, and the amount requested. </a:t>
            </a:r>
          </a:p>
          <a:p>
            <a:pPr marL="342900" indent="-342900">
              <a:buFont typeface="Arial" panose="020B0604020202020204" pitchFamily="34" charset="0"/>
              <a:buChar char="•"/>
            </a:pPr>
            <a:r>
              <a:rPr lang="en-US" sz="2000" b="0" i="0" dirty="0">
                <a:effectLst/>
              </a:rPr>
              <a:t>Integration with the Branch and Employee registration database that automates the process of selecting branch and employee ids and fetching the respective names.</a:t>
            </a:r>
            <a:endParaRPr lang="en-US" sz="2000" b="0" i="0" dirty="0">
              <a:solidFill>
                <a:srgbClr val="374151"/>
              </a:solidFill>
              <a:effectLst/>
              <a:latin typeface="Söhne"/>
            </a:endParaRPr>
          </a:p>
          <a:p>
            <a:pPr marL="342900" indent="-342900">
              <a:buFont typeface="Arial" panose="020B0604020202020204" pitchFamily="34" charset="0"/>
              <a:buChar char="•"/>
            </a:pPr>
            <a:r>
              <a:rPr lang="en-US" sz="2000" b="0" i="0" dirty="0">
                <a:effectLst/>
              </a:rPr>
              <a:t>A central database that stores all petty cash information, including employee and branch information.</a:t>
            </a:r>
          </a:p>
          <a:p>
            <a:pPr marL="342900" indent="-342900">
              <a:buFont typeface="Arial" panose="020B0604020202020204" pitchFamily="34" charset="0"/>
              <a:buChar char="•"/>
            </a:pPr>
            <a:r>
              <a:rPr lang="en-IN" sz="2000" dirty="0"/>
              <a:t>G</a:t>
            </a:r>
            <a:r>
              <a:rPr lang="en-IN" sz="2000" b="0" i="0" dirty="0">
                <a:effectLst/>
              </a:rPr>
              <a:t>enerating receipt number</a:t>
            </a:r>
            <a:endParaRPr lang="en-US" sz="2000" b="0" i="0" dirty="0">
              <a:effectLst/>
            </a:endParaRPr>
          </a:p>
        </p:txBody>
      </p:sp>
      <p:sp>
        <p:nvSpPr>
          <p:cNvPr id="15" name="TextBox 14">
            <a:extLst>
              <a:ext uri="{FF2B5EF4-FFF2-40B4-BE49-F238E27FC236}">
                <a16:creationId xmlns:a16="http://schemas.microsoft.com/office/drawing/2014/main" id="{DCC31084-9D78-4052-0764-62BA8C06878C}"/>
              </a:ext>
            </a:extLst>
          </p:cNvPr>
          <p:cNvSpPr txBox="1"/>
          <p:nvPr/>
        </p:nvSpPr>
        <p:spPr>
          <a:xfrm>
            <a:off x="1237674" y="3822558"/>
            <a:ext cx="9833033" cy="1323439"/>
          </a:xfrm>
          <a:prstGeom prst="rect">
            <a:avLst/>
          </a:prstGeom>
          <a:noFill/>
        </p:spPr>
        <p:txBody>
          <a:bodyPr wrap="square" rtlCol="0">
            <a:spAutoFit/>
          </a:bodyPr>
          <a:lstStyle/>
          <a:p>
            <a:r>
              <a:rPr lang="en-IN" sz="2000" b="1" dirty="0"/>
              <a:t>Technologies Used:</a:t>
            </a:r>
          </a:p>
          <a:p>
            <a:pPr marL="285750" indent="-285750">
              <a:buFont typeface="Arial" panose="020B0604020202020204" pitchFamily="34" charset="0"/>
              <a:buChar char="•"/>
            </a:pPr>
            <a:r>
              <a:rPr lang="en-IN" sz="2000" dirty="0"/>
              <a:t>Frontend: React JS (VS Code, Version: 1.75.1)</a:t>
            </a:r>
          </a:p>
          <a:p>
            <a:pPr marL="285750" indent="-285750">
              <a:buFont typeface="Arial" panose="020B0604020202020204" pitchFamily="34" charset="0"/>
              <a:buChar char="•"/>
            </a:pPr>
            <a:r>
              <a:rPr lang="en-IN" sz="2000" dirty="0"/>
              <a:t>Backend: SpringBoot (SpringToolSuite4,  Version: </a:t>
            </a:r>
            <a:r>
              <a:rPr lang="en-IN" sz="1800" dirty="0">
                <a:solidFill>
                  <a:srgbClr val="000000"/>
                </a:solidFill>
                <a:effectLst/>
                <a:latin typeface="Segoe UI" panose="020B0502040204020203" pitchFamily="34" charset="0"/>
              </a:rPr>
              <a:t>4.17.2.RELEASE)</a:t>
            </a:r>
            <a:endParaRPr lang="en-IN" sz="2000" dirty="0"/>
          </a:p>
          <a:p>
            <a:pPr marL="285750" indent="-285750">
              <a:buFont typeface="Arial" panose="020B0604020202020204" pitchFamily="34" charset="0"/>
              <a:buChar char="•"/>
            </a:pPr>
            <a:r>
              <a:rPr lang="en-IN" sz="2000" dirty="0"/>
              <a:t>Database: MySQL(workbench, Version: 8.0.32)</a:t>
            </a:r>
          </a:p>
        </p:txBody>
      </p:sp>
      <p:sp>
        <p:nvSpPr>
          <p:cNvPr id="2" name="TextBox 1">
            <a:extLst>
              <a:ext uri="{FF2B5EF4-FFF2-40B4-BE49-F238E27FC236}">
                <a16:creationId xmlns:a16="http://schemas.microsoft.com/office/drawing/2014/main" id="{3C90C2F1-4D59-03C7-D7B7-EEB3914C99C5}"/>
              </a:ext>
            </a:extLst>
          </p:cNvPr>
          <p:cNvSpPr txBox="1"/>
          <p:nvPr/>
        </p:nvSpPr>
        <p:spPr>
          <a:xfrm>
            <a:off x="1237673" y="5269007"/>
            <a:ext cx="1861127" cy="1323439"/>
          </a:xfrm>
          <a:prstGeom prst="rect">
            <a:avLst/>
          </a:prstGeom>
          <a:noFill/>
        </p:spPr>
        <p:txBody>
          <a:bodyPr wrap="square" rtlCol="0">
            <a:spAutoFit/>
          </a:bodyPr>
          <a:lstStyle/>
          <a:p>
            <a:r>
              <a:rPr lang="en-IN" sz="2000" b="1" dirty="0"/>
              <a:t>Tables Used:</a:t>
            </a:r>
          </a:p>
          <a:p>
            <a:pPr marL="285750" indent="-285750">
              <a:buFont typeface="Arial" panose="020B0604020202020204" pitchFamily="34" charset="0"/>
              <a:buChar char="•"/>
            </a:pPr>
            <a:r>
              <a:rPr lang="en-IN" sz="2000" dirty="0"/>
              <a:t>Branch</a:t>
            </a:r>
          </a:p>
          <a:p>
            <a:pPr marL="285750" indent="-285750">
              <a:buFont typeface="Arial" panose="020B0604020202020204" pitchFamily="34" charset="0"/>
              <a:buChar char="•"/>
            </a:pPr>
            <a:r>
              <a:rPr lang="en-IN" sz="2000" dirty="0"/>
              <a:t>Employee</a:t>
            </a:r>
          </a:p>
          <a:p>
            <a:pPr marL="285750" indent="-285750">
              <a:buFont typeface="Arial" panose="020B0604020202020204" pitchFamily="34" charset="0"/>
              <a:buChar char="•"/>
            </a:pPr>
            <a:r>
              <a:rPr lang="en-IN" sz="2000" dirty="0"/>
              <a:t>Pettycash</a:t>
            </a:r>
          </a:p>
        </p:txBody>
      </p:sp>
      <p:sp>
        <p:nvSpPr>
          <p:cNvPr id="3" name="TextBox 2">
            <a:extLst>
              <a:ext uri="{FF2B5EF4-FFF2-40B4-BE49-F238E27FC236}">
                <a16:creationId xmlns:a16="http://schemas.microsoft.com/office/drawing/2014/main" id="{7AD41198-39DA-35A2-1B2B-4FA55A8272A0}"/>
              </a:ext>
            </a:extLst>
          </p:cNvPr>
          <p:cNvSpPr txBox="1"/>
          <p:nvPr/>
        </p:nvSpPr>
        <p:spPr>
          <a:xfrm>
            <a:off x="2975033" y="5269007"/>
            <a:ext cx="1861127" cy="1015663"/>
          </a:xfrm>
          <a:prstGeom prst="rect">
            <a:avLst/>
          </a:prstGeom>
          <a:noFill/>
        </p:spPr>
        <p:txBody>
          <a:bodyPr wrap="square" rtlCol="0">
            <a:spAutoFit/>
          </a:bodyPr>
          <a:lstStyle/>
          <a:p>
            <a:endParaRPr lang="en-IN" sz="2000" b="1" dirty="0"/>
          </a:p>
          <a:p>
            <a:pPr marL="285750" indent="-285750">
              <a:buFont typeface="Arial" panose="020B0604020202020204" pitchFamily="34" charset="0"/>
              <a:buChar char="•"/>
            </a:pPr>
            <a:r>
              <a:rPr lang="en-IN" sz="2000" dirty="0"/>
              <a:t>Attendance</a:t>
            </a:r>
          </a:p>
          <a:p>
            <a:pPr marL="285750" indent="-285750">
              <a:buFont typeface="Arial" panose="020B0604020202020204" pitchFamily="34" charset="0"/>
              <a:buChar char="•"/>
            </a:pPr>
            <a:r>
              <a:rPr lang="en-IN" sz="2000" dirty="0"/>
              <a:t>Department</a:t>
            </a:r>
          </a:p>
        </p:txBody>
      </p:sp>
    </p:spTree>
    <p:extLst>
      <p:ext uri="{BB962C8B-B14F-4D97-AF65-F5344CB8AC3E}">
        <p14:creationId xmlns:p14="http://schemas.microsoft.com/office/powerpoint/2010/main" val="69784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40883-02D6-C1EC-E877-C5FC038E9E89}"/>
              </a:ext>
            </a:extLst>
          </p:cNvPr>
          <p:cNvSpPr txBox="1"/>
          <p:nvPr/>
        </p:nvSpPr>
        <p:spPr>
          <a:xfrm>
            <a:off x="4968240" y="2598003"/>
            <a:ext cx="2976880" cy="830997"/>
          </a:xfrm>
          <a:prstGeom prst="rect">
            <a:avLst/>
          </a:prstGeom>
          <a:noFill/>
        </p:spPr>
        <p:txBody>
          <a:bodyPr wrap="square" rtlCol="0">
            <a:spAutoFit/>
          </a:bodyPr>
          <a:lstStyle/>
          <a:p>
            <a:r>
              <a:rPr lang="en-IN" sz="4800" b="1" dirty="0"/>
              <a:t>Database</a:t>
            </a:r>
          </a:p>
        </p:txBody>
      </p:sp>
    </p:spTree>
    <p:extLst>
      <p:ext uri="{BB962C8B-B14F-4D97-AF65-F5344CB8AC3E}">
        <p14:creationId xmlns:p14="http://schemas.microsoft.com/office/powerpoint/2010/main" val="284991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A8CEED9-0B49-2096-C724-17F70AE7B4AE}"/>
              </a:ext>
            </a:extLst>
          </p:cNvPr>
          <p:cNvGraphicFramePr>
            <a:graphicFrameLocks noGrp="1"/>
          </p:cNvGraphicFramePr>
          <p:nvPr>
            <p:extLst>
              <p:ext uri="{D42A27DB-BD31-4B8C-83A1-F6EECF244321}">
                <p14:modId xmlns:p14="http://schemas.microsoft.com/office/powerpoint/2010/main" val="31611666"/>
              </p:ext>
            </p:extLst>
          </p:nvPr>
        </p:nvGraphicFramePr>
        <p:xfrm>
          <a:off x="660400" y="374226"/>
          <a:ext cx="10850881" cy="1854200"/>
        </p:xfrm>
        <a:graphic>
          <a:graphicData uri="http://schemas.openxmlformats.org/drawingml/2006/table">
            <a:tbl>
              <a:tblPr firstRow="1" bandRow="1">
                <a:tableStyleId>{5940675A-B579-460E-94D1-54222C63F5DA}</a:tableStyleId>
              </a:tblPr>
              <a:tblGrid>
                <a:gridCol w="2974761">
                  <a:extLst>
                    <a:ext uri="{9D8B030D-6E8A-4147-A177-3AD203B41FA5}">
                      <a16:colId xmlns:a16="http://schemas.microsoft.com/office/drawing/2014/main" val="1818704134"/>
                    </a:ext>
                  </a:extLst>
                </a:gridCol>
                <a:gridCol w="1926598">
                  <a:extLst>
                    <a:ext uri="{9D8B030D-6E8A-4147-A177-3AD203B41FA5}">
                      <a16:colId xmlns:a16="http://schemas.microsoft.com/office/drawing/2014/main" val="3802629425"/>
                    </a:ext>
                  </a:extLst>
                </a:gridCol>
                <a:gridCol w="2974761">
                  <a:extLst>
                    <a:ext uri="{9D8B030D-6E8A-4147-A177-3AD203B41FA5}">
                      <a16:colId xmlns:a16="http://schemas.microsoft.com/office/drawing/2014/main" val="2216229045"/>
                    </a:ext>
                  </a:extLst>
                </a:gridCol>
                <a:gridCol w="2974761">
                  <a:extLst>
                    <a:ext uri="{9D8B030D-6E8A-4147-A177-3AD203B41FA5}">
                      <a16:colId xmlns:a16="http://schemas.microsoft.com/office/drawing/2014/main" val="1226919119"/>
                    </a:ext>
                  </a:extLst>
                </a:gridCol>
              </a:tblGrid>
              <a:tr h="370840">
                <a:tc>
                  <a:txBody>
                    <a:bodyPr/>
                    <a:lstStyle/>
                    <a:p>
                      <a:r>
                        <a:rPr lang="en-IN" b="1" dirty="0"/>
                        <a:t>Table Name</a:t>
                      </a:r>
                    </a:p>
                  </a:txBody>
                  <a:tcPr/>
                </a:tc>
                <a:tc>
                  <a:txBody>
                    <a:bodyPr/>
                    <a:lstStyle/>
                    <a:p>
                      <a:r>
                        <a:rPr lang="en-IN" b="1" dirty="0"/>
                        <a:t>Attributes</a:t>
                      </a:r>
                    </a:p>
                  </a:txBody>
                  <a:tcPr/>
                </a:tc>
                <a:tc>
                  <a:txBody>
                    <a:bodyPr/>
                    <a:lstStyle/>
                    <a:p>
                      <a:r>
                        <a:rPr lang="en-IN" b="1" dirty="0"/>
                        <a:t>Data Types</a:t>
                      </a:r>
                    </a:p>
                  </a:txBody>
                  <a:tcPr/>
                </a:tc>
                <a:tc>
                  <a:txBody>
                    <a:bodyPr/>
                    <a:lstStyle/>
                    <a:p>
                      <a:r>
                        <a:rPr lang="en-IN" b="1" dirty="0"/>
                        <a:t>Description</a:t>
                      </a:r>
                    </a:p>
                  </a:txBody>
                  <a:tcPr/>
                </a:tc>
                <a:extLst>
                  <a:ext uri="{0D108BD9-81ED-4DB2-BD59-A6C34878D82A}">
                    <a16:rowId xmlns:a16="http://schemas.microsoft.com/office/drawing/2014/main" val="605089902"/>
                  </a:ext>
                </a:extLst>
              </a:tr>
              <a:tr h="370840">
                <a:tc>
                  <a:txBody>
                    <a:bodyPr/>
                    <a:lstStyle/>
                    <a:p>
                      <a:endParaRPr lang="en-IN"/>
                    </a:p>
                  </a:txBody>
                  <a:tcPr/>
                </a:tc>
                <a:tc>
                  <a:txBody>
                    <a:bodyPr/>
                    <a:lstStyle/>
                    <a:p>
                      <a:r>
                        <a:rPr lang="en-IN" dirty="0"/>
                        <a:t>Bcode</a:t>
                      </a:r>
                    </a:p>
                  </a:txBody>
                  <a:tcPr/>
                </a:tc>
                <a:tc>
                  <a:txBody>
                    <a:bodyPr/>
                    <a:lstStyle/>
                    <a:p>
                      <a:r>
                        <a:rPr lang="en-IN" dirty="0"/>
                        <a:t>Int(5)</a:t>
                      </a:r>
                    </a:p>
                  </a:txBody>
                  <a:tcPr/>
                </a:tc>
                <a:tc>
                  <a:txBody>
                    <a:bodyPr/>
                    <a:lstStyle/>
                    <a:p>
                      <a:r>
                        <a:rPr lang="en-IN" dirty="0"/>
                        <a:t>Branch code </a:t>
                      </a:r>
                    </a:p>
                  </a:txBody>
                  <a:tcPr/>
                </a:tc>
                <a:extLst>
                  <a:ext uri="{0D108BD9-81ED-4DB2-BD59-A6C34878D82A}">
                    <a16:rowId xmlns:a16="http://schemas.microsoft.com/office/drawing/2014/main" val="677679112"/>
                  </a:ext>
                </a:extLst>
              </a:tr>
              <a:tr h="370840">
                <a:tc>
                  <a:txBody>
                    <a:bodyPr/>
                    <a:lstStyle/>
                    <a:p>
                      <a:endParaRPr lang="en-IN"/>
                    </a:p>
                  </a:txBody>
                  <a:tcPr/>
                </a:tc>
                <a:tc>
                  <a:txBody>
                    <a:bodyPr/>
                    <a:lstStyle/>
                    <a:p>
                      <a:r>
                        <a:rPr lang="en-IN" dirty="0"/>
                        <a:t>Bname</a:t>
                      </a:r>
                    </a:p>
                  </a:txBody>
                  <a:tcPr/>
                </a:tc>
                <a:tc>
                  <a:txBody>
                    <a:bodyPr/>
                    <a:lstStyle/>
                    <a:p>
                      <a:r>
                        <a:rPr lang="en-IN" dirty="0"/>
                        <a:t>Varchar(30)</a:t>
                      </a:r>
                    </a:p>
                  </a:txBody>
                  <a:tcPr/>
                </a:tc>
                <a:tc>
                  <a:txBody>
                    <a:bodyPr/>
                    <a:lstStyle/>
                    <a:p>
                      <a:r>
                        <a:rPr lang="en-IN" dirty="0"/>
                        <a:t>Branch name</a:t>
                      </a:r>
                    </a:p>
                  </a:txBody>
                  <a:tcPr/>
                </a:tc>
                <a:extLst>
                  <a:ext uri="{0D108BD9-81ED-4DB2-BD59-A6C34878D82A}">
                    <a16:rowId xmlns:a16="http://schemas.microsoft.com/office/drawing/2014/main" val="2708774819"/>
                  </a:ext>
                </a:extLst>
              </a:tr>
              <a:tr h="370840">
                <a:tc>
                  <a:txBody>
                    <a:bodyPr/>
                    <a:lstStyle/>
                    <a:p>
                      <a:endParaRPr lang="en-IN"/>
                    </a:p>
                  </a:txBody>
                  <a:tcPr/>
                </a:tc>
                <a:tc>
                  <a:txBody>
                    <a:bodyPr/>
                    <a:lstStyle/>
                    <a:p>
                      <a:r>
                        <a:rPr lang="en-IN" dirty="0"/>
                        <a:t>Dateofopening</a:t>
                      </a:r>
                    </a:p>
                  </a:txBody>
                  <a:tcPr/>
                </a:tc>
                <a:tc>
                  <a:txBody>
                    <a:bodyPr/>
                    <a:lstStyle/>
                    <a:p>
                      <a:r>
                        <a:rPr lang="en-IN" dirty="0"/>
                        <a:t>Date</a:t>
                      </a:r>
                    </a:p>
                  </a:txBody>
                  <a:tcPr/>
                </a:tc>
                <a:tc>
                  <a:txBody>
                    <a:bodyPr/>
                    <a:lstStyle/>
                    <a:p>
                      <a:r>
                        <a:rPr lang="en-IN" dirty="0"/>
                        <a:t>Opening date of branch</a:t>
                      </a:r>
                    </a:p>
                  </a:txBody>
                  <a:tcPr/>
                </a:tc>
                <a:extLst>
                  <a:ext uri="{0D108BD9-81ED-4DB2-BD59-A6C34878D82A}">
                    <a16:rowId xmlns:a16="http://schemas.microsoft.com/office/drawing/2014/main" val="642608049"/>
                  </a:ext>
                </a:extLst>
              </a:tr>
              <a:tr h="370840">
                <a:tc>
                  <a:txBody>
                    <a:bodyPr/>
                    <a:lstStyle/>
                    <a:p>
                      <a:endParaRPr lang="en-IN"/>
                    </a:p>
                  </a:txBody>
                  <a:tcPr/>
                </a:tc>
                <a:tc>
                  <a:txBody>
                    <a:bodyPr/>
                    <a:lstStyle/>
                    <a:p>
                      <a:r>
                        <a:rPr lang="en-IN" dirty="0"/>
                        <a:t>Status</a:t>
                      </a:r>
                    </a:p>
                  </a:txBody>
                  <a:tcPr/>
                </a:tc>
                <a:tc>
                  <a:txBody>
                    <a:bodyPr/>
                    <a:lstStyle/>
                    <a:p>
                      <a:r>
                        <a:rPr lang="en-IN" dirty="0"/>
                        <a:t>Varchar(1)</a:t>
                      </a:r>
                    </a:p>
                  </a:txBody>
                  <a:tcPr/>
                </a:tc>
                <a:tc>
                  <a:txBody>
                    <a:bodyPr/>
                    <a:lstStyle/>
                    <a:p>
                      <a:r>
                        <a:rPr lang="en-IN" dirty="0"/>
                        <a:t>Status like active/inactive</a:t>
                      </a:r>
                    </a:p>
                  </a:txBody>
                  <a:tcPr/>
                </a:tc>
                <a:extLst>
                  <a:ext uri="{0D108BD9-81ED-4DB2-BD59-A6C34878D82A}">
                    <a16:rowId xmlns:a16="http://schemas.microsoft.com/office/drawing/2014/main" val="1959450230"/>
                  </a:ext>
                </a:extLst>
              </a:tr>
            </a:tbl>
          </a:graphicData>
        </a:graphic>
      </p:graphicFrame>
      <p:sp>
        <p:nvSpPr>
          <p:cNvPr id="4" name="Rectangle 3">
            <a:extLst>
              <a:ext uri="{FF2B5EF4-FFF2-40B4-BE49-F238E27FC236}">
                <a16:creationId xmlns:a16="http://schemas.microsoft.com/office/drawing/2014/main" id="{463C0CA4-692C-9E7F-5E8D-E0F2DA40F5EB}"/>
              </a:ext>
            </a:extLst>
          </p:cNvPr>
          <p:cNvSpPr/>
          <p:nvPr/>
        </p:nvSpPr>
        <p:spPr>
          <a:xfrm>
            <a:off x="660400" y="731520"/>
            <a:ext cx="2966720" cy="14969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Branch</a:t>
            </a:r>
          </a:p>
        </p:txBody>
      </p:sp>
      <p:graphicFrame>
        <p:nvGraphicFramePr>
          <p:cNvPr id="6" name="Table 2">
            <a:extLst>
              <a:ext uri="{FF2B5EF4-FFF2-40B4-BE49-F238E27FC236}">
                <a16:creationId xmlns:a16="http://schemas.microsoft.com/office/drawing/2014/main" id="{34B572F2-F15F-8A76-5D94-1A603016E4CD}"/>
              </a:ext>
            </a:extLst>
          </p:cNvPr>
          <p:cNvGraphicFramePr>
            <a:graphicFrameLocks noGrp="1"/>
          </p:cNvGraphicFramePr>
          <p:nvPr>
            <p:extLst>
              <p:ext uri="{D42A27DB-BD31-4B8C-83A1-F6EECF244321}">
                <p14:modId xmlns:p14="http://schemas.microsoft.com/office/powerpoint/2010/main" val="4266043549"/>
              </p:ext>
            </p:extLst>
          </p:nvPr>
        </p:nvGraphicFramePr>
        <p:xfrm>
          <a:off x="660400" y="2585720"/>
          <a:ext cx="10850881" cy="3876040"/>
        </p:xfrm>
        <a:graphic>
          <a:graphicData uri="http://schemas.openxmlformats.org/drawingml/2006/table">
            <a:tbl>
              <a:tblPr firstRow="1" bandRow="1">
                <a:tableStyleId>{5940675A-B579-460E-94D1-54222C63F5DA}</a:tableStyleId>
              </a:tblPr>
              <a:tblGrid>
                <a:gridCol w="2974761">
                  <a:extLst>
                    <a:ext uri="{9D8B030D-6E8A-4147-A177-3AD203B41FA5}">
                      <a16:colId xmlns:a16="http://schemas.microsoft.com/office/drawing/2014/main" val="1818704134"/>
                    </a:ext>
                  </a:extLst>
                </a:gridCol>
                <a:gridCol w="1926598">
                  <a:extLst>
                    <a:ext uri="{9D8B030D-6E8A-4147-A177-3AD203B41FA5}">
                      <a16:colId xmlns:a16="http://schemas.microsoft.com/office/drawing/2014/main" val="3802629425"/>
                    </a:ext>
                  </a:extLst>
                </a:gridCol>
                <a:gridCol w="2974761">
                  <a:extLst>
                    <a:ext uri="{9D8B030D-6E8A-4147-A177-3AD203B41FA5}">
                      <a16:colId xmlns:a16="http://schemas.microsoft.com/office/drawing/2014/main" val="2216229045"/>
                    </a:ext>
                  </a:extLst>
                </a:gridCol>
                <a:gridCol w="2974761">
                  <a:extLst>
                    <a:ext uri="{9D8B030D-6E8A-4147-A177-3AD203B41FA5}">
                      <a16:colId xmlns:a16="http://schemas.microsoft.com/office/drawing/2014/main" val="1226919119"/>
                    </a:ext>
                  </a:extLst>
                </a:gridCol>
              </a:tblGrid>
              <a:tr h="370840">
                <a:tc>
                  <a:txBody>
                    <a:bodyPr/>
                    <a:lstStyle/>
                    <a:p>
                      <a:r>
                        <a:rPr lang="en-IN" b="1" dirty="0"/>
                        <a:t>Table Name</a:t>
                      </a:r>
                    </a:p>
                  </a:txBody>
                  <a:tcPr/>
                </a:tc>
                <a:tc>
                  <a:txBody>
                    <a:bodyPr/>
                    <a:lstStyle/>
                    <a:p>
                      <a:r>
                        <a:rPr lang="en-IN" b="1" dirty="0"/>
                        <a:t>Attributes</a:t>
                      </a:r>
                    </a:p>
                  </a:txBody>
                  <a:tcPr/>
                </a:tc>
                <a:tc>
                  <a:txBody>
                    <a:bodyPr/>
                    <a:lstStyle/>
                    <a:p>
                      <a:r>
                        <a:rPr lang="en-IN" b="1" dirty="0"/>
                        <a:t>Data Types</a:t>
                      </a:r>
                    </a:p>
                  </a:txBody>
                  <a:tcPr/>
                </a:tc>
                <a:tc>
                  <a:txBody>
                    <a:bodyPr/>
                    <a:lstStyle/>
                    <a:p>
                      <a:r>
                        <a:rPr lang="en-IN" b="1" dirty="0"/>
                        <a:t>Description</a:t>
                      </a:r>
                    </a:p>
                  </a:txBody>
                  <a:tcPr/>
                </a:tc>
                <a:extLst>
                  <a:ext uri="{0D108BD9-81ED-4DB2-BD59-A6C34878D82A}">
                    <a16:rowId xmlns:a16="http://schemas.microsoft.com/office/drawing/2014/main" val="605089902"/>
                  </a:ext>
                </a:extLst>
              </a:tr>
              <a:tr h="370840">
                <a:tc>
                  <a:txBody>
                    <a:bodyPr/>
                    <a:lstStyle/>
                    <a:p>
                      <a:endParaRPr lang="en-IN"/>
                    </a:p>
                  </a:txBody>
                  <a:tcPr/>
                </a:tc>
                <a:tc>
                  <a:txBody>
                    <a:bodyPr/>
                    <a:lstStyle/>
                    <a:p>
                      <a:r>
                        <a:rPr lang="en-IN" dirty="0"/>
                        <a:t>Bcode</a:t>
                      </a:r>
                    </a:p>
                  </a:txBody>
                  <a:tcPr/>
                </a:tc>
                <a:tc>
                  <a:txBody>
                    <a:bodyPr/>
                    <a:lstStyle/>
                    <a:p>
                      <a:r>
                        <a:rPr lang="en-IN" dirty="0"/>
                        <a:t>Int(5)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Branch code of the cashier</a:t>
                      </a:r>
                    </a:p>
                  </a:txBody>
                  <a:tcPr/>
                </a:tc>
                <a:extLst>
                  <a:ext uri="{0D108BD9-81ED-4DB2-BD59-A6C34878D82A}">
                    <a16:rowId xmlns:a16="http://schemas.microsoft.com/office/drawing/2014/main" val="677679112"/>
                  </a:ext>
                </a:extLst>
              </a:tr>
              <a:tr h="370840">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Eid</a:t>
                      </a:r>
                    </a:p>
                  </a:txBody>
                  <a:tcPr/>
                </a:tc>
                <a:tc>
                  <a:txBody>
                    <a:bodyPr/>
                    <a:lstStyle/>
                    <a:p>
                      <a:r>
                        <a:rPr lang="en-IN" dirty="0"/>
                        <a:t>Varchar(6)</a:t>
                      </a:r>
                    </a:p>
                  </a:txBody>
                  <a:tcPr/>
                </a:tc>
                <a:tc>
                  <a:txBody>
                    <a:bodyPr/>
                    <a:lstStyle/>
                    <a:p>
                      <a:r>
                        <a:rPr lang="en-IN" dirty="0"/>
                        <a:t>ID of the Employee</a:t>
                      </a:r>
                    </a:p>
                  </a:txBody>
                  <a:tcPr/>
                </a:tc>
                <a:extLst>
                  <a:ext uri="{0D108BD9-81ED-4DB2-BD59-A6C34878D82A}">
                    <a16:rowId xmlns:a16="http://schemas.microsoft.com/office/drawing/2014/main" val="2708774819"/>
                  </a:ext>
                </a:extLst>
              </a:tr>
              <a:tr h="370840">
                <a:tc>
                  <a:txBody>
                    <a:bodyPr/>
                    <a:lstStyle/>
                    <a:p>
                      <a:r>
                        <a:rPr lang="en-IN" dirty="0"/>
                        <a:t>E</a:t>
                      </a:r>
                    </a:p>
                  </a:txBody>
                  <a:tcPr/>
                </a:tc>
                <a:tc>
                  <a:txBody>
                    <a:bodyPr/>
                    <a:lstStyle/>
                    <a:p>
                      <a:r>
                        <a:rPr lang="en-IN" dirty="0"/>
                        <a:t>Description</a:t>
                      </a:r>
                    </a:p>
                  </a:txBody>
                  <a:tcPr/>
                </a:tc>
                <a:tc>
                  <a:txBody>
                    <a:bodyPr/>
                    <a:lstStyle/>
                    <a:p>
                      <a:r>
                        <a:rPr lang="en-IN" dirty="0"/>
                        <a:t>Varchar(30)</a:t>
                      </a:r>
                    </a:p>
                  </a:txBody>
                  <a:tcPr/>
                </a:tc>
                <a:tc>
                  <a:txBody>
                    <a:bodyPr/>
                    <a:lstStyle/>
                    <a:p>
                      <a:r>
                        <a:rPr lang="en-IN" dirty="0"/>
                        <a:t>Selected defined petty cash option</a:t>
                      </a:r>
                    </a:p>
                  </a:txBody>
                  <a:tcPr/>
                </a:tc>
                <a:extLst>
                  <a:ext uri="{0D108BD9-81ED-4DB2-BD59-A6C34878D82A}">
                    <a16:rowId xmlns:a16="http://schemas.microsoft.com/office/drawing/2014/main" val="642608049"/>
                  </a:ext>
                </a:extLst>
              </a:tr>
              <a:tr h="370840">
                <a:tc>
                  <a:txBody>
                    <a:bodyPr/>
                    <a:lstStyle/>
                    <a:p>
                      <a:endParaRPr lang="en-IN" dirty="0"/>
                    </a:p>
                  </a:txBody>
                  <a:tcPr/>
                </a:tc>
                <a:tc>
                  <a:txBody>
                    <a:bodyPr/>
                    <a:lstStyle/>
                    <a:p>
                      <a:r>
                        <a:rPr lang="en-IN" dirty="0"/>
                        <a:t>amount</a:t>
                      </a:r>
                    </a:p>
                  </a:txBody>
                  <a:tcPr/>
                </a:tc>
                <a:tc>
                  <a:txBody>
                    <a:bodyPr/>
                    <a:lstStyle/>
                    <a:p>
                      <a:r>
                        <a:rPr lang="en-IN" dirty="0"/>
                        <a:t>int</a:t>
                      </a:r>
                    </a:p>
                  </a:txBody>
                  <a:tcPr/>
                </a:tc>
                <a:tc>
                  <a:txBody>
                    <a:bodyPr/>
                    <a:lstStyle/>
                    <a:p>
                      <a:r>
                        <a:rPr lang="en-IN" dirty="0"/>
                        <a:t>Amount of the clammed petty cash</a:t>
                      </a:r>
                    </a:p>
                  </a:txBody>
                  <a:tcPr/>
                </a:tc>
                <a:extLst>
                  <a:ext uri="{0D108BD9-81ED-4DB2-BD59-A6C34878D82A}">
                    <a16:rowId xmlns:a16="http://schemas.microsoft.com/office/drawing/2014/main" val="1964403512"/>
                  </a:ext>
                </a:extLst>
              </a:tr>
              <a:tr h="370840">
                <a:tc>
                  <a:txBody>
                    <a:bodyPr/>
                    <a:lstStyle/>
                    <a:p>
                      <a:endParaRPr lang="en-IN" dirty="0"/>
                    </a:p>
                  </a:txBody>
                  <a:tcPr/>
                </a:tc>
                <a:tc>
                  <a:txBody>
                    <a:bodyPr/>
                    <a:lstStyle/>
                    <a:p>
                      <a:r>
                        <a:rPr lang="en-IN" dirty="0"/>
                        <a:t>Cldate</a:t>
                      </a:r>
                    </a:p>
                  </a:txBody>
                  <a:tcPr/>
                </a:tc>
                <a:tc>
                  <a:txBody>
                    <a:bodyPr/>
                    <a:lstStyle/>
                    <a:p>
                      <a:r>
                        <a:rPr lang="en-IN" dirty="0"/>
                        <a:t>Date</a:t>
                      </a:r>
                    </a:p>
                  </a:txBody>
                  <a:tcPr/>
                </a:tc>
                <a:tc>
                  <a:txBody>
                    <a:bodyPr/>
                    <a:lstStyle/>
                    <a:p>
                      <a:r>
                        <a:rPr lang="en-IN" dirty="0"/>
                        <a:t>The exact date when claimed</a:t>
                      </a:r>
                    </a:p>
                  </a:txBody>
                  <a:tcPr/>
                </a:tc>
                <a:extLst>
                  <a:ext uri="{0D108BD9-81ED-4DB2-BD59-A6C34878D82A}">
                    <a16:rowId xmlns:a16="http://schemas.microsoft.com/office/drawing/2014/main" val="1539102315"/>
                  </a:ext>
                </a:extLst>
              </a:tr>
              <a:tr h="370840">
                <a:tc>
                  <a:txBody>
                    <a:bodyPr/>
                    <a:lstStyle/>
                    <a:p>
                      <a:endParaRPr lang="en-IN" dirty="0"/>
                    </a:p>
                  </a:txBody>
                  <a:tcPr/>
                </a:tc>
                <a:tc>
                  <a:txBody>
                    <a:bodyPr/>
                    <a:lstStyle/>
                    <a:p>
                      <a:r>
                        <a:rPr lang="en-IN" dirty="0"/>
                        <a:t>Transaction_Date</a:t>
                      </a:r>
                    </a:p>
                  </a:txBody>
                  <a:tcPr/>
                </a:tc>
                <a:tc>
                  <a:txBody>
                    <a:bodyPr/>
                    <a:lstStyle/>
                    <a:p>
                      <a:r>
                        <a:rPr lang="en-IN" dirty="0"/>
                        <a:t>Datetime</a:t>
                      </a:r>
                    </a:p>
                  </a:txBody>
                  <a:tcPr/>
                </a:tc>
                <a:tc>
                  <a:txBody>
                    <a:bodyPr/>
                    <a:lstStyle/>
                    <a:p>
                      <a:r>
                        <a:rPr lang="en-IN" dirty="0"/>
                        <a:t>Present date of transaction</a:t>
                      </a:r>
                    </a:p>
                  </a:txBody>
                  <a:tcPr/>
                </a:tc>
                <a:extLst>
                  <a:ext uri="{0D108BD9-81ED-4DB2-BD59-A6C34878D82A}">
                    <a16:rowId xmlns:a16="http://schemas.microsoft.com/office/drawing/2014/main" val="125793644"/>
                  </a:ext>
                </a:extLst>
              </a:tr>
              <a:tr h="370840">
                <a:tc>
                  <a:txBody>
                    <a:bodyPr/>
                    <a:lstStyle/>
                    <a:p>
                      <a:endParaRPr lang="en-IN" dirty="0"/>
                    </a:p>
                  </a:txBody>
                  <a:tcPr/>
                </a:tc>
                <a:tc>
                  <a:txBody>
                    <a:bodyPr/>
                    <a:lstStyle/>
                    <a:p>
                      <a:r>
                        <a:rPr lang="en-IN" dirty="0"/>
                        <a:t>Receipt_Number</a:t>
                      </a:r>
                    </a:p>
                  </a:txBody>
                  <a:tcPr/>
                </a:tc>
                <a:tc>
                  <a:txBody>
                    <a:bodyPr/>
                    <a:lstStyle/>
                    <a:p>
                      <a:r>
                        <a:rPr lang="en-IN" dirty="0"/>
                        <a:t>Int(4)</a:t>
                      </a:r>
                    </a:p>
                  </a:txBody>
                  <a:tcPr/>
                </a:tc>
                <a:tc>
                  <a:txBody>
                    <a:bodyPr/>
                    <a:lstStyle/>
                    <a:p>
                      <a:r>
                        <a:rPr lang="en-IN" dirty="0"/>
                        <a:t>Unique receipt number</a:t>
                      </a:r>
                    </a:p>
                  </a:txBody>
                  <a:tcPr/>
                </a:tc>
                <a:extLst>
                  <a:ext uri="{0D108BD9-81ED-4DB2-BD59-A6C34878D82A}">
                    <a16:rowId xmlns:a16="http://schemas.microsoft.com/office/drawing/2014/main" val="2883394834"/>
                  </a:ext>
                </a:extLst>
              </a:tr>
              <a:tr h="370840">
                <a:tc>
                  <a:txBody>
                    <a:bodyPr/>
                    <a:lstStyle/>
                    <a:p>
                      <a:endParaRPr lang="en-IN" dirty="0"/>
                    </a:p>
                  </a:txBody>
                  <a:tcPr/>
                </a:tc>
                <a:tc>
                  <a:txBody>
                    <a:bodyPr/>
                    <a:lstStyle/>
                    <a:p>
                      <a:r>
                        <a:rPr lang="en-IN" dirty="0"/>
                        <a:t>Cashier_id</a:t>
                      </a:r>
                    </a:p>
                  </a:txBody>
                  <a:tcPr/>
                </a:tc>
                <a:tc>
                  <a:txBody>
                    <a:bodyPr/>
                    <a:lstStyle/>
                    <a:p>
                      <a:r>
                        <a:rPr lang="en-IN" dirty="0"/>
                        <a:t>Varchar(6)</a:t>
                      </a:r>
                    </a:p>
                  </a:txBody>
                  <a:tcPr/>
                </a:tc>
                <a:tc>
                  <a:txBody>
                    <a:bodyPr/>
                    <a:lstStyle/>
                    <a:p>
                      <a:r>
                        <a:rPr lang="en-IN" dirty="0"/>
                        <a:t>ID of the cashier</a:t>
                      </a:r>
                    </a:p>
                  </a:txBody>
                  <a:tcPr/>
                </a:tc>
                <a:extLst>
                  <a:ext uri="{0D108BD9-81ED-4DB2-BD59-A6C34878D82A}">
                    <a16:rowId xmlns:a16="http://schemas.microsoft.com/office/drawing/2014/main" val="2632631026"/>
                  </a:ext>
                </a:extLst>
              </a:tr>
            </a:tbl>
          </a:graphicData>
        </a:graphic>
      </p:graphicFrame>
      <p:sp>
        <p:nvSpPr>
          <p:cNvPr id="7" name="Rectangle 6">
            <a:extLst>
              <a:ext uri="{FF2B5EF4-FFF2-40B4-BE49-F238E27FC236}">
                <a16:creationId xmlns:a16="http://schemas.microsoft.com/office/drawing/2014/main" id="{C644B94F-4135-CBF7-6010-FF87DCBE0268}"/>
              </a:ext>
            </a:extLst>
          </p:cNvPr>
          <p:cNvSpPr/>
          <p:nvPr/>
        </p:nvSpPr>
        <p:spPr>
          <a:xfrm>
            <a:off x="660400" y="2943014"/>
            <a:ext cx="2966720" cy="35187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Petty_Cash</a:t>
            </a:r>
          </a:p>
        </p:txBody>
      </p:sp>
    </p:spTree>
    <p:extLst>
      <p:ext uri="{BB962C8B-B14F-4D97-AF65-F5344CB8AC3E}">
        <p14:creationId xmlns:p14="http://schemas.microsoft.com/office/powerpoint/2010/main" val="199454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A23FDAB4-813A-B51B-0F43-87B4894A67B5}"/>
              </a:ext>
            </a:extLst>
          </p:cNvPr>
          <p:cNvGraphicFramePr>
            <a:graphicFrameLocks noGrp="1"/>
          </p:cNvGraphicFramePr>
          <p:nvPr>
            <p:extLst>
              <p:ext uri="{D42A27DB-BD31-4B8C-83A1-F6EECF244321}">
                <p14:modId xmlns:p14="http://schemas.microsoft.com/office/powerpoint/2010/main" val="1943016122"/>
              </p:ext>
            </p:extLst>
          </p:nvPr>
        </p:nvGraphicFramePr>
        <p:xfrm>
          <a:off x="731520" y="447040"/>
          <a:ext cx="10790472" cy="6267156"/>
        </p:xfrm>
        <a:graphic>
          <a:graphicData uri="http://schemas.openxmlformats.org/drawingml/2006/table">
            <a:tbl>
              <a:tblPr firstRow="1" bandRow="1">
                <a:tableStyleId>{5940675A-B579-460E-94D1-54222C63F5DA}</a:tableStyleId>
              </a:tblPr>
              <a:tblGrid>
                <a:gridCol w="1405463">
                  <a:extLst>
                    <a:ext uri="{9D8B030D-6E8A-4147-A177-3AD203B41FA5}">
                      <a16:colId xmlns:a16="http://schemas.microsoft.com/office/drawing/2014/main" val="1818704134"/>
                    </a:ext>
                  </a:extLst>
                </a:gridCol>
                <a:gridCol w="2295691">
                  <a:extLst>
                    <a:ext uri="{9D8B030D-6E8A-4147-A177-3AD203B41FA5}">
                      <a16:colId xmlns:a16="http://schemas.microsoft.com/office/drawing/2014/main" val="3802629425"/>
                    </a:ext>
                  </a:extLst>
                </a:gridCol>
                <a:gridCol w="3544659">
                  <a:extLst>
                    <a:ext uri="{9D8B030D-6E8A-4147-A177-3AD203B41FA5}">
                      <a16:colId xmlns:a16="http://schemas.microsoft.com/office/drawing/2014/main" val="2216229045"/>
                    </a:ext>
                  </a:extLst>
                </a:gridCol>
                <a:gridCol w="3544659">
                  <a:extLst>
                    <a:ext uri="{9D8B030D-6E8A-4147-A177-3AD203B41FA5}">
                      <a16:colId xmlns:a16="http://schemas.microsoft.com/office/drawing/2014/main" val="1226919119"/>
                    </a:ext>
                  </a:extLst>
                </a:gridCol>
              </a:tblGrid>
              <a:tr h="468923">
                <a:tc>
                  <a:txBody>
                    <a:bodyPr/>
                    <a:lstStyle/>
                    <a:p>
                      <a:r>
                        <a:rPr lang="en-IN" sz="1800" b="1" dirty="0"/>
                        <a:t>Table Name</a:t>
                      </a:r>
                    </a:p>
                  </a:txBody>
                  <a:tcPr/>
                </a:tc>
                <a:tc>
                  <a:txBody>
                    <a:bodyPr/>
                    <a:lstStyle/>
                    <a:p>
                      <a:r>
                        <a:rPr lang="en-IN" sz="1800" b="1" dirty="0"/>
                        <a:t>Attributes</a:t>
                      </a:r>
                    </a:p>
                  </a:txBody>
                  <a:tcPr/>
                </a:tc>
                <a:tc>
                  <a:txBody>
                    <a:bodyPr/>
                    <a:lstStyle/>
                    <a:p>
                      <a:r>
                        <a:rPr lang="en-IN" sz="1800" b="1" dirty="0"/>
                        <a:t>Data Types</a:t>
                      </a:r>
                    </a:p>
                  </a:txBody>
                  <a:tcPr/>
                </a:tc>
                <a:tc>
                  <a:txBody>
                    <a:bodyPr/>
                    <a:lstStyle/>
                    <a:p>
                      <a:r>
                        <a:rPr lang="en-IN" sz="1800" b="1" dirty="0"/>
                        <a:t>Description</a:t>
                      </a:r>
                    </a:p>
                  </a:txBody>
                  <a:tcPr/>
                </a:tc>
                <a:extLst>
                  <a:ext uri="{0D108BD9-81ED-4DB2-BD59-A6C34878D82A}">
                    <a16:rowId xmlns:a16="http://schemas.microsoft.com/office/drawing/2014/main" val="605089902"/>
                  </a:ext>
                </a:extLst>
              </a:tr>
              <a:tr h="468923">
                <a:tc rowSpan="12">
                  <a:txBody>
                    <a:bodyPr/>
                    <a:lstStyle/>
                    <a:p>
                      <a:pPr algn="ctr"/>
                      <a:r>
                        <a:rPr lang="en-IN" sz="1800" b="0" dirty="0"/>
                        <a:t>Registration</a:t>
                      </a:r>
                    </a:p>
                  </a:txBody>
                  <a:tcPr anchor="ctr"/>
                </a:tc>
                <a:tc>
                  <a:txBody>
                    <a:bodyPr/>
                    <a:lstStyle/>
                    <a:p>
                      <a:r>
                        <a:rPr lang="en-US" sz="1800" b="0" kern="1200" dirty="0">
                          <a:solidFill>
                            <a:schemeClr val="tx1"/>
                          </a:solidFill>
                          <a:effectLst/>
                          <a:latin typeface="+mn-lt"/>
                          <a:ea typeface="+mn-ea"/>
                          <a:cs typeface="+mn-cs"/>
                        </a:rPr>
                        <a:t>Ename</a:t>
                      </a:r>
                      <a:endParaRPr lang="en-IN" sz="1800" dirty="0"/>
                    </a:p>
                  </a:txBody>
                  <a:tcPr/>
                </a:tc>
                <a:tc>
                  <a:txBody>
                    <a:bodyPr/>
                    <a:lstStyle/>
                    <a:p>
                      <a:r>
                        <a:rPr lang="en-IN" sz="1800"/>
                        <a:t>Varchar(30)</a:t>
                      </a:r>
                      <a:endParaRPr lang="en-IN" sz="1800" dirty="0"/>
                    </a:p>
                  </a:txBody>
                  <a:tcPr/>
                </a:tc>
                <a:tc>
                  <a:txBody>
                    <a:bodyPr/>
                    <a:lstStyle/>
                    <a:p>
                      <a:r>
                        <a:rPr lang="en-IN" sz="1800" dirty="0"/>
                        <a:t>Name of Employee</a:t>
                      </a:r>
                    </a:p>
                  </a:txBody>
                  <a:tcPr/>
                </a:tc>
                <a:extLst>
                  <a:ext uri="{0D108BD9-81ED-4DB2-BD59-A6C34878D82A}">
                    <a16:rowId xmlns:a16="http://schemas.microsoft.com/office/drawing/2014/main" val="677679112"/>
                  </a:ext>
                </a:extLst>
              </a:tr>
              <a:tr h="468923">
                <a:tc vMerge="1">
                  <a:txBody>
                    <a:bodyPr/>
                    <a:lstStyle/>
                    <a:p>
                      <a:endParaRPr lang="en-IN" dirty="0"/>
                    </a:p>
                  </a:txBody>
                  <a:tcPr/>
                </a:tc>
                <a:tc>
                  <a:txBody>
                    <a:bodyPr/>
                    <a:lstStyle/>
                    <a:p>
                      <a:r>
                        <a:rPr lang="en-US" sz="1800" b="0" kern="1200" dirty="0">
                          <a:solidFill>
                            <a:schemeClr val="tx1"/>
                          </a:solidFill>
                          <a:effectLst/>
                          <a:latin typeface="+mn-lt"/>
                          <a:ea typeface="+mn-ea"/>
                          <a:cs typeface="+mn-cs"/>
                        </a:rPr>
                        <a:t>Dob</a:t>
                      </a:r>
                      <a:endParaRPr lang="en-IN" sz="1800" dirty="0"/>
                    </a:p>
                  </a:txBody>
                  <a:tcPr/>
                </a:tc>
                <a:tc>
                  <a:txBody>
                    <a:bodyPr/>
                    <a:lstStyle/>
                    <a:p>
                      <a:r>
                        <a:rPr lang="en-IN" sz="1800" dirty="0"/>
                        <a:t>Varchar(10)</a:t>
                      </a:r>
                    </a:p>
                  </a:txBody>
                  <a:tcPr/>
                </a:tc>
                <a:tc>
                  <a:txBody>
                    <a:bodyPr/>
                    <a:lstStyle/>
                    <a:p>
                      <a:r>
                        <a:rPr lang="en-IN" sz="1800" dirty="0"/>
                        <a:t>Birth date of employee</a:t>
                      </a:r>
                    </a:p>
                  </a:txBody>
                  <a:tcPr/>
                </a:tc>
                <a:extLst>
                  <a:ext uri="{0D108BD9-81ED-4DB2-BD59-A6C34878D82A}">
                    <a16:rowId xmlns:a16="http://schemas.microsoft.com/office/drawing/2014/main" val="2708774819"/>
                  </a:ext>
                </a:extLst>
              </a:tr>
              <a:tr h="468923">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Email</a:t>
                      </a:r>
                      <a:endParaRPr lang="en-IN" sz="1800" dirty="0"/>
                    </a:p>
                  </a:txBody>
                  <a:tcPr/>
                </a:tc>
                <a:tc>
                  <a:txBody>
                    <a:bodyPr/>
                    <a:lstStyle/>
                    <a:p>
                      <a:r>
                        <a:rPr lang="en-IN" sz="1800" dirty="0"/>
                        <a:t>Varchar(30)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Email id</a:t>
                      </a:r>
                    </a:p>
                  </a:txBody>
                  <a:tcPr/>
                </a:tc>
                <a:extLst>
                  <a:ext uri="{0D108BD9-81ED-4DB2-BD59-A6C34878D82A}">
                    <a16:rowId xmlns:a16="http://schemas.microsoft.com/office/drawing/2014/main" val="229372915"/>
                  </a:ext>
                </a:extLst>
              </a:tr>
              <a:tr h="468923">
                <a:tc vMerge="1">
                  <a:txBody>
                    <a:bodyPr/>
                    <a:lstStyle/>
                    <a:p>
                      <a:endParaRPr lang="en-IN" dirty="0"/>
                    </a:p>
                  </a:txBody>
                  <a:tcPr/>
                </a:tc>
                <a:tc>
                  <a:txBody>
                    <a:bodyPr/>
                    <a:lstStyle/>
                    <a:p>
                      <a:r>
                        <a:rPr lang="en-US" sz="1800" b="0" kern="1200" dirty="0">
                          <a:solidFill>
                            <a:schemeClr val="tx1"/>
                          </a:solidFill>
                          <a:effectLst/>
                          <a:latin typeface="+mn-lt"/>
                          <a:ea typeface="+mn-ea"/>
                          <a:cs typeface="+mn-cs"/>
                        </a:rPr>
                        <a:t>Role</a:t>
                      </a:r>
                      <a:endParaRPr lang="en-IN" sz="1800" dirty="0"/>
                    </a:p>
                  </a:txBody>
                  <a:tcPr/>
                </a:tc>
                <a:tc>
                  <a:txBody>
                    <a:bodyPr/>
                    <a:lstStyle/>
                    <a:p>
                      <a:r>
                        <a:rPr lang="en-IN" sz="1800" dirty="0"/>
                        <a:t>Varchar(30)</a:t>
                      </a:r>
                    </a:p>
                  </a:txBody>
                  <a:tcPr/>
                </a:tc>
                <a:tc>
                  <a:txBody>
                    <a:bodyPr/>
                    <a:lstStyle/>
                    <a:p>
                      <a:r>
                        <a:rPr lang="en-IN" sz="1800" dirty="0"/>
                        <a:t>Role of the Employee</a:t>
                      </a:r>
                    </a:p>
                  </a:txBody>
                  <a:tcPr/>
                </a:tc>
                <a:extLst>
                  <a:ext uri="{0D108BD9-81ED-4DB2-BD59-A6C34878D82A}">
                    <a16:rowId xmlns:a16="http://schemas.microsoft.com/office/drawing/2014/main" val="1051571954"/>
                  </a:ext>
                </a:extLst>
              </a:tr>
              <a:tr h="468923">
                <a:tc vMerge="1">
                  <a:txBody>
                    <a:bodyPr/>
                    <a:lstStyle/>
                    <a:p>
                      <a:endParaRPr lang="en-IN"/>
                    </a:p>
                  </a:txBody>
                  <a:tcPr/>
                </a:tc>
                <a:tc>
                  <a:txBody>
                    <a:bodyPr/>
                    <a:lstStyle/>
                    <a:p>
                      <a:r>
                        <a:rPr lang="en-US" sz="1800" b="0" kern="1200" dirty="0">
                          <a:solidFill>
                            <a:schemeClr val="tx1"/>
                          </a:solidFill>
                          <a:effectLst/>
                          <a:latin typeface="+mn-lt"/>
                          <a:ea typeface="+mn-ea"/>
                          <a:cs typeface="+mn-cs"/>
                        </a:rPr>
                        <a:t>Doj</a:t>
                      </a:r>
                      <a:endParaRPr lang="en-IN" sz="1800" dirty="0"/>
                    </a:p>
                  </a:txBody>
                  <a:tcPr/>
                </a:tc>
                <a:tc>
                  <a:txBody>
                    <a:bodyPr/>
                    <a:lstStyle/>
                    <a:p>
                      <a:r>
                        <a:rPr lang="en-IN" sz="1800" dirty="0"/>
                        <a:t>Varchar(10)</a:t>
                      </a:r>
                    </a:p>
                  </a:txBody>
                  <a:tcPr/>
                </a:tc>
                <a:tc>
                  <a:txBody>
                    <a:bodyPr/>
                    <a:lstStyle/>
                    <a:p>
                      <a:r>
                        <a:rPr lang="en-IN" sz="1800" dirty="0"/>
                        <a:t>Joining date of the employee</a:t>
                      </a:r>
                    </a:p>
                  </a:txBody>
                  <a:tcPr/>
                </a:tc>
                <a:extLst>
                  <a:ext uri="{0D108BD9-81ED-4DB2-BD59-A6C34878D82A}">
                    <a16:rowId xmlns:a16="http://schemas.microsoft.com/office/drawing/2014/main" val="1038695089"/>
                  </a:ext>
                </a:extLst>
              </a:tr>
              <a:tr h="468923">
                <a:tc vMerge="1">
                  <a:txBody>
                    <a:bodyPr/>
                    <a:lstStyle/>
                    <a:p>
                      <a:endParaRPr lang="en-IN" dirty="0"/>
                    </a:p>
                  </a:txBody>
                  <a:tcPr/>
                </a:tc>
                <a:tc>
                  <a:txBody>
                    <a:bodyPr/>
                    <a:lstStyle/>
                    <a:p>
                      <a:r>
                        <a:rPr lang="en-US" sz="1800" b="0" kern="1200" dirty="0">
                          <a:solidFill>
                            <a:schemeClr val="tx1"/>
                          </a:solidFill>
                          <a:effectLst/>
                          <a:latin typeface="+mn-lt"/>
                          <a:ea typeface="+mn-ea"/>
                          <a:cs typeface="+mn-cs"/>
                        </a:rPr>
                        <a:t>Bname</a:t>
                      </a:r>
                      <a:endParaRPr lang="en-IN" sz="1800" dirty="0"/>
                    </a:p>
                  </a:txBody>
                  <a:tcPr/>
                </a:tc>
                <a:tc>
                  <a:txBody>
                    <a:bodyPr/>
                    <a:lstStyle/>
                    <a:p>
                      <a:r>
                        <a:rPr lang="en-IN" sz="1800" dirty="0"/>
                        <a:t>Varchar(30)</a:t>
                      </a:r>
                    </a:p>
                  </a:txBody>
                  <a:tcPr/>
                </a:tc>
                <a:tc>
                  <a:txBody>
                    <a:bodyPr/>
                    <a:lstStyle/>
                    <a:p>
                      <a:r>
                        <a:rPr lang="en-IN" sz="1800" dirty="0"/>
                        <a:t>Branch should be fetch from database</a:t>
                      </a:r>
                    </a:p>
                  </a:txBody>
                  <a:tcPr/>
                </a:tc>
                <a:extLst>
                  <a:ext uri="{0D108BD9-81ED-4DB2-BD59-A6C34878D82A}">
                    <a16:rowId xmlns:a16="http://schemas.microsoft.com/office/drawing/2014/main" val="3117587111"/>
                  </a:ext>
                </a:extLst>
              </a:tr>
              <a:tr h="468923">
                <a:tc vMerge="1">
                  <a:txBody>
                    <a:bodyPr/>
                    <a:lstStyle/>
                    <a:p>
                      <a:endParaRPr lang="en-IN"/>
                    </a:p>
                  </a:txBody>
                  <a:tcPr/>
                </a:tc>
                <a:tc>
                  <a:txBody>
                    <a:bodyPr/>
                    <a:lstStyle/>
                    <a:p>
                      <a:r>
                        <a:rPr lang="en-IN" sz="1800" dirty="0"/>
                        <a:t>Bcode</a:t>
                      </a:r>
                    </a:p>
                  </a:txBody>
                  <a:tcPr/>
                </a:tc>
                <a:tc>
                  <a:txBody>
                    <a:bodyPr/>
                    <a:lstStyle/>
                    <a:p>
                      <a:r>
                        <a:rPr lang="en-IN" sz="1800" dirty="0"/>
                        <a:t>int</a:t>
                      </a:r>
                    </a:p>
                  </a:txBody>
                  <a:tcPr/>
                </a:tc>
                <a:tc>
                  <a:txBody>
                    <a:bodyPr/>
                    <a:lstStyle/>
                    <a:p>
                      <a:r>
                        <a:rPr lang="en-IN" sz="1800" dirty="0"/>
                        <a:t>Branch code of the employee</a:t>
                      </a:r>
                    </a:p>
                  </a:txBody>
                  <a:tcPr/>
                </a:tc>
                <a:extLst>
                  <a:ext uri="{0D108BD9-81ED-4DB2-BD59-A6C34878D82A}">
                    <a16:rowId xmlns:a16="http://schemas.microsoft.com/office/drawing/2014/main" val="2325334259"/>
                  </a:ext>
                </a:extLst>
              </a:tr>
              <a:tr h="468923">
                <a:tc vMerge="1">
                  <a:txBody>
                    <a:bodyPr/>
                    <a:lstStyle/>
                    <a:p>
                      <a:endParaRPr lang="en-IN" dirty="0"/>
                    </a:p>
                  </a:txBody>
                  <a:tcPr/>
                </a:tc>
                <a:tc>
                  <a:txBody>
                    <a:bodyPr/>
                    <a:lstStyle/>
                    <a:p>
                      <a:r>
                        <a:rPr lang="en-US" sz="1800" b="0" kern="1200" dirty="0">
                          <a:solidFill>
                            <a:schemeClr val="tx1"/>
                          </a:solidFill>
                          <a:effectLst/>
                          <a:latin typeface="+mn-lt"/>
                          <a:ea typeface="+mn-ea"/>
                          <a:cs typeface="+mn-cs"/>
                        </a:rPr>
                        <a:t>Mobile</a:t>
                      </a:r>
                      <a:endParaRPr lang="en-IN" sz="1800" dirty="0"/>
                    </a:p>
                  </a:txBody>
                  <a:tcPr/>
                </a:tc>
                <a:tc>
                  <a:txBody>
                    <a:bodyPr/>
                    <a:lstStyle/>
                    <a:p>
                      <a:r>
                        <a:rPr lang="en-IN" sz="1800" dirty="0"/>
                        <a:t>Varchar(15)</a:t>
                      </a:r>
                    </a:p>
                  </a:txBody>
                  <a:tcPr/>
                </a:tc>
                <a:tc>
                  <a:txBody>
                    <a:bodyPr/>
                    <a:lstStyle/>
                    <a:p>
                      <a:r>
                        <a:rPr lang="en-IN" sz="1800" dirty="0"/>
                        <a:t>Contact number of the employee</a:t>
                      </a:r>
                    </a:p>
                  </a:txBody>
                  <a:tcPr/>
                </a:tc>
                <a:extLst>
                  <a:ext uri="{0D108BD9-81ED-4DB2-BD59-A6C34878D82A}">
                    <a16:rowId xmlns:a16="http://schemas.microsoft.com/office/drawing/2014/main" val="953361746"/>
                  </a:ext>
                </a:extLst>
              </a:tr>
              <a:tr h="468923">
                <a:tc vMerge="1">
                  <a:txBody>
                    <a:bodyPr/>
                    <a:lstStyle/>
                    <a:p>
                      <a:endParaRPr lang="en-IN" dirty="0"/>
                    </a:p>
                  </a:txBody>
                  <a:tcPr/>
                </a:tc>
                <a:tc>
                  <a:txBody>
                    <a:bodyPr/>
                    <a:lstStyle/>
                    <a:p>
                      <a:r>
                        <a:rPr lang="en-IN" sz="1800" dirty="0"/>
                        <a:t>Eid</a:t>
                      </a:r>
                    </a:p>
                  </a:txBody>
                  <a:tcPr/>
                </a:tc>
                <a:tc>
                  <a:txBody>
                    <a:bodyPr/>
                    <a:lstStyle/>
                    <a:p>
                      <a:r>
                        <a:rPr lang="en-IN" sz="1800" dirty="0"/>
                        <a:t>Varchar(5)</a:t>
                      </a:r>
                    </a:p>
                  </a:txBody>
                  <a:tcPr/>
                </a:tc>
                <a:tc>
                  <a:txBody>
                    <a:bodyPr/>
                    <a:lstStyle/>
                    <a:p>
                      <a:r>
                        <a:rPr lang="en-IN" sz="1800" dirty="0"/>
                        <a:t>Unique employee code</a:t>
                      </a:r>
                    </a:p>
                  </a:txBody>
                  <a:tcPr/>
                </a:tc>
                <a:extLst>
                  <a:ext uri="{0D108BD9-81ED-4DB2-BD59-A6C34878D82A}">
                    <a16:rowId xmlns:a16="http://schemas.microsoft.com/office/drawing/2014/main" val="888367322"/>
                  </a:ext>
                </a:extLst>
              </a:tr>
              <a:tr h="468923">
                <a:tc vMerge="1">
                  <a:txBody>
                    <a:bodyPr/>
                    <a:lstStyle/>
                    <a:p>
                      <a:pPr algn="l"/>
                      <a:endParaRPr lang="en-IN" dirty="0"/>
                    </a:p>
                  </a:txBody>
                  <a:tcPr/>
                </a:tc>
                <a:tc>
                  <a:txBody>
                    <a:bodyPr/>
                    <a:lstStyle/>
                    <a:p>
                      <a:r>
                        <a:rPr lang="en-US" sz="1800" b="0" kern="1200" dirty="0">
                          <a:solidFill>
                            <a:schemeClr val="tx1"/>
                          </a:solidFill>
                          <a:effectLst/>
                          <a:latin typeface="+mn-lt"/>
                          <a:ea typeface="+mn-ea"/>
                          <a:cs typeface="+mn-cs"/>
                        </a:rPr>
                        <a:t>Dname</a:t>
                      </a:r>
                      <a:endParaRPr lang="en-IN" sz="1800" dirty="0"/>
                    </a:p>
                  </a:txBody>
                  <a:tcPr/>
                </a:tc>
                <a:tc>
                  <a:txBody>
                    <a:bodyPr/>
                    <a:lstStyle/>
                    <a:p>
                      <a:r>
                        <a:rPr lang="en-IN" sz="1800" dirty="0"/>
                        <a:t>Varchar</a:t>
                      </a:r>
                    </a:p>
                  </a:txBody>
                  <a:tcPr/>
                </a:tc>
                <a:tc>
                  <a:txBody>
                    <a:bodyPr/>
                    <a:lstStyle/>
                    <a:p>
                      <a:r>
                        <a:rPr lang="en-IN" sz="1800" dirty="0"/>
                        <a:t>Dept Id of the Employee</a:t>
                      </a:r>
                    </a:p>
                  </a:txBody>
                  <a:tcPr/>
                </a:tc>
                <a:extLst>
                  <a:ext uri="{0D108BD9-81ED-4DB2-BD59-A6C34878D82A}">
                    <a16:rowId xmlns:a16="http://schemas.microsoft.com/office/drawing/2014/main" val="4257134718"/>
                  </a:ext>
                </a:extLst>
              </a:tr>
              <a:tr h="468923">
                <a:tc vMerge="1">
                  <a:txBody>
                    <a:bodyPr/>
                    <a:lstStyle/>
                    <a:p>
                      <a:endParaRPr lang="en-IN"/>
                    </a:p>
                  </a:txBody>
                  <a:tcPr/>
                </a:tc>
                <a:tc>
                  <a:txBody>
                    <a:bodyPr/>
                    <a:lstStyle/>
                    <a:p>
                      <a:r>
                        <a:rPr lang="en-IN" sz="1800" dirty="0" err="1"/>
                        <a:t>Dept_Id</a:t>
                      </a:r>
                      <a:endParaRPr lang="en-IN" sz="1800" dirty="0"/>
                    </a:p>
                  </a:txBody>
                  <a:tcPr/>
                </a:tc>
                <a:tc>
                  <a:txBody>
                    <a:bodyPr/>
                    <a:lstStyle/>
                    <a:p>
                      <a:r>
                        <a:rPr lang="en-IN" sz="1800" dirty="0"/>
                        <a:t>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Department Id of the employee</a:t>
                      </a:r>
                    </a:p>
                  </a:txBody>
                  <a:tcPr/>
                </a:tc>
                <a:extLst>
                  <a:ext uri="{0D108BD9-81ED-4DB2-BD59-A6C34878D82A}">
                    <a16:rowId xmlns:a16="http://schemas.microsoft.com/office/drawing/2014/main" val="397125094"/>
                  </a:ext>
                </a:extLst>
              </a:tr>
              <a:tr h="468923">
                <a:tc vMerge="1">
                  <a:txBody>
                    <a:bodyPr/>
                    <a:lstStyle/>
                    <a:p>
                      <a:pPr algn="ctr"/>
                      <a:endParaRPr lang="en-IN" sz="1600" b="1" dirty="0"/>
                    </a:p>
                  </a:txBody>
                  <a:tcPr anchor="ctr"/>
                </a:tc>
                <a:tc>
                  <a:txBody>
                    <a:bodyPr/>
                    <a:lstStyle/>
                    <a:p>
                      <a:r>
                        <a:rPr lang="en-US" sz="1800" b="0" kern="1200" dirty="0">
                          <a:solidFill>
                            <a:schemeClr val="tx1"/>
                          </a:solidFill>
                          <a:effectLst/>
                          <a:latin typeface="+mn-lt"/>
                          <a:ea typeface="+mn-ea"/>
                          <a:cs typeface="+mn-cs"/>
                        </a:rPr>
                        <a:t>Age</a:t>
                      </a:r>
                      <a:endParaRPr lang="en-IN" sz="1800" dirty="0"/>
                    </a:p>
                  </a:txBody>
                  <a:tcPr/>
                </a:tc>
                <a:tc>
                  <a:txBody>
                    <a:bodyPr/>
                    <a:lstStyle/>
                    <a:p>
                      <a:r>
                        <a:rPr lang="en-IN" sz="1800" dirty="0"/>
                        <a:t>Int</a:t>
                      </a:r>
                    </a:p>
                  </a:txBody>
                  <a:tcPr/>
                </a:tc>
                <a:tc>
                  <a:txBody>
                    <a:bodyPr/>
                    <a:lstStyle/>
                    <a:p>
                      <a:r>
                        <a:rPr lang="en-IN" sz="1800" dirty="0"/>
                        <a:t>Age of the employee</a:t>
                      </a:r>
                    </a:p>
                  </a:txBody>
                  <a:tcPr/>
                </a:tc>
                <a:extLst>
                  <a:ext uri="{0D108BD9-81ED-4DB2-BD59-A6C34878D82A}">
                    <a16:rowId xmlns:a16="http://schemas.microsoft.com/office/drawing/2014/main" val="1599048546"/>
                  </a:ext>
                </a:extLst>
              </a:tr>
            </a:tbl>
          </a:graphicData>
        </a:graphic>
      </p:graphicFrame>
    </p:spTree>
    <p:extLst>
      <p:ext uri="{BB962C8B-B14F-4D97-AF65-F5344CB8AC3E}">
        <p14:creationId xmlns:p14="http://schemas.microsoft.com/office/powerpoint/2010/main" val="250834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F9F4771-23C7-82F9-FCE1-9A5ED9B8F1CC}"/>
              </a:ext>
            </a:extLst>
          </p:cNvPr>
          <p:cNvGraphicFramePr>
            <a:graphicFrameLocks noGrp="1"/>
          </p:cNvGraphicFramePr>
          <p:nvPr>
            <p:extLst>
              <p:ext uri="{D42A27DB-BD31-4B8C-83A1-F6EECF244321}">
                <p14:modId xmlns:p14="http://schemas.microsoft.com/office/powerpoint/2010/main" val="256630163"/>
              </p:ext>
            </p:extLst>
          </p:nvPr>
        </p:nvGraphicFramePr>
        <p:xfrm>
          <a:off x="690880" y="254001"/>
          <a:ext cx="10850879" cy="4754880"/>
        </p:xfrm>
        <a:graphic>
          <a:graphicData uri="http://schemas.openxmlformats.org/drawingml/2006/table">
            <a:tbl>
              <a:tblPr firstRow="1" bandRow="1">
                <a:tableStyleId>{5940675A-B579-460E-94D1-54222C63F5DA}</a:tableStyleId>
              </a:tblPr>
              <a:tblGrid>
                <a:gridCol w="2800216">
                  <a:extLst>
                    <a:ext uri="{9D8B030D-6E8A-4147-A177-3AD203B41FA5}">
                      <a16:colId xmlns:a16="http://schemas.microsoft.com/office/drawing/2014/main" val="1818704134"/>
                    </a:ext>
                  </a:extLst>
                </a:gridCol>
                <a:gridCol w="1813552">
                  <a:extLst>
                    <a:ext uri="{9D8B030D-6E8A-4147-A177-3AD203B41FA5}">
                      <a16:colId xmlns:a16="http://schemas.microsoft.com/office/drawing/2014/main" val="3802629425"/>
                    </a:ext>
                  </a:extLst>
                </a:gridCol>
                <a:gridCol w="2800216">
                  <a:extLst>
                    <a:ext uri="{9D8B030D-6E8A-4147-A177-3AD203B41FA5}">
                      <a16:colId xmlns:a16="http://schemas.microsoft.com/office/drawing/2014/main" val="2216229045"/>
                    </a:ext>
                  </a:extLst>
                </a:gridCol>
                <a:gridCol w="3436895">
                  <a:extLst>
                    <a:ext uri="{9D8B030D-6E8A-4147-A177-3AD203B41FA5}">
                      <a16:colId xmlns:a16="http://schemas.microsoft.com/office/drawing/2014/main" val="1226919119"/>
                    </a:ext>
                  </a:extLst>
                </a:gridCol>
              </a:tblGrid>
              <a:tr h="289744">
                <a:tc>
                  <a:txBody>
                    <a:bodyPr/>
                    <a:lstStyle/>
                    <a:p>
                      <a:pPr lvl="0" algn="l"/>
                      <a:r>
                        <a:rPr lang="en-IN" b="1" dirty="0"/>
                        <a:t>Table Name</a:t>
                      </a:r>
                    </a:p>
                  </a:txBody>
                  <a:tcPr/>
                </a:tc>
                <a:tc>
                  <a:txBody>
                    <a:bodyPr/>
                    <a:lstStyle/>
                    <a:p>
                      <a:pPr lvl="0" algn="l"/>
                      <a:r>
                        <a:rPr lang="en-IN" b="1" dirty="0"/>
                        <a:t>Attributes</a:t>
                      </a:r>
                    </a:p>
                  </a:txBody>
                  <a:tcPr/>
                </a:tc>
                <a:tc>
                  <a:txBody>
                    <a:bodyPr/>
                    <a:lstStyle/>
                    <a:p>
                      <a:pPr lvl="0" algn="l"/>
                      <a:r>
                        <a:rPr lang="en-IN" b="1" dirty="0"/>
                        <a:t>Data Types</a:t>
                      </a:r>
                    </a:p>
                  </a:txBody>
                  <a:tcPr/>
                </a:tc>
                <a:tc>
                  <a:txBody>
                    <a:bodyPr/>
                    <a:lstStyle/>
                    <a:p>
                      <a:pPr lvl="0" algn="l"/>
                      <a:r>
                        <a:rPr lang="en-IN" b="1" dirty="0"/>
                        <a:t>Description</a:t>
                      </a:r>
                    </a:p>
                  </a:txBody>
                  <a:tcPr/>
                </a:tc>
                <a:extLst>
                  <a:ext uri="{0D108BD9-81ED-4DB2-BD59-A6C34878D82A}">
                    <a16:rowId xmlns:a16="http://schemas.microsoft.com/office/drawing/2014/main" val="605089902"/>
                  </a:ext>
                </a:extLst>
              </a:tr>
              <a:tr h="289744">
                <a:tc>
                  <a:txBody>
                    <a:bodyPr/>
                    <a:lstStyle/>
                    <a:p>
                      <a:pPr lvl="0" algn="l"/>
                      <a:endParaRPr lang="en-IN" dirty="0"/>
                    </a:p>
                  </a:txBody>
                  <a:tcPr/>
                </a:tc>
                <a:tc>
                  <a:txBody>
                    <a:bodyPr/>
                    <a:lstStyle/>
                    <a:p>
                      <a:pPr lvl="0" algn="l"/>
                      <a:r>
                        <a:rPr lang="en-IN" dirty="0"/>
                        <a:t>Bcode</a:t>
                      </a:r>
                    </a:p>
                  </a:txBody>
                  <a:tcPr/>
                </a:tc>
                <a:tc>
                  <a:txBody>
                    <a:bodyPr/>
                    <a:lstStyle/>
                    <a:p>
                      <a:pPr lvl="0" algn="l"/>
                      <a:r>
                        <a:rPr lang="en-IN" dirty="0"/>
                        <a:t>Int(5)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Branch code</a:t>
                      </a:r>
                    </a:p>
                  </a:txBody>
                  <a:tcPr/>
                </a:tc>
                <a:extLst>
                  <a:ext uri="{0D108BD9-81ED-4DB2-BD59-A6C34878D82A}">
                    <a16:rowId xmlns:a16="http://schemas.microsoft.com/office/drawing/2014/main" val="677679112"/>
                  </a:ext>
                </a:extLst>
              </a:tr>
              <a:tr h="289744">
                <a:tc>
                  <a:txBody>
                    <a:bodyPr/>
                    <a:lstStyle/>
                    <a:p>
                      <a:pPr lvl="0" algn="l"/>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Eid</a:t>
                      </a:r>
                    </a:p>
                  </a:txBody>
                  <a:tcPr/>
                </a:tc>
                <a:tc>
                  <a:txBody>
                    <a:bodyPr/>
                    <a:lstStyle/>
                    <a:p>
                      <a:pPr lvl="0" algn="l"/>
                      <a:r>
                        <a:rPr lang="en-US" dirty="0"/>
                        <a:t>Int(6)</a:t>
                      </a:r>
                      <a:endParaRPr lang="en-IN" dirty="0"/>
                    </a:p>
                  </a:txBody>
                  <a:tcPr/>
                </a:tc>
                <a:tc>
                  <a:txBody>
                    <a:bodyPr/>
                    <a:lstStyle/>
                    <a:p>
                      <a:pPr lvl="0" algn="l"/>
                      <a:r>
                        <a:rPr lang="en-IN" dirty="0"/>
                        <a:t>ID of the Employee</a:t>
                      </a:r>
                    </a:p>
                  </a:txBody>
                  <a:tcPr/>
                </a:tc>
                <a:extLst>
                  <a:ext uri="{0D108BD9-81ED-4DB2-BD59-A6C34878D82A}">
                    <a16:rowId xmlns:a16="http://schemas.microsoft.com/office/drawing/2014/main" val="2708774819"/>
                  </a:ext>
                </a:extLst>
              </a:tr>
              <a:tr h="507051">
                <a:tc>
                  <a:txBody>
                    <a:bodyPr/>
                    <a:lstStyle/>
                    <a:p>
                      <a:pPr lvl="0" algn="l"/>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a:t>
                      </a:r>
                      <a:r>
                        <a:rPr lang="en-US" baseline="0" dirty="0"/>
                        <a:t>date</a:t>
                      </a:r>
                      <a:endParaRPr lang="en-IN" dirty="0"/>
                    </a:p>
                    <a:p>
                      <a:pPr lvl="0" algn="l"/>
                      <a:endParaRPr lang="en-IN" dirty="0"/>
                    </a:p>
                  </a:txBody>
                  <a:tcPr/>
                </a:tc>
                <a:tc>
                  <a:txBody>
                    <a:bodyPr/>
                    <a:lstStyle/>
                    <a:p>
                      <a:pPr lvl="0" algn="l"/>
                      <a:r>
                        <a:rPr lang="en-US" dirty="0"/>
                        <a:t>Date</a:t>
                      </a:r>
                      <a:endParaRPr lang="en-IN" dirty="0"/>
                    </a:p>
                  </a:txBody>
                  <a:tcPr/>
                </a:tc>
                <a:tc>
                  <a:txBody>
                    <a:bodyPr/>
                    <a:lstStyle/>
                    <a:p>
                      <a:pPr lvl="0" algn="l"/>
                      <a:r>
                        <a:rPr lang="en-US" dirty="0"/>
                        <a:t>Working day</a:t>
                      </a:r>
                      <a:endParaRPr lang="en-IN" dirty="0"/>
                    </a:p>
                  </a:txBody>
                  <a:tcPr/>
                </a:tc>
                <a:extLst>
                  <a:ext uri="{0D108BD9-81ED-4DB2-BD59-A6C34878D82A}">
                    <a16:rowId xmlns:a16="http://schemas.microsoft.com/office/drawing/2014/main" val="642608049"/>
                  </a:ext>
                </a:extLst>
              </a:tr>
              <a:tr h="311410">
                <a:tc>
                  <a:txBody>
                    <a:bodyPr/>
                    <a:lstStyle/>
                    <a:p>
                      <a:pPr lvl="0" algn="l"/>
                      <a:endParaRPr lang="en-IN" dirty="0"/>
                    </a:p>
                  </a:txBody>
                  <a:tcPr/>
                </a:tc>
                <a:tc>
                  <a:txBody>
                    <a:bodyPr/>
                    <a:lstStyle/>
                    <a:p>
                      <a:pPr lvl="0" algn="l"/>
                      <a:r>
                        <a:rPr lang="en-US" dirty="0"/>
                        <a:t>Intime</a:t>
                      </a:r>
                      <a:endParaRPr lang="en-IN" dirty="0"/>
                    </a:p>
                  </a:txBody>
                  <a:tcPr/>
                </a:tc>
                <a:tc>
                  <a:txBody>
                    <a:bodyPr/>
                    <a:lstStyle/>
                    <a:p>
                      <a:pPr lvl="0" algn="l"/>
                      <a:r>
                        <a:rPr lang="en-US" dirty="0"/>
                        <a:t>DATETIME</a:t>
                      </a:r>
                      <a:endParaRPr lang="en-IN" dirty="0"/>
                    </a:p>
                  </a:txBody>
                  <a:tcPr/>
                </a:tc>
                <a:tc>
                  <a:txBody>
                    <a:bodyPr/>
                    <a:lstStyle/>
                    <a:p>
                      <a:pPr lvl="0" algn="l"/>
                      <a:r>
                        <a:rPr lang="en-US" dirty="0"/>
                        <a:t>In time</a:t>
                      </a:r>
                      <a:endParaRPr lang="en-IN" dirty="0"/>
                    </a:p>
                  </a:txBody>
                  <a:tcPr/>
                </a:tc>
                <a:extLst>
                  <a:ext uri="{0D108BD9-81ED-4DB2-BD59-A6C34878D82A}">
                    <a16:rowId xmlns:a16="http://schemas.microsoft.com/office/drawing/2014/main" val="1964403512"/>
                  </a:ext>
                </a:extLst>
              </a:tr>
              <a:tr h="507051">
                <a:tc>
                  <a:txBody>
                    <a:bodyPr/>
                    <a:lstStyle/>
                    <a:p>
                      <a:pPr lvl="0" algn="l"/>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Outtime</a:t>
                      </a:r>
                      <a:endParaRPr lang="en-IN" dirty="0"/>
                    </a:p>
                    <a:p>
                      <a:pPr lvl="0" algn="l"/>
                      <a:endParaRPr lang="en-IN" dirty="0"/>
                    </a:p>
                  </a:txBody>
                  <a:tcPr/>
                </a:tc>
                <a:tc>
                  <a:txBody>
                    <a:bodyPr/>
                    <a:lstStyle/>
                    <a:p>
                      <a:pPr lvl="0" algn="l"/>
                      <a:r>
                        <a:rPr lang="en-IN" dirty="0"/>
                        <a:t>DATETIME</a:t>
                      </a:r>
                    </a:p>
                  </a:txBody>
                  <a:tcPr/>
                </a:tc>
                <a:tc>
                  <a:txBody>
                    <a:bodyPr/>
                    <a:lstStyle/>
                    <a:p>
                      <a:pPr lvl="0" algn="l"/>
                      <a:r>
                        <a:rPr lang="en-IN" dirty="0"/>
                        <a:t>Out time</a:t>
                      </a:r>
                    </a:p>
                  </a:txBody>
                  <a:tcPr/>
                </a:tc>
                <a:extLst>
                  <a:ext uri="{0D108BD9-81ED-4DB2-BD59-A6C34878D82A}">
                    <a16:rowId xmlns:a16="http://schemas.microsoft.com/office/drawing/2014/main" val="1539102315"/>
                  </a:ext>
                </a:extLst>
              </a:tr>
              <a:tr h="289744">
                <a:tc>
                  <a:txBody>
                    <a:bodyPr/>
                    <a:lstStyle/>
                    <a:p>
                      <a:pPr lvl="0" algn="l"/>
                      <a:endParaRPr lang="en-IN" dirty="0"/>
                    </a:p>
                  </a:txBody>
                  <a:tcPr/>
                </a:tc>
                <a:tc>
                  <a:txBody>
                    <a:bodyPr/>
                    <a:lstStyle/>
                    <a:p>
                      <a:pPr lvl="0" algn="l"/>
                      <a:r>
                        <a:rPr lang="en-US" dirty="0"/>
                        <a:t>Total</a:t>
                      </a:r>
                      <a:r>
                        <a:rPr lang="en-US" baseline="0" dirty="0"/>
                        <a:t>hour</a:t>
                      </a:r>
                      <a:endParaRPr lang="en-IN" dirty="0"/>
                    </a:p>
                  </a:txBody>
                  <a:tcPr/>
                </a:tc>
                <a:tc>
                  <a:txBody>
                    <a:bodyPr/>
                    <a:lstStyle/>
                    <a:p>
                      <a:pPr lvl="0" algn="l"/>
                      <a:r>
                        <a:rPr lang="en-US" dirty="0"/>
                        <a:t>Number</a:t>
                      </a:r>
                      <a:endParaRPr lang="en-IN" dirty="0"/>
                    </a:p>
                  </a:txBody>
                  <a:tcPr/>
                </a:tc>
                <a:tc>
                  <a:txBody>
                    <a:bodyPr/>
                    <a:lstStyle/>
                    <a:p>
                      <a:pPr lvl="0" algn="l"/>
                      <a:r>
                        <a:rPr lang="en-US" dirty="0"/>
                        <a:t>Total working hour</a:t>
                      </a:r>
                      <a:endParaRPr lang="en-IN" dirty="0"/>
                    </a:p>
                  </a:txBody>
                  <a:tcPr/>
                </a:tc>
                <a:extLst>
                  <a:ext uri="{0D108BD9-81ED-4DB2-BD59-A6C34878D82A}">
                    <a16:rowId xmlns:a16="http://schemas.microsoft.com/office/drawing/2014/main" val="125793644"/>
                  </a:ext>
                </a:extLst>
              </a:tr>
              <a:tr h="724359">
                <a:tc>
                  <a:txBody>
                    <a:bodyPr/>
                    <a:lstStyle/>
                    <a:p>
                      <a:pPr lvl="0" algn="l"/>
                      <a:endParaRPr lang="en-IN" dirty="0"/>
                    </a:p>
                  </a:txBody>
                  <a:tcPr/>
                </a:tc>
                <a:tc>
                  <a:txBody>
                    <a:bodyPr/>
                    <a:lstStyle/>
                    <a:p>
                      <a:pPr lvl="0" algn="l"/>
                      <a:r>
                        <a:rPr lang="en-US" dirty="0"/>
                        <a:t>Leave</a:t>
                      </a:r>
                      <a:r>
                        <a:rPr lang="en-US" baseline="0" dirty="0"/>
                        <a:t>s</a:t>
                      </a:r>
                      <a:endParaRPr lang="en-US" dirty="0"/>
                    </a:p>
                    <a:p>
                      <a:pPr lvl="0" algn="l"/>
                      <a:endParaRPr lang="en-IN" dirty="0"/>
                    </a:p>
                  </a:txBody>
                  <a:tcPr/>
                </a:tc>
                <a:tc>
                  <a:txBody>
                    <a:bodyPr/>
                    <a:lstStyle/>
                    <a:p>
                      <a:pPr lvl="0" algn="l"/>
                      <a:r>
                        <a:rPr lang="en-US" dirty="0"/>
                        <a:t>Varchar(20)</a:t>
                      </a:r>
                      <a:endParaRPr lang="en-IN" dirty="0"/>
                    </a:p>
                  </a:txBody>
                  <a:tcPr/>
                </a:tc>
                <a:tc>
                  <a:txBody>
                    <a:bodyPr/>
                    <a:lstStyle/>
                    <a:p>
                      <a:pPr lvl="0" algn="l"/>
                      <a:r>
                        <a:rPr lang="en-US" dirty="0"/>
                        <a:t>Fore noon</a:t>
                      </a:r>
                    </a:p>
                    <a:p>
                      <a:pPr lvl="0" algn="l"/>
                      <a:r>
                        <a:rPr lang="en-US" dirty="0"/>
                        <a:t>After noon</a:t>
                      </a:r>
                      <a:endParaRPr lang="en-IN" dirty="0"/>
                    </a:p>
                    <a:p>
                      <a:pPr lvl="0" algn="l"/>
                      <a:r>
                        <a:rPr lang="en-US" dirty="0"/>
                        <a:t>Full day</a:t>
                      </a:r>
                      <a:endParaRPr lang="en-IN" dirty="0"/>
                    </a:p>
                  </a:txBody>
                  <a:tcPr/>
                </a:tc>
                <a:extLst>
                  <a:ext uri="{0D108BD9-81ED-4DB2-BD59-A6C34878D82A}">
                    <a16:rowId xmlns:a16="http://schemas.microsoft.com/office/drawing/2014/main" val="2883394834"/>
                  </a:ext>
                </a:extLst>
              </a:tr>
              <a:tr h="311410">
                <a:tc>
                  <a:txBody>
                    <a:bodyPr/>
                    <a:lstStyle/>
                    <a:p>
                      <a:pPr lvl="0" algn="l"/>
                      <a:endParaRPr lang="en-IN" dirty="0"/>
                    </a:p>
                  </a:txBody>
                  <a:tcPr/>
                </a:tc>
                <a:tc>
                  <a:txBody>
                    <a:bodyPr/>
                    <a:lstStyle/>
                    <a:p>
                      <a:pPr lvl="0" algn="l"/>
                      <a:r>
                        <a:rPr lang="en-US" dirty="0"/>
                        <a:t>Createdby</a:t>
                      </a:r>
                      <a:endParaRPr lang="en-IN" dirty="0"/>
                    </a:p>
                  </a:txBody>
                  <a:tcPr/>
                </a:tc>
                <a:tc>
                  <a:txBody>
                    <a:bodyPr/>
                    <a:lstStyle/>
                    <a:p>
                      <a:pPr lvl="0" algn="l"/>
                      <a:r>
                        <a:rPr lang="en-IN" dirty="0"/>
                        <a:t>Varchar(6)</a:t>
                      </a:r>
                    </a:p>
                  </a:txBody>
                  <a:tcPr/>
                </a:tc>
                <a:tc>
                  <a:txBody>
                    <a:bodyPr/>
                    <a:lstStyle/>
                    <a:p>
                      <a:pPr lvl="0" algn="l"/>
                      <a:r>
                        <a:rPr lang="en-US" dirty="0"/>
                        <a:t>Employee id</a:t>
                      </a:r>
                      <a:endParaRPr lang="en-IN" dirty="0"/>
                    </a:p>
                  </a:txBody>
                  <a:tcPr/>
                </a:tc>
                <a:extLst>
                  <a:ext uri="{0D108BD9-81ED-4DB2-BD59-A6C34878D82A}">
                    <a16:rowId xmlns:a16="http://schemas.microsoft.com/office/drawing/2014/main" val="2632631026"/>
                  </a:ext>
                </a:extLst>
              </a:tr>
              <a:tr h="289744">
                <a:tc>
                  <a:txBody>
                    <a:bodyPr/>
                    <a:lstStyle/>
                    <a:p>
                      <a:pPr lvl="0" algn="l"/>
                      <a:endParaRPr lang="en-IN" dirty="0"/>
                    </a:p>
                  </a:txBody>
                  <a:tcPr/>
                </a:tc>
                <a:tc>
                  <a:txBody>
                    <a:bodyPr/>
                    <a:lstStyle/>
                    <a:p>
                      <a:pPr lvl="0" algn="l"/>
                      <a:r>
                        <a:rPr lang="en-US" dirty="0"/>
                        <a:t>Createddate</a:t>
                      </a:r>
                      <a:endParaRPr lang="en-IN" dirty="0"/>
                    </a:p>
                  </a:txBody>
                  <a:tcPr/>
                </a:tc>
                <a:tc>
                  <a:txBody>
                    <a:bodyPr/>
                    <a:lstStyle/>
                    <a:p>
                      <a:pPr lvl="0" algn="l"/>
                      <a:r>
                        <a:rPr lang="en-IN" dirty="0"/>
                        <a:t>DATETIME</a:t>
                      </a:r>
                    </a:p>
                  </a:txBody>
                  <a:tcPr/>
                </a:tc>
                <a:tc>
                  <a:txBody>
                    <a:bodyPr/>
                    <a:lstStyle/>
                    <a:p>
                      <a:pPr lvl="0" algn="l"/>
                      <a:r>
                        <a:rPr lang="en-US" baseline="0" dirty="0"/>
                        <a:t>Create date</a:t>
                      </a:r>
                      <a:endParaRPr lang="en-IN" dirty="0"/>
                    </a:p>
                  </a:txBody>
                  <a:tcPr/>
                </a:tc>
                <a:extLst>
                  <a:ext uri="{0D108BD9-81ED-4DB2-BD59-A6C34878D82A}">
                    <a16:rowId xmlns:a16="http://schemas.microsoft.com/office/drawing/2014/main" val="69082162"/>
                  </a:ext>
                </a:extLst>
              </a:tr>
            </a:tbl>
          </a:graphicData>
        </a:graphic>
      </p:graphicFrame>
      <p:sp>
        <p:nvSpPr>
          <p:cNvPr id="5" name="Rectangle 4">
            <a:extLst>
              <a:ext uri="{FF2B5EF4-FFF2-40B4-BE49-F238E27FC236}">
                <a16:creationId xmlns:a16="http://schemas.microsoft.com/office/drawing/2014/main" id="{9176DBF5-935C-31D1-18DF-49440BE2B077}"/>
              </a:ext>
            </a:extLst>
          </p:cNvPr>
          <p:cNvSpPr/>
          <p:nvPr/>
        </p:nvSpPr>
        <p:spPr>
          <a:xfrm>
            <a:off x="690880" y="619760"/>
            <a:ext cx="2794000" cy="4389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Attendance</a:t>
            </a:r>
          </a:p>
        </p:txBody>
      </p:sp>
      <p:graphicFrame>
        <p:nvGraphicFramePr>
          <p:cNvPr id="6" name="Table 5">
            <a:extLst>
              <a:ext uri="{FF2B5EF4-FFF2-40B4-BE49-F238E27FC236}">
                <a16:creationId xmlns:a16="http://schemas.microsoft.com/office/drawing/2014/main" id="{3229B380-ED85-1AB2-50BE-E84C5F163C69}"/>
              </a:ext>
            </a:extLst>
          </p:cNvPr>
          <p:cNvGraphicFramePr>
            <a:graphicFrameLocks noGrp="1"/>
          </p:cNvGraphicFramePr>
          <p:nvPr>
            <p:extLst>
              <p:ext uri="{D42A27DB-BD31-4B8C-83A1-F6EECF244321}">
                <p14:modId xmlns:p14="http://schemas.microsoft.com/office/powerpoint/2010/main" val="2741820390"/>
              </p:ext>
            </p:extLst>
          </p:nvPr>
        </p:nvGraphicFramePr>
        <p:xfrm>
          <a:off x="690880" y="5142109"/>
          <a:ext cx="10850879" cy="1501070"/>
        </p:xfrm>
        <a:graphic>
          <a:graphicData uri="http://schemas.openxmlformats.org/drawingml/2006/table">
            <a:tbl>
              <a:tblPr firstRow="1" bandRow="1">
                <a:tableStyleId>{5940675A-B579-460E-94D1-54222C63F5DA}</a:tableStyleId>
              </a:tblPr>
              <a:tblGrid>
                <a:gridCol w="2824480">
                  <a:extLst>
                    <a:ext uri="{9D8B030D-6E8A-4147-A177-3AD203B41FA5}">
                      <a16:colId xmlns:a16="http://schemas.microsoft.com/office/drawing/2014/main" val="1818704134"/>
                    </a:ext>
                  </a:extLst>
                </a:gridCol>
                <a:gridCol w="1798320">
                  <a:extLst>
                    <a:ext uri="{9D8B030D-6E8A-4147-A177-3AD203B41FA5}">
                      <a16:colId xmlns:a16="http://schemas.microsoft.com/office/drawing/2014/main" val="3802629425"/>
                    </a:ext>
                  </a:extLst>
                </a:gridCol>
                <a:gridCol w="2804160">
                  <a:extLst>
                    <a:ext uri="{9D8B030D-6E8A-4147-A177-3AD203B41FA5}">
                      <a16:colId xmlns:a16="http://schemas.microsoft.com/office/drawing/2014/main" val="2216229045"/>
                    </a:ext>
                  </a:extLst>
                </a:gridCol>
                <a:gridCol w="3423919">
                  <a:extLst>
                    <a:ext uri="{9D8B030D-6E8A-4147-A177-3AD203B41FA5}">
                      <a16:colId xmlns:a16="http://schemas.microsoft.com/office/drawing/2014/main" val="1226919119"/>
                    </a:ext>
                  </a:extLst>
                </a:gridCol>
              </a:tblGrid>
              <a:tr h="300403">
                <a:tc>
                  <a:txBody>
                    <a:bodyPr/>
                    <a:lstStyle/>
                    <a:p>
                      <a:r>
                        <a:rPr lang="en-IN" sz="1800" b="1" dirty="0"/>
                        <a:t>Table Name</a:t>
                      </a:r>
                    </a:p>
                  </a:txBody>
                  <a:tcPr/>
                </a:tc>
                <a:tc>
                  <a:txBody>
                    <a:bodyPr/>
                    <a:lstStyle/>
                    <a:p>
                      <a:r>
                        <a:rPr lang="en-IN" sz="1800" b="1" dirty="0"/>
                        <a:t>Attributes</a:t>
                      </a:r>
                    </a:p>
                  </a:txBody>
                  <a:tcPr/>
                </a:tc>
                <a:tc>
                  <a:txBody>
                    <a:bodyPr/>
                    <a:lstStyle/>
                    <a:p>
                      <a:r>
                        <a:rPr lang="en-IN" sz="1800" b="1" dirty="0"/>
                        <a:t>Data Types</a:t>
                      </a:r>
                    </a:p>
                  </a:txBody>
                  <a:tcPr/>
                </a:tc>
                <a:tc>
                  <a:txBody>
                    <a:bodyPr/>
                    <a:lstStyle/>
                    <a:p>
                      <a:r>
                        <a:rPr lang="en-IN" sz="1800" b="1" dirty="0"/>
                        <a:t>Description</a:t>
                      </a:r>
                    </a:p>
                  </a:txBody>
                  <a:tcPr/>
                </a:tc>
                <a:extLst>
                  <a:ext uri="{0D108BD9-81ED-4DB2-BD59-A6C34878D82A}">
                    <a16:rowId xmlns:a16="http://schemas.microsoft.com/office/drawing/2014/main" val="605089902"/>
                  </a:ext>
                </a:extLst>
              </a:tr>
              <a:tr h="525705">
                <a:tc rowSpan="2">
                  <a:txBody>
                    <a:bodyPr/>
                    <a:lstStyle/>
                    <a:p>
                      <a:pPr algn="ctr"/>
                      <a:r>
                        <a:rPr lang="en-IN" sz="1800" b="0" dirty="0"/>
                        <a:t>Department</a:t>
                      </a:r>
                      <a:r>
                        <a:rPr lang="en-IN" sz="1800" b="1" dirty="0"/>
                        <a:t>  </a:t>
                      </a:r>
                    </a:p>
                  </a:txBody>
                  <a:tcPr anchor="ctr"/>
                </a:tc>
                <a:tc>
                  <a:txBody>
                    <a:bodyPr/>
                    <a:lstStyle/>
                    <a:p>
                      <a:r>
                        <a:rPr lang="en-US" sz="1800" b="0" kern="1200" dirty="0">
                          <a:solidFill>
                            <a:schemeClr val="tx1"/>
                          </a:solidFill>
                          <a:effectLst/>
                          <a:latin typeface="+mn-lt"/>
                          <a:ea typeface="+mn-ea"/>
                          <a:cs typeface="+mn-cs"/>
                        </a:rPr>
                        <a:t>Dept  Id</a:t>
                      </a:r>
                      <a:endParaRPr lang="en-IN" sz="1800" dirty="0"/>
                    </a:p>
                  </a:txBody>
                  <a:tcPr/>
                </a:tc>
                <a:tc>
                  <a:txBody>
                    <a:bodyPr/>
                    <a:lstStyle/>
                    <a:p>
                      <a:r>
                        <a:rPr lang="en-IN" sz="1800" dirty="0"/>
                        <a:t>Int</a:t>
                      </a:r>
                    </a:p>
                  </a:txBody>
                  <a:tcPr/>
                </a:tc>
                <a:tc>
                  <a:txBody>
                    <a:bodyPr/>
                    <a:lstStyle/>
                    <a:p>
                      <a:r>
                        <a:rPr lang="en-IN" sz="1800" dirty="0"/>
                        <a:t>Department code</a:t>
                      </a:r>
                    </a:p>
                  </a:txBody>
                  <a:tcPr/>
                </a:tc>
                <a:extLst>
                  <a:ext uri="{0D108BD9-81ED-4DB2-BD59-A6C34878D82A}">
                    <a16:rowId xmlns:a16="http://schemas.microsoft.com/office/drawing/2014/main" val="677679112"/>
                  </a:ext>
                </a:extLst>
              </a:tr>
              <a:tr h="609605">
                <a:tc vMerge="1">
                  <a:txBody>
                    <a:bodyPr/>
                    <a:lstStyle/>
                    <a:p>
                      <a:endParaRPr lang="en-IN" dirty="0"/>
                    </a:p>
                  </a:txBody>
                  <a:tcPr/>
                </a:tc>
                <a:tc>
                  <a:txBody>
                    <a:bodyPr/>
                    <a:lstStyle/>
                    <a:p>
                      <a:r>
                        <a:rPr lang="en-US" sz="1800" b="0" kern="1200" dirty="0">
                          <a:solidFill>
                            <a:schemeClr val="tx1"/>
                          </a:solidFill>
                          <a:effectLst/>
                          <a:latin typeface="+mn-lt"/>
                          <a:ea typeface="+mn-ea"/>
                          <a:cs typeface="+mn-cs"/>
                        </a:rPr>
                        <a:t>Dept  Name</a:t>
                      </a:r>
                      <a:endParaRPr lang="en-IN" sz="1800" dirty="0"/>
                    </a:p>
                  </a:txBody>
                  <a:tcPr/>
                </a:tc>
                <a:tc>
                  <a:txBody>
                    <a:bodyPr/>
                    <a:lstStyle/>
                    <a:p>
                      <a:r>
                        <a:rPr lang="en-IN" sz="1800" dirty="0"/>
                        <a:t>Varchar(20)</a:t>
                      </a:r>
                    </a:p>
                  </a:txBody>
                  <a:tcPr/>
                </a:tc>
                <a:tc>
                  <a:txBody>
                    <a:bodyPr/>
                    <a:lstStyle/>
                    <a:p>
                      <a:r>
                        <a:rPr lang="en-IN" sz="1800" dirty="0"/>
                        <a:t>Department name</a:t>
                      </a:r>
                    </a:p>
                  </a:txBody>
                  <a:tcPr/>
                </a:tc>
                <a:extLst>
                  <a:ext uri="{0D108BD9-81ED-4DB2-BD59-A6C34878D82A}">
                    <a16:rowId xmlns:a16="http://schemas.microsoft.com/office/drawing/2014/main" val="2708774819"/>
                  </a:ext>
                </a:extLst>
              </a:tr>
            </a:tbl>
          </a:graphicData>
        </a:graphic>
      </p:graphicFrame>
    </p:spTree>
    <p:extLst>
      <p:ext uri="{BB962C8B-B14F-4D97-AF65-F5344CB8AC3E}">
        <p14:creationId xmlns:p14="http://schemas.microsoft.com/office/powerpoint/2010/main" val="412938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40883-02D6-C1EC-E877-C5FC038E9E89}"/>
              </a:ext>
            </a:extLst>
          </p:cNvPr>
          <p:cNvSpPr txBox="1"/>
          <p:nvPr/>
        </p:nvSpPr>
        <p:spPr>
          <a:xfrm>
            <a:off x="1645920" y="2598003"/>
            <a:ext cx="12141200" cy="830997"/>
          </a:xfrm>
          <a:prstGeom prst="rect">
            <a:avLst/>
          </a:prstGeom>
          <a:noFill/>
        </p:spPr>
        <p:txBody>
          <a:bodyPr wrap="square" rtlCol="0">
            <a:spAutoFit/>
          </a:bodyPr>
          <a:lstStyle/>
          <a:p>
            <a:r>
              <a:rPr lang="en-IN" sz="4800" b="1" dirty="0"/>
              <a:t>Screen 1: EMPLOYEE REGISTRATION</a:t>
            </a:r>
          </a:p>
        </p:txBody>
      </p:sp>
    </p:spTree>
    <p:extLst>
      <p:ext uri="{BB962C8B-B14F-4D97-AF65-F5344CB8AC3E}">
        <p14:creationId xmlns:p14="http://schemas.microsoft.com/office/powerpoint/2010/main" val="195016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965A9E-00A8-A633-F780-46CE00CF766A}"/>
              </a:ext>
            </a:extLst>
          </p:cNvPr>
          <p:cNvSpPr/>
          <p:nvPr/>
        </p:nvSpPr>
        <p:spPr>
          <a:xfrm>
            <a:off x="558800" y="115464"/>
            <a:ext cx="11064240" cy="67425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Rectangle 52">
            <a:extLst>
              <a:ext uri="{FF2B5EF4-FFF2-40B4-BE49-F238E27FC236}">
                <a16:creationId xmlns:a16="http://schemas.microsoft.com/office/drawing/2014/main" id="{FD39C640-E6D7-1606-EE53-1CB1ED63A4E9}"/>
              </a:ext>
            </a:extLst>
          </p:cNvPr>
          <p:cNvSpPr/>
          <p:nvPr/>
        </p:nvSpPr>
        <p:spPr>
          <a:xfrm>
            <a:off x="3537527" y="6013180"/>
            <a:ext cx="4978400" cy="85127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686BEE1-6D65-3CC8-53B0-A54650135F7A}"/>
              </a:ext>
            </a:extLst>
          </p:cNvPr>
          <p:cNvSpPr/>
          <p:nvPr/>
        </p:nvSpPr>
        <p:spPr>
          <a:xfrm>
            <a:off x="558800" y="125624"/>
            <a:ext cx="11064240" cy="49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Sundaram Infotech Solutions</a:t>
            </a:r>
          </a:p>
        </p:txBody>
      </p:sp>
      <p:sp>
        <p:nvSpPr>
          <p:cNvPr id="6" name="Rectangle 5">
            <a:extLst>
              <a:ext uri="{FF2B5EF4-FFF2-40B4-BE49-F238E27FC236}">
                <a16:creationId xmlns:a16="http://schemas.microsoft.com/office/drawing/2014/main" id="{C9F453EB-0DD7-5B33-6B06-49E921C520E7}"/>
              </a:ext>
            </a:extLst>
          </p:cNvPr>
          <p:cNvSpPr/>
          <p:nvPr/>
        </p:nvSpPr>
        <p:spPr>
          <a:xfrm>
            <a:off x="3639127" y="927339"/>
            <a:ext cx="4710546" cy="387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EMPLOYEE REGISTRATION</a:t>
            </a:r>
          </a:p>
        </p:txBody>
      </p:sp>
      <p:sp>
        <p:nvSpPr>
          <p:cNvPr id="8" name="Rectangle: Rounded Corners 7">
            <a:extLst>
              <a:ext uri="{FF2B5EF4-FFF2-40B4-BE49-F238E27FC236}">
                <a16:creationId xmlns:a16="http://schemas.microsoft.com/office/drawing/2014/main" id="{3EF2A072-7B35-ED2A-A705-191D71959790}"/>
              </a:ext>
            </a:extLst>
          </p:cNvPr>
          <p:cNvSpPr/>
          <p:nvPr/>
        </p:nvSpPr>
        <p:spPr>
          <a:xfrm>
            <a:off x="3537527" y="1499994"/>
            <a:ext cx="4978400" cy="523238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3CB3273-D801-B6DD-8D68-526A1284D779}"/>
              </a:ext>
            </a:extLst>
          </p:cNvPr>
          <p:cNvSpPr/>
          <p:nvPr/>
        </p:nvSpPr>
        <p:spPr>
          <a:xfrm>
            <a:off x="4064000" y="2866055"/>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cxnSp>
        <p:nvCxnSpPr>
          <p:cNvPr id="15" name="Straight Connector 14">
            <a:extLst>
              <a:ext uri="{FF2B5EF4-FFF2-40B4-BE49-F238E27FC236}">
                <a16:creationId xmlns:a16="http://schemas.microsoft.com/office/drawing/2014/main" id="{D49A7DBF-3481-890B-CC09-95C6EC98CCD6}"/>
              </a:ext>
            </a:extLst>
          </p:cNvPr>
          <p:cNvCxnSpPr/>
          <p:nvPr/>
        </p:nvCxnSpPr>
        <p:spPr>
          <a:xfrm>
            <a:off x="6936509" y="3239663"/>
            <a:ext cx="0" cy="6927"/>
          </a:xfrm>
          <a:prstGeom prst="line">
            <a:avLst/>
          </a:prstGeom>
        </p:spPr>
        <p:style>
          <a:lnRef idx="1">
            <a:schemeClr val="accent1"/>
          </a:lnRef>
          <a:fillRef idx="0">
            <a:schemeClr val="accent1"/>
          </a:fillRef>
          <a:effectRef idx="0">
            <a:schemeClr val="accent1"/>
          </a:effectRef>
          <a:fontRef idx="minor">
            <a:schemeClr val="tx1"/>
          </a:fontRef>
        </p:style>
      </p:cxnSp>
      <p:sp>
        <p:nvSpPr>
          <p:cNvPr id="16" name="Half Frame 15">
            <a:extLst>
              <a:ext uri="{FF2B5EF4-FFF2-40B4-BE49-F238E27FC236}">
                <a16:creationId xmlns:a16="http://schemas.microsoft.com/office/drawing/2014/main" id="{656C2B8B-0E0A-8306-849B-E4636E4B6912}"/>
              </a:ext>
            </a:extLst>
          </p:cNvPr>
          <p:cNvSpPr/>
          <p:nvPr/>
        </p:nvSpPr>
        <p:spPr>
          <a:xfrm rot="13477907">
            <a:off x="7652248" y="3115900"/>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Speech Bubble: Rectangle 13">
            <a:extLst>
              <a:ext uri="{FF2B5EF4-FFF2-40B4-BE49-F238E27FC236}">
                <a16:creationId xmlns:a16="http://schemas.microsoft.com/office/drawing/2014/main" id="{F7962EC2-3C74-D76D-61DE-05CD173E52DB}"/>
              </a:ext>
            </a:extLst>
          </p:cNvPr>
          <p:cNvSpPr/>
          <p:nvPr/>
        </p:nvSpPr>
        <p:spPr>
          <a:xfrm rot="5400000" flipH="1">
            <a:off x="9895182" y="1413873"/>
            <a:ext cx="935176"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17" name="TextBox 16">
            <a:extLst>
              <a:ext uri="{FF2B5EF4-FFF2-40B4-BE49-F238E27FC236}">
                <a16:creationId xmlns:a16="http://schemas.microsoft.com/office/drawing/2014/main" id="{3D4BB5B5-3D59-CBC5-8046-8CF65548B5F0}"/>
              </a:ext>
            </a:extLst>
          </p:cNvPr>
          <p:cNvSpPr txBox="1"/>
          <p:nvPr/>
        </p:nvSpPr>
        <p:spPr>
          <a:xfrm>
            <a:off x="9030204" y="2332648"/>
            <a:ext cx="2745889" cy="923330"/>
          </a:xfrm>
          <a:prstGeom prst="rect">
            <a:avLst/>
          </a:prstGeom>
          <a:noFill/>
        </p:spPr>
        <p:txBody>
          <a:bodyPr wrap="square" rtlCol="0">
            <a:spAutoFit/>
          </a:bodyPr>
          <a:lstStyle/>
          <a:p>
            <a:r>
              <a:rPr lang="en-IN" dirty="0">
                <a:solidFill>
                  <a:schemeClr val="bg1"/>
                </a:solidFill>
              </a:rPr>
              <a:t>Select the Branch code which is directly coming from database</a:t>
            </a:r>
          </a:p>
        </p:txBody>
      </p:sp>
      <p:sp>
        <p:nvSpPr>
          <p:cNvPr id="31" name="Speech Bubble: Rectangle 30">
            <a:extLst>
              <a:ext uri="{FF2B5EF4-FFF2-40B4-BE49-F238E27FC236}">
                <a16:creationId xmlns:a16="http://schemas.microsoft.com/office/drawing/2014/main" id="{8F5803C8-CAF5-277B-4AC0-3BCDD08D7103}"/>
              </a:ext>
            </a:extLst>
          </p:cNvPr>
          <p:cNvSpPr/>
          <p:nvPr/>
        </p:nvSpPr>
        <p:spPr>
          <a:xfrm rot="16200000">
            <a:off x="1305023" y="2668451"/>
            <a:ext cx="990257"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33" name="TextBox 32">
            <a:extLst>
              <a:ext uri="{FF2B5EF4-FFF2-40B4-BE49-F238E27FC236}">
                <a16:creationId xmlns:a16="http://schemas.microsoft.com/office/drawing/2014/main" id="{18BFB576-ED5D-49A3-A2E2-6D75841A99E9}"/>
              </a:ext>
            </a:extLst>
          </p:cNvPr>
          <p:cNvSpPr txBox="1"/>
          <p:nvPr/>
        </p:nvSpPr>
        <p:spPr>
          <a:xfrm>
            <a:off x="449332" y="3631836"/>
            <a:ext cx="2695890" cy="923330"/>
          </a:xfrm>
          <a:prstGeom prst="rect">
            <a:avLst/>
          </a:prstGeom>
          <a:noFill/>
        </p:spPr>
        <p:txBody>
          <a:bodyPr wrap="square" rtlCol="0">
            <a:spAutoFit/>
          </a:bodyPr>
          <a:lstStyle/>
          <a:p>
            <a:r>
              <a:rPr lang="en-IN" dirty="0">
                <a:solidFill>
                  <a:schemeClr val="bg1"/>
                </a:solidFill>
              </a:rPr>
              <a:t>Branch names will be fetched from the database</a:t>
            </a:r>
          </a:p>
          <a:p>
            <a:endParaRPr lang="en-IN" dirty="0">
              <a:solidFill>
                <a:schemeClr val="bg1"/>
              </a:solidFill>
            </a:endParaRPr>
          </a:p>
        </p:txBody>
      </p:sp>
      <p:sp>
        <p:nvSpPr>
          <p:cNvPr id="37" name="Rectangle 36">
            <a:extLst>
              <a:ext uri="{FF2B5EF4-FFF2-40B4-BE49-F238E27FC236}">
                <a16:creationId xmlns:a16="http://schemas.microsoft.com/office/drawing/2014/main" id="{66826A9F-DC31-33DB-0741-3F5EB011FE07}"/>
              </a:ext>
            </a:extLst>
          </p:cNvPr>
          <p:cNvSpPr/>
          <p:nvPr/>
        </p:nvSpPr>
        <p:spPr>
          <a:xfrm>
            <a:off x="4073241" y="3749151"/>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38" name="TextBox 37">
            <a:extLst>
              <a:ext uri="{FF2B5EF4-FFF2-40B4-BE49-F238E27FC236}">
                <a16:creationId xmlns:a16="http://schemas.microsoft.com/office/drawing/2014/main" id="{CDE1ADF0-CAF0-E658-355C-966E6F7B12BD}"/>
              </a:ext>
            </a:extLst>
          </p:cNvPr>
          <p:cNvSpPr txBox="1"/>
          <p:nvPr/>
        </p:nvSpPr>
        <p:spPr>
          <a:xfrm>
            <a:off x="4000841" y="2503895"/>
            <a:ext cx="1720687" cy="369332"/>
          </a:xfrm>
          <a:prstGeom prst="rect">
            <a:avLst/>
          </a:prstGeom>
          <a:noFill/>
        </p:spPr>
        <p:txBody>
          <a:bodyPr wrap="square" rtlCol="0">
            <a:spAutoFit/>
          </a:bodyPr>
          <a:lstStyle/>
          <a:p>
            <a:r>
              <a:rPr lang="en-IN" dirty="0"/>
              <a:t>Branch Code</a:t>
            </a:r>
          </a:p>
        </p:txBody>
      </p:sp>
      <p:sp>
        <p:nvSpPr>
          <p:cNvPr id="39" name="TextBox 38">
            <a:extLst>
              <a:ext uri="{FF2B5EF4-FFF2-40B4-BE49-F238E27FC236}">
                <a16:creationId xmlns:a16="http://schemas.microsoft.com/office/drawing/2014/main" id="{75EAADCB-C65A-EE32-48A8-71EFB05A5EF9}"/>
              </a:ext>
            </a:extLst>
          </p:cNvPr>
          <p:cNvSpPr txBox="1"/>
          <p:nvPr/>
        </p:nvSpPr>
        <p:spPr>
          <a:xfrm>
            <a:off x="4015913" y="3400880"/>
            <a:ext cx="1720687" cy="369332"/>
          </a:xfrm>
          <a:prstGeom prst="rect">
            <a:avLst/>
          </a:prstGeom>
          <a:noFill/>
        </p:spPr>
        <p:txBody>
          <a:bodyPr wrap="square" rtlCol="0">
            <a:spAutoFit/>
          </a:bodyPr>
          <a:lstStyle/>
          <a:p>
            <a:r>
              <a:rPr lang="en-IN" dirty="0"/>
              <a:t>Branch Name</a:t>
            </a:r>
          </a:p>
        </p:txBody>
      </p:sp>
      <p:sp>
        <p:nvSpPr>
          <p:cNvPr id="50" name="Speech Bubble: Rectangle 49">
            <a:extLst>
              <a:ext uri="{FF2B5EF4-FFF2-40B4-BE49-F238E27FC236}">
                <a16:creationId xmlns:a16="http://schemas.microsoft.com/office/drawing/2014/main" id="{40A4B595-82EC-CFD0-32B4-50B6C16FC74D}"/>
              </a:ext>
            </a:extLst>
          </p:cNvPr>
          <p:cNvSpPr/>
          <p:nvPr/>
        </p:nvSpPr>
        <p:spPr>
          <a:xfrm rot="5400000" flipH="1">
            <a:off x="9948859" y="4244314"/>
            <a:ext cx="827822"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52" name="TextBox 51">
            <a:extLst>
              <a:ext uri="{FF2B5EF4-FFF2-40B4-BE49-F238E27FC236}">
                <a16:creationId xmlns:a16="http://schemas.microsoft.com/office/drawing/2014/main" id="{A5EBC93B-282B-BE8F-B396-AD60001E9C1E}"/>
              </a:ext>
            </a:extLst>
          </p:cNvPr>
          <p:cNvSpPr txBox="1"/>
          <p:nvPr/>
        </p:nvSpPr>
        <p:spPr>
          <a:xfrm>
            <a:off x="9115426" y="5167630"/>
            <a:ext cx="2702304" cy="646331"/>
          </a:xfrm>
          <a:prstGeom prst="rect">
            <a:avLst/>
          </a:prstGeom>
          <a:noFill/>
        </p:spPr>
        <p:txBody>
          <a:bodyPr wrap="square" rtlCol="0">
            <a:spAutoFit/>
          </a:bodyPr>
          <a:lstStyle/>
          <a:p>
            <a:r>
              <a:rPr lang="en-IN" dirty="0">
                <a:solidFill>
                  <a:schemeClr val="bg1"/>
                </a:solidFill>
              </a:rPr>
              <a:t>Department names will be fetched from the database</a:t>
            </a:r>
          </a:p>
        </p:txBody>
      </p:sp>
      <p:sp>
        <p:nvSpPr>
          <p:cNvPr id="7" name="TextBox 6">
            <a:extLst>
              <a:ext uri="{FF2B5EF4-FFF2-40B4-BE49-F238E27FC236}">
                <a16:creationId xmlns:a16="http://schemas.microsoft.com/office/drawing/2014/main" id="{D32333EF-7831-CC89-1F13-A3619853D654}"/>
              </a:ext>
            </a:extLst>
          </p:cNvPr>
          <p:cNvSpPr txBox="1"/>
          <p:nvPr/>
        </p:nvSpPr>
        <p:spPr>
          <a:xfrm flipV="1">
            <a:off x="3491808" y="301356"/>
            <a:ext cx="2197389" cy="206644"/>
          </a:xfrm>
          <a:prstGeom prst="rect">
            <a:avLst/>
          </a:prstGeom>
          <a:noFill/>
        </p:spPr>
        <p:txBody>
          <a:bodyPr wrap="square" rtlCol="0">
            <a:spAutoFit/>
          </a:bodyPr>
          <a:lstStyle/>
          <a:p>
            <a:endParaRPr lang="en-IN" dirty="0"/>
          </a:p>
        </p:txBody>
      </p:sp>
      <p:sp>
        <p:nvSpPr>
          <p:cNvPr id="19" name="Rectangle 18">
            <a:extLst>
              <a:ext uri="{FF2B5EF4-FFF2-40B4-BE49-F238E27FC236}">
                <a16:creationId xmlns:a16="http://schemas.microsoft.com/office/drawing/2014/main" id="{E2D40DC6-1E7A-1E89-30EA-13A969B3292C}"/>
              </a:ext>
            </a:extLst>
          </p:cNvPr>
          <p:cNvSpPr/>
          <p:nvPr/>
        </p:nvSpPr>
        <p:spPr>
          <a:xfrm>
            <a:off x="4185921" y="232923"/>
            <a:ext cx="1645919" cy="2953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Attendance</a:t>
            </a:r>
          </a:p>
        </p:txBody>
      </p:sp>
      <p:sp>
        <p:nvSpPr>
          <p:cNvPr id="10" name="Rectangle 9">
            <a:extLst>
              <a:ext uri="{FF2B5EF4-FFF2-40B4-BE49-F238E27FC236}">
                <a16:creationId xmlns:a16="http://schemas.microsoft.com/office/drawing/2014/main" id="{F81B2708-D706-1A0F-1621-3D78BF101771}"/>
              </a:ext>
            </a:extLst>
          </p:cNvPr>
          <p:cNvSpPr/>
          <p:nvPr/>
        </p:nvSpPr>
        <p:spPr>
          <a:xfrm>
            <a:off x="3164319" y="232923"/>
            <a:ext cx="1621291" cy="29539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Register</a:t>
            </a:r>
          </a:p>
        </p:txBody>
      </p:sp>
      <p:sp>
        <p:nvSpPr>
          <p:cNvPr id="11" name="Rectangle 10">
            <a:extLst>
              <a:ext uri="{FF2B5EF4-FFF2-40B4-BE49-F238E27FC236}">
                <a16:creationId xmlns:a16="http://schemas.microsoft.com/office/drawing/2014/main" id="{9913E744-45BF-B5AA-1F77-FC27E76B185D}"/>
              </a:ext>
            </a:extLst>
          </p:cNvPr>
          <p:cNvSpPr/>
          <p:nvPr/>
        </p:nvSpPr>
        <p:spPr>
          <a:xfrm>
            <a:off x="5334001" y="232923"/>
            <a:ext cx="1645919" cy="3157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PettyCash</a:t>
            </a:r>
          </a:p>
        </p:txBody>
      </p:sp>
      <p:sp>
        <p:nvSpPr>
          <p:cNvPr id="28" name="Rectangle 27">
            <a:extLst>
              <a:ext uri="{FF2B5EF4-FFF2-40B4-BE49-F238E27FC236}">
                <a16:creationId xmlns:a16="http://schemas.microsoft.com/office/drawing/2014/main" id="{18913958-B249-628B-1663-1E400E5F3E25}"/>
              </a:ext>
            </a:extLst>
          </p:cNvPr>
          <p:cNvSpPr/>
          <p:nvPr/>
        </p:nvSpPr>
        <p:spPr>
          <a:xfrm>
            <a:off x="4054759" y="4628744"/>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-select-</a:t>
            </a:r>
          </a:p>
        </p:txBody>
      </p:sp>
      <p:sp>
        <p:nvSpPr>
          <p:cNvPr id="34" name="Half Frame 33">
            <a:extLst>
              <a:ext uri="{FF2B5EF4-FFF2-40B4-BE49-F238E27FC236}">
                <a16:creationId xmlns:a16="http://schemas.microsoft.com/office/drawing/2014/main" id="{247594EF-438D-9DCC-08EA-89EF88D361A5}"/>
              </a:ext>
            </a:extLst>
          </p:cNvPr>
          <p:cNvSpPr/>
          <p:nvPr/>
        </p:nvSpPr>
        <p:spPr>
          <a:xfrm rot="13477907">
            <a:off x="7643007" y="4878589"/>
            <a:ext cx="45719" cy="45719"/>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Rectangle 43">
            <a:extLst>
              <a:ext uri="{FF2B5EF4-FFF2-40B4-BE49-F238E27FC236}">
                <a16:creationId xmlns:a16="http://schemas.microsoft.com/office/drawing/2014/main" id="{BC1CA8FA-C937-B1DA-006C-C16EA398C8C6}"/>
              </a:ext>
            </a:extLst>
          </p:cNvPr>
          <p:cNvSpPr/>
          <p:nvPr/>
        </p:nvSpPr>
        <p:spPr>
          <a:xfrm>
            <a:off x="4064000" y="5511840"/>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45" name="TextBox 44">
            <a:extLst>
              <a:ext uri="{FF2B5EF4-FFF2-40B4-BE49-F238E27FC236}">
                <a16:creationId xmlns:a16="http://schemas.microsoft.com/office/drawing/2014/main" id="{31E83363-FE45-AACA-581F-11E191DFD17F}"/>
              </a:ext>
            </a:extLst>
          </p:cNvPr>
          <p:cNvSpPr txBox="1"/>
          <p:nvPr/>
        </p:nvSpPr>
        <p:spPr>
          <a:xfrm>
            <a:off x="3991600" y="4266584"/>
            <a:ext cx="2988320" cy="369332"/>
          </a:xfrm>
          <a:prstGeom prst="rect">
            <a:avLst/>
          </a:prstGeom>
          <a:noFill/>
        </p:spPr>
        <p:txBody>
          <a:bodyPr wrap="square" rtlCol="0">
            <a:spAutoFit/>
          </a:bodyPr>
          <a:lstStyle/>
          <a:p>
            <a:r>
              <a:rPr lang="en-IN" dirty="0"/>
              <a:t>Department Code</a:t>
            </a:r>
          </a:p>
        </p:txBody>
      </p:sp>
      <p:sp>
        <p:nvSpPr>
          <p:cNvPr id="47" name="TextBox 46">
            <a:extLst>
              <a:ext uri="{FF2B5EF4-FFF2-40B4-BE49-F238E27FC236}">
                <a16:creationId xmlns:a16="http://schemas.microsoft.com/office/drawing/2014/main" id="{1ADFEB24-4F11-9BE9-7A3F-583591CC2849}"/>
              </a:ext>
            </a:extLst>
          </p:cNvPr>
          <p:cNvSpPr txBox="1"/>
          <p:nvPr/>
        </p:nvSpPr>
        <p:spPr>
          <a:xfrm>
            <a:off x="4006672" y="5163569"/>
            <a:ext cx="2536368" cy="369332"/>
          </a:xfrm>
          <a:prstGeom prst="rect">
            <a:avLst/>
          </a:prstGeom>
          <a:noFill/>
        </p:spPr>
        <p:txBody>
          <a:bodyPr wrap="square" rtlCol="0">
            <a:spAutoFit/>
          </a:bodyPr>
          <a:lstStyle/>
          <a:p>
            <a:r>
              <a:rPr lang="en-IN" dirty="0"/>
              <a:t>Department Name</a:t>
            </a:r>
          </a:p>
        </p:txBody>
      </p:sp>
      <p:sp>
        <p:nvSpPr>
          <p:cNvPr id="54" name="Rectangle 53">
            <a:extLst>
              <a:ext uri="{FF2B5EF4-FFF2-40B4-BE49-F238E27FC236}">
                <a16:creationId xmlns:a16="http://schemas.microsoft.com/office/drawing/2014/main" id="{FDE2D6C3-E31F-970A-02A0-D44F503BDBBD}"/>
              </a:ext>
            </a:extLst>
          </p:cNvPr>
          <p:cNvSpPr/>
          <p:nvPr/>
        </p:nvSpPr>
        <p:spPr>
          <a:xfrm>
            <a:off x="4073241" y="6403489"/>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55" name="TextBox 54">
            <a:extLst>
              <a:ext uri="{FF2B5EF4-FFF2-40B4-BE49-F238E27FC236}">
                <a16:creationId xmlns:a16="http://schemas.microsoft.com/office/drawing/2014/main" id="{DEDEFAEA-566E-D578-F806-A447BB0C26A9}"/>
              </a:ext>
            </a:extLst>
          </p:cNvPr>
          <p:cNvSpPr txBox="1"/>
          <p:nvPr/>
        </p:nvSpPr>
        <p:spPr>
          <a:xfrm>
            <a:off x="4015913" y="6055218"/>
            <a:ext cx="2536368" cy="369332"/>
          </a:xfrm>
          <a:prstGeom prst="rect">
            <a:avLst/>
          </a:prstGeom>
          <a:noFill/>
        </p:spPr>
        <p:txBody>
          <a:bodyPr wrap="square" rtlCol="0">
            <a:spAutoFit/>
          </a:bodyPr>
          <a:lstStyle/>
          <a:p>
            <a:r>
              <a:rPr lang="en-IN" dirty="0"/>
              <a:t>Employee Role</a:t>
            </a:r>
          </a:p>
        </p:txBody>
      </p:sp>
      <p:sp>
        <p:nvSpPr>
          <p:cNvPr id="58" name="Rectangle 57">
            <a:extLst>
              <a:ext uri="{FF2B5EF4-FFF2-40B4-BE49-F238E27FC236}">
                <a16:creationId xmlns:a16="http://schemas.microsoft.com/office/drawing/2014/main" id="{B8C589F5-C164-A131-324E-353C0583C81D}"/>
              </a:ext>
            </a:extLst>
          </p:cNvPr>
          <p:cNvSpPr/>
          <p:nvPr/>
        </p:nvSpPr>
        <p:spPr>
          <a:xfrm>
            <a:off x="4054759" y="1984624"/>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59" name="TextBox 58">
            <a:extLst>
              <a:ext uri="{FF2B5EF4-FFF2-40B4-BE49-F238E27FC236}">
                <a16:creationId xmlns:a16="http://schemas.microsoft.com/office/drawing/2014/main" id="{D4F653B7-364E-A821-8BD1-A651CFCF8FEA}"/>
              </a:ext>
            </a:extLst>
          </p:cNvPr>
          <p:cNvSpPr txBox="1"/>
          <p:nvPr/>
        </p:nvSpPr>
        <p:spPr>
          <a:xfrm>
            <a:off x="3997431" y="1636353"/>
            <a:ext cx="2536368" cy="369332"/>
          </a:xfrm>
          <a:prstGeom prst="rect">
            <a:avLst/>
          </a:prstGeom>
          <a:noFill/>
        </p:spPr>
        <p:txBody>
          <a:bodyPr wrap="square" rtlCol="0">
            <a:spAutoFit/>
          </a:bodyPr>
          <a:lstStyle/>
          <a:p>
            <a:r>
              <a:rPr lang="en-IN" dirty="0"/>
              <a:t>Employee Name</a:t>
            </a:r>
          </a:p>
        </p:txBody>
      </p:sp>
    </p:spTree>
    <p:extLst>
      <p:ext uri="{BB962C8B-B14F-4D97-AF65-F5344CB8AC3E}">
        <p14:creationId xmlns:p14="http://schemas.microsoft.com/office/powerpoint/2010/main" val="371360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965A9E-00A8-A633-F780-46CE00CF766A}"/>
              </a:ext>
            </a:extLst>
          </p:cNvPr>
          <p:cNvSpPr/>
          <p:nvPr/>
        </p:nvSpPr>
        <p:spPr>
          <a:xfrm>
            <a:off x="558800" y="0"/>
            <a:ext cx="11064240" cy="64377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3EF2A072-7B35-ED2A-A705-191D71959790}"/>
              </a:ext>
            </a:extLst>
          </p:cNvPr>
          <p:cNvSpPr/>
          <p:nvPr/>
        </p:nvSpPr>
        <p:spPr>
          <a:xfrm>
            <a:off x="3537527" y="0"/>
            <a:ext cx="4978400" cy="47092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D49A7DBF-3481-890B-CC09-95C6EC98CCD6}"/>
              </a:ext>
            </a:extLst>
          </p:cNvPr>
          <p:cNvCxnSpPr/>
          <p:nvPr/>
        </p:nvCxnSpPr>
        <p:spPr>
          <a:xfrm>
            <a:off x="6936509" y="3127903"/>
            <a:ext cx="0" cy="6927"/>
          </a:xfrm>
          <a:prstGeom prst="line">
            <a:avLst/>
          </a:prstGeom>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F7962EC2-3C74-D76D-61DE-05CD173E52DB}"/>
              </a:ext>
            </a:extLst>
          </p:cNvPr>
          <p:cNvSpPr/>
          <p:nvPr/>
        </p:nvSpPr>
        <p:spPr>
          <a:xfrm rot="5400000" flipH="1">
            <a:off x="9895182" y="2521313"/>
            <a:ext cx="935176"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17" name="TextBox 16">
            <a:extLst>
              <a:ext uri="{FF2B5EF4-FFF2-40B4-BE49-F238E27FC236}">
                <a16:creationId xmlns:a16="http://schemas.microsoft.com/office/drawing/2014/main" id="{3D4BB5B5-3D59-CBC5-8046-8CF65548B5F0}"/>
              </a:ext>
            </a:extLst>
          </p:cNvPr>
          <p:cNvSpPr txBox="1"/>
          <p:nvPr/>
        </p:nvSpPr>
        <p:spPr>
          <a:xfrm>
            <a:off x="9463724" y="3706385"/>
            <a:ext cx="2745889" cy="369332"/>
          </a:xfrm>
          <a:prstGeom prst="rect">
            <a:avLst/>
          </a:prstGeom>
          <a:noFill/>
        </p:spPr>
        <p:txBody>
          <a:bodyPr wrap="square" rtlCol="0">
            <a:spAutoFit/>
          </a:bodyPr>
          <a:lstStyle/>
          <a:p>
            <a:r>
              <a:rPr lang="en-IN" dirty="0">
                <a:solidFill>
                  <a:schemeClr val="bg1"/>
                </a:solidFill>
              </a:rPr>
              <a:t>Clear the screen</a:t>
            </a:r>
          </a:p>
        </p:txBody>
      </p:sp>
      <p:sp>
        <p:nvSpPr>
          <p:cNvPr id="18" name="Speech Bubble: Rectangle 17">
            <a:extLst>
              <a:ext uri="{FF2B5EF4-FFF2-40B4-BE49-F238E27FC236}">
                <a16:creationId xmlns:a16="http://schemas.microsoft.com/office/drawing/2014/main" id="{1E17A8D5-EB1A-90BE-3F2E-27C8C2BBF795}"/>
              </a:ext>
            </a:extLst>
          </p:cNvPr>
          <p:cNvSpPr/>
          <p:nvPr/>
        </p:nvSpPr>
        <p:spPr>
          <a:xfrm rot="16200000" flipH="1">
            <a:off x="1403835" y="1007955"/>
            <a:ext cx="990258" cy="273947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20" name="TextBox 19">
            <a:extLst>
              <a:ext uri="{FF2B5EF4-FFF2-40B4-BE49-F238E27FC236}">
                <a16:creationId xmlns:a16="http://schemas.microsoft.com/office/drawing/2014/main" id="{6DE67252-0210-6E53-0999-5DB3977FFF28}"/>
              </a:ext>
            </a:extLst>
          </p:cNvPr>
          <p:cNvSpPr txBox="1"/>
          <p:nvPr/>
        </p:nvSpPr>
        <p:spPr>
          <a:xfrm>
            <a:off x="529224" y="1949490"/>
            <a:ext cx="2739476" cy="646331"/>
          </a:xfrm>
          <a:prstGeom prst="rect">
            <a:avLst/>
          </a:prstGeom>
          <a:noFill/>
        </p:spPr>
        <p:txBody>
          <a:bodyPr wrap="square" rtlCol="0">
            <a:spAutoFit/>
          </a:bodyPr>
          <a:lstStyle/>
          <a:p>
            <a:r>
              <a:rPr lang="en-IN" dirty="0">
                <a:solidFill>
                  <a:schemeClr val="bg1"/>
                </a:solidFill>
              </a:rPr>
              <a:t>Number should be acceptable</a:t>
            </a:r>
          </a:p>
        </p:txBody>
      </p:sp>
      <p:sp>
        <p:nvSpPr>
          <p:cNvPr id="31" name="Speech Bubble: Rectangle 30">
            <a:extLst>
              <a:ext uri="{FF2B5EF4-FFF2-40B4-BE49-F238E27FC236}">
                <a16:creationId xmlns:a16="http://schemas.microsoft.com/office/drawing/2014/main" id="{8F5803C8-CAF5-277B-4AC0-3BCDD08D7103}"/>
              </a:ext>
            </a:extLst>
          </p:cNvPr>
          <p:cNvSpPr/>
          <p:nvPr/>
        </p:nvSpPr>
        <p:spPr>
          <a:xfrm rot="16200000">
            <a:off x="1417475" y="-779844"/>
            <a:ext cx="998459" cy="275332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endParaRPr lang="en-IN" dirty="0"/>
          </a:p>
        </p:txBody>
      </p:sp>
      <p:sp>
        <p:nvSpPr>
          <p:cNvPr id="33" name="TextBox 32">
            <a:extLst>
              <a:ext uri="{FF2B5EF4-FFF2-40B4-BE49-F238E27FC236}">
                <a16:creationId xmlns:a16="http://schemas.microsoft.com/office/drawing/2014/main" id="{18BFB576-ED5D-49A3-A2E2-6D75841A99E9}"/>
              </a:ext>
            </a:extLst>
          </p:cNvPr>
          <p:cNvSpPr txBox="1"/>
          <p:nvPr/>
        </p:nvSpPr>
        <p:spPr>
          <a:xfrm>
            <a:off x="656385" y="97590"/>
            <a:ext cx="2695890" cy="1200329"/>
          </a:xfrm>
          <a:prstGeom prst="rect">
            <a:avLst/>
          </a:prstGeom>
          <a:noFill/>
        </p:spPr>
        <p:txBody>
          <a:bodyPr wrap="square" rtlCol="0">
            <a:spAutoFit/>
          </a:bodyPr>
          <a:lstStyle/>
          <a:p>
            <a:r>
              <a:rPr lang="en-IN" dirty="0">
                <a:solidFill>
                  <a:schemeClr val="bg1"/>
                </a:solidFill>
              </a:rPr>
              <a:t>Date of the joining should be default date and selectable</a:t>
            </a:r>
          </a:p>
          <a:p>
            <a:endParaRPr lang="en-IN" dirty="0">
              <a:solidFill>
                <a:schemeClr val="bg1"/>
              </a:solidFill>
            </a:endParaRPr>
          </a:p>
        </p:txBody>
      </p:sp>
      <p:sp>
        <p:nvSpPr>
          <p:cNvPr id="30" name="Rectangle: Rounded Corners 29">
            <a:extLst>
              <a:ext uri="{FF2B5EF4-FFF2-40B4-BE49-F238E27FC236}">
                <a16:creationId xmlns:a16="http://schemas.microsoft.com/office/drawing/2014/main" id="{9F00BD01-9B75-4F5B-A0FC-49FE11C8588A}"/>
              </a:ext>
            </a:extLst>
          </p:cNvPr>
          <p:cNvSpPr/>
          <p:nvPr/>
        </p:nvSpPr>
        <p:spPr>
          <a:xfrm>
            <a:off x="4093291" y="3785870"/>
            <a:ext cx="1746596" cy="3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Submit</a:t>
            </a:r>
          </a:p>
        </p:txBody>
      </p:sp>
      <p:sp>
        <p:nvSpPr>
          <p:cNvPr id="32" name="Rectangle: Rounded Corners 31">
            <a:extLst>
              <a:ext uri="{FF2B5EF4-FFF2-40B4-BE49-F238E27FC236}">
                <a16:creationId xmlns:a16="http://schemas.microsoft.com/office/drawing/2014/main" id="{5090DBA0-62DE-81AB-1B1C-34A22229761F}"/>
              </a:ext>
            </a:extLst>
          </p:cNvPr>
          <p:cNvSpPr/>
          <p:nvPr/>
        </p:nvSpPr>
        <p:spPr>
          <a:xfrm>
            <a:off x="6148617" y="3785870"/>
            <a:ext cx="1746596" cy="34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Clear</a:t>
            </a:r>
          </a:p>
        </p:txBody>
      </p:sp>
      <p:sp>
        <p:nvSpPr>
          <p:cNvPr id="22" name="Rectangle 21">
            <a:extLst>
              <a:ext uri="{FF2B5EF4-FFF2-40B4-BE49-F238E27FC236}">
                <a16:creationId xmlns:a16="http://schemas.microsoft.com/office/drawing/2014/main" id="{6A9E267F-6A5F-90EA-AB64-02EA8B2D74B3}"/>
              </a:ext>
            </a:extLst>
          </p:cNvPr>
          <p:cNvSpPr/>
          <p:nvPr/>
        </p:nvSpPr>
        <p:spPr>
          <a:xfrm>
            <a:off x="3525520" y="-43412"/>
            <a:ext cx="4978395" cy="1033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55B15158-90E6-E561-9AD8-76CFA3165A1D}"/>
              </a:ext>
            </a:extLst>
          </p:cNvPr>
          <p:cNvSpPr/>
          <p:nvPr/>
        </p:nvSpPr>
        <p:spPr>
          <a:xfrm>
            <a:off x="4054761" y="318748"/>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DD/MM/YY</a:t>
            </a:r>
          </a:p>
        </p:txBody>
      </p:sp>
      <p:sp>
        <p:nvSpPr>
          <p:cNvPr id="29" name="Rectangle 28">
            <a:extLst>
              <a:ext uri="{FF2B5EF4-FFF2-40B4-BE49-F238E27FC236}">
                <a16:creationId xmlns:a16="http://schemas.microsoft.com/office/drawing/2014/main" id="{A0244256-56C0-D351-B011-E8EAF96F0B20}"/>
              </a:ext>
            </a:extLst>
          </p:cNvPr>
          <p:cNvSpPr/>
          <p:nvPr/>
        </p:nvSpPr>
        <p:spPr>
          <a:xfrm>
            <a:off x="4064002" y="1201844"/>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bg2">
                    <a:lumMod val="75000"/>
                  </a:schemeClr>
                </a:solidFill>
              </a:rPr>
              <a:t>DD/MM/YY</a:t>
            </a:r>
          </a:p>
        </p:txBody>
      </p:sp>
      <p:sp>
        <p:nvSpPr>
          <p:cNvPr id="34" name="TextBox 33">
            <a:extLst>
              <a:ext uri="{FF2B5EF4-FFF2-40B4-BE49-F238E27FC236}">
                <a16:creationId xmlns:a16="http://schemas.microsoft.com/office/drawing/2014/main" id="{28D5BFA0-DC86-3227-EC64-76B9D9653C64}"/>
              </a:ext>
            </a:extLst>
          </p:cNvPr>
          <p:cNvSpPr txBox="1"/>
          <p:nvPr/>
        </p:nvSpPr>
        <p:spPr>
          <a:xfrm>
            <a:off x="3991602" y="-43412"/>
            <a:ext cx="1720687" cy="369332"/>
          </a:xfrm>
          <a:prstGeom prst="rect">
            <a:avLst/>
          </a:prstGeom>
          <a:noFill/>
        </p:spPr>
        <p:txBody>
          <a:bodyPr wrap="square" rtlCol="0">
            <a:spAutoFit/>
          </a:bodyPr>
          <a:lstStyle/>
          <a:p>
            <a:r>
              <a:rPr lang="en-IN" dirty="0"/>
              <a:t>Date of joining</a:t>
            </a:r>
          </a:p>
        </p:txBody>
      </p:sp>
      <p:sp>
        <p:nvSpPr>
          <p:cNvPr id="44" name="TextBox 43">
            <a:extLst>
              <a:ext uri="{FF2B5EF4-FFF2-40B4-BE49-F238E27FC236}">
                <a16:creationId xmlns:a16="http://schemas.microsoft.com/office/drawing/2014/main" id="{F0995174-1445-638C-2075-8C5C395D4836}"/>
              </a:ext>
            </a:extLst>
          </p:cNvPr>
          <p:cNvSpPr txBox="1"/>
          <p:nvPr/>
        </p:nvSpPr>
        <p:spPr>
          <a:xfrm>
            <a:off x="4006674" y="853573"/>
            <a:ext cx="1720687" cy="369332"/>
          </a:xfrm>
          <a:prstGeom prst="rect">
            <a:avLst/>
          </a:prstGeom>
          <a:noFill/>
        </p:spPr>
        <p:txBody>
          <a:bodyPr wrap="square" rtlCol="0">
            <a:spAutoFit/>
          </a:bodyPr>
          <a:lstStyle/>
          <a:p>
            <a:r>
              <a:rPr lang="en-IN" dirty="0"/>
              <a:t>Date of birth</a:t>
            </a:r>
          </a:p>
        </p:txBody>
      </p:sp>
      <p:sp>
        <p:nvSpPr>
          <p:cNvPr id="45" name="Rectangle 44">
            <a:extLst>
              <a:ext uri="{FF2B5EF4-FFF2-40B4-BE49-F238E27FC236}">
                <a16:creationId xmlns:a16="http://schemas.microsoft.com/office/drawing/2014/main" id="{64D50056-DAB7-2EE5-F9D1-374BC6A99FBE}"/>
              </a:ext>
            </a:extLst>
          </p:cNvPr>
          <p:cNvSpPr/>
          <p:nvPr/>
        </p:nvSpPr>
        <p:spPr>
          <a:xfrm>
            <a:off x="4045520" y="2081437"/>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47" name="Rectangle 46">
            <a:extLst>
              <a:ext uri="{FF2B5EF4-FFF2-40B4-BE49-F238E27FC236}">
                <a16:creationId xmlns:a16="http://schemas.microsoft.com/office/drawing/2014/main" id="{A8C4AD7B-89B1-4FFE-E65E-C7450BAB8421}"/>
              </a:ext>
            </a:extLst>
          </p:cNvPr>
          <p:cNvSpPr/>
          <p:nvPr/>
        </p:nvSpPr>
        <p:spPr>
          <a:xfrm>
            <a:off x="4054761" y="2964533"/>
            <a:ext cx="3893360" cy="5019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75000"/>
                </a:schemeClr>
              </a:solidFill>
            </a:endParaRPr>
          </a:p>
        </p:txBody>
      </p:sp>
      <p:sp>
        <p:nvSpPr>
          <p:cNvPr id="49" name="TextBox 48">
            <a:extLst>
              <a:ext uri="{FF2B5EF4-FFF2-40B4-BE49-F238E27FC236}">
                <a16:creationId xmlns:a16="http://schemas.microsoft.com/office/drawing/2014/main" id="{806E5C87-8B8A-E68D-131B-4A67FEF2EF2F}"/>
              </a:ext>
            </a:extLst>
          </p:cNvPr>
          <p:cNvSpPr txBox="1"/>
          <p:nvPr/>
        </p:nvSpPr>
        <p:spPr>
          <a:xfrm>
            <a:off x="3982361" y="1719277"/>
            <a:ext cx="2988320" cy="369332"/>
          </a:xfrm>
          <a:prstGeom prst="rect">
            <a:avLst/>
          </a:prstGeom>
          <a:noFill/>
        </p:spPr>
        <p:txBody>
          <a:bodyPr wrap="square" rtlCol="0">
            <a:spAutoFit/>
          </a:bodyPr>
          <a:lstStyle/>
          <a:p>
            <a:r>
              <a:rPr lang="en-IN" dirty="0"/>
              <a:t>Contact Number</a:t>
            </a:r>
          </a:p>
        </p:txBody>
      </p:sp>
      <p:sp>
        <p:nvSpPr>
          <p:cNvPr id="51" name="TextBox 50">
            <a:extLst>
              <a:ext uri="{FF2B5EF4-FFF2-40B4-BE49-F238E27FC236}">
                <a16:creationId xmlns:a16="http://schemas.microsoft.com/office/drawing/2014/main" id="{7839F880-371C-B15C-A463-80B44160C25A}"/>
              </a:ext>
            </a:extLst>
          </p:cNvPr>
          <p:cNvSpPr txBox="1"/>
          <p:nvPr/>
        </p:nvSpPr>
        <p:spPr>
          <a:xfrm>
            <a:off x="3997433" y="2616262"/>
            <a:ext cx="2536368" cy="369332"/>
          </a:xfrm>
          <a:prstGeom prst="rect">
            <a:avLst/>
          </a:prstGeom>
          <a:noFill/>
        </p:spPr>
        <p:txBody>
          <a:bodyPr wrap="square" rtlCol="0">
            <a:spAutoFit/>
          </a:bodyPr>
          <a:lstStyle/>
          <a:p>
            <a:r>
              <a:rPr lang="en-IN" dirty="0"/>
              <a:t>Email</a:t>
            </a:r>
          </a:p>
        </p:txBody>
      </p:sp>
    </p:spTree>
    <p:extLst>
      <p:ext uri="{BB962C8B-B14F-4D97-AF65-F5344CB8AC3E}">
        <p14:creationId xmlns:p14="http://schemas.microsoft.com/office/powerpoint/2010/main" val="1363763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4411</TotalTime>
  <Words>1018</Words>
  <Application>Microsoft Office PowerPoint</Application>
  <PresentationFormat>Widescreen</PresentationFormat>
  <Paragraphs>277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Segoe UI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Mahato</dc:creator>
  <cp:lastModifiedBy>Rohit Mahato</cp:lastModifiedBy>
  <cp:revision>2</cp:revision>
  <dcterms:created xsi:type="dcterms:W3CDTF">2023-02-16T05:29:09Z</dcterms:created>
  <dcterms:modified xsi:type="dcterms:W3CDTF">2023-03-03T12:16:27Z</dcterms:modified>
</cp:coreProperties>
</file>