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DCF04-2258-48A0-B3E6-9637EA8F9F40}" type="datetimeFigureOut">
              <a:rPr lang="en-IN" smtClean="0"/>
              <a:t>21-07-2020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BD5D4A-3F4D-45F6-A955-805C517513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6695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40B045C-29B5-4D98-8D7E-AF85134D7F6C}" type="slidenum">
              <a:rPr lang="en-US" altLang="en-US" sz="1200">
                <a:latin typeface="Times New Roman" panose="02020603050405020304" pitchFamily="18" charset="0"/>
              </a:rPr>
              <a:pPr/>
              <a:t>12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6306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7F07FAB-0502-40D3-87A3-E4E1EEED6690}" type="slidenum">
              <a:rPr lang="en-US" altLang="en-US" sz="1200">
                <a:latin typeface="Times New Roman" panose="02020603050405020304" pitchFamily="18" charset="0"/>
              </a:rPr>
              <a:pPr/>
              <a:t>13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84763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351E-EA90-467F-B429-B5B7103EFD07}" type="datetimeFigureOut">
              <a:rPr lang="en-IN" smtClean="0"/>
              <a:t>21-07-2020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90F67-6F0F-49B6-86E5-B53EF0385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173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351E-EA90-467F-B429-B5B7103EFD07}" type="datetimeFigureOut">
              <a:rPr lang="en-IN" smtClean="0"/>
              <a:t>21-07-2020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90F67-6F0F-49B6-86E5-B53EF0385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550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351E-EA90-467F-B429-B5B7103EFD07}" type="datetimeFigureOut">
              <a:rPr lang="en-IN" smtClean="0"/>
              <a:t>21-07-2020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90F67-6F0F-49B6-86E5-B53EF0385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695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351E-EA90-467F-B429-B5B7103EFD07}" type="datetimeFigureOut">
              <a:rPr lang="en-IN" smtClean="0"/>
              <a:t>21-07-2020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90F67-6F0F-49B6-86E5-B53EF0385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250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351E-EA90-467F-B429-B5B7103EFD07}" type="datetimeFigureOut">
              <a:rPr lang="en-IN" smtClean="0"/>
              <a:t>21-07-2020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90F67-6F0F-49B6-86E5-B53EF0385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397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351E-EA90-467F-B429-B5B7103EFD07}" type="datetimeFigureOut">
              <a:rPr lang="en-IN" smtClean="0"/>
              <a:t>21-07-2020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90F67-6F0F-49B6-86E5-B53EF0385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328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351E-EA90-467F-B429-B5B7103EFD07}" type="datetimeFigureOut">
              <a:rPr lang="en-IN" smtClean="0"/>
              <a:t>21-07-2020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90F67-6F0F-49B6-86E5-B53EF0385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9790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351E-EA90-467F-B429-B5B7103EFD07}" type="datetimeFigureOut">
              <a:rPr lang="en-IN" smtClean="0"/>
              <a:t>21-07-2020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90F67-6F0F-49B6-86E5-B53EF0385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7403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351E-EA90-467F-B429-B5B7103EFD07}" type="datetimeFigureOut">
              <a:rPr lang="en-IN" smtClean="0"/>
              <a:t>21-07-2020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90F67-6F0F-49B6-86E5-B53EF0385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706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351E-EA90-467F-B429-B5B7103EFD07}" type="datetimeFigureOut">
              <a:rPr lang="en-IN" smtClean="0"/>
              <a:t>21-07-2020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90F67-6F0F-49B6-86E5-B53EF0385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783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351E-EA90-467F-B429-B5B7103EFD07}" type="datetimeFigureOut">
              <a:rPr lang="en-IN" smtClean="0"/>
              <a:t>21-07-2020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90F67-6F0F-49B6-86E5-B53EF0385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802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4351E-EA90-467F-B429-B5B7103EFD07}" type="datetimeFigureOut">
              <a:rPr lang="en-IN" smtClean="0"/>
              <a:t>21-07-2020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90F67-6F0F-49B6-86E5-B53EF0385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4148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mtClean="0"/>
              <a:t>Distance Metric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5831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 Binary term-document incidence matrix</a:t>
            </a:r>
          </a:p>
        </p:txBody>
      </p:sp>
      <p:graphicFrame>
        <p:nvGraphicFramePr>
          <p:cNvPr id="2050" name="Object 1028"/>
          <p:cNvGraphicFramePr>
            <a:graphicFrameLocks noGrp="1" noChangeAspect="1"/>
          </p:cNvGraphicFramePr>
          <p:nvPr>
            <p:ph idx="1"/>
          </p:nvPr>
        </p:nvGraphicFramePr>
        <p:xfrm>
          <a:off x="1524000" y="1985964"/>
          <a:ext cx="9101138" cy="334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Worksheet" r:id="rId3" imgW="9791852" imgH="3596678" progId="Excel.Sheet.8">
                  <p:embed/>
                </p:oleObj>
              </mc:Choice>
              <mc:Fallback>
                <p:oleObj name="Worksheet" r:id="rId3" imgW="9791852" imgH="3596678" progId="Excel.Sheet.8">
                  <p:embed/>
                  <p:pic>
                    <p:nvPicPr>
                      <p:cNvPr id="205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985964"/>
                        <a:ext cx="9101138" cy="3348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TextBox 6"/>
          <p:cNvSpPr txBox="1">
            <a:spLocks noChangeArrowheads="1"/>
          </p:cNvSpPr>
          <p:nvPr/>
        </p:nvSpPr>
        <p:spPr bwMode="auto">
          <a:xfrm>
            <a:off x="1600200" y="6096001"/>
            <a:ext cx="90947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9pPr>
          </a:lstStyle>
          <a:p>
            <a:pPr eaLnBrk="1" hangingPunct="1"/>
            <a:r>
              <a:rPr lang="en-US" altLang="en-US"/>
              <a:t>Each document is represented by a binary vector ∈ {0,1}</a:t>
            </a:r>
            <a:r>
              <a:rPr lang="en-US" altLang="en-US" baseline="30000"/>
              <a:t>|V|</a:t>
            </a:r>
          </a:p>
        </p:txBody>
      </p:sp>
      <p:sp>
        <p:nvSpPr>
          <p:cNvPr id="2053" name="TextBox 4"/>
          <p:cNvSpPr txBox="1">
            <a:spLocks noChangeArrowheads="1"/>
          </p:cNvSpPr>
          <p:nvPr/>
        </p:nvSpPr>
        <p:spPr bwMode="auto">
          <a:xfrm>
            <a:off x="91440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6.2</a:t>
            </a:r>
          </a:p>
        </p:txBody>
      </p:sp>
    </p:spTree>
    <p:extLst>
      <p:ext uri="{BB962C8B-B14F-4D97-AF65-F5344CB8AC3E}">
        <p14:creationId xmlns:p14="http://schemas.microsoft.com/office/powerpoint/2010/main" val="253291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Term-document count matrices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Consider the number of occurrences of a term in a document: </a:t>
            </a:r>
          </a:p>
          <a:p>
            <a:pPr lvl="1" eaLnBrk="1" hangingPunct="1"/>
            <a:r>
              <a:rPr lang="en-US" altLang="en-US" dirty="0" smtClean="0"/>
              <a:t>Each document is a count vector in </a:t>
            </a:r>
            <a:r>
              <a:rPr lang="en-US" altLang="en-US" dirty="0" err="1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ℕ</a:t>
            </a:r>
            <a:r>
              <a:rPr lang="en-US" altLang="en-US" baseline="30000" dirty="0" err="1" smtClean="0"/>
              <a:t>v</a:t>
            </a:r>
            <a:r>
              <a:rPr lang="en-US" altLang="en-US" dirty="0" smtClean="0"/>
              <a:t>: a column below </a:t>
            </a:r>
          </a:p>
          <a:p>
            <a:pPr lvl="1" eaLnBrk="1" hangingPunct="1"/>
            <a:endParaRPr lang="en-US" altLang="en-US" dirty="0" smtClean="0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011480" y="2697821"/>
          <a:ext cx="9100896" cy="2762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Worksheet" r:id="rId3" imgW="9791700" imgH="2926080" progId="Excel.Sheet.8">
                  <p:embed/>
                </p:oleObj>
              </mc:Choice>
              <mc:Fallback>
                <p:oleObj name="Worksheet" r:id="rId3" imgW="9791700" imgH="2926080" progId="Excel.Sheet.8">
                  <p:embed/>
                  <p:pic>
                    <p:nvPicPr>
                      <p:cNvPr id="30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1480" y="2697821"/>
                        <a:ext cx="9100896" cy="27624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Rectangle 4"/>
          <p:cNvSpPr>
            <a:spLocks noChangeArrowheads="1"/>
          </p:cNvSpPr>
          <p:nvPr/>
        </p:nvSpPr>
        <p:spPr bwMode="auto">
          <a:xfrm>
            <a:off x="4432663" y="2973977"/>
            <a:ext cx="1371600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9" name="TextBox 4"/>
          <p:cNvSpPr txBox="1">
            <a:spLocks noChangeArrowheads="1"/>
          </p:cNvSpPr>
          <p:nvPr/>
        </p:nvSpPr>
        <p:spPr bwMode="auto">
          <a:xfrm>
            <a:off x="91440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6.2</a:t>
            </a:r>
          </a:p>
        </p:txBody>
      </p:sp>
    </p:spTree>
    <p:extLst>
      <p:ext uri="{BB962C8B-B14F-4D97-AF65-F5344CB8AC3E}">
        <p14:creationId xmlns:p14="http://schemas.microsoft.com/office/powerpoint/2010/main" val="152714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FBD7781-249A-447A-AB5C-ADE32DBBE260}" type="slidenum">
              <a:rPr lang="en-US" altLang="en-US" sz="1200"/>
              <a:pPr eaLnBrk="1" hangingPunct="1"/>
              <a:t>12</a:t>
            </a:fld>
            <a:endParaRPr lang="en-US" altLang="en-US" sz="1200"/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>
          <a:xfrm>
            <a:off x="2276475" y="304800"/>
            <a:ext cx="7626350" cy="609600"/>
          </a:xfrm>
          <a:noFill/>
        </p:spPr>
        <p:txBody>
          <a:bodyPr vert="horz" lIns="92075" tIns="46038" rIns="92075" bIns="46038" rtlCol="0" anchor="ctr">
            <a:normAutofit fontScale="90000"/>
          </a:bodyPr>
          <a:lstStyle/>
          <a:p>
            <a:pPr eaLnBrk="1" hangingPunct="1"/>
            <a:r>
              <a:rPr lang="en-US" altLang="en-US" smtClean="0">
                <a:solidFill>
                  <a:srgbClr val="170981"/>
                </a:solidFill>
              </a:rPr>
              <a:t> Cosine Similarity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066800"/>
            <a:ext cx="8763000" cy="525780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lnSpc>
                <a:spcPct val="90000"/>
              </a:lnSpc>
            </a:pPr>
            <a:endParaRPr lang="en-US" altLang="en-US" sz="2000"/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A </a:t>
            </a:r>
            <a:r>
              <a:rPr lang="en-US" altLang="en-US" sz="2000" b="1"/>
              <a:t>document</a:t>
            </a:r>
            <a:r>
              <a:rPr lang="en-US" altLang="en-US" sz="2000"/>
              <a:t> can be represented by thousands of attributes, each recording the </a:t>
            </a:r>
            <a:r>
              <a:rPr lang="en-US" altLang="en-US" sz="2000" i="1"/>
              <a:t>frequency</a:t>
            </a:r>
            <a:r>
              <a:rPr lang="en-US" altLang="en-US" sz="2000"/>
              <a:t> of a particular word (such as keywords) or phrase in the document.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/>
          </a:p>
          <a:p>
            <a:pPr eaLnBrk="1" hangingPunct="1">
              <a:lnSpc>
                <a:spcPct val="90000"/>
              </a:lnSpc>
            </a:pPr>
            <a:endParaRPr lang="en-US" altLang="en-US" sz="2000"/>
          </a:p>
          <a:p>
            <a:pPr eaLnBrk="1" hangingPunct="1">
              <a:lnSpc>
                <a:spcPct val="90000"/>
              </a:lnSpc>
            </a:pPr>
            <a:endParaRPr lang="en-US" altLang="en-US" sz="2000"/>
          </a:p>
          <a:p>
            <a:pPr eaLnBrk="1" hangingPunct="1">
              <a:lnSpc>
                <a:spcPct val="90000"/>
              </a:lnSpc>
            </a:pPr>
            <a:endParaRPr lang="en-US" altLang="en-US" sz="2000"/>
          </a:p>
          <a:p>
            <a:pPr eaLnBrk="1" hangingPunct="1">
              <a:lnSpc>
                <a:spcPct val="90000"/>
              </a:lnSpc>
            </a:pPr>
            <a:endParaRPr lang="en-US" altLang="en-US" sz="2000"/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Other vector objects: gene features in micro-arrays, …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Applications: information retrieval, biologic taxonomy, gene feature mapping, ...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Cosine measure: </a:t>
            </a:r>
            <a:r>
              <a:rPr lang="en-US" altLang="en-US" sz="2000">
                <a:cs typeface="Times New Roman" panose="02020603050405020304" pitchFamily="18" charset="0"/>
              </a:rPr>
              <a:t>If </a:t>
            </a:r>
            <a:r>
              <a:rPr lang="en-US" altLang="en-US" sz="2000" i="1">
                <a:cs typeface="Times New Roman" panose="02020603050405020304" pitchFamily="18" charset="0"/>
              </a:rPr>
              <a:t>d</a:t>
            </a:r>
            <a:r>
              <a:rPr lang="en-US" altLang="en-US" sz="2000" i="1" baseline="-30000">
                <a:cs typeface="Times New Roman" panose="02020603050405020304" pitchFamily="18" charset="0"/>
              </a:rPr>
              <a:t>1</a:t>
            </a:r>
            <a:r>
              <a:rPr lang="en-US" altLang="en-US" sz="2000">
                <a:cs typeface="Times New Roman" panose="02020603050405020304" pitchFamily="18" charset="0"/>
              </a:rPr>
              <a:t> and </a:t>
            </a:r>
            <a:r>
              <a:rPr lang="en-US" altLang="en-US" sz="2000" i="1">
                <a:cs typeface="Times New Roman" panose="02020603050405020304" pitchFamily="18" charset="0"/>
              </a:rPr>
              <a:t>d</a:t>
            </a:r>
            <a:r>
              <a:rPr lang="en-US" altLang="en-US" sz="2000" i="1" baseline="-30000">
                <a:cs typeface="Times New Roman" panose="02020603050405020304" pitchFamily="18" charset="0"/>
              </a:rPr>
              <a:t>2</a:t>
            </a:r>
            <a:r>
              <a:rPr lang="en-US" altLang="en-US" sz="2000">
                <a:cs typeface="Times New Roman" panose="02020603050405020304" pitchFamily="18" charset="0"/>
              </a:rPr>
              <a:t> are two vectors (e.g., term-frequency vectors), then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cs typeface="Times New Roman" panose="02020603050405020304" pitchFamily="18" charset="0"/>
              </a:rPr>
              <a:t>             cos(</a:t>
            </a:r>
            <a:r>
              <a:rPr lang="en-US" altLang="en-US" sz="2000" i="1">
                <a:cs typeface="Times New Roman" panose="02020603050405020304" pitchFamily="18" charset="0"/>
              </a:rPr>
              <a:t>d</a:t>
            </a:r>
            <a:r>
              <a:rPr lang="en-US" altLang="en-US" sz="2000" i="1" baseline="-30000">
                <a:cs typeface="Times New Roman" panose="02020603050405020304" pitchFamily="18" charset="0"/>
              </a:rPr>
              <a:t>1</a:t>
            </a:r>
            <a:r>
              <a:rPr lang="en-US" altLang="en-US" sz="2000" i="1">
                <a:cs typeface="Times New Roman" panose="02020603050405020304" pitchFamily="18" charset="0"/>
              </a:rPr>
              <a:t>, d</a:t>
            </a:r>
            <a:r>
              <a:rPr lang="en-US" altLang="en-US" sz="2000" i="1" baseline="-30000">
                <a:cs typeface="Times New Roman" panose="02020603050405020304" pitchFamily="18" charset="0"/>
              </a:rPr>
              <a:t>2</a:t>
            </a:r>
            <a:r>
              <a:rPr lang="en-US" altLang="en-US" sz="2000">
                <a:cs typeface="Times New Roman" panose="02020603050405020304" pitchFamily="18" charset="0"/>
              </a:rPr>
              <a:t>) =  (</a:t>
            </a:r>
            <a:r>
              <a:rPr lang="en-US" altLang="en-US" sz="2000" i="1">
                <a:cs typeface="Times New Roman" panose="02020603050405020304" pitchFamily="18" charset="0"/>
              </a:rPr>
              <a:t>d</a:t>
            </a:r>
            <a:r>
              <a:rPr lang="en-US" altLang="en-US" sz="2000" i="1" baseline="-30000">
                <a:cs typeface="Times New Roman" panose="02020603050405020304" pitchFamily="18" charset="0"/>
              </a:rPr>
              <a:t>1</a:t>
            </a:r>
            <a:r>
              <a:rPr lang="en-US" altLang="en-US" sz="2000"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altLang="en-US" sz="2000">
                <a:cs typeface="Times New Roman" panose="02020603050405020304" pitchFamily="18" charset="0"/>
              </a:rPr>
              <a:t> </a:t>
            </a:r>
            <a:r>
              <a:rPr lang="en-US" altLang="en-US" sz="2000" i="1">
                <a:cs typeface="Times New Roman" panose="02020603050405020304" pitchFamily="18" charset="0"/>
              </a:rPr>
              <a:t>d</a:t>
            </a:r>
            <a:r>
              <a:rPr lang="en-US" altLang="en-US" sz="2000" i="1" baseline="-30000">
                <a:cs typeface="Times New Roman" panose="02020603050405020304" pitchFamily="18" charset="0"/>
              </a:rPr>
              <a:t>2</a:t>
            </a:r>
            <a:r>
              <a:rPr lang="en-US" altLang="en-US" sz="2000">
                <a:cs typeface="Times New Roman" panose="02020603050405020304" pitchFamily="18" charset="0"/>
              </a:rPr>
              <a:t>) /||</a:t>
            </a:r>
            <a:r>
              <a:rPr lang="en-US" altLang="en-US" sz="2000" i="1">
                <a:cs typeface="Times New Roman" panose="02020603050405020304" pitchFamily="18" charset="0"/>
              </a:rPr>
              <a:t>d</a:t>
            </a:r>
            <a:r>
              <a:rPr lang="en-US" altLang="en-US" sz="2000" i="1" baseline="-30000">
                <a:cs typeface="Times New Roman" panose="02020603050405020304" pitchFamily="18" charset="0"/>
              </a:rPr>
              <a:t>1</a:t>
            </a:r>
            <a:r>
              <a:rPr lang="en-US" altLang="en-US" sz="2000">
                <a:cs typeface="Times New Roman" panose="02020603050405020304" pitchFamily="18" charset="0"/>
              </a:rPr>
              <a:t>|| ||</a:t>
            </a:r>
            <a:r>
              <a:rPr lang="en-US" altLang="en-US" sz="2000" i="1">
                <a:cs typeface="Times New Roman" panose="02020603050405020304" pitchFamily="18" charset="0"/>
              </a:rPr>
              <a:t>d</a:t>
            </a:r>
            <a:r>
              <a:rPr lang="en-US" altLang="en-US" sz="2000" i="1" baseline="-30000">
                <a:cs typeface="Times New Roman" panose="02020603050405020304" pitchFamily="18" charset="0"/>
              </a:rPr>
              <a:t>2</a:t>
            </a:r>
            <a:r>
              <a:rPr lang="en-US" altLang="en-US" sz="2000">
                <a:cs typeface="Times New Roman" panose="02020603050405020304" pitchFamily="18" charset="0"/>
              </a:rPr>
              <a:t>|| , 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cs typeface="Times New Roman" panose="02020603050405020304" pitchFamily="18" charset="0"/>
              </a:rPr>
              <a:t>   where </a:t>
            </a:r>
            <a:r>
              <a:rPr lang="en-US" altLang="en-US" sz="2000"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altLang="en-US" sz="2000">
                <a:cs typeface="Times New Roman" panose="02020603050405020304" pitchFamily="18" charset="0"/>
              </a:rPr>
              <a:t> indicates vector dot product, ||</a:t>
            </a:r>
            <a:r>
              <a:rPr lang="en-US" altLang="en-US" sz="2000" i="1">
                <a:cs typeface="Times New Roman" panose="02020603050405020304" pitchFamily="18" charset="0"/>
              </a:rPr>
              <a:t>d</a:t>
            </a:r>
            <a:r>
              <a:rPr lang="en-US" altLang="en-US" sz="2000">
                <a:cs typeface="Times New Roman" panose="02020603050405020304" pitchFamily="18" charset="0"/>
              </a:rPr>
              <a:t>||: the length of vector </a:t>
            </a:r>
            <a:r>
              <a:rPr lang="en-US" altLang="en-US" sz="2000" i="1">
                <a:cs typeface="Times New Roman" panose="02020603050405020304" pitchFamily="18" charset="0"/>
              </a:rPr>
              <a:t>d</a:t>
            </a:r>
          </a:p>
        </p:txBody>
      </p:sp>
      <p:pic>
        <p:nvPicPr>
          <p:cNvPr id="64517" name="Picture 4" descr="eqta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362200"/>
            <a:ext cx="82296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799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A7E5212-DBE5-4161-AA38-F79EE9E8F2F2}" type="slidenum">
              <a:rPr lang="en-US" altLang="en-US" sz="1200"/>
              <a:pPr eaLnBrk="1" hangingPunct="1"/>
              <a:t>13</a:t>
            </a:fld>
            <a:endParaRPr lang="en-US" altLang="en-US" sz="1200"/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2276475" y="304800"/>
            <a:ext cx="7626350" cy="609600"/>
          </a:xfrm>
          <a:noFill/>
        </p:spPr>
        <p:txBody>
          <a:bodyPr vert="horz" lIns="92075" tIns="46038" rIns="92075" bIns="46038" rtlCol="0" anchor="ctr">
            <a:normAutofit fontScale="90000"/>
          </a:bodyPr>
          <a:lstStyle/>
          <a:p>
            <a:pPr eaLnBrk="1" hangingPunct="1"/>
            <a:r>
              <a:rPr lang="en-US" altLang="en-US" smtClean="0">
                <a:solidFill>
                  <a:srgbClr val="170981"/>
                </a:solidFill>
              </a:rPr>
              <a:t> Example: Cosine Similarity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066800"/>
            <a:ext cx="8763000" cy="525780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lnSpc>
                <a:spcPct val="90000"/>
              </a:lnSpc>
            </a:pPr>
            <a:endParaRPr lang="en-US" altLang="en-US" sz="2000"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000">
                <a:cs typeface="Times New Roman" panose="02020603050405020304" pitchFamily="18" charset="0"/>
              </a:rPr>
              <a:t>cos(</a:t>
            </a:r>
            <a:r>
              <a:rPr lang="en-US" altLang="en-US" sz="2000" i="1">
                <a:cs typeface="Times New Roman" panose="02020603050405020304" pitchFamily="18" charset="0"/>
              </a:rPr>
              <a:t>d</a:t>
            </a:r>
            <a:r>
              <a:rPr lang="en-US" altLang="en-US" sz="2000" i="1" baseline="-30000">
                <a:cs typeface="Times New Roman" panose="02020603050405020304" pitchFamily="18" charset="0"/>
              </a:rPr>
              <a:t>1</a:t>
            </a:r>
            <a:r>
              <a:rPr lang="en-US" altLang="en-US" sz="2000" i="1">
                <a:cs typeface="Times New Roman" panose="02020603050405020304" pitchFamily="18" charset="0"/>
              </a:rPr>
              <a:t>, d</a:t>
            </a:r>
            <a:r>
              <a:rPr lang="en-US" altLang="en-US" sz="2000" i="1" baseline="-30000">
                <a:cs typeface="Times New Roman" panose="02020603050405020304" pitchFamily="18" charset="0"/>
              </a:rPr>
              <a:t>2</a:t>
            </a:r>
            <a:r>
              <a:rPr lang="en-US" altLang="en-US" sz="2000">
                <a:cs typeface="Times New Roman" panose="02020603050405020304" pitchFamily="18" charset="0"/>
              </a:rPr>
              <a:t>) =  (</a:t>
            </a:r>
            <a:r>
              <a:rPr lang="en-US" altLang="en-US" sz="2000" i="1">
                <a:cs typeface="Times New Roman" panose="02020603050405020304" pitchFamily="18" charset="0"/>
              </a:rPr>
              <a:t>d</a:t>
            </a:r>
            <a:r>
              <a:rPr lang="en-US" altLang="en-US" sz="2000" i="1" baseline="-30000">
                <a:cs typeface="Times New Roman" panose="02020603050405020304" pitchFamily="18" charset="0"/>
              </a:rPr>
              <a:t>1</a:t>
            </a:r>
            <a:r>
              <a:rPr lang="en-US" altLang="en-US" sz="2000"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altLang="en-US" sz="2000">
                <a:cs typeface="Times New Roman" panose="02020603050405020304" pitchFamily="18" charset="0"/>
              </a:rPr>
              <a:t> </a:t>
            </a:r>
            <a:r>
              <a:rPr lang="en-US" altLang="en-US" sz="2000" i="1">
                <a:cs typeface="Times New Roman" panose="02020603050405020304" pitchFamily="18" charset="0"/>
              </a:rPr>
              <a:t>d</a:t>
            </a:r>
            <a:r>
              <a:rPr lang="en-US" altLang="en-US" sz="2000" i="1" baseline="-30000">
                <a:cs typeface="Times New Roman" panose="02020603050405020304" pitchFamily="18" charset="0"/>
              </a:rPr>
              <a:t>2</a:t>
            </a:r>
            <a:r>
              <a:rPr lang="en-US" altLang="en-US" sz="2000">
                <a:cs typeface="Times New Roman" panose="02020603050405020304" pitchFamily="18" charset="0"/>
              </a:rPr>
              <a:t>) /||</a:t>
            </a:r>
            <a:r>
              <a:rPr lang="en-US" altLang="en-US" sz="2000" i="1">
                <a:cs typeface="Times New Roman" panose="02020603050405020304" pitchFamily="18" charset="0"/>
              </a:rPr>
              <a:t>d</a:t>
            </a:r>
            <a:r>
              <a:rPr lang="en-US" altLang="en-US" sz="2000" i="1" baseline="-30000">
                <a:cs typeface="Times New Roman" panose="02020603050405020304" pitchFamily="18" charset="0"/>
              </a:rPr>
              <a:t>1</a:t>
            </a:r>
            <a:r>
              <a:rPr lang="en-US" altLang="en-US" sz="2000">
                <a:cs typeface="Times New Roman" panose="02020603050405020304" pitchFamily="18" charset="0"/>
              </a:rPr>
              <a:t>|| ||</a:t>
            </a:r>
            <a:r>
              <a:rPr lang="en-US" altLang="en-US" sz="2000" i="1">
                <a:cs typeface="Times New Roman" panose="02020603050405020304" pitchFamily="18" charset="0"/>
              </a:rPr>
              <a:t>d</a:t>
            </a:r>
            <a:r>
              <a:rPr lang="en-US" altLang="en-US" sz="2000" i="1" baseline="-30000">
                <a:cs typeface="Times New Roman" panose="02020603050405020304" pitchFamily="18" charset="0"/>
              </a:rPr>
              <a:t>2</a:t>
            </a:r>
            <a:r>
              <a:rPr lang="en-US" altLang="en-US" sz="2000">
                <a:cs typeface="Times New Roman" panose="02020603050405020304" pitchFamily="18" charset="0"/>
              </a:rPr>
              <a:t>|| , 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cs typeface="Times New Roman" panose="02020603050405020304" pitchFamily="18" charset="0"/>
              </a:rPr>
              <a:t>   where </a:t>
            </a:r>
            <a:r>
              <a:rPr lang="en-US" altLang="en-US" sz="2000"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altLang="en-US" sz="2000">
                <a:cs typeface="Times New Roman" panose="02020603050405020304" pitchFamily="18" charset="0"/>
              </a:rPr>
              <a:t> indicates vector dot product, ||</a:t>
            </a:r>
            <a:r>
              <a:rPr lang="en-US" altLang="en-US" sz="2000" i="1">
                <a:cs typeface="Times New Roman" panose="02020603050405020304" pitchFamily="18" charset="0"/>
              </a:rPr>
              <a:t>d</a:t>
            </a:r>
            <a:r>
              <a:rPr lang="en-US" altLang="en-US" sz="2000">
                <a:cs typeface="Times New Roman" panose="02020603050405020304" pitchFamily="18" charset="0"/>
              </a:rPr>
              <a:t>|: the length of vector </a:t>
            </a:r>
            <a:r>
              <a:rPr lang="en-US" altLang="en-US" sz="2000" i="1">
                <a:cs typeface="Times New Roman" panose="02020603050405020304" pitchFamily="18" charset="0"/>
              </a:rPr>
              <a:t>d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 i="1"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000">
                <a:cs typeface="Times New Roman" panose="02020603050405020304" pitchFamily="18" charset="0"/>
              </a:rPr>
              <a:t>Ex: Find the </a:t>
            </a:r>
            <a:r>
              <a:rPr lang="en-US" altLang="en-US" sz="2000" b="1">
                <a:cs typeface="Times New Roman" panose="02020603050405020304" pitchFamily="18" charset="0"/>
              </a:rPr>
              <a:t>similarity</a:t>
            </a:r>
            <a:r>
              <a:rPr lang="en-US" altLang="en-US" sz="2000">
                <a:cs typeface="Times New Roman" panose="02020603050405020304" pitchFamily="18" charset="0"/>
              </a:rPr>
              <a:t> between documents 1 and 2.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000"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i="1">
                <a:cs typeface="Times New Roman" panose="02020603050405020304" pitchFamily="18" charset="0"/>
              </a:rPr>
              <a:t>d</a:t>
            </a:r>
            <a:r>
              <a:rPr lang="en-US" altLang="en-US" sz="2000" i="1" baseline="-30000">
                <a:cs typeface="Times New Roman" panose="02020603050405020304" pitchFamily="18" charset="0"/>
              </a:rPr>
              <a:t>1</a:t>
            </a:r>
            <a:r>
              <a:rPr lang="en-US" altLang="en-US" sz="2000" i="1"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cs typeface="Times New Roman" panose="02020603050405020304" pitchFamily="18" charset="0"/>
              </a:rPr>
              <a:t>=  </a:t>
            </a:r>
            <a:r>
              <a:rPr lang="en-US" altLang="en-US" sz="2000">
                <a:cs typeface="Times New Roman" panose="02020603050405020304" pitchFamily="18" charset="0"/>
              </a:rPr>
              <a:t>(5, 0, 3, 0, 2, 0, 0, 2, 0, 0)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i="1">
                <a:cs typeface="Times New Roman" panose="02020603050405020304" pitchFamily="18" charset="0"/>
              </a:rPr>
              <a:t>d</a:t>
            </a:r>
            <a:r>
              <a:rPr lang="en-US" altLang="en-US" sz="2000" i="1" baseline="-30000">
                <a:cs typeface="Times New Roman" panose="02020603050405020304" pitchFamily="18" charset="0"/>
              </a:rPr>
              <a:t>2</a:t>
            </a:r>
            <a:r>
              <a:rPr lang="en-US" altLang="en-US" sz="2000" b="1">
                <a:cs typeface="Times New Roman" panose="02020603050405020304" pitchFamily="18" charset="0"/>
              </a:rPr>
              <a:t> =  </a:t>
            </a:r>
            <a:r>
              <a:rPr lang="en-US" altLang="en-US" sz="2000">
                <a:cs typeface="Times New Roman" panose="02020603050405020304" pitchFamily="18" charset="0"/>
              </a:rPr>
              <a:t>(3, 0, 2, 0, 1, 1, 0, 1, 0, 1)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i="1">
                <a:cs typeface="Times New Roman" panose="02020603050405020304" pitchFamily="18" charset="0"/>
              </a:rPr>
              <a:t>d</a:t>
            </a:r>
            <a:r>
              <a:rPr lang="en-US" altLang="en-US" sz="2000" i="1" baseline="-30000">
                <a:cs typeface="Times New Roman" panose="02020603050405020304" pitchFamily="18" charset="0"/>
              </a:rPr>
              <a:t>1</a:t>
            </a:r>
            <a:r>
              <a:rPr lang="en-US" altLang="en-US" sz="2000"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altLang="en-US" sz="2000" i="1">
                <a:cs typeface="Times New Roman" panose="02020603050405020304" pitchFamily="18" charset="0"/>
              </a:rPr>
              <a:t>d</a:t>
            </a:r>
            <a:r>
              <a:rPr lang="en-US" altLang="en-US" sz="2000" i="1" baseline="-30000">
                <a:cs typeface="Times New Roman" panose="02020603050405020304" pitchFamily="18" charset="0"/>
              </a:rPr>
              <a:t>2 </a:t>
            </a:r>
            <a:r>
              <a:rPr lang="en-US" altLang="en-US" sz="2000">
                <a:cs typeface="Times New Roman" panose="02020603050405020304" pitchFamily="18" charset="0"/>
              </a:rPr>
              <a:t>= 5*3+0*0+3*2+0*0+2*1+0*1+0*1+2*1+0*0+0*1 = 25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cs typeface="Times New Roman" panose="02020603050405020304" pitchFamily="18" charset="0"/>
              </a:rPr>
              <a:t>||</a:t>
            </a:r>
            <a:r>
              <a:rPr lang="en-US" altLang="en-US" sz="2000" i="1">
                <a:cs typeface="Times New Roman" panose="02020603050405020304" pitchFamily="18" charset="0"/>
              </a:rPr>
              <a:t>d</a:t>
            </a:r>
            <a:r>
              <a:rPr lang="en-US" altLang="en-US" sz="2000" i="1" baseline="-30000">
                <a:cs typeface="Times New Roman" panose="02020603050405020304" pitchFamily="18" charset="0"/>
              </a:rPr>
              <a:t>1</a:t>
            </a:r>
            <a:r>
              <a:rPr lang="en-US" altLang="en-US" sz="2000">
                <a:cs typeface="Times New Roman" panose="02020603050405020304" pitchFamily="18" charset="0"/>
              </a:rPr>
              <a:t>||= (5*5+0*0+3*3+0*0+2*2+0*0+0*0+2*2+0*0+0*0)</a:t>
            </a:r>
            <a:r>
              <a:rPr lang="en-US" altLang="en-US" sz="2000" b="1" baseline="30000">
                <a:cs typeface="Times New Roman" panose="02020603050405020304" pitchFamily="18" charset="0"/>
              </a:rPr>
              <a:t>0.5</a:t>
            </a:r>
            <a:r>
              <a:rPr lang="en-US" altLang="en-US" sz="2000">
                <a:cs typeface="Times New Roman" panose="02020603050405020304" pitchFamily="18" charset="0"/>
              </a:rPr>
              <a:t>=(42)</a:t>
            </a:r>
            <a:r>
              <a:rPr lang="en-US" altLang="en-US" sz="2000" b="1" baseline="30000">
                <a:cs typeface="Times New Roman" panose="02020603050405020304" pitchFamily="18" charset="0"/>
              </a:rPr>
              <a:t>0.5</a:t>
            </a:r>
            <a:r>
              <a:rPr lang="en-US" altLang="en-US" sz="2000">
                <a:cs typeface="Times New Roman" panose="02020603050405020304" pitchFamily="18" charset="0"/>
              </a:rPr>
              <a:t>  = 6.481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cs typeface="Times New Roman" panose="02020603050405020304" pitchFamily="18" charset="0"/>
              </a:rPr>
              <a:t>||</a:t>
            </a:r>
            <a:r>
              <a:rPr lang="en-US" altLang="en-US" sz="2000" i="1">
                <a:cs typeface="Times New Roman" panose="02020603050405020304" pitchFamily="18" charset="0"/>
              </a:rPr>
              <a:t>d</a:t>
            </a:r>
            <a:r>
              <a:rPr lang="en-US" altLang="en-US" sz="2000" i="1" baseline="-30000">
                <a:cs typeface="Times New Roman" panose="02020603050405020304" pitchFamily="18" charset="0"/>
              </a:rPr>
              <a:t>2</a:t>
            </a:r>
            <a:r>
              <a:rPr lang="en-US" altLang="en-US" sz="2000">
                <a:cs typeface="Times New Roman" panose="02020603050405020304" pitchFamily="18" charset="0"/>
              </a:rPr>
              <a:t>||= (3*3+0*0+2*2+0*0+1*1+1*1+0*0+1*1+0*0+1*1)</a:t>
            </a:r>
            <a:r>
              <a:rPr lang="en-US" altLang="en-US" sz="2000" b="1" baseline="30000">
                <a:cs typeface="Times New Roman" panose="02020603050405020304" pitchFamily="18" charset="0"/>
              </a:rPr>
              <a:t>0.5</a:t>
            </a:r>
            <a:r>
              <a:rPr lang="en-US" altLang="en-US" sz="2000">
                <a:cs typeface="Times New Roman" panose="02020603050405020304" pitchFamily="18" charset="0"/>
              </a:rPr>
              <a:t>=(17)</a:t>
            </a:r>
            <a:r>
              <a:rPr lang="en-US" altLang="en-US" sz="2000" b="1" baseline="30000">
                <a:cs typeface="Times New Roman" panose="02020603050405020304" pitchFamily="18" charset="0"/>
              </a:rPr>
              <a:t>0.5</a:t>
            </a:r>
            <a:r>
              <a:rPr lang="en-US" altLang="en-US" sz="2000">
                <a:cs typeface="Times New Roman" panose="02020603050405020304" pitchFamily="18" charset="0"/>
              </a:rPr>
              <a:t>       = 4.12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cs typeface="Times New Roman" panose="02020603050405020304" pitchFamily="18" charset="0"/>
              </a:rPr>
              <a:t>cos(</a:t>
            </a:r>
            <a:r>
              <a:rPr lang="en-US" altLang="en-US" sz="2000" i="1">
                <a:cs typeface="Times New Roman" panose="02020603050405020304" pitchFamily="18" charset="0"/>
              </a:rPr>
              <a:t>d</a:t>
            </a:r>
            <a:r>
              <a:rPr lang="en-US" altLang="en-US" sz="2000" i="1" baseline="-30000">
                <a:cs typeface="Times New Roman" panose="02020603050405020304" pitchFamily="18" charset="0"/>
              </a:rPr>
              <a:t>1</a:t>
            </a:r>
            <a:r>
              <a:rPr lang="en-US" altLang="en-US" sz="2000" i="1">
                <a:cs typeface="Times New Roman" panose="02020603050405020304" pitchFamily="18" charset="0"/>
              </a:rPr>
              <a:t>, d</a:t>
            </a:r>
            <a:r>
              <a:rPr lang="en-US" altLang="en-US" sz="2000" i="1" baseline="-30000">
                <a:cs typeface="Times New Roman" panose="02020603050405020304" pitchFamily="18" charset="0"/>
              </a:rPr>
              <a:t>2</a:t>
            </a:r>
            <a:r>
              <a:rPr lang="en-US" altLang="en-US" sz="2000">
                <a:cs typeface="Times New Roman" panose="02020603050405020304" pitchFamily="18" charset="0"/>
              </a:rPr>
              <a:t> ) = 0.94</a:t>
            </a:r>
          </a:p>
        </p:txBody>
      </p:sp>
    </p:spTree>
    <p:extLst>
      <p:ext uri="{BB962C8B-B14F-4D97-AF65-F5344CB8AC3E}">
        <p14:creationId xmlns:p14="http://schemas.microsoft.com/office/powerpoint/2010/main" val="374945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280400" cy="552450"/>
          </a:xfrm>
        </p:spPr>
        <p:txBody>
          <a:bodyPr>
            <a:normAutofit fontScale="90000"/>
          </a:bodyPr>
          <a:lstStyle/>
          <a:p>
            <a:r>
              <a:rPr lang="en-US"/>
              <a:t>Common Properties of a Distance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63763" y="1143000"/>
            <a:ext cx="8001000" cy="5106988"/>
          </a:xfrm>
        </p:spPr>
        <p:txBody>
          <a:bodyPr/>
          <a:lstStyle/>
          <a:p>
            <a:pPr marL="533400" indent="-533400">
              <a:lnSpc>
                <a:spcPct val="80000"/>
              </a:lnSpc>
              <a:spcBef>
                <a:spcPct val="20000"/>
              </a:spcBef>
            </a:pPr>
            <a:r>
              <a:rPr lang="en-US" dirty="0"/>
              <a:t>Distances, such as the Euclidean distance, have some well known properties.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</a:pPr>
            <a:endParaRPr lang="en-US" sz="1400" dirty="0"/>
          </a:p>
          <a:p>
            <a:pPr marL="990600" lvl="1" indent="-533400">
              <a:lnSpc>
                <a:spcPct val="80000"/>
              </a:lnSpc>
              <a:spcBef>
                <a:spcPct val="20000"/>
              </a:spcBef>
              <a:buFont typeface="Arial" pitchFamily="34" charset="0"/>
              <a:buAutoNum type="arabicPeriod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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  </a:t>
            </a:r>
            <a:r>
              <a:rPr lang="en-US" dirty="0"/>
              <a:t>for all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  <a:r>
              <a:rPr lang="en-US" dirty="0"/>
              <a:t>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0 </a:t>
            </a:r>
            <a:r>
              <a:rPr lang="en-US" dirty="0"/>
              <a:t>only if </a:t>
            </a:r>
            <a:br>
              <a:rPr lang="en-US" dirty="0"/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/>
              <a:t> </a:t>
            </a:r>
            <a:r>
              <a:rPr lang="en-US" i="1" dirty="0"/>
              <a:t>=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/>
              <a:t>. (Positive definiteness)</a:t>
            </a:r>
          </a:p>
          <a:p>
            <a:pPr marL="990600" lvl="1" indent="-533400">
              <a:lnSpc>
                <a:spcPct val="80000"/>
              </a:lnSpc>
              <a:spcBef>
                <a:spcPct val="20000"/>
              </a:spcBef>
              <a:buFont typeface="Arial" pitchFamily="34" charset="0"/>
              <a:buAutoNum type="arabicPeriod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</a:t>
            </a:r>
            <a:r>
              <a:rPr lang="en-US" dirty="0"/>
              <a:t>for all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/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/>
              <a:t>. (Symmetry)</a:t>
            </a:r>
          </a:p>
          <a:p>
            <a:pPr marL="990600" lvl="1" indent="-533400">
              <a:lnSpc>
                <a:spcPct val="80000"/>
              </a:lnSpc>
              <a:spcBef>
                <a:spcPct val="20000"/>
              </a:spcBef>
              <a:buFont typeface="Arial" pitchFamily="34" charset="0"/>
              <a:buAutoNum type="arabicPeriod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/>
              <a:t>   for all points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/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/>
              <a:t>,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dirty="0"/>
              <a:t>.  </a:t>
            </a:r>
            <a:br>
              <a:rPr lang="en-US" dirty="0"/>
            </a:br>
            <a:r>
              <a:rPr lang="en-US" dirty="0"/>
              <a:t>(Triangle Inequality)</a:t>
            </a:r>
          </a:p>
          <a:p>
            <a:pPr marL="990600" lvl="1" indent="-533400">
              <a:lnSpc>
                <a:spcPct val="80000"/>
              </a:lnSpc>
              <a:spcBef>
                <a:spcPct val="20000"/>
              </a:spcBef>
              <a:buNone/>
            </a:pPr>
            <a:endParaRPr lang="en-US" sz="1200" dirty="0"/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sz="2400" dirty="0"/>
              <a:t>	where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/>
              <a:t> is the distance (dissimilarity) between points (data objects),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/>
              <a:t>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dirty="0"/>
              <a:t>.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None/>
            </a:pPr>
            <a:endParaRPr lang="en-US" sz="1400" dirty="0"/>
          </a:p>
          <a:p>
            <a:pPr marL="533400" indent="-533400">
              <a:lnSpc>
                <a:spcPct val="80000"/>
              </a:lnSpc>
              <a:spcBef>
                <a:spcPct val="20000"/>
              </a:spcBef>
            </a:pPr>
            <a:r>
              <a:rPr lang="en-US" dirty="0"/>
              <a:t>A distance that satisfies these properties is a </a:t>
            </a:r>
            <a:r>
              <a:rPr lang="en-US" dirty="0">
                <a:solidFill>
                  <a:srgbClr val="FF0000"/>
                </a:solidFill>
              </a:rPr>
              <a:t>metric</a:t>
            </a:r>
          </a:p>
        </p:txBody>
      </p:sp>
    </p:spTree>
    <p:extLst>
      <p:ext uri="{BB962C8B-B14F-4D97-AF65-F5344CB8AC3E}">
        <p14:creationId xmlns:p14="http://schemas.microsoft.com/office/powerpoint/2010/main" val="3751344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280400" cy="552450"/>
          </a:xfrm>
        </p:spPr>
        <p:txBody>
          <a:bodyPr>
            <a:normAutofit fontScale="90000"/>
          </a:bodyPr>
          <a:lstStyle/>
          <a:p>
            <a:r>
              <a:rPr lang="en-US"/>
              <a:t>Common Properties of a Similarity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63763" y="1143000"/>
            <a:ext cx="8001000" cy="5106988"/>
          </a:xfrm>
        </p:spPr>
        <p:txBody>
          <a:bodyPr/>
          <a:lstStyle/>
          <a:p>
            <a:pPr marL="533400" indent="-533400">
              <a:spcBef>
                <a:spcPct val="20000"/>
              </a:spcBef>
            </a:pPr>
            <a:r>
              <a:rPr lang="en-US" dirty="0"/>
              <a:t>Similarities, also have some well known properties.</a:t>
            </a:r>
          </a:p>
          <a:p>
            <a:pPr marL="533400" indent="-533400">
              <a:spcBef>
                <a:spcPct val="20000"/>
              </a:spcBef>
            </a:pPr>
            <a:endParaRPr lang="en-US" sz="1400" dirty="0"/>
          </a:p>
          <a:p>
            <a:pPr marL="990600" lvl="1" indent="-533400">
              <a:spcBef>
                <a:spcPct val="20000"/>
              </a:spcBef>
              <a:buFont typeface="Arial" pitchFamily="34" charset="0"/>
              <a:buAutoNum type="arabicPeriod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1 </a:t>
            </a:r>
            <a:r>
              <a:rPr lang="en-US" dirty="0"/>
              <a:t>(or maximum similarity) only if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/>
              <a:t> </a:t>
            </a:r>
            <a:r>
              <a:rPr lang="en-US" i="1" dirty="0"/>
              <a:t>=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/>
              <a:t>. </a:t>
            </a:r>
            <a:br>
              <a:rPr lang="en-US" dirty="0"/>
            </a:br>
            <a:r>
              <a:rPr lang="en-US" sz="1800" dirty="0"/>
              <a:t>(does not always hold, e.g., cosine)</a:t>
            </a:r>
          </a:p>
          <a:p>
            <a:pPr marL="990600" lvl="1" indent="-533400">
              <a:spcBef>
                <a:spcPct val="20000"/>
              </a:spcBef>
              <a:buFont typeface="Arial" pitchFamily="34" charset="0"/>
              <a:buAutoNum type="arabicPeriod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/>
              <a:t>   for all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/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/>
              <a:t>. (Symmetry)</a:t>
            </a:r>
            <a:br>
              <a:rPr lang="en-US" dirty="0"/>
            </a:br>
            <a:endParaRPr lang="en-US" dirty="0"/>
          </a:p>
          <a:p>
            <a:pPr marL="533400" indent="-533400">
              <a:spcBef>
                <a:spcPct val="20000"/>
              </a:spcBef>
              <a:buNone/>
            </a:pPr>
            <a:r>
              <a:rPr lang="en-US" sz="2400" dirty="0"/>
              <a:t>	where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/>
              <a:t>is the similarity between points (data objects),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/>
              <a:t>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dirty="0"/>
              <a:t>.</a:t>
            </a:r>
          </a:p>
          <a:p>
            <a:pPr marL="533400" indent="-533400">
              <a:spcBef>
                <a:spcPct val="20000"/>
              </a:spcBef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39061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280400" cy="552450"/>
          </a:xfrm>
        </p:spPr>
        <p:txBody>
          <a:bodyPr>
            <a:normAutofit fontScale="90000"/>
          </a:bodyPr>
          <a:lstStyle/>
          <a:p>
            <a:r>
              <a:rPr lang="en-US"/>
              <a:t>Similarity Between Binary Vectors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63763" y="1143000"/>
            <a:ext cx="8001000" cy="5106988"/>
          </a:xfrm>
        </p:spPr>
        <p:txBody>
          <a:bodyPr/>
          <a:lstStyle/>
          <a:p>
            <a:pPr marL="533400" indent="-533400">
              <a:lnSpc>
                <a:spcPct val="80000"/>
              </a:lnSpc>
              <a:spcBef>
                <a:spcPct val="20000"/>
              </a:spcBef>
              <a:tabLst>
                <a:tab pos="914400" algn="l"/>
                <a:tab pos="1371600" algn="l"/>
              </a:tabLst>
            </a:pPr>
            <a:r>
              <a:rPr lang="en-US" sz="2200" dirty="0"/>
              <a:t>Common situation is that objects,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dirty="0"/>
              <a:t> and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200" dirty="0"/>
              <a:t>, have only binary attributes</a:t>
            </a:r>
          </a:p>
          <a:p>
            <a:pPr marL="2171700" lvl="4" indent="-342900">
              <a:lnSpc>
                <a:spcPct val="80000"/>
              </a:lnSpc>
              <a:tabLst>
                <a:tab pos="914400" algn="l"/>
                <a:tab pos="1371600" algn="l"/>
              </a:tabLst>
            </a:pPr>
            <a:endParaRPr lang="en-US" sz="1200" dirty="0"/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tabLst>
                <a:tab pos="914400" algn="l"/>
                <a:tab pos="1371600" algn="l"/>
              </a:tabLst>
            </a:pPr>
            <a:r>
              <a:rPr lang="en-US" sz="2200" dirty="0"/>
              <a:t>Compute similarities using the following quantities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None/>
              <a:tabLst>
                <a:tab pos="914400" algn="l"/>
                <a:tab pos="1371600" algn="l"/>
              </a:tabLst>
            </a:pPr>
            <a:r>
              <a:rPr lang="en-US" sz="2200" dirty="0">
                <a:latin typeface="cmmi10" pitchFamily="34" charset="0"/>
              </a:rPr>
              <a:t>	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r>
              <a:rPr lang="en-US" sz="2000" dirty="0"/>
              <a:t> = the number of attributes where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/>
              <a:t> was 0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dirty="0"/>
              <a:t> was 1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None/>
              <a:tabLst>
                <a:tab pos="914400" algn="l"/>
                <a:tab pos="1371600" algn="l"/>
              </a:tabLst>
            </a:pPr>
            <a:r>
              <a:rPr lang="en-US" sz="2000" dirty="0"/>
              <a:t>	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000" baseline="-25000" dirty="0"/>
              <a:t> </a:t>
            </a:r>
            <a:r>
              <a:rPr lang="en-US" sz="2000" dirty="0"/>
              <a:t>= the number of attributes where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/>
              <a:t> was 1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i="1" dirty="0"/>
              <a:t> </a:t>
            </a:r>
            <a:r>
              <a:rPr lang="en-US" sz="2000" dirty="0"/>
              <a:t>was 0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None/>
              <a:tabLst>
                <a:tab pos="914400" algn="l"/>
                <a:tab pos="1371600" algn="l"/>
              </a:tabLst>
            </a:pPr>
            <a:r>
              <a:rPr lang="en-US" sz="2000" dirty="0"/>
              <a:t>	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en-US" sz="2000" dirty="0"/>
              <a:t> = the number of attributes where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/>
              <a:t> was 0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dirty="0"/>
              <a:t> was 0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None/>
              <a:tabLst>
                <a:tab pos="914400" algn="l"/>
                <a:tab pos="1371600" algn="l"/>
              </a:tabLst>
            </a:pPr>
            <a:r>
              <a:rPr lang="en-US" sz="2000" dirty="0"/>
              <a:t>	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000" dirty="0"/>
              <a:t> = the number of attributes where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/>
              <a:t> was 1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dirty="0"/>
              <a:t> was 1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None/>
              <a:tabLst>
                <a:tab pos="914400" algn="l"/>
                <a:tab pos="1371600" algn="l"/>
              </a:tabLst>
            </a:pPr>
            <a:endParaRPr lang="en-US" sz="2000" dirty="0"/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tabLst>
                <a:tab pos="914400" algn="l"/>
                <a:tab pos="1371600" algn="l"/>
              </a:tabLst>
            </a:pPr>
            <a:r>
              <a:rPr lang="en-US" sz="2000" dirty="0"/>
              <a:t>Simple Matching and </a:t>
            </a:r>
            <a:r>
              <a:rPr lang="en-US" sz="2000" dirty="0" err="1"/>
              <a:t>Jaccard</a:t>
            </a:r>
            <a:r>
              <a:rPr lang="en-US" sz="2000" dirty="0"/>
              <a:t> Coefficients 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None/>
              <a:tabLst>
                <a:tab pos="914400" algn="l"/>
                <a:tab pos="1371600" algn="l"/>
              </a:tabLst>
            </a:pPr>
            <a:r>
              <a:rPr lang="en-US" sz="2000" dirty="0">
                <a:cs typeface="Times New Roman" pitchFamily="18" charset="0"/>
              </a:rPr>
              <a:t>	SMC 	=  number of matches / number of attributes 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None/>
              <a:tabLst>
                <a:tab pos="914400" algn="l"/>
                <a:tab pos="1371600" algn="l"/>
              </a:tabLst>
            </a:pPr>
            <a:r>
              <a:rPr lang="en-US" sz="2000" dirty="0">
                <a:cs typeface="Times New Roman" pitchFamily="18" charset="0"/>
              </a:rPr>
              <a:t>                 	=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/ 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None/>
              <a:tabLst>
                <a:tab pos="914400" algn="l"/>
                <a:tab pos="1371600" algn="l"/>
              </a:tabLst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None/>
              <a:tabLst>
                <a:tab pos="914400" algn="l"/>
                <a:tab pos="1371600" algn="l"/>
              </a:tabLst>
            </a:pPr>
            <a:r>
              <a:rPr lang="en-US" sz="2000" dirty="0">
                <a:cs typeface="Times New Roman" pitchFamily="18" charset="0"/>
              </a:rPr>
              <a:t>	J 	= number of 11 matches / number of non-zero attributes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None/>
              <a:tabLst>
                <a:tab pos="914400" algn="l"/>
                <a:tab pos="1371600" algn="l"/>
              </a:tabLst>
            </a:pPr>
            <a:r>
              <a:rPr lang="en-US" sz="2000" dirty="0">
                <a:cs typeface="Times New Roman" pitchFamily="18" charset="0"/>
              </a:rPr>
              <a:t>   	  	=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/ 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745018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280400" cy="552450"/>
          </a:xfrm>
        </p:spPr>
        <p:txBody>
          <a:bodyPr>
            <a:normAutofit fontScale="90000"/>
          </a:bodyPr>
          <a:lstStyle/>
          <a:p>
            <a:r>
              <a:rPr lang="en-US"/>
              <a:t>SMC versus Jaccard: Example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63764" y="1143000"/>
            <a:ext cx="8275637" cy="5106988"/>
          </a:xfrm>
        </p:spPr>
        <p:txBody>
          <a:bodyPr/>
          <a:lstStyle/>
          <a:p>
            <a:pPr marL="533400" indent="-533400">
              <a:spcBef>
                <a:spcPct val="20000"/>
              </a:spcBef>
              <a:buNone/>
              <a:tabLst>
                <a:tab pos="685800" algn="l"/>
              </a:tabLst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1 0 0 0 0 0 0 0 0 0    	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>
              <a:spcBef>
                <a:spcPct val="20000"/>
              </a:spcBef>
              <a:buNone/>
              <a:tabLst>
                <a:tab pos="685800" algn="l"/>
              </a:tabLst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0 0 0 0 0 0 1 0 0 1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533400" indent="-533400">
              <a:spcBef>
                <a:spcPct val="20000"/>
              </a:spcBef>
              <a:buNone/>
              <a:tabLst>
                <a:tab pos="685800" algn="l"/>
              </a:tabLst>
            </a:pPr>
            <a:endParaRPr lang="en-US" sz="2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>
              <a:spcBef>
                <a:spcPct val="20000"/>
              </a:spcBef>
              <a:buNone/>
              <a:tabLst>
                <a:tab pos="685800" algn="l"/>
              </a:tabLst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   (the number of attributes where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0 and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1)</a:t>
            </a:r>
          </a:p>
          <a:p>
            <a:pPr marL="533400" indent="-533400">
              <a:spcBef>
                <a:spcPct val="20000"/>
              </a:spcBef>
              <a:buNone/>
              <a:tabLst>
                <a:tab pos="685800" algn="l"/>
              </a:tabLst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   (the number of attributes where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1 and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0)</a:t>
            </a:r>
          </a:p>
          <a:p>
            <a:pPr marL="533400" indent="-533400">
              <a:spcBef>
                <a:spcPct val="20000"/>
              </a:spcBef>
              <a:buNone/>
              <a:tabLst>
                <a:tab pos="685800" algn="l"/>
              </a:tabLst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7   (the number of attributes where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0 and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0)</a:t>
            </a:r>
          </a:p>
          <a:p>
            <a:pPr marL="533400" indent="-533400">
              <a:spcBef>
                <a:spcPct val="20000"/>
              </a:spcBef>
              <a:buNone/>
              <a:tabLst>
                <a:tab pos="685800" algn="l"/>
              </a:tabLst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   (the number of attributes where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1 and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1)</a:t>
            </a:r>
          </a:p>
          <a:p>
            <a:pPr marL="533400" indent="-533400">
              <a:spcBef>
                <a:spcPct val="20000"/>
              </a:spcBef>
              <a:buNone/>
              <a:tabLst>
                <a:tab pos="685800" algn="l"/>
              </a:tabLst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None/>
              <a:tabLst>
                <a:tab pos="914400" algn="l"/>
                <a:tab pos="1371600" algn="l"/>
              </a:tabLs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SMC 	= (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/ (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33400" indent="-533400">
              <a:spcBef>
                <a:spcPct val="20000"/>
              </a:spcBef>
              <a:buNone/>
              <a:tabLst>
                <a:tab pos="685800" algn="l"/>
              </a:tabLs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= (0+7) / (2+1+0+7) = 0.7 </a:t>
            </a:r>
          </a:p>
          <a:p>
            <a:pPr marL="533400" indent="-533400">
              <a:spcBef>
                <a:spcPct val="20000"/>
              </a:spcBef>
              <a:buNone/>
              <a:tabLst>
                <a:tab pos="685800" algn="l"/>
              </a:tabLst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>
              <a:spcBef>
                <a:spcPct val="20000"/>
              </a:spcBef>
              <a:buNone/>
              <a:tabLst>
                <a:tab pos="685800" algn="l"/>
              </a:tabLs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= (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/ (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0 / (2 + 1 + 0) = 0 </a:t>
            </a:r>
          </a:p>
          <a:p>
            <a:pPr marL="533400" indent="-533400">
              <a:spcBef>
                <a:spcPct val="20000"/>
              </a:spcBef>
              <a:buNone/>
              <a:tabLst>
                <a:tab pos="685800" algn="l"/>
              </a:tabLst>
            </a:pPr>
            <a:endParaRPr lang="en-US" sz="2200" i="1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703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023" y="483326"/>
            <a:ext cx="10543902" cy="1097281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The Cosine Similarity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817" y="1881051"/>
            <a:ext cx="10515600" cy="5066620"/>
          </a:xfrm>
        </p:spPr>
        <p:txBody>
          <a:bodyPr/>
          <a:lstStyle/>
          <a:p>
            <a:r>
              <a:rPr lang="en-US" dirty="0"/>
              <a:t>The cosine similarity between two vectors (or two documents on the Vector Space) is a measure that calculates the cosine of the angle between them. This metric is a measurement of orientation and not magnitude, it can be seen as a comparison between documents on a normalized </a:t>
            </a:r>
            <a:r>
              <a:rPr lang="en-US" dirty="0" smtClean="0"/>
              <a:t>space</a:t>
            </a:r>
          </a:p>
          <a:p>
            <a:r>
              <a:rPr lang="en-IN" dirty="0"/>
              <a:t>What we have to do to build the cosine similarity equation is to solve the equation of the dot product for </a:t>
            </a:r>
            <a:r>
              <a:rPr lang="en-IN" dirty="0" smtClean="0"/>
              <a:t>the</a:t>
            </a:r>
          </a:p>
          <a:p>
            <a:r>
              <a:rPr lang="en-IN" dirty="0" smtClean="0"/>
              <a:t> </a:t>
            </a:r>
            <a:endParaRPr lang="en-IN" dirty="0"/>
          </a:p>
          <a:p>
            <a:r>
              <a:rPr lang="en-IN" dirty="0"/>
              <a:t>  </a:t>
            </a:r>
          </a:p>
        </p:txBody>
      </p:sp>
      <p:pic>
        <p:nvPicPr>
          <p:cNvPr id="14345" name="Picture 9" descr="  \displaystyle  \vec{a} \cdot \vec{b} = \|\vec{a}\|\|\vec{b}\|\cos{\theta} \\ \\  \cos{\theta} = \frac{\vec{a} \cdot \vec{b}}{\|\vec{a}\|\|\vec{b}\|} 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029" y="4990011"/>
            <a:ext cx="4415245" cy="1567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\cos{\theta}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138" y="4414361"/>
            <a:ext cx="800596" cy="275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717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The Dot Product</a:t>
            </a:r>
            <a:br>
              <a:rPr lang="en-IN" b="1" dirty="0"/>
            </a:br>
            <a:endParaRPr lang="en-IN" dirty="0"/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182880" y="1232860"/>
            <a:ext cx="1060704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6B6B6B"/>
                </a:solidFill>
                <a:latin typeface="Open Sans"/>
              </a:rPr>
              <a:t>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B6B6B"/>
                </a:solidFill>
                <a:effectLst/>
                <a:latin typeface="Open Sans"/>
              </a:rPr>
              <a:t>efinition of the dot product is a simple multiplication of each component from the both vectors added together. See an example of a dot product for two vectors with 2 dimensions each (2D):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B6B6B"/>
                </a:solidFill>
                <a:effectLst/>
                <a:latin typeface="Open Sans"/>
              </a:rPr>
              <a:t>  </a:t>
            </a:r>
            <a:endParaRPr kumimoji="0" lang="en-US" altLang="en-US" sz="3500" b="0" i="0" u="none" strike="noStrike" cap="none" normalizeH="0" baseline="0" dirty="0" smtClean="0">
              <a:ln>
                <a:noFill/>
              </a:ln>
              <a:solidFill>
                <a:srgbClr val="6B6B6B"/>
              </a:solidFill>
              <a:effectLst/>
              <a:latin typeface="Open Sans"/>
            </a:endParaRPr>
          </a:p>
        </p:txBody>
      </p:sp>
      <p:pic>
        <p:nvPicPr>
          <p:cNvPr id="13338" name="Picture 26" descr="  \vec{a} = (0, 3) \\   \vec{b} = (4, 0) \\   \vec{a} \cdot \vec{b} = 0*4 + 3*0 = 0 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183" y="2259875"/>
            <a:ext cx="3239587" cy="860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533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9269" y="365126"/>
            <a:ext cx="10674531" cy="444772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Angle </a:t>
            </a:r>
            <a:r>
              <a:rPr lang="en-US" altLang="en-US" dirty="0"/>
              <a:t>between the vectors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364" y="869791"/>
            <a:ext cx="10674531" cy="3255826"/>
          </a:xfrm>
        </p:spPr>
        <p:txBody>
          <a:bodyPr/>
          <a:lstStyle/>
          <a:p>
            <a:r>
              <a:rPr lang="en-US" altLang="en-US" dirty="0" smtClean="0"/>
              <a:t>Find the angle between the vectors </a:t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	</a:t>
            </a:r>
            <a:r>
              <a:rPr lang="en-US" altLang="en-US" b="1" dirty="0" smtClean="0"/>
              <a:t>a </a:t>
            </a:r>
            <a:r>
              <a:rPr lang="en-US" altLang="en-US" dirty="0" smtClean="0"/>
              <a:t>= </a:t>
            </a:r>
            <a:r>
              <a:rPr lang="en-US" altLang="en-US" dirty="0" smtClean="0">
                <a:latin typeface="MS Mincho" pitchFamily="49" charset="-128"/>
                <a:cs typeface="Arial" panose="020B0604020202020204" pitchFamily="34" charset="0"/>
              </a:rPr>
              <a:t>‹</a:t>
            </a:r>
            <a:r>
              <a:rPr lang="en-US" altLang="en-US" dirty="0" smtClean="0"/>
              <a:t>2, 2, –1</a:t>
            </a:r>
            <a:r>
              <a:rPr lang="en-US" altLang="en-US" dirty="0" smtClean="0">
                <a:latin typeface="MS Mincho" pitchFamily="49" charset="-128"/>
                <a:ea typeface="MS Mincho" pitchFamily="49" charset="-128"/>
              </a:rPr>
              <a:t>›</a:t>
            </a:r>
            <a:r>
              <a:rPr lang="en-US" altLang="en-US" dirty="0" smtClean="0">
                <a:cs typeface="Arial" panose="020B0604020202020204" pitchFamily="34" charset="0"/>
              </a:rPr>
              <a:t> </a:t>
            </a:r>
            <a:r>
              <a:rPr lang="en-US" altLang="en-US" dirty="0" smtClean="0"/>
              <a:t>and </a:t>
            </a:r>
            <a:r>
              <a:rPr lang="en-US" altLang="en-US" b="1" dirty="0" smtClean="0"/>
              <a:t>b </a:t>
            </a:r>
            <a:r>
              <a:rPr lang="en-US" altLang="en-US" dirty="0" smtClean="0"/>
              <a:t>= </a:t>
            </a:r>
            <a:r>
              <a:rPr lang="en-US" altLang="en-US" dirty="0" smtClean="0">
                <a:latin typeface="MS Mincho" pitchFamily="49" charset="-128"/>
                <a:cs typeface="Arial" panose="020B0604020202020204" pitchFamily="34" charset="0"/>
              </a:rPr>
              <a:t>‹</a:t>
            </a:r>
            <a:r>
              <a:rPr lang="en-US" altLang="en-US" dirty="0" smtClean="0"/>
              <a:t>5, –3, 2</a:t>
            </a:r>
            <a:r>
              <a:rPr lang="en-US" altLang="en-US" dirty="0" smtClean="0">
                <a:latin typeface="MS Mincho" pitchFamily="49" charset="-128"/>
                <a:ea typeface="MS Mincho" pitchFamily="49" charset="-128"/>
              </a:rPr>
              <a:t>›</a:t>
            </a:r>
            <a:endParaRPr lang="en-US" altLang="en-US" dirty="0" smtClean="0"/>
          </a:p>
          <a:p>
            <a:endParaRPr lang="en-IN" dirty="0" smtClean="0"/>
          </a:p>
          <a:p>
            <a:endParaRPr lang="en-IN" dirty="0"/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/>
          </p:nvPr>
        </p:nvGraphicFramePr>
        <p:xfrm>
          <a:off x="1358947" y="2162369"/>
          <a:ext cx="5041854" cy="172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3" imgW="1752480" imgH="799920" progId="Equation.DSMT4">
                  <p:embed/>
                </p:oleObj>
              </mc:Choice>
              <mc:Fallback>
                <p:oleObj name="Equation" r:id="rId3" imgW="1752480" imgH="799920" progId="Equation.DSMT4">
                  <p:embed/>
                  <p:pic>
                    <p:nvPicPr>
                      <p:cNvPr id="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947" y="2162369"/>
                        <a:ext cx="5041854" cy="172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875212" y="3921103"/>
            <a:ext cx="8151223" cy="95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/>
              <a:t>Also, </a:t>
            </a:r>
            <a:br>
              <a:rPr lang="en-US" altLang="en-US" dirty="0" smtClean="0"/>
            </a:br>
            <a:r>
              <a:rPr lang="en-US" altLang="en-US" dirty="0" smtClean="0"/>
              <a:t>	   </a:t>
            </a:r>
            <a:r>
              <a:rPr lang="en-US" altLang="en-US" b="1" dirty="0" smtClean="0"/>
              <a:t>a 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  <a:r>
              <a:rPr lang="en-US" altLang="en-US" dirty="0" smtClean="0"/>
              <a:t> </a:t>
            </a:r>
            <a:r>
              <a:rPr lang="en-US" altLang="en-US" b="1" dirty="0" smtClean="0"/>
              <a:t>b </a:t>
            </a:r>
            <a:r>
              <a:rPr lang="en-US" altLang="en-US" dirty="0" smtClean="0"/>
              <a:t>= 2(5) + 2(–3) +(–1)(2) = 2</a:t>
            </a:r>
            <a:endParaRPr lang="en-US" altLang="en-US" dirty="0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/>
          </p:nvPr>
        </p:nvGraphicFramePr>
        <p:xfrm>
          <a:off x="1358947" y="5263016"/>
          <a:ext cx="5603556" cy="1052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5" imgW="1409400" imgH="431640" progId="Equation.DSMT4">
                  <p:embed/>
                </p:oleObj>
              </mc:Choice>
              <mc:Fallback>
                <p:oleObj name="Equation" r:id="rId5" imgW="1409400" imgH="431640" progId="Equation.DSMT4">
                  <p:embed/>
                  <p:pic>
                    <p:nvPicPr>
                      <p:cNvPr id="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947" y="5263016"/>
                        <a:ext cx="5603556" cy="10529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0898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280400" cy="552450"/>
          </a:xfrm>
        </p:spPr>
        <p:txBody>
          <a:bodyPr>
            <a:normAutofit fontScale="90000"/>
          </a:bodyPr>
          <a:lstStyle/>
          <a:p>
            <a:r>
              <a:rPr lang="en-US"/>
              <a:t>Cosine Similarity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9714" y="1143000"/>
            <a:ext cx="10306595" cy="5106988"/>
          </a:xfrm>
        </p:spPr>
        <p:txBody>
          <a:bodyPr>
            <a:normAutofit lnSpcReduction="10000"/>
          </a:bodyPr>
          <a:lstStyle/>
          <a:p>
            <a:pPr marL="0" indent="0" algn="just">
              <a:spcBef>
                <a:spcPts val="400"/>
              </a:spcBef>
            </a:pPr>
            <a:r>
              <a:rPr lang="en-US" sz="2400" dirty="0">
                <a:cs typeface="Times New Roman" pitchFamily="18" charset="0"/>
              </a:rPr>
              <a:t> If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cs typeface="Times New Roman" pitchFamily="18" charset="0"/>
              </a:rPr>
              <a:t>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cs typeface="Times New Roman" pitchFamily="18" charset="0"/>
              </a:rPr>
              <a:t> are two document vectors, then</a:t>
            </a:r>
          </a:p>
          <a:p>
            <a:pPr marL="0" indent="0" algn="just">
              <a:spcBef>
                <a:spcPts val="400"/>
              </a:spcBef>
              <a:buNone/>
            </a:pPr>
            <a:r>
              <a:rPr lang="en-US" sz="2400" dirty="0">
                <a:cs typeface="Times New Roman" pitchFamily="18" charset="0"/>
              </a:rPr>
              <a:t>        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cos(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 =  &lt;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/ ||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 ||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 </a:t>
            </a:r>
            <a:r>
              <a:rPr lang="en-US" sz="2400" dirty="0">
                <a:cs typeface="Times New Roman" pitchFamily="18" charset="0"/>
              </a:rPr>
              <a:t>, </a:t>
            </a:r>
          </a:p>
          <a:p>
            <a:pPr marL="0" indent="0" algn="just">
              <a:spcBef>
                <a:spcPts val="400"/>
              </a:spcBef>
              <a:buNone/>
            </a:pPr>
            <a:endParaRPr lang="en-US" sz="2400" dirty="0" smtClean="0">
              <a:cs typeface="Times New Roman" pitchFamily="18" charset="0"/>
            </a:endParaRPr>
          </a:p>
          <a:p>
            <a:pPr marL="0" indent="0" algn="just">
              <a:spcBef>
                <a:spcPts val="400"/>
              </a:spcBef>
              <a:buNone/>
            </a:pPr>
            <a:r>
              <a:rPr lang="en-US" sz="2400" dirty="0" smtClean="0">
                <a:cs typeface="Times New Roman" pitchFamily="18" charset="0"/>
              </a:rPr>
              <a:t>where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400" dirty="0">
                <a:cs typeface="Times New Roman" pitchFamily="18" charset="0"/>
              </a:rPr>
              <a:t> indicates inner product or vector dot product of vectors,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and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2,</a:t>
            </a:r>
            <a:r>
              <a:rPr lang="en-US" sz="2400" dirty="0">
                <a:cs typeface="Times New Roman" pitchFamily="18" charset="0"/>
              </a:rPr>
              <a:t> 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 d ||</a:t>
            </a:r>
            <a:r>
              <a:rPr lang="en-US" sz="2400" dirty="0">
                <a:cs typeface="Times New Roman" pitchFamily="18" charset="0"/>
              </a:rPr>
              <a:t> is the   length of vector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dirty="0">
                <a:cs typeface="Times New Roman" pitchFamily="18" charset="0"/>
              </a:rPr>
              <a:t>.  </a:t>
            </a:r>
          </a:p>
          <a:p>
            <a:pPr marL="0" indent="0" algn="just">
              <a:spcBef>
                <a:spcPct val="20000"/>
              </a:spcBef>
            </a:pPr>
            <a:r>
              <a:rPr lang="en-US" sz="3200" dirty="0">
                <a:cs typeface="Times New Roman" pitchFamily="18" charset="0"/>
              </a:rPr>
              <a:t> </a:t>
            </a:r>
            <a:r>
              <a:rPr lang="en-US" sz="2400" dirty="0">
                <a:cs typeface="Times New Roman" pitchFamily="18" charset="0"/>
              </a:rPr>
              <a:t>Example: </a:t>
            </a:r>
          </a:p>
          <a:p>
            <a:pPr marL="0" indent="0" algn="just">
              <a:spcBef>
                <a:spcPct val="20000"/>
              </a:spcBef>
              <a:buNone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US" sz="24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3 2 0 5 0 0 0 2 0 0 	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ct val="20000"/>
              </a:spcBef>
              <a:buNone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US" sz="24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1 0 0 0 0 0 0 1 0 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spcBef>
                <a:spcPct val="20000"/>
              </a:spcBef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&lt;d</a:t>
            </a:r>
            <a:r>
              <a:rPr lang="en-US" sz="18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d2&gt;</a:t>
            </a:r>
            <a:r>
              <a:rPr lang="en-US" sz="18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3*1 + 2*0 + 0*0 + 5*0 + 0*0 + 0*0 + 0*0 + 2*1 + 0*0 + 0*2 =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pPr marL="0" indent="0">
              <a:spcBef>
                <a:spcPct val="20000"/>
              </a:spcBef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ct val="2000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US" sz="18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 = (3*3+2*2+0*0+5*5+0*0+0*0+0*0+2*2+0*0+0*0)</a:t>
            </a:r>
            <a:r>
              <a:rPr lang="en-US" sz="1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(42) </a:t>
            </a:r>
            <a:r>
              <a:rPr lang="en-US" sz="1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6.481</a:t>
            </a:r>
          </a:p>
          <a:p>
            <a:pPr marL="0" indent="0">
              <a:spcBef>
                <a:spcPct val="20000"/>
              </a:spcBef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ct val="2000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US" sz="18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 = (1*1+0*0+0*0+0*0+0*0+0*0+0*0+1*1+0*0+2*2)</a:t>
            </a:r>
            <a:r>
              <a:rPr lang="en-US" sz="1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r>
              <a:rPr lang="en-US" sz="1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(6) </a:t>
            </a:r>
            <a:r>
              <a:rPr lang="en-US" sz="1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2.449</a:t>
            </a:r>
          </a:p>
          <a:p>
            <a:pPr marL="0" indent="0">
              <a:spcBef>
                <a:spcPct val="20000"/>
              </a:spcBef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ct val="20000"/>
              </a:spcBef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cos(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b="1" baseline="-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 = 0.3150</a:t>
            </a:r>
          </a:p>
          <a:p>
            <a:pPr marL="0" indent="0">
              <a:spcBef>
                <a:spcPct val="20000"/>
              </a:spcBef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454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597</Words>
  <Application>Microsoft Office PowerPoint</Application>
  <PresentationFormat>Widescreen</PresentationFormat>
  <Paragraphs>109</Paragraphs>
  <Slides>13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9" baseType="lpstr">
      <vt:lpstr>Arial</vt:lpstr>
      <vt:lpstr>Arial Unicode MS</vt:lpstr>
      <vt:lpstr>Calibri</vt:lpstr>
      <vt:lpstr>Calibri Light</vt:lpstr>
      <vt:lpstr>cmmi10</vt:lpstr>
      <vt:lpstr>Lucida Sans</vt:lpstr>
      <vt:lpstr>Lucida Sans Unicode</vt:lpstr>
      <vt:lpstr>MS Mincho</vt:lpstr>
      <vt:lpstr>Open Sans</vt:lpstr>
      <vt:lpstr>Symbol</vt:lpstr>
      <vt:lpstr>Tahoma</vt:lpstr>
      <vt:lpstr>Times New Roman</vt:lpstr>
      <vt:lpstr>Wingdings</vt:lpstr>
      <vt:lpstr>Office Theme</vt:lpstr>
      <vt:lpstr>Equation</vt:lpstr>
      <vt:lpstr>Worksheet</vt:lpstr>
      <vt:lpstr>Distance Metric</vt:lpstr>
      <vt:lpstr>Common Properties of a Distance</vt:lpstr>
      <vt:lpstr>Common Properties of a Similarity</vt:lpstr>
      <vt:lpstr>Similarity Between Binary Vectors</vt:lpstr>
      <vt:lpstr>SMC versus Jaccard: Example</vt:lpstr>
      <vt:lpstr>The Cosine Similarity </vt:lpstr>
      <vt:lpstr>The Dot Product </vt:lpstr>
      <vt:lpstr>Angle between the vectors</vt:lpstr>
      <vt:lpstr>Cosine Similarity</vt:lpstr>
      <vt:lpstr> Binary term-document incidence matrix</vt:lpstr>
      <vt:lpstr>Term-document count matrices</vt:lpstr>
      <vt:lpstr> Cosine Similarity</vt:lpstr>
      <vt:lpstr> Example: Cosine Similarity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2</cp:revision>
  <dcterms:created xsi:type="dcterms:W3CDTF">2020-07-21T04:09:11Z</dcterms:created>
  <dcterms:modified xsi:type="dcterms:W3CDTF">2020-07-21T04:09:57Z</dcterms:modified>
</cp:coreProperties>
</file>