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Ranjan" initials="AR" lastIdx="1" clrIdx="0">
    <p:extLst>
      <p:ext uri="{19B8F6BF-5375-455C-9EA6-DF929625EA0E}">
        <p15:presenceInfo xmlns:p15="http://schemas.microsoft.com/office/powerpoint/2012/main" userId="c1c43cd5b916aa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961C6-7354-4217-8046-EEC4E71B9894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E3899-CCA9-4FDF-B8AC-6C1E8AEE0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87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E3899-CCA9-4FDF-B8AC-6C1E8AEE05B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8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E14190-0010-40DC-9CEF-23427D3E055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5A493C-96EE-44EB-B549-D38EC0833BE3}" type="datetimeFigureOut">
              <a:rPr lang="en-IN" smtClean="0"/>
              <a:t>19-11-2020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rticsproject.wixsite.com/edacerealsproj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SEMINAR ON</a:t>
            </a:r>
            <a:br>
              <a:rPr lang="en-IN" dirty="0"/>
            </a:br>
            <a:r>
              <a:rPr lang="en-IN" b="1" dirty="0"/>
              <a:t>“DATA ANALYSIS”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8424936" cy="39604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GUIDED BY</a:t>
            </a:r>
          </a:p>
          <a:p>
            <a:r>
              <a:rPr lang="en-IN" b="1" dirty="0">
                <a:solidFill>
                  <a:schemeClr val="tx1"/>
                </a:solidFill>
              </a:rPr>
              <a:t>DR. VINOD SIR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PRESENTED BY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MR.SUMAN KUMAR        MISS. ANUJA SALVI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 ROHIT CHANDRA      MISS. ASHWINI TICHKULE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MR. ROHIT SANJAI            MR. ASHISH TIWARI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085184"/>
            <a:ext cx="7620000" cy="1143000"/>
          </a:xfrm>
        </p:spPr>
        <p:txBody>
          <a:bodyPr/>
          <a:lstStyle/>
          <a:p>
            <a:r>
              <a:rPr lang="en-IN" dirty="0"/>
              <a:t>Thank You…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36599-19D8-4ECB-B7FE-E58EFD62F282}"/>
              </a:ext>
            </a:extLst>
          </p:cNvPr>
          <p:cNvSpPr txBox="1"/>
          <p:nvPr/>
        </p:nvSpPr>
        <p:spPr>
          <a:xfrm>
            <a:off x="1187624" y="1628800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Website: </a:t>
            </a:r>
            <a:r>
              <a:rPr lang="en-IN" b="1" i="0" dirty="0">
                <a:effectLst/>
                <a:hlinkClick r:id="rId2"/>
              </a:rPr>
              <a:t>EDA Cereals </a:t>
            </a:r>
            <a:r>
              <a:rPr lang="en-IN" b="1" i="0" dirty="0" err="1">
                <a:effectLst/>
                <a:hlinkClick r:id="rId2"/>
              </a:rPr>
              <a:t>Proj</a:t>
            </a:r>
            <a:endParaRPr lang="en-IN" b="1" i="0" dirty="0">
              <a:effectLst/>
            </a:endParaRPr>
          </a:p>
          <a:p>
            <a:r>
              <a:rPr lang="en-IN" dirty="0"/>
              <a:t> </a:t>
            </a:r>
          </a:p>
          <a:p>
            <a:r>
              <a:rPr lang="en-IN" dirty="0">
                <a:hlinkClick r:id="rId2"/>
              </a:rPr>
              <a:t>https://imarticsproject.wixsite.com/edacerealsproj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7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49038"/>
            <a:ext cx="7620000" cy="4800600"/>
          </a:xfrm>
        </p:spPr>
        <p:txBody>
          <a:bodyPr/>
          <a:lstStyle/>
          <a:p>
            <a:r>
              <a:rPr lang="en-IN" dirty="0"/>
              <a:t>The Dataset contains food items of different manufacturer with country of origin and also their nutrient content where calorie is the focus attribute .</a:t>
            </a:r>
          </a:p>
          <a:p>
            <a:r>
              <a:rPr lang="en-IN" dirty="0"/>
              <a:t>This data gives us the measurement of calories, protein, fat, sodium, </a:t>
            </a:r>
            <a:r>
              <a:rPr lang="en-IN" dirty="0" err="1"/>
              <a:t>fiber</a:t>
            </a:r>
            <a:r>
              <a:rPr lang="en-IN" dirty="0"/>
              <a:t>, </a:t>
            </a:r>
            <a:r>
              <a:rPr lang="en-IN" dirty="0" err="1"/>
              <a:t>carbo</a:t>
            </a:r>
            <a:r>
              <a:rPr lang="en-IN" dirty="0"/>
              <a:t>, sugars, </a:t>
            </a:r>
            <a:r>
              <a:rPr lang="en-IN" dirty="0" err="1"/>
              <a:t>potass</a:t>
            </a:r>
            <a:r>
              <a:rPr lang="en-IN" dirty="0"/>
              <a:t> and  vitamins per serving.</a:t>
            </a:r>
          </a:p>
          <a:p>
            <a:r>
              <a:rPr lang="en-IN" dirty="0"/>
              <a:t> Also,  we have a ratings of each food product. </a:t>
            </a:r>
          </a:p>
          <a:p>
            <a:r>
              <a:rPr lang="en-IN" dirty="0"/>
              <a:t>We are analysing the provided dataset to find the calorie reach food along with other nutrients and their correlation. </a:t>
            </a:r>
          </a:p>
          <a:p>
            <a:r>
              <a:rPr lang="en-IN" dirty="0"/>
              <a:t> Provided dataset also provides information about the most common source of food and also the ratings for each of them.</a:t>
            </a:r>
          </a:p>
        </p:txBody>
      </p:sp>
    </p:spTree>
    <p:extLst>
      <p:ext uri="{BB962C8B-B14F-4D97-AF65-F5344CB8AC3E}">
        <p14:creationId xmlns:p14="http://schemas.microsoft.com/office/powerpoint/2010/main" val="31504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543800" cy="1080120"/>
          </a:xfrm>
        </p:spPr>
        <p:txBody>
          <a:bodyPr/>
          <a:lstStyle/>
          <a:p>
            <a:r>
              <a:rPr lang="en-IN" sz="4600" dirty="0"/>
              <a:t>Dataset analysis and enrichment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198568" cy="465313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This data set have 16 columns and 78 rows in which 3 columns are categorical and others are numerical.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 this dataset,  Carbo, sugar and </a:t>
            </a:r>
            <a:r>
              <a:rPr lang="en-IN" dirty="0" err="1">
                <a:solidFill>
                  <a:schemeClr val="tx1"/>
                </a:solidFill>
              </a:rPr>
              <a:t>Potass</a:t>
            </a:r>
            <a:r>
              <a:rPr lang="en-IN" dirty="0">
                <a:solidFill>
                  <a:schemeClr val="tx1"/>
                </a:solidFill>
              </a:rPr>
              <a:t> have missing values which have been populated using </a:t>
            </a:r>
            <a:r>
              <a:rPr lang="en-IN" dirty="0" err="1">
                <a:solidFill>
                  <a:schemeClr val="tx1"/>
                </a:solidFill>
              </a:rPr>
              <a:t>kNN</a:t>
            </a:r>
            <a:r>
              <a:rPr lang="en-IN" dirty="0">
                <a:solidFill>
                  <a:schemeClr val="tx1"/>
                </a:solidFill>
              </a:rPr>
              <a:t>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There are some outliers are present in dataset which has been replaced with upper and lower threshold value.</a:t>
            </a:r>
          </a:p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21498" y="3091272"/>
            <a:ext cx="2970610" cy="456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9872" y="422108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for sodium</a:t>
            </a:r>
          </a:p>
        </p:txBody>
      </p:sp>
    </p:spTree>
    <p:extLst>
      <p:ext uri="{BB962C8B-B14F-4D97-AF65-F5344CB8AC3E}">
        <p14:creationId xmlns:p14="http://schemas.microsoft.com/office/powerpoint/2010/main" val="38004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source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wordcloud</a:t>
            </a:r>
            <a:r>
              <a:rPr lang="en-IN" dirty="0"/>
              <a:t> we could identify the food source which is repeated most of the time and there frequency</a:t>
            </a:r>
          </a:p>
          <a:p>
            <a:r>
              <a:rPr lang="en-IN" dirty="0"/>
              <a:t>Bran, wheat, Raisin, </a:t>
            </a:r>
            <a:r>
              <a:rPr lang="en-IN" dirty="0" err="1"/>
              <a:t>chex</a:t>
            </a:r>
            <a:r>
              <a:rPr lang="en-IN" dirty="0"/>
              <a:t> and </a:t>
            </a:r>
            <a:r>
              <a:rPr lang="en-IN" dirty="0" err="1"/>
              <a:t>flekes</a:t>
            </a:r>
            <a:r>
              <a:rPr lang="en-IN" dirty="0"/>
              <a:t> are the most common food items, Bran is the source of 10 food items.   </a:t>
            </a:r>
          </a:p>
          <a:p>
            <a:endParaRPr lang="en-IN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20072" y="3189632"/>
            <a:ext cx="3101900" cy="32794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56176" y="34413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 cloud </a:t>
            </a:r>
          </a:p>
        </p:txBody>
      </p:sp>
      <p:pic>
        <p:nvPicPr>
          <p:cNvPr id="6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06002" y="3189632"/>
            <a:ext cx="5318126" cy="36683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344137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plot for frequency of food item</a:t>
            </a:r>
          </a:p>
        </p:txBody>
      </p:sp>
    </p:spTree>
    <p:extLst>
      <p:ext uri="{BB962C8B-B14F-4D97-AF65-F5344CB8AC3E}">
        <p14:creationId xmlns:p14="http://schemas.microsoft.com/office/powerpoint/2010/main" val="42525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58" y="404664"/>
            <a:ext cx="7620000" cy="1143000"/>
          </a:xfrm>
        </p:spPr>
        <p:txBody>
          <a:bodyPr/>
          <a:lstStyle/>
          <a:p>
            <a:r>
              <a:rPr lang="en-IN" dirty="0"/>
              <a:t>Manufacturer’s analysis</a:t>
            </a:r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27784" y="2173506"/>
            <a:ext cx="5688632" cy="47838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27761"/>
              </p:ext>
            </p:extLst>
          </p:nvPr>
        </p:nvGraphicFramePr>
        <p:xfrm>
          <a:off x="611560" y="3717032"/>
          <a:ext cx="3888431" cy="23042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5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</a:t>
                      </a:r>
                      <a:endParaRPr lang="en-IN" sz="1200" dirty="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American Home Food Products</a:t>
                      </a:r>
                      <a:endParaRPr lang="en-IN" sz="1200" dirty="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G</a:t>
                      </a:r>
                      <a:endParaRPr lang="en-IN" sz="1200" dirty="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General Mills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Kelloggs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=</a:t>
                      </a:r>
                      <a:endParaRPr lang="en-IN" sz="1200" dirty="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Nabisco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Post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Quaker Oats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=</a:t>
                      </a:r>
                      <a:endParaRPr lang="en-IN" sz="120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Ralston Purina</a:t>
                      </a:r>
                      <a:endParaRPr lang="en-IN" sz="1200" dirty="0">
                        <a:effectLst/>
                        <a:latin typeface="Cambria"/>
                        <a:ea typeface="Cambria"/>
                        <a:cs typeface="Mangal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2040" y="416998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30%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387866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29%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6176" y="458112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8144" y="485991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9213" y="499299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12%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8064" y="483834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8%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520" y="2276872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As per dataset k-</a:t>
            </a:r>
            <a:r>
              <a:rPr lang="en-IN" dirty="0" err="1"/>
              <a:t>kelloggs</a:t>
            </a:r>
            <a:r>
              <a:rPr lang="en-IN" dirty="0"/>
              <a:t>, G-General Mills, P- Post, R- Ralston </a:t>
            </a:r>
            <a:r>
              <a:rPr lang="en-IN" dirty="0" err="1"/>
              <a:t>purina</a:t>
            </a:r>
            <a:r>
              <a:rPr lang="en-IN" dirty="0"/>
              <a:t> supply 30% , 29%, 12%, 10% respectively.</a:t>
            </a:r>
          </a:p>
        </p:txBody>
      </p:sp>
    </p:spTree>
    <p:extLst>
      <p:ext uri="{BB962C8B-B14F-4D97-AF65-F5344CB8AC3E}">
        <p14:creationId xmlns:p14="http://schemas.microsoft.com/office/powerpoint/2010/main" val="52272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Nutrient Content Heat map</a:t>
            </a:r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51920" y="1628800"/>
            <a:ext cx="4572638" cy="47139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1700808"/>
            <a:ext cx="4104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Heat map represents the concentration  of different magnitude for all the columns showing in map.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Brighter the </a:t>
            </a:r>
            <a:r>
              <a:rPr lang="en-IN" dirty="0" err="1"/>
              <a:t>color</a:t>
            </a:r>
            <a:r>
              <a:rPr lang="en-IN" dirty="0"/>
              <a:t> showing lesser magnitude and darkest </a:t>
            </a:r>
            <a:r>
              <a:rPr lang="en-IN" dirty="0" err="1"/>
              <a:t>color</a:t>
            </a:r>
            <a:r>
              <a:rPr lang="en-IN" dirty="0"/>
              <a:t> is showing the higher magnitude.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As we can see in the </a:t>
            </a:r>
            <a:r>
              <a:rPr lang="en-IN" dirty="0" err="1"/>
              <a:t>heatmap</a:t>
            </a:r>
            <a:r>
              <a:rPr lang="en-IN" dirty="0"/>
              <a:t> all nutrients broadly divided in two category i) </a:t>
            </a:r>
            <a:r>
              <a:rPr lang="en-IN" dirty="0" err="1"/>
              <a:t>colorie</a:t>
            </a:r>
            <a:r>
              <a:rPr lang="en-IN" dirty="0"/>
              <a:t> and ii) all other nutrients And the second subgroup divided into all other subgroups.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69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Group Bar Plot for top 20 food items based on calorie.</a:t>
            </a:r>
          </a:p>
        </p:txBody>
      </p:sp>
      <p:pic>
        <p:nvPicPr>
          <p:cNvPr id="4" name="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03848" y="2996952"/>
            <a:ext cx="5076694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9952" y="32222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Grouped Bar plot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77281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grouped bar plot display a numeric value for a set of entities split in groups.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Maximum Calories per serving =160(</a:t>
            </a:r>
            <a:r>
              <a:rPr lang="en-US" dirty="0" err="1"/>
              <a:t>Mueslix</a:t>
            </a:r>
            <a:r>
              <a:rPr lang="en-US" dirty="0"/>
              <a:t> Crispy Blend)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53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Correlation of Calories with all other nutrients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8E4BE-EC6E-413C-8276-AACBC671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844824"/>
            <a:ext cx="3629419" cy="2228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14A8E-98A0-4B74-8BB8-E1CB6FBBC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80827"/>
            <a:ext cx="3629419" cy="2156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49A312-EEB0-4827-A51B-DB0E2C3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06" y="3861048"/>
            <a:ext cx="4832450" cy="2361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B1D73-BB94-46D0-8FB1-5EFF235DC914}"/>
              </a:ext>
            </a:extLst>
          </p:cNvPr>
          <p:cNvSpPr txBox="1"/>
          <p:nvPr/>
        </p:nvSpPr>
        <p:spPr>
          <a:xfrm>
            <a:off x="5403442" y="4030875"/>
            <a:ext cx="2641104" cy="2034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correlation with Calories.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Sugar&gt;Fat&gt;Sodium&gt;Shelf&gt; Carbo &gt;Cups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0.59&gt;0.53&gt;0.34&gt;0.15&gt;0.13&gt;0.08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increase calories rating will be lower and if we increase Sugar or Fat the calories will be higher.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9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4DA8-58E7-4180-9D14-EB67E58D8630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14EA-6484-4F14-8FF5-A4A894D8E687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361D-DE77-4DC2-A154-6CCB6D2B598C}"/>
              </a:ext>
            </a:extLst>
          </p:cNvPr>
          <p:cNvSpPr txBox="1"/>
          <p:nvPr/>
        </p:nvSpPr>
        <p:spPr>
          <a:xfrm>
            <a:off x="4114800" y="2975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FDD7C-A29E-4CCB-BFFD-3ECA68B9CF80}"/>
              </a:ext>
            </a:extLst>
          </p:cNvPr>
          <p:cNvSpPr txBox="1"/>
          <p:nvPr/>
        </p:nvSpPr>
        <p:spPr>
          <a:xfrm>
            <a:off x="4187311" y="4299083"/>
            <a:ext cx="4896544" cy="2161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64DD65-8C8F-458A-9877-CE2F7AF00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846327"/>
              </p:ext>
            </p:extLst>
          </p:nvPr>
        </p:nvGraphicFramePr>
        <p:xfrm>
          <a:off x="1184617" y="3169815"/>
          <a:ext cx="1117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116382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calories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615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Min.   : 50.0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433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  :106.9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32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Max.   :160.0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4930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F91364-48D6-400C-8FDE-D7BEF74C561F}"/>
              </a:ext>
            </a:extLst>
          </p:cNvPr>
          <p:cNvSpPr txBox="1"/>
          <p:nvPr/>
        </p:nvSpPr>
        <p:spPr>
          <a:xfrm>
            <a:off x="2411760" y="3429000"/>
            <a:ext cx="2736304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BFECBB-862D-47E5-87FC-30EDF860B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484235"/>
              </p:ext>
            </p:extLst>
          </p:nvPr>
        </p:nvGraphicFramePr>
        <p:xfrm>
          <a:off x="2812976" y="3161900"/>
          <a:ext cx="1117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062436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protein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8306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Min.   :1.000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11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  :2.545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94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Max.   :6.000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42839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0EC09F5-8B84-4F25-96D6-D8DCDDE221E5}"/>
              </a:ext>
            </a:extLst>
          </p:cNvPr>
          <p:cNvSpPr txBox="1"/>
          <p:nvPr/>
        </p:nvSpPr>
        <p:spPr>
          <a:xfrm>
            <a:off x="3779912" y="3284984"/>
            <a:ext cx="2002656" cy="113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5E2F58-49FA-4364-8952-1CF9CD614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923978"/>
              </p:ext>
            </p:extLst>
          </p:nvPr>
        </p:nvGraphicFramePr>
        <p:xfrm>
          <a:off x="4370535" y="3143251"/>
          <a:ext cx="1209577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577">
                  <a:extLst>
                    <a:ext uri="{9D8B030D-6E8A-4147-A177-3AD203B41FA5}">
                      <a16:colId xmlns:a16="http://schemas.microsoft.com/office/drawing/2014/main" val="18621237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fat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439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Min.   :0.000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363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  :1.013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95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Max.   :5.000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48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E0633F-9C15-46CB-9374-73365F476BEB}"/>
              </a:ext>
            </a:extLst>
          </p:cNvPr>
          <p:cNvSpPr txBox="1"/>
          <p:nvPr/>
        </p:nvSpPr>
        <p:spPr>
          <a:xfrm>
            <a:off x="5645751" y="4215216"/>
            <a:ext cx="2313632" cy="120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3290359-D732-441F-9F5F-BC288B13A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739039"/>
              </p:ext>
            </p:extLst>
          </p:nvPr>
        </p:nvGraphicFramePr>
        <p:xfrm>
          <a:off x="6035655" y="3143251"/>
          <a:ext cx="128625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259">
                  <a:extLst>
                    <a:ext uri="{9D8B030D-6E8A-4147-A177-3AD203B41FA5}">
                      <a16:colId xmlns:a16="http://schemas.microsoft.com/office/drawing/2014/main" val="1533657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vitamins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573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Min.   :  0.00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216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  : 28.25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862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Max.   :100.00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7112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CF3772-DAFF-462A-90EE-E2D130B22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132025"/>
              </p:ext>
            </p:extLst>
          </p:nvPr>
        </p:nvGraphicFramePr>
        <p:xfrm>
          <a:off x="1184617" y="4456043"/>
          <a:ext cx="11176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9465179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 err="1">
                          <a:effectLst/>
                        </a:rPr>
                        <a:t>potass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8069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Min.   : 15.00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339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  : 98.67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528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 dirty="0">
                          <a:effectLst/>
                        </a:rPr>
                        <a:t>Max.   :330.00</a:t>
                      </a:r>
                      <a:endParaRPr lang="en-I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8297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DD4B02-C389-409E-A9DE-ECB909796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96659"/>
              </p:ext>
            </p:extLst>
          </p:nvPr>
        </p:nvGraphicFramePr>
        <p:xfrm>
          <a:off x="2734265" y="4456043"/>
          <a:ext cx="1196311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311">
                  <a:extLst>
                    <a:ext uri="{9D8B030D-6E8A-4147-A177-3AD203B41FA5}">
                      <a16:colId xmlns:a16="http://schemas.microsoft.com/office/drawing/2014/main" val="25448197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fiber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51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Min. : 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: 2.152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187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Max. : 14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4296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B6677CE-89AE-4511-B545-A85EED121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462851"/>
              </p:ext>
            </p:extLst>
          </p:nvPr>
        </p:nvGraphicFramePr>
        <p:xfrm>
          <a:off x="4370534" y="4456090"/>
          <a:ext cx="1209577" cy="761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577">
                  <a:extLst>
                    <a:ext uri="{9D8B030D-6E8A-4147-A177-3AD203B41FA5}">
                      <a16:colId xmlns:a16="http://schemas.microsoft.com/office/drawing/2014/main" val="3032127303"/>
                    </a:ext>
                  </a:extLst>
                </a:gridCol>
              </a:tblGrid>
              <a:tr h="1904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sugars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077323"/>
                  </a:ext>
                </a:extLst>
              </a:tr>
              <a:tr h="1904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Min. :  0.000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590036"/>
                  </a:ext>
                </a:extLst>
              </a:tr>
              <a:tr h="1904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Avg:  7.026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9335178"/>
                  </a:ext>
                </a:extLst>
              </a:tr>
              <a:tr h="1904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Max. : 15.000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7134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C57EA2-2A98-4843-B9D6-3730A5107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025950"/>
              </p:ext>
            </p:extLst>
          </p:nvPr>
        </p:nvGraphicFramePr>
        <p:xfrm>
          <a:off x="6035654" y="4456043"/>
          <a:ext cx="1286259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259">
                  <a:extLst>
                    <a:ext uri="{9D8B030D-6E8A-4147-A177-3AD203B41FA5}">
                      <a16:colId xmlns:a16="http://schemas.microsoft.com/office/drawing/2014/main" val="9539047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carbo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812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Min. : 5.0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398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Avg : 14.8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638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u="none" strike="noStrike">
                          <a:effectLst/>
                        </a:rPr>
                        <a:t>Max. : 23.0</a:t>
                      </a: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591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805750-9237-402D-B7BB-7176E7718761}"/>
              </a:ext>
            </a:extLst>
          </p:cNvPr>
          <p:cNvSpPr txBox="1"/>
          <p:nvPr/>
        </p:nvSpPr>
        <p:spPr>
          <a:xfrm>
            <a:off x="1184617" y="1628800"/>
            <a:ext cx="613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Average, Minimum and Maximum level of nutrients from the provided the dataset</a:t>
            </a:r>
          </a:p>
        </p:txBody>
      </p:sp>
    </p:spTree>
    <p:extLst>
      <p:ext uri="{BB962C8B-B14F-4D97-AF65-F5344CB8AC3E}">
        <p14:creationId xmlns:p14="http://schemas.microsoft.com/office/powerpoint/2010/main" val="3824216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1846</TotalTime>
  <Words>622</Words>
  <Application>Microsoft Office PowerPoint</Application>
  <PresentationFormat>On-screen Show (4:3)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SEMINAR ON “DATA ANALYSIS”</vt:lpstr>
      <vt:lpstr>Introduction</vt:lpstr>
      <vt:lpstr>Dataset analysis and enrichment</vt:lpstr>
      <vt:lpstr>Measure source </vt:lpstr>
      <vt:lpstr>Manufacturer’s analysis</vt:lpstr>
      <vt:lpstr>Nutrient Content Heat map</vt:lpstr>
      <vt:lpstr>Group Bar Plot for top 20 food items based on calorie.</vt:lpstr>
      <vt:lpstr>Correlation of Calories with all other nutrients </vt:lpstr>
      <vt:lpstr>Summary 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DATA ANALYSIS</dc:title>
  <dc:creator>khilesh Tichkule</dc:creator>
  <cp:lastModifiedBy>Anurag Ranjan</cp:lastModifiedBy>
  <cp:revision>42</cp:revision>
  <dcterms:created xsi:type="dcterms:W3CDTF">2020-11-15T05:46:32Z</dcterms:created>
  <dcterms:modified xsi:type="dcterms:W3CDTF">2020-11-20T16:20:05Z</dcterms:modified>
</cp:coreProperties>
</file>