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80" r:id="rId19"/>
    <p:sldId id="273" r:id="rId20"/>
    <p:sldId id="275" r:id="rId21"/>
    <p:sldId id="274" r:id="rId22"/>
    <p:sldId id="281" r:id="rId23"/>
    <p:sldId id="276" r:id="rId24"/>
    <p:sldId id="27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>
      <p:cViewPr>
        <p:scale>
          <a:sx n="77" d="100"/>
          <a:sy n="77" d="100"/>
        </p:scale>
        <p:origin x="-4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2B120-F69B-4B95-94C9-7E89075472FD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F5953-19A2-4986-8DB9-2D331CE81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03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5953-19A2-4986-8DB9-2D331CE8130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5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79BC-31C4-4776-9F23-2D7E7E12C302}" type="datetime1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8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30DE-15FC-4207-9A07-59D5CE6E3AAD}" type="datetime1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4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D6D5-C3DA-4991-9CCC-F2790609DE00}" type="datetime1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7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4834-E5FC-4991-95E2-BB87C20D841B}" type="datetime1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90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6302-06AC-45E7-A030-84A747E158BF}" type="datetime1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6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6FBA-A895-445A-9A21-F0553587C37A}" type="datetime1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2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15B6-EAED-4F8E-AA42-497CFBF75BF5}" type="datetime1">
              <a:rPr lang="en-IN" smtClean="0"/>
              <a:t>09-01-2021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FF51-D662-48AE-9C37-BC1E1E3D5485}" type="datetime1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42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1A1-DD64-4CCF-AE57-FC133F66B6E3}" type="datetime1">
              <a:rPr lang="en-IN" smtClean="0"/>
              <a:t>09-01-2021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7A17-E190-464B-9C95-DC653B2D8326}" type="datetime1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0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DC70-A8E8-4EAD-8D6B-333B678A94E2}" type="datetime1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65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AB8B-6263-4003-B87F-8B29AD6C33B4}" type="datetime1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8CFE-6C37-4D54-9A24-CB99D9C5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5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8355"/>
            <a:ext cx="9144000" cy="1858581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r>
              <a:rPr lang="en-US" b="1" dirty="0"/>
              <a:t>Classification: Tree, Pruning, Bagging &amp; Random Forest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Set: 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Carseats</a:t>
            </a:r>
            <a:r>
              <a:rPr lang="en-US" dirty="0"/>
              <a:t> (available in ISLR Package)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7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200533"/>
            <a:ext cx="10515600" cy="87845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Summary of </a:t>
            </a:r>
            <a:r>
              <a:rPr lang="en-US" b="1" dirty="0">
                <a:solidFill>
                  <a:srgbClr val="0070C0"/>
                </a:solidFill>
              </a:rPr>
              <a:t>trained model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64" y="1806702"/>
            <a:ext cx="83058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72" y="1078992"/>
            <a:ext cx="3448050" cy="552450"/>
          </a:xfrm>
          <a:prstGeom prst="rect">
            <a:avLst/>
          </a:prstGeom>
        </p:spPr>
      </p:pic>
      <p:sp>
        <p:nvSpPr>
          <p:cNvPr id="7" name="Line Callout 1 (Border and Accent Bar) 6"/>
          <p:cNvSpPr/>
          <p:nvPr/>
        </p:nvSpPr>
        <p:spPr>
          <a:xfrm>
            <a:off x="7827264" y="4363212"/>
            <a:ext cx="2157984" cy="1607820"/>
          </a:xfrm>
          <a:prstGeom prst="accentBorderCallout1">
            <a:avLst>
              <a:gd name="adj1" fmla="val 18750"/>
              <a:gd name="adj2" fmla="val -8333"/>
              <a:gd name="adj3" fmla="val -10796"/>
              <a:gd name="adj4" fmla="val -576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89.5% is of training set, must be tested on unseen data (testing data set)</a:t>
            </a:r>
            <a:endParaRPr lang="en-IN" dirty="0"/>
          </a:p>
        </p:txBody>
      </p:sp>
      <p:sp>
        <p:nvSpPr>
          <p:cNvPr id="8" name="32-Point Star 7"/>
          <p:cNvSpPr/>
          <p:nvPr/>
        </p:nvSpPr>
        <p:spPr>
          <a:xfrm>
            <a:off x="1408176" y="4573270"/>
            <a:ext cx="2920746" cy="1534922"/>
          </a:xfrm>
          <a:prstGeom prst="star3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The real test of model is on unseen data! 71.5%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88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Lets </a:t>
            </a:r>
            <a:r>
              <a:rPr lang="en-US" b="1" i="1" dirty="0">
                <a:solidFill>
                  <a:srgbClr val="FF0000"/>
                </a:solidFill>
              </a:rPr>
              <a:t>prune</a:t>
            </a:r>
            <a:r>
              <a:rPr lang="en-US" dirty="0"/>
              <a:t> the tree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295"/>
            <a:ext cx="789622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3048000"/>
            <a:ext cx="7781925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008" y="4443984"/>
            <a:ext cx="8535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cv</a:t>
            </a:r>
            <a:r>
              <a:rPr lang="en-US" dirty="0"/>
              <a:t> stands for CROSS VALIDATION</a:t>
            </a:r>
          </a:p>
          <a:p>
            <a:r>
              <a:rPr lang="en-US" dirty="0"/>
              <a:t>It will create trees with 1 to 19 terminal nodes (19 is chosen by tree!)</a:t>
            </a:r>
          </a:p>
          <a:p>
            <a:r>
              <a:rPr lang="en-US" b="1" dirty="0">
                <a:solidFill>
                  <a:srgbClr val="FF0000"/>
                </a:solidFill>
              </a:rPr>
              <a:t>FUN = prune.misclass </a:t>
            </a:r>
            <a:r>
              <a:rPr lang="en-US" dirty="0"/>
              <a:t>means that </a:t>
            </a:r>
            <a:r>
              <a:rPr lang="en-US" b="1" i="1" dirty="0">
                <a:solidFill>
                  <a:srgbClr val="7030A0"/>
                </a:solidFill>
              </a:rPr>
              <a:t>classification error rate </a:t>
            </a:r>
            <a:r>
              <a:rPr lang="en-US" dirty="0"/>
              <a:t>be the guiding rule for pruning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77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9966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When to </a:t>
            </a:r>
            <a:r>
              <a:rPr lang="en-US" b="1" i="1" dirty="0">
                <a:solidFill>
                  <a:srgbClr val="FF0000"/>
                </a:solidFill>
              </a:rPr>
              <a:t>prune</a:t>
            </a:r>
            <a:r>
              <a:rPr lang="en-US" dirty="0"/>
              <a:t> the tree?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640"/>
            <a:ext cx="301942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896" y="1819465"/>
            <a:ext cx="5057775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409" y="2667254"/>
            <a:ext cx="7728086" cy="3403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64841" y="3465576"/>
            <a:ext cx="3525847" cy="5577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Explosion 2 8"/>
          <p:cNvSpPr/>
          <p:nvPr/>
        </p:nvSpPr>
        <p:spPr>
          <a:xfrm>
            <a:off x="237744" y="2569464"/>
            <a:ext cx="3800856" cy="350113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50 is the minimum deviance correspond to 9 terminal nodes!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13064" y="4882896"/>
            <a:ext cx="2101729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 is cost complexity factor </a:t>
            </a:r>
            <a:endParaRPr lang="en-IN" sz="14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Size (number of terminal nodes) and cost complexity factor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366"/>
          <a:stretch/>
        </p:blipFill>
        <p:spPr>
          <a:xfrm>
            <a:off x="5480304" y="1559687"/>
            <a:ext cx="6620256" cy="4599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1488948"/>
            <a:ext cx="5222923" cy="1912620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2404872" y="3685032"/>
            <a:ext cx="2126624" cy="1856867"/>
          </a:xfrm>
          <a:prstGeom prst="cloudCallout">
            <a:avLst>
              <a:gd name="adj1" fmla="val 87936"/>
              <a:gd name="adj2" fmla="val -524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As y-axis is deviance, look at the lowest values!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7444740" y="4339463"/>
            <a:ext cx="667512" cy="384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8214"/>
              <a:gd name="adj6" fmla="val -50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en-IN" b="1" dirty="0"/>
          </a:p>
        </p:txBody>
      </p:sp>
      <p:sp>
        <p:nvSpPr>
          <p:cNvPr id="11" name="Line Callout 2 10"/>
          <p:cNvSpPr/>
          <p:nvPr/>
        </p:nvSpPr>
        <p:spPr>
          <a:xfrm>
            <a:off x="10184892" y="4421441"/>
            <a:ext cx="667512" cy="384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0119"/>
              <a:gd name="adj6" fmla="val -891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1.75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865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Again build tree with </a:t>
            </a:r>
            <a:r>
              <a:rPr lang="en-US" b="1" i="1" dirty="0">
                <a:solidFill>
                  <a:srgbClr val="FF0000"/>
                </a:solidFill>
              </a:rPr>
              <a:t>9 terminal nodes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61122"/>
            <a:ext cx="7734300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78" y="3138297"/>
            <a:ext cx="7458075" cy="310515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1271016" y="3904488"/>
            <a:ext cx="2258568" cy="1847088"/>
          </a:xfrm>
          <a:prstGeom prst="cloudCallout">
            <a:avLst>
              <a:gd name="adj1" fmla="val 89965"/>
              <a:gd name="adj2" fmla="val 670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Improved  from </a:t>
            </a:r>
            <a:r>
              <a:rPr lang="en-US" b="1" dirty="0">
                <a:solidFill>
                  <a:schemeClr val="tx1"/>
                </a:solidFill>
              </a:rPr>
              <a:t>71.5%</a:t>
            </a:r>
            <a:r>
              <a:rPr lang="en-US" b="1" dirty="0"/>
              <a:t> (unpruned) to </a:t>
            </a:r>
            <a:r>
              <a:rPr lang="en-US" b="1" dirty="0">
                <a:solidFill>
                  <a:schemeClr val="tx1"/>
                </a:solidFill>
              </a:rPr>
              <a:t>77% (pruned)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71560" y="1645920"/>
            <a:ext cx="3447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idea to first pass command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dev.off()</a:t>
            </a:r>
          </a:p>
          <a:p>
            <a:r>
              <a:rPr lang="en-US" dirty="0"/>
              <a:t>This will cancel </a:t>
            </a:r>
            <a:r>
              <a:rPr lang="en-US" dirty="0">
                <a:solidFill>
                  <a:srgbClr val="0070C0"/>
                </a:solidFill>
              </a:rPr>
              <a:t>par(</a:t>
            </a:r>
            <a:r>
              <a:rPr lang="en-US" dirty="0" err="1">
                <a:solidFill>
                  <a:srgbClr val="0070C0"/>
                </a:solidFill>
              </a:rPr>
              <a:t>mfrow</a:t>
            </a:r>
            <a:r>
              <a:rPr lang="en-US" dirty="0">
                <a:solidFill>
                  <a:srgbClr val="0070C0"/>
                </a:solidFill>
              </a:rPr>
              <a:t> = c(1,2)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8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2111932"/>
            <a:ext cx="3843528" cy="144508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/>
              <a:t>Count terminal nodes</a:t>
            </a:r>
            <a:endParaRPr lang="en-IN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874" t="7130" r="51707" b="8386"/>
          <a:stretch/>
        </p:blipFill>
        <p:spPr>
          <a:xfrm>
            <a:off x="4486656" y="447723"/>
            <a:ext cx="6367272" cy="577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0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6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Bagging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random forest </a:t>
            </a:r>
            <a:r>
              <a:rPr lang="en-US" dirty="0"/>
              <a:t>if all predictors are used for building trees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14" y="1601724"/>
            <a:ext cx="782955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768" y="3777361"/>
            <a:ext cx="7696200" cy="1466850"/>
          </a:xfrm>
          <a:prstGeom prst="rect">
            <a:avLst/>
          </a:prstGeom>
        </p:spPr>
      </p:pic>
      <p:sp>
        <p:nvSpPr>
          <p:cNvPr id="7" name="32-Point Star 6"/>
          <p:cNvSpPr/>
          <p:nvPr/>
        </p:nvSpPr>
        <p:spPr>
          <a:xfrm>
            <a:off x="996696" y="3922776"/>
            <a:ext cx="2798064" cy="1965960"/>
          </a:xfrm>
          <a:prstGeom prst="star3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were 12 variables, one is High and another is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33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13"/>
            <a:ext cx="10515600" cy="7955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Which variables are important?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355"/>
          <a:stretch/>
        </p:blipFill>
        <p:spPr>
          <a:xfrm>
            <a:off x="838200" y="1435609"/>
            <a:ext cx="3825240" cy="508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192" y="1250797"/>
            <a:ext cx="6481181" cy="4970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96624" y="3822192"/>
            <a:ext cx="3269552" cy="2386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Callout 7"/>
          <p:cNvSpPr/>
          <p:nvPr/>
        </p:nvSpPr>
        <p:spPr>
          <a:xfrm>
            <a:off x="1812427" y="3090672"/>
            <a:ext cx="2295144" cy="1755648"/>
          </a:xfrm>
          <a:prstGeom prst="cloudCallout">
            <a:avLst>
              <a:gd name="adj1" fmla="val 84346"/>
              <a:gd name="adj2" fmla="val 656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Price, </a:t>
            </a:r>
            <a:r>
              <a:rPr lang="en-US" b="1" dirty="0" err="1"/>
              <a:t>ShelveLoc</a:t>
            </a:r>
            <a:r>
              <a:rPr lang="en-US" b="1" dirty="0"/>
              <a:t> &amp; Age are top three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811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58" y="683893"/>
            <a:ext cx="7316047" cy="5487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" y="498471"/>
            <a:ext cx="4714875" cy="5143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250281" y="1664208"/>
            <a:ext cx="3777383" cy="1179576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Callout 7"/>
          <p:cNvSpPr/>
          <p:nvPr/>
        </p:nvSpPr>
        <p:spPr>
          <a:xfrm>
            <a:off x="7991400" y="0"/>
            <a:ext cx="2295144" cy="1755648"/>
          </a:xfrm>
          <a:prstGeom prst="cloudCallout">
            <a:avLst>
              <a:gd name="adj1" fmla="val -38363"/>
              <a:gd name="adj2" fmla="val 60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Price, </a:t>
            </a:r>
            <a:r>
              <a:rPr lang="en-US" b="1" dirty="0" err="1"/>
              <a:t>ShelveLoc</a:t>
            </a:r>
            <a:r>
              <a:rPr lang="en-US" b="1" dirty="0"/>
              <a:t> &amp; Age are top three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091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Trained Model (bagging)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19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0882"/>
            <a:ext cx="8791575" cy="3400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2676"/>
            <a:ext cx="2162175" cy="323850"/>
          </a:xfrm>
          <a:prstGeom prst="rect">
            <a:avLst/>
          </a:prstGeom>
        </p:spPr>
      </p:pic>
      <p:sp>
        <p:nvSpPr>
          <p:cNvPr id="7" name="Line Callout 1 (Border and Accent Bar) 6"/>
          <p:cNvSpPr/>
          <p:nvPr/>
        </p:nvSpPr>
        <p:spPr>
          <a:xfrm>
            <a:off x="8153400" y="3529584"/>
            <a:ext cx="2709672" cy="1179576"/>
          </a:xfrm>
          <a:prstGeom prst="accentBorderCallout1">
            <a:avLst>
              <a:gd name="adj1" fmla="val 18750"/>
              <a:gd name="adj2" fmla="val -8333"/>
              <a:gd name="adj3" fmla="val 65988"/>
              <a:gd name="adj4" fmla="val -65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79.8% Correct Classification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08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Install Package</a:t>
            </a:r>
            <a:r>
              <a:rPr lang="en-US" dirty="0">
                <a:sym typeface="Wingdings" panose="05000000000000000000" pitchFamily="2" charset="2"/>
              </a:rPr>
              <a:t> ISLR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Attach  </a:t>
            </a:r>
            <a:r>
              <a:rPr lang="en-US" dirty="0" err="1">
                <a:sym typeface="Wingdings" panose="05000000000000000000" pitchFamily="2" charset="2"/>
              </a:rPr>
              <a:t>Carseats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04" y="1844992"/>
            <a:ext cx="801052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639" y="3610610"/>
            <a:ext cx="2171700" cy="552450"/>
          </a:xfrm>
          <a:prstGeom prst="rect">
            <a:avLst/>
          </a:prstGeom>
        </p:spPr>
      </p:pic>
      <p:sp>
        <p:nvSpPr>
          <p:cNvPr id="7" name="Explosion 2 6"/>
          <p:cNvSpPr/>
          <p:nvPr/>
        </p:nvSpPr>
        <p:spPr>
          <a:xfrm>
            <a:off x="2295144" y="3610610"/>
            <a:ext cx="4160520" cy="2232406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 idea to see structure also!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4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 Results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52" y="3270694"/>
            <a:ext cx="870585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152" y="1546574"/>
            <a:ext cx="8829675" cy="123825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6342888" y="3788774"/>
            <a:ext cx="3139440" cy="2008521"/>
          </a:xfrm>
          <a:prstGeom prst="cloudCallout">
            <a:avLst>
              <a:gd name="adj1" fmla="val -80510"/>
              <a:gd name="adj2" fmla="val 180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Wow! 82%</a:t>
            </a:r>
          </a:p>
          <a:p>
            <a:pPr algn="ctr"/>
            <a:r>
              <a:rPr lang="en-US" b="1" dirty="0"/>
              <a:t>Pruned = 77%</a:t>
            </a:r>
          </a:p>
          <a:p>
            <a:pPr algn="ctr"/>
            <a:r>
              <a:rPr lang="en-US" b="1" dirty="0"/>
              <a:t>Unpruned = 71.5%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120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449"/>
            <a:ext cx="10515600" cy="9235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9248" y="6347841"/>
            <a:ext cx="4114800" cy="365125"/>
          </a:xfrm>
        </p:spPr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855"/>
            <a:ext cx="6676263" cy="1521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40" y="2855056"/>
            <a:ext cx="7580185" cy="361872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149840" y="4123944"/>
            <a:ext cx="1865185" cy="23498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nip Diagonal Corner Rectangle 7"/>
          <p:cNvSpPr/>
          <p:nvPr/>
        </p:nvSpPr>
        <p:spPr>
          <a:xfrm>
            <a:off x="4434840" y="5221224"/>
            <a:ext cx="1024128" cy="630936"/>
          </a:xfrm>
          <a:prstGeom prst="snip2Diag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loud Callout 8"/>
          <p:cNvSpPr/>
          <p:nvPr/>
        </p:nvSpPr>
        <p:spPr>
          <a:xfrm>
            <a:off x="1135771" y="3374136"/>
            <a:ext cx="2295144" cy="1755648"/>
          </a:xfrm>
          <a:prstGeom prst="cloudCallout">
            <a:avLst>
              <a:gd name="adj1" fmla="val 84346"/>
              <a:gd name="adj2" fmla="val 656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Price, </a:t>
            </a:r>
            <a:r>
              <a:rPr lang="en-US" b="1" dirty="0" err="1"/>
              <a:t>ShelveLoc</a:t>
            </a:r>
            <a:r>
              <a:rPr lang="en-US" b="1" dirty="0"/>
              <a:t> &amp; Age are top three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2780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20" y="169164"/>
            <a:ext cx="7613904" cy="5710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272796"/>
            <a:ext cx="4772025" cy="533400"/>
          </a:xfrm>
          <a:prstGeom prst="rect">
            <a:avLst/>
          </a:prstGeom>
        </p:spPr>
      </p:pic>
      <p:sp>
        <p:nvSpPr>
          <p:cNvPr id="7" name="Snip Diagonal Corner Rectangle 6"/>
          <p:cNvSpPr/>
          <p:nvPr/>
        </p:nvSpPr>
        <p:spPr>
          <a:xfrm>
            <a:off x="8119872" y="941832"/>
            <a:ext cx="3694176" cy="1536192"/>
          </a:xfrm>
          <a:prstGeom prst="snip2Diag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Callout 7"/>
          <p:cNvSpPr/>
          <p:nvPr/>
        </p:nvSpPr>
        <p:spPr>
          <a:xfrm>
            <a:off x="898027" y="2146554"/>
            <a:ext cx="2295144" cy="1755648"/>
          </a:xfrm>
          <a:prstGeom prst="cloudCallout">
            <a:avLst>
              <a:gd name="adj1" fmla="val 39326"/>
              <a:gd name="adj2" fmla="val 229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Price, </a:t>
            </a:r>
            <a:r>
              <a:rPr lang="en-US" b="1" dirty="0" err="1"/>
              <a:t>ShelveLoc</a:t>
            </a:r>
            <a:r>
              <a:rPr lang="en-US" b="1" dirty="0"/>
              <a:t> &amp; Age are top three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1278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RF Trained Model 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691"/>
            <a:ext cx="2286000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23" y="2209800"/>
            <a:ext cx="8658225" cy="3352800"/>
          </a:xfrm>
          <a:prstGeom prst="rect">
            <a:avLst/>
          </a:prstGeom>
        </p:spPr>
      </p:pic>
      <p:sp>
        <p:nvSpPr>
          <p:cNvPr id="7" name="Snip Diagonal Corner Rectangle 6"/>
          <p:cNvSpPr/>
          <p:nvPr/>
        </p:nvSpPr>
        <p:spPr>
          <a:xfrm>
            <a:off x="2626423" y="3840480"/>
            <a:ext cx="5036249" cy="338328"/>
          </a:xfrm>
          <a:prstGeom prst="snip2Diag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1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RF Tested Results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24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069"/>
            <a:ext cx="7248525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047" y="3293364"/>
            <a:ext cx="8477250" cy="220980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6342888" y="3788774"/>
            <a:ext cx="3139440" cy="2008521"/>
          </a:xfrm>
          <a:prstGeom prst="cloudCallout">
            <a:avLst>
              <a:gd name="adj1" fmla="val -80510"/>
              <a:gd name="adj2" fmla="val 180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RF = 80.5%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Bagged = 82%</a:t>
            </a:r>
          </a:p>
          <a:p>
            <a:pPr algn="ctr"/>
            <a:r>
              <a:rPr lang="en-US" b="1" dirty="0"/>
              <a:t>Pruned = 77%</a:t>
            </a:r>
          </a:p>
          <a:p>
            <a:pPr algn="ctr"/>
            <a:r>
              <a:rPr lang="en-US" b="1" dirty="0"/>
              <a:t>Unpruned = 71.5%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10678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25</a:t>
            </a:fld>
            <a:endParaRPr lang="en-IN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5519" y="642413"/>
            <a:ext cx="6253851" cy="5223635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1019355" y="576935"/>
            <a:ext cx="3019245" cy="1664898"/>
          </a:xfrm>
          <a:prstGeom prst="wedgeEllipseCallout">
            <a:avLst>
              <a:gd name="adj1" fmla="val 88498"/>
              <a:gd name="adj2" fmla="val 9051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Happy Learning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3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76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Use </a:t>
            </a:r>
            <a:r>
              <a:rPr lang="en-US" b="1" i="1" dirty="0">
                <a:solidFill>
                  <a:srgbClr val="0070C0"/>
                </a:solidFill>
              </a:rPr>
              <a:t>ifelse</a:t>
            </a:r>
            <a:r>
              <a:rPr lang="en-US" dirty="0"/>
              <a:t> function for making Continuous variable, </a:t>
            </a:r>
            <a:r>
              <a:rPr lang="en-US" b="1" i="1" dirty="0">
                <a:solidFill>
                  <a:srgbClr val="C00000"/>
                </a:solidFill>
              </a:rPr>
              <a:t>High</a:t>
            </a:r>
            <a:r>
              <a:rPr lang="en-US" dirty="0"/>
              <a:t>,  into Categorical variable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53" y="1809877"/>
            <a:ext cx="5286375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59" y="3628263"/>
            <a:ext cx="90868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17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 </a:t>
            </a:r>
            <a:r>
              <a:rPr lang="en-US" b="1" i="1" dirty="0">
                <a:solidFill>
                  <a:srgbClr val="C00000"/>
                </a:solidFill>
              </a:rPr>
              <a:t>High</a:t>
            </a:r>
            <a:r>
              <a:rPr lang="en-US" dirty="0"/>
              <a:t> into data set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" y="1917573"/>
            <a:ext cx="523875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211" y="3270885"/>
            <a:ext cx="7791450" cy="19621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10600" y="4864608"/>
            <a:ext cx="954024" cy="3684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Explosion 2 7"/>
          <p:cNvSpPr/>
          <p:nvPr/>
        </p:nvSpPr>
        <p:spPr>
          <a:xfrm>
            <a:off x="6976872" y="1188720"/>
            <a:ext cx="3721608" cy="1865376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of variables increased to 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93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8229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Install Package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tree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061"/>
            <a:ext cx="613410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7561"/>
            <a:ext cx="7381875" cy="2924175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8284464" y="1024128"/>
            <a:ext cx="1517904" cy="1051559"/>
          </a:xfrm>
          <a:prstGeom prst="borderCallout1">
            <a:avLst>
              <a:gd name="adj1" fmla="val 18750"/>
              <a:gd name="adj2" fmla="val -8333"/>
              <a:gd name="adj3" fmla="val 92431"/>
              <a:gd name="adj4" fmla="val -1877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point in having </a:t>
            </a:r>
            <a:r>
              <a:rPr lang="en-US" sz="2000" b="1" dirty="0"/>
              <a:t>Sales </a:t>
            </a:r>
            <a:r>
              <a:rPr lang="en-US" dirty="0"/>
              <a:t>as predictors</a:t>
            </a:r>
            <a:endParaRPr lang="en-IN" dirty="0"/>
          </a:p>
        </p:txBody>
      </p:sp>
      <p:sp>
        <p:nvSpPr>
          <p:cNvPr id="8" name="Oval Callout 7"/>
          <p:cNvSpPr/>
          <p:nvPr/>
        </p:nvSpPr>
        <p:spPr>
          <a:xfrm>
            <a:off x="8250936" y="3260567"/>
            <a:ext cx="2660904" cy="1682496"/>
          </a:xfrm>
          <a:prstGeom prst="wedgeEllipseCallout">
            <a:avLst>
              <a:gd name="adj1" fmla="val -105885"/>
              <a:gd name="adj2" fmla="val 743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Residual Mean Deviance is like RMSE, smaller the better!</a:t>
            </a:r>
            <a:endParaRPr lang="en-IN" dirty="0"/>
          </a:p>
        </p:txBody>
      </p:sp>
      <p:sp>
        <p:nvSpPr>
          <p:cNvPr id="9" name="Oval Callout 8"/>
          <p:cNvSpPr/>
          <p:nvPr/>
        </p:nvSpPr>
        <p:spPr>
          <a:xfrm>
            <a:off x="8471916" y="4945825"/>
            <a:ext cx="2660904" cy="1682496"/>
          </a:xfrm>
          <a:prstGeom prst="wedgeEllipseCallout">
            <a:avLst>
              <a:gd name="adj1" fmla="val -119630"/>
              <a:gd name="adj2" fmla="val -98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 are total </a:t>
            </a:r>
            <a:r>
              <a:rPr lang="en-US" dirty="0" err="1"/>
              <a:t>misclassifed</a:t>
            </a:r>
            <a:r>
              <a:rPr lang="en-US" dirty="0"/>
              <a:t> cases out of 400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269480" y="2242288"/>
            <a:ext cx="2916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After ~.      Don’t put comma)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00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Plot the tree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77" y="1263142"/>
            <a:ext cx="5886812" cy="1694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63" y="2565463"/>
            <a:ext cx="6064305" cy="35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4" y="237745"/>
            <a:ext cx="2700528" cy="111556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dirty="0"/>
              <a:t>Counts terminal nodes</a:t>
            </a:r>
            <a:endParaRPr lang="en-IN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67" t="6843" r="3082" b="8398"/>
          <a:stretch/>
        </p:blipFill>
        <p:spPr>
          <a:xfrm>
            <a:off x="3840480" y="548640"/>
            <a:ext cx="8001000" cy="4983480"/>
          </a:xfrm>
          <a:prstGeom prst="rect">
            <a:avLst/>
          </a:prstGeom>
        </p:spPr>
      </p:pic>
      <p:sp>
        <p:nvSpPr>
          <p:cNvPr id="6" name="Explosion 2 5"/>
          <p:cNvSpPr/>
          <p:nvPr/>
        </p:nvSpPr>
        <p:spPr>
          <a:xfrm>
            <a:off x="310896" y="2272284"/>
            <a:ext cx="3529584" cy="2958084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accuracy of 81% is quite good!</a:t>
            </a:r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1911096" y="5431536"/>
            <a:ext cx="2221992" cy="841248"/>
          </a:xfrm>
          <a:prstGeom prst="cloudCallout">
            <a:avLst>
              <a:gd name="adj1" fmla="val -41987"/>
              <a:gd name="adj2" fmla="val -17445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based on seen data!!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2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3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Lets have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train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test</a:t>
            </a:r>
            <a:r>
              <a:rPr lang="en-US" dirty="0"/>
              <a:t> data sets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8" y="1881125"/>
            <a:ext cx="5200650" cy="17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43" y="4242815"/>
            <a:ext cx="512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0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See the </a:t>
            </a:r>
            <a:r>
              <a:rPr lang="en-US" b="1" dirty="0">
                <a:solidFill>
                  <a:srgbClr val="FF0000"/>
                </a:solidFill>
              </a:rPr>
              <a:t>classification accuracy</a:t>
            </a:r>
            <a:r>
              <a:rPr lang="en-US" dirty="0"/>
              <a:t>!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Classification Tree, Pruning, Bagging, RF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8CFE-6C37-4D54-9A24-CB99D9C5239C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7411"/>
            <a:ext cx="6867525" cy="17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541" y="3284220"/>
            <a:ext cx="6715125" cy="266700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1271016" y="3904488"/>
            <a:ext cx="2258568" cy="1847088"/>
          </a:xfrm>
          <a:prstGeom prst="cloudCallout">
            <a:avLst>
              <a:gd name="adj1" fmla="val 104540"/>
              <a:gd name="adj2" fmla="val 462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Dropped down from 91% to 71.5%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302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754</Words>
  <Application>Microsoft Office PowerPoint</Application>
  <PresentationFormat>Custom</PresentationFormat>
  <Paragraphs>112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Classification: Tree, Pruning, Bagging &amp; Random Forest</vt:lpstr>
      <vt:lpstr>Install Package ISLR Attach  Carseats</vt:lpstr>
      <vt:lpstr>Use ifelse function for making Continuous variable, High,  into Categorical variable</vt:lpstr>
      <vt:lpstr>Add High into data set</vt:lpstr>
      <vt:lpstr>Install Package  tree</vt:lpstr>
      <vt:lpstr>Plot the tree</vt:lpstr>
      <vt:lpstr>Counts terminal nodes</vt:lpstr>
      <vt:lpstr>Lets have train and test data sets</vt:lpstr>
      <vt:lpstr>See the classification accuracy!</vt:lpstr>
      <vt:lpstr>Summary of trained model</vt:lpstr>
      <vt:lpstr>Lets prune the tree</vt:lpstr>
      <vt:lpstr>When to prune the tree?</vt:lpstr>
      <vt:lpstr>Size (number of terminal nodes) and cost complexity factor</vt:lpstr>
      <vt:lpstr>Again build tree with 9 terminal nodes</vt:lpstr>
      <vt:lpstr>Count terminal nodes</vt:lpstr>
      <vt:lpstr>Bagging is random forest if all predictors are used for building trees</vt:lpstr>
      <vt:lpstr>Which variables are important?</vt:lpstr>
      <vt:lpstr>PowerPoint Presentation</vt:lpstr>
      <vt:lpstr>Trained Model (bagging)</vt:lpstr>
      <vt:lpstr>Test Results</vt:lpstr>
      <vt:lpstr>Random Forest</vt:lpstr>
      <vt:lpstr>PowerPoint Presentation</vt:lpstr>
      <vt:lpstr>RF Trained Model </vt:lpstr>
      <vt:lpstr>RF Tested Results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Vinod</dc:creator>
  <cp:lastModifiedBy>khilesh Tichkule</cp:lastModifiedBy>
  <cp:revision>39</cp:revision>
  <dcterms:created xsi:type="dcterms:W3CDTF">2018-04-14T01:37:42Z</dcterms:created>
  <dcterms:modified xsi:type="dcterms:W3CDTF">2021-01-09T08:39:10Z</dcterms:modified>
</cp:coreProperties>
</file>