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65" r:id="rId4"/>
    <p:sldId id="269" r:id="rId5"/>
    <p:sldId id="332" r:id="rId6"/>
    <p:sldId id="330" r:id="rId7"/>
    <p:sldId id="331" r:id="rId8"/>
    <p:sldId id="297" r:id="rId9"/>
    <p:sldId id="325" r:id="rId10"/>
    <p:sldId id="326" r:id="rId11"/>
    <p:sldId id="327" r:id="rId12"/>
    <p:sldId id="328" r:id="rId13"/>
    <p:sldId id="271" r:id="rId14"/>
    <p:sldId id="32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Light" panose="020F0502020204030203" pitchFamily="34" charset="0"/>
      <p:regular r:id="rId21"/>
      <p:bold r:id="rId22"/>
      <p:italic r:id="rId23"/>
      <p:boldItalic r:id="rId24"/>
    </p:embeddedFont>
    <p:embeddedFont>
      <p:font typeface="Merriweather Black" panose="00000A00000000000000" pitchFamily="2" charset="0"/>
      <p:bold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3E07B-7238-46B9-9BA4-7F4CA6C53DD6}">
  <a:tblStyle styleId="{5BE3E07B-7238-46B9-9BA4-7F4CA6C53D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0d5404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0d5404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7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0d5404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0d5404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9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0d5404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0d5404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bfb3bce0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bfb3bce0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bfb3bce0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bfb3bce0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45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e8cb36c72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e8cb36c72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be8cb36c72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be8cb36c72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fb3bce0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fb3bce0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fb3bce0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fb3bce0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fb3bce0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fb3bce0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85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bfb3bce0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bfb3bce0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9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0d5404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0d5404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c0d5404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c0d5404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5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991978">
            <a:off x="3850742" y="750812"/>
            <a:ext cx="6596272" cy="491644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475446">
            <a:off x="-456879" y="416975"/>
            <a:ext cx="4979835" cy="39333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1673" y="306272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75098" y="129107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197000" y="3574450"/>
            <a:ext cx="295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555650" y="1407250"/>
            <a:ext cx="60327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-1982717" flipH="1">
            <a:off x="-1668985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rhee columns ">
  <p:cSld name="CUSTOM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1982717">
            <a:off x="5846240" y="-211797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 rot="1982717">
            <a:off x="-2820685" y="1720559"/>
            <a:ext cx="4980664" cy="39333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ctrTitle"/>
          </p:nvPr>
        </p:nvSpPr>
        <p:spPr>
          <a:xfrm>
            <a:off x="1479150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144615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 idx="2"/>
          </p:nvPr>
        </p:nvSpPr>
        <p:spPr>
          <a:xfrm>
            <a:off x="3797850" y="3120838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3"/>
          </p:nvPr>
        </p:nvSpPr>
        <p:spPr>
          <a:xfrm>
            <a:off x="3781425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ctrTitle" idx="4"/>
          </p:nvPr>
        </p:nvSpPr>
        <p:spPr>
          <a:xfrm>
            <a:off x="6117914" y="3120850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5"/>
          </p:nvPr>
        </p:nvSpPr>
        <p:spPr>
          <a:xfrm>
            <a:off x="6116700" y="3432075"/>
            <a:ext cx="1581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ctrTitle"/>
          </p:nvPr>
        </p:nvSpPr>
        <p:spPr>
          <a:xfrm>
            <a:off x="289035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9035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ctrTitle" idx="2"/>
          </p:nvPr>
        </p:nvSpPr>
        <p:spPr>
          <a:xfrm>
            <a:off x="4707301" y="2929425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4707301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ctrTitle" idx="4"/>
          </p:nvPr>
        </p:nvSpPr>
        <p:spPr>
          <a:xfrm>
            <a:off x="6519070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519070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ctrTitle" idx="6"/>
          </p:nvPr>
        </p:nvSpPr>
        <p:spPr>
          <a:xfrm>
            <a:off x="1076632" y="292943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1076632" y="3266525"/>
            <a:ext cx="1548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458373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2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ctrTitle"/>
          </p:nvPr>
        </p:nvSpPr>
        <p:spPr>
          <a:xfrm>
            <a:off x="2638500" y="3521424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1"/>
          </p:nvPr>
        </p:nvSpPr>
        <p:spPr>
          <a:xfrm>
            <a:off x="2470350" y="3775501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ctrTitle" idx="2"/>
          </p:nvPr>
        </p:nvSpPr>
        <p:spPr>
          <a:xfrm>
            <a:off x="4957200" y="3521412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ubTitle" idx="3"/>
          </p:nvPr>
        </p:nvSpPr>
        <p:spPr>
          <a:xfrm>
            <a:off x="4789050" y="3775488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ctrTitle" idx="4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5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ctrTitle" idx="6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7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8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9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/>
          <p:nvPr/>
        </p:nvSpPr>
        <p:spPr>
          <a:xfrm rot="-4499768">
            <a:off x="-1594216" y="-710302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rot="-4499768">
            <a:off x="6774709" y="2540698"/>
            <a:ext cx="3619966" cy="2859999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4" r:id="rId5"/>
    <p:sldLayoutId id="2147483667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4668363" y="2577129"/>
            <a:ext cx="3884655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99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to Prevent: AI-Driven Innovations in Breast Cancer Diagnosis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6" name="Google Shape;356;p55"/>
          <p:cNvGrpSpPr/>
          <p:nvPr/>
        </p:nvGrpSpPr>
        <p:grpSpPr>
          <a:xfrm>
            <a:off x="1392875" y="-202129"/>
            <a:ext cx="3179118" cy="5547757"/>
            <a:chOff x="1392875" y="-202129"/>
            <a:chExt cx="3179118" cy="5547757"/>
          </a:xfrm>
        </p:grpSpPr>
        <p:sp>
          <p:nvSpPr>
            <p:cNvPr id="357" name="Google Shape;357;p55"/>
            <p:cNvSpPr/>
            <p:nvPr/>
          </p:nvSpPr>
          <p:spPr>
            <a:xfrm>
              <a:off x="3715175" y="2835550"/>
              <a:ext cx="95700" cy="1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5"/>
            <p:cNvSpPr/>
            <p:nvPr/>
          </p:nvSpPr>
          <p:spPr>
            <a:xfrm>
              <a:off x="1392875" y="-85877"/>
              <a:ext cx="2843362" cy="4071061"/>
            </a:xfrm>
            <a:custGeom>
              <a:avLst/>
              <a:gdLst/>
              <a:ahLst/>
              <a:cxnLst/>
              <a:rect l="l" t="t" r="r" b="b"/>
              <a:pathLst>
                <a:path w="107398" h="153770" extrusionOk="0">
                  <a:moveTo>
                    <a:pt x="54846" y="1"/>
                  </a:moveTo>
                  <a:cubicBezTo>
                    <a:pt x="45770" y="1"/>
                    <a:pt x="37616" y="2951"/>
                    <a:pt x="34593" y="7177"/>
                  </a:cubicBezTo>
                  <a:cubicBezTo>
                    <a:pt x="34240" y="7671"/>
                    <a:pt x="33960" y="8178"/>
                    <a:pt x="33754" y="8702"/>
                  </a:cubicBezTo>
                  <a:cubicBezTo>
                    <a:pt x="33591" y="8751"/>
                    <a:pt x="33431" y="8802"/>
                    <a:pt x="33268" y="8852"/>
                  </a:cubicBezTo>
                  <a:cubicBezTo>
                    <a:pt x="11119" y="15885"/>
                    <a:pt x="14434" y="36743"/>
                    <a:pt x="11291" y="54877"/>
                  </a:cubicBezTo>
                  <a:cubicBezTo>
                    <a:pt x="8864" y="68867"/>
                    <a:pt x="12108" y="83204"/>
                    <a:pt x="11522" y="91255"/>
                  </a:cubicBezTo>
                  <a:cubicBezTo>
                    <a:pt x="11345" y="93719"/>
                    <a:pt x="10804" y="95596"/>
                    <a:pt x="9639" y="96695"/>
                  </a:cubicBezTo>
                  <a:cubicBezTo>
                    <a:pt x="9564" y="96766"/>
                    <a:pt x="9493" y="96837"/>
                    <a:pt x="9417" y="96913"/>
                  </a:cubicBezTo>
                  <a:cubicBezTo>
                    <a:pt x="7954" y="98362"/>
                    <a:pt x="6383" y="100646"/>
                    <a:pt x="4954" y="103400"/>
                  </a:cubicBezTo>
                  <a:cubicBezTo>
                    <a:pt x="3265" y="106673"/>
                    <a:pt x="1781" y="110608"/>
                    <a:pt x="951" y="114607"/>
                  </a:cubicBezTo>
                  <a:lnTo>
                    <a:pt x="951" y="114615"/>
                  </a:lnTo>
                  <a:cubicBezTo>
                    <a:pt x="893" y="114884"/>
                    <a:pt x="838" y="115156"/>
                    <a:pt x="792" y="115423"/>
                  </a:cubicBezTo>
                  <a:cubicBezTo>
                    <a:pt x="93" y="119200"/>
                    <a:pt x="1" y="122988"/>
                    <a:pt x="884" y="126283"/>
                  </a:cubicBezTo>
                  <a:cubicBezTo>
                    <a:pt x="1455" y="128399"/>
                    <a:pt x="2368" y="130071"/>
                    <a:pt x="3483" y="131442"/>
                  </a:cubicBezTo>
                  <a:lnTo>
                    <a:pt x="3705" y="131714"/>
                  </a:lnTo>
                  <a:cubicBezTo>
                    <a:pt x="7908" y="136664"/>
                    <a:pt x="14615" y="137666"/>
                    <a:pt x="15830" y="142434"/>
                  </a:cubicBezTo>
                  <a:cubicBezTo>
                    <a:pt x="16416" y="144736"/>
                    <a:pt x="17972" y="146617"/>
                    <a:pt x="20138" y="148130"/>
                  </a:cubicBezTo>
                  <a:lnTo>
                    <a:pt x="20398" y="148311"/>
                  </a:lnTo>
                  <a:cubicBezTo>
                    <a:pt x="22623" y="149806"/>
                    <a:pt x="25461" y="150942"/>
                    <a:pt x="28550" y="151776"/>
                  </a:cubicBezTo>
                  <a:lnTo>
                    <a:pt x="28768" y="151839"/>
                  </a:lnTo>
                  <a:cubicBezTo>
                    <a:pt x="32715" y="152882"/>
                    <a:pt x="37057" y="153448"/>
                    <a:pt x="41059" y="153663"/>
                  </a:cubicBezTo>
                  <a:lnTo>
                    <a:pt x="41264" y="153675"/>
                  </a:lnTo>
                  <a:cubicBezTo>
                    <a:pt x="42530" y="153739"/>
                    <a:pt x="43761" y="153769"/>
                    <a:pt x="44933" y="153769"/>
                  </a:cubicBezTo>
                  <a:cubicBezTo>
                    <a:pt x="46428" y="153769"/>
                    <a:pt x="47828" y="153720"/>
                    <a:pt x="49085" y="153629"/>
                  </a:cubicBezTo>
                  <a:cubicBezTo>
                    <a:pt x="59496" y="152874"/>
                    <a:pt x="82402" y="153154"/>
                    <a:pt x="90856" y="151496"/>
                  </a:cubicBezTo>
                  <a:cubicBezTo>
                    <a:pt x="99309" y="149831"/>
                    <a:pt x="99992" y="143642"/>
                    <a:pt x="104632" y="141076"/>
                  </a:cubicBezTo>
                  <a:cubicBezTo>
                    <a:pt x="105570" y="140556"/>
                    <a:pt x="106245" y="139484"/>
                    <a:pt x="106664" y="138029"/>
                  </a:cubicBezTo>
                  <a:cubicBezTo>
                    <a:pt x="106836" y="137448"/>
                    <a:pt x="106962" y="136802"/>
                    <a:pt x="107050" y="136106"/>
                  </a:cubicBezTo>
                  <a:cubicBezTo>
                    <a:pt x="107397" y="133399"/>
                    <a:pt x="107138" y="129929"/>
                    <a:pt x="106312" y="126346"/>
                  </a:cubicBezTo>
                  <a:cubicBezTo>
                    <a:pt x="105266" y="121777"/>
                    <a:pt x="103303" y="117030"/>
                    <a:pt x="100512" y="113450"/>
                  </a:cubicBezTo>
                  <a:cubicBezTo>
                    <a:pt x="93572" y="104544"/>
                    <a:pt x="92817" y="70879"/>
                    <a:pt x="90701" y="60312"/>
                  </a:cubicBezTo>
                  <a:cubicBezTo>
                    <a:pt x="88593" y="49748"/>
                    <a:pt x="89075" y="31056"/>
                    <a:pt x="85885" y="22712"/>
                  </a:cubicBezTo>
                  <a:cubicBezTo>
                    <a:pt x="82567" y="14020"/>
                    <a:pt x="79528" y="5135"/>
                    <a:pt x="65191" y="1326"/>
                  </a:cubicBezTo>
                  <a:cubicBezTo>
                    <a:pt x="61761" y="413"/>
                    <a:pt x="58239" y="1"/>
                    <a:pt x="54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5"/>
            <p:cNvSpPr/>
            <p:nvPr/>
          </p:nvSpPr>
          <p:spPr>
            <a:xfrm>
              <a:off x="3102446" y="2036544"/>
              <a:ext cx="1458190" cy="1790134"/>
            </a:xfrm>
            <a:custGeom>
              <a:avLst/>
              <a:gdLst/>
              <a:ahLst/>
              <a:cxnLst/>
              <a:rect l="l" t="t" r="r" b="b"/>
              <a:pathLst>
                <a:path w="55078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4918" y="63243"/>
                    <a:pt x="55078" y="62003"/>
                    <a:pt x="54628" y="60539"/>
                  </a:cubicBezTo>
                  <a:cubicBezTo>
                    <a:pt x="50777" y="48003"/>
                    <a:pt x="38429" y="29538"/>
                    <a:pt x="30294" y="17592"/>
                  </a:cubicBezTo>
                  <a:cubicBezTo>
                    <a:pt x="26440" y="11930"/>
                    <a:pt x="22858" y="8500"/>
                    <a:pt x="21587" y="7064"/>
                  </a:cubicBezTo>
                  <a:cubicBezTo>
                    <a:pt x="17329" y="2249"/>
                    <a:pt x="12615" y="767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5"/>
            <p:cNvSpPr/>
            <p:nvPr/>
          </p:nvSpPr>
          <p:spPr>
            <a:xfrm>
              <a:off x="3102446" y="2036544"/>
              <a:ext cx="1438652" cy="1790134"/>
            </a:xfrm>
            <a:custGeom>
              <a:avLst/>
              <a:gdLst/>
              <a:ahLst/>
              <a:cxnLst/>
              <a:rect l="l" t="t" r="r" b="b"/>
              <a:pathLst>
                <a:path w="54340" h="67616" extrusionOk="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3093" y="64206"/>
                    <a:pt x="51908" y="63988"/>
                    <a:pt x="50834" y="63554"/>
                  </a:cubicBezTo>
                  <a:cubicBezTo>
                    <a:pt x="43123" y="60447"/>
                    <a:pt x="16779" y="18780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5"/>
            <p:cNvSpPr/>
            <p:nvPr/>
          </p:nvSpPr>
          <p:spPr>
            <a:xfrm>
              <a:off x="1946547" y="1965353"/>
              <a:ext cx="1970852" cy="2737674"/>
            </a:xfrm>
            <a:custGeom>
              <a:avLst/>
              <a:gdLst/>
              <a:ahLst/>
              <a:cxnLst/>
              <a:rect l="l" t="t" r="r" b="b"/>
              <a:pathLst>
                <a:path w="74442" h="103406" extrusionOk="0">
                  <a:moveTo>
                    <a:pt x="30282" y="1"/>
                  </a:moveTo>
                  <a:cubicBezTo>
                    <a:pt x="14926" y="1"/>
                    <a:pt x="0" y="4329"/>
                    <a:pt x="399" y="18106"/>
                  </a:cubicBezTo>
                  <a:cubicBezTo>
                    <a:pt x="1091" y="41979"/>
                    <a:pt x="27386" y="62740"/>
                    <a:pt x="20467" y="101144"/>
                  </a:cubicBezTo>
                  <a:cubicBezTo>
                    <a:pt x="27211" y="102700"/>
                    <a:pt x="33589" y="103405"/>
                    <a:pt x="39665" y="103405"/>
                  </a:cubicBezTo>
                  <a:cubicBezTo>
                    <a:pt x="51302" y="103405"/>
                    <a:pt x="61827" y="100816"/>
                    <a:pt x="71673" y="96646"/>
                  </a:cubicBezTo>
                  <a:cubicBezTo>
                    <a:pt x="72365" y="89727"/>
                    <a:pt x="61293" y="64123"/>
                    <a:pt x="67867" y="53051"/>
                  </a:cubicBezTo>
                  <a:cubicBezTo>
                    <a:pt x="74441" y="41979"/>
                    <a:pt x="72711" y="11186"/>
                    <a:pt x="58872" y="4959"/>
                  </a:cubicBezTo>
                  <a:cubicBezTo>
                    <a:pt x="53019" y="2325"/>
                    <a:pt x="41535" y="1"/>
                    <a:pt x="30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5"/>
            <p:cNvSpPr/>
            <p:nvPr/>
          </p:nvSpPr>
          <p:spPr>
            <a:xfrm>
              <a:off x="2451849" y="2545447"/>
              <a:ext cx="1658553" cy="862688"/>
            </a:xfrm>
            <a:custGeom>
              <a:avLst/>
              <a:gdLst/>
              <a:ahLst/>
              <a:cxnLst/>
              <a:rect l="l" t="t" r="r" b="b"/>
              <a:pathLst>
                <a:path w="62646" h="32585" extrusionOk="0">
                  <a:moveTo>
                    <a:pt x="49689" y="0"/>
                  </a:moveTo>
                  <a:lnTo>
                    <a:pt x="5878" y="952"/>
                  </a:lnTo>
                  <a:cubicBezTo>
                    <a:pt x="3529" y="5222"/>
                    <a:pt x="2121" y="9034"/>
                    <a:pt x="1467" y="12411"/>
                  </a:cubicBezTo>
                  <a:cubicBezTo>
                    <a:pt x="0" y="19988"/>
                    <a:pt x="2328" y="25369"/>
                    <a:pt x="6397" y="28718"/>
                  </a:cubicBezTo>
                  <a:cubicBezTo>
                    <a:pt x="9797" y="31518"/>
                    <a:pt x="19265" y="32584"/>
                    <a:pt x="28922" y="32584"/>
                  </a:cubicBezTo>
                  <a:cubicBezTo>
                    <a:pt x="35973" y="32584"/>
                    <a:pt x="43125" y="32016"/>
                    <a:pt x="48089" y="31140"/>
                  </a:cubicBezTo>
                  <a:cubicBezTo>
                    <a:pt x="55240" y="29877"/>
                    <a:pt x="62645" y="25293"/>
                    <a:pt x="62535" y="17926"/>
                  </a:cubicBezTo>
                  <a:cubicBezTo>
                    <a:pt x="62469" y="13177"/>
                    <a:pt x="58104" y="6921"/>
                    <a:pt x="49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5"/>
            <p:cNvSpPr/>
            <p:nvPr/>
          </p:nvSpPr>
          <p:spPr>
            <a:xfrm>
              <a:off x="2451849" y="2874028"/>
              <a:ext cx="1658553" cy="534107"/>
            </a:xfrm>
            <a:custGeom>
              <a:avLst/>
              <a:gdLst/>
              <a:ahLst/>
              <a:cxnLst/>
              <a:rect l="l" t="t" r="r" b="b"/>
              <a:pathLst>
                <a:path w="62646" h="20174" extrusionOk="0">
                  <a:moveTo>
                    <a:pt x="1467" y="0"/>
                  </a:moveTo>
                  <a:lnTo>
                    <a:pt x="1467" y="0"/>
                  </a:lnTo>
                  <a:cubicBezTo>
                    <a:pt x="0" y="7577"/>
                    <a:pt x="2328" y="12958"/>
                    <a:pt x="6397" y="16307"/>
                  </a:cubicBezTo>
                  <a:cubicBezTo>
                    <a:pt x="9797" y="19107"/>
                    <a:pt x="19265" y="20173"/>
                    <a:pt x="28922" y="20173"/>
                  </a:cubicBezTo>
                  <a:cubicBezTo>
                    <a:pt x="35973" y="20173"/>
                    <a:pt x="43125" y="19605"/>
                    <a:pt x="48089" y="18729"/>
                  </a:cubicBezTo>
                  <a:cubicBezTo>
                    <a:pt x="55240" y="17466"/>
                    <a:pt x="62645" y="12882"/>
                    <a:pt x="62535" y="5515"/>
                  </a:cubicBezTo>
                  <a:lnTo>
                    <a:pt x="62535" y="5515"/>
                  </a:lnTo>
                  <a:cubicBezTo>
                    <a:pt x="59434" y="10003"/>
                    <a:pt x="52663" y="14144"/>
                    <a:pt x="35098" y="14421"/>
                  </a:cubicBezTo>
                  <a:cubicBezTo>
                    <a:pt x="34216" y="14435"/>
                    <a:pt x="33358" y="14443"/>
                    <a:pt x="32523" y="14443"/>
                  </a:cubicBezTo>
                  <a:cubicBezTo>
                    <a:pt x="14291" y="14443"/>
                    <a:pt x="7028" y="11021"/>
                    <a:pt x="1467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5"/>
            <p:cNvSpPr/>
            <p:nvPr/>
          </p:nvSpPr>
          <p:spPr>
            <a:xfrm>
              <a:off x="3052011" y="2630299"/>
              <a:ext cx="291199" cy="206214"/>
            </a:xfrm>
            <a:custGeom>
              <a:avLst/>
              <a:gdLst/>
              <a:ahLst/>
              <a:cxnLst/>
              <a:rect l="l" t="t" r="r" b="b"/>
              <a:pathLst>
                <a:path w="10999" h="7789" extrusionOk="0">
                  <a:moveTo>
                    <a:pt x="2336" y="0"/>
                  </a:moveTo>
                  <a:cubicBezTo>
                    <a:pt x="1615" y="0"/>
                    <a:pt x="837" y="64"/>
                    <a:pt x="1" y="206"/>
                  </a:cubicBezTo>
                  <a:cubicBezTo>
                    <a:pt x="1" y="206"/>
                    <a:pt x="6806" y="303"/>
                    <a:pt x="10911" y="7788"/>
                  </a:cubicBezTo>
                  <a:cubicBezTo>
                    <a:pt x="10998" y="5763"/>
                    <a:pt x="9697" y="3042"/>
                    <a:pt x="7875" y="1757"/>
                  </a:cubicBezTo>
                  <a:cubicBezTo>
                    <a:pt x="6695" y="786"/>
                    <a:pt x="4865" y="0"/>
                    <a:pt x="2336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5"/>
            <p:cNvSpPr/>
            <p:nvPr/>
          </p:nvSpPr>
          <p:spPr>
            <a:xfrm>
              <a:off x="2465510" y="1684692"/>
              <a:ext cx="720173" cy="454893"/>
            </a:xfrm>
            <a:custGeom>
              <a:avLst/>
              <a:gdLst/>
              <a:ahLst/>
              <a:cxnLst/>
              <a:rect l="l" t="t" r="r" b="b"/>
              <a:pathLst>
                <a:path w="27202" h="17182" extrusionOk="0">
                  <a:moveTo>
                    <a:pt x="13449" y="0"/>
                  </a:moveTo>
                  <a:cubicBezTo>
                    <a:pt x="10591" y="0"/>
                    <a:pt x="7744" y="372"/>
                    <a:pt x="5535" y="1201"/>
                  </a:cubicBezTo>
                  <a:cubicBezTo>
                    <a:pt x="0" y="3277"/>
                    <a:pt x="2075" y="5135"/>
                    <a:pt x="1729" y="8249"/>
                  </a:cubicBezTo>
                  <a:cubicBezTo>
                    <a:pt x="1671" y="8774"/>
                    <a:pt x="1594" y="9245"/>
                    <a:pt x="1519" y="9678"/>
                  </a:cubicBezTo>
                  <a:cubicBezTo>
                    <a:pt x="1144" y="11809"/>
                    <a:pt x="803" y="12954"/>
                    <a:pt x="2940" y="14522"/>
                  </a:cubicBezTo>
                  <a:cubicBezTo>
                    <a:pt x="5327" y="16273"/>
                    <a:pt x="9994" y="17182"/>
                    <a:pt x="14516" y="17182"/>
                  </a:cubicBezTo>
                  <a:cubicBezTo>
                    <a:pt x="18930" y="17182"/>
                    <a:pt x="23204" y="16316"/>
                    <a:pt x="25084" y="14522"/>
                  </a:cubicBezTo>
                  <a:cubicBezTo>
                    <a:pt x="27201" y="12501"/>
                    <a:pt x="27043" y="10615"/>
                    <a:pt x="26565" y="8619"/>
                  </a:cubicBezTo>
                  <a:cubicBezTo>
                    <a:pt x="26243" y="7262"/>
                    <a:pt x="25776" y="5854"/>
                    <a:pt x="25776" y="4315"/>
                  </a:cubicBezTo>
                  <a:cubicBezTo>
                    <a:pt x="25776" y="1718"/>
                    <a:pt x="19589" y="0"/>
                    <a:pt x="13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2486743" y="1912853"/>
              <a:ext cx="698940" cy="226732"/>
            </a:xfrm>
            <a:custGeom>
              <a:avLst/>
              <a:gdLst/>
              <a:ahLst/>
              <a:cxnLst/>
              <a:rect l="l" t="t" r="r" b="b"/>
              <a:pathLst>
                <a:path w="26400" h="8564" extrusionOk="0">
                  <a:moveTo>
                    <a:pt x="25763" y="1"/>
                  </a:moveTo>
                  <a:lnTo>
                    <a:pt x="25763" y="1"/>
                  </a:lnTo>
                  <a:cubicBezTo>
                    <a:pt x="25679" y="175"/>
                    <a:pt x="25609" y="356"/>
                    <a:pt x="25552" y="541"/>
                  </a:cubicBezTo>
                  <a:cubicBezTo>
                    <a:pt x="24371" y="4222"/>
                    <a:pt x="20573" y="5883"/>
                    <a:pt x="14826" y="6052"/>
                  </a:cubicBezTo>
                  <a:cubicBezTo>
                    <a:pt x="14506" y="6062"/>
                    <a:pt x="14184" y="6067"/>
                    <a:pt x="13863" y="6067"/>
                  </a:cubicBezTo>
                  <a:cubicBezTo>
                    <a:pt x="8546" y="6067"/>
                    <a:pt x="3114" y="4739"/>
                    <a:pt x="717" y="1060"/>
                  </a:cubicBezTo>
                  <a:lnTo>
                    <a:pt x="717" y="1060"/>
                  </a:lnTo>
                  <a:cubicBezTo>
                    <a:pt x="342" y="3191"/>
                    <a:pt x="1" y="4336"/>
                    <a:pt x="2138" y="5904"/>
                  </a:cubicBezTo>
                  <a:cubicBezTo>
                    <a:pt x="4525" y="7655"/>
                    <a:pt x="9192" y="8564"/>
                    <a:pt x="13714" y="8564"/>
                  </a:cubicBezTo>
                  <a:cubicBezTo>
                    <a:pt x="18128" y="8564"/>
                    <a:pt x="22402" y="7698"/>
                    <a:pt x="24282" y="5904"/>
                  </a:cubicBezTo>
                  <a:cubicBezTo>
                    <a:pt x="26399" y="3883"/>
                    <a:pt x="26241" y="1997"/>
                    <a:pt x="2576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2559364" y="1706613"/>
              <a:ext cx="532598" cy="116331"/>
            </a:xfrm>
            <a:custGeom>
              <a:avLst/>
              <a:gdLst/>
              <a:ahLst/>
              <a:cxnLst/>
              <a:rect l="l" t="t" r="r" b="b"/>
              <a:pathLst>
                <a:path w="20117" h="4394" extrusionOk="0">
                  <a:moveTo>
                    <a:pt x="10058" y="0"/>
                  </a:moveTo>
                  <a:cubicBezTo>
                    <a:pt x="6651" y="0"/>
                    <a:pt x="3638" y="374"/>
                    <a:pt x="1819" y="940"/>
                  </a:cubicBezTo>
                  <a:cubicBezTo>
                    <a:pt x="671" y="1296"/>
                    <a:pt x="0" y="1727"/>
                    <a:pt x="0" y="2197"/>
                  </a:cubicBezTo>
                  <a:cubicBezTo>
                    <a:pt x="0" y="2646"/>
                    <a:pt x="613" y="3061"/>
                    <a:pt x="1660" y="3403"/>
                  </a:cubicBezTo>
                  <a:cubicBezTo>
                    <a:pt x="3458" y="4003"/>
                    <a:pt x="6550" y="4393"/>
                    <a:pt x="10058" y="4393"/>
                  </a:cubicBezTo>
                  <a:cubicBezTo>
                    <a:pt x="13599" y="4393"/>
                    <a:pt x="16709" y="3995"/>
                    <a:pt x="18504" y="3391"/>
                  </a:cubicBezTo>
                  <a:cubicBezTo>
                    <a:pt x="19526" y="3048"/>
                    <a:pt x="20116" y="2637"/>
                    <a:pt x="20116" y="2197"/>
                  </a:cubicBezTo>
                  <a:cubicBezTo>
                    <a:pt x="20116" y="1702"/>
                    <a:pt x="19366" y="1245"/>
                    <a:pt x="18101" y="881"/>
                  </a:cubicBezTo>
                  <a:cubicBezTo>
                    <a:pt x="16266" y="344"/>
                    <a:pt x="13349" y="0"/>
                    <a:pt x="10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2602650" y="1513425"/>
              <a:ext cx="446607" cy="309519"/>
            </a:xfrm>
            <a:custGeom>
              <a:avLst/>
              <a:gdLst/>
              <a:ahLst/>
              <a:cxnLst/>
              <a:rect l="l" t="t" r="r" b="b"/>
              <a:pathLst>
                <a:path w="16869" h="11691" extrusionOk="0">
                  <a:moveTo>
                    <a:pt x="0" y="1"/>
                  </a:moveTo>
                  <a:cubicBezTo>
                    <a:pt x="159" y="1053"/>
                    <a:pt x="264" y="2516"/>
                    <a:pt x="294" y="4163"/>
                  </a:cubicBezTo>
                  <a:cubicBezTo>
                    <a:pt x="314" y="5178"/>
                    <a:pt x="260" y="6740"/>
                    <a:pt x="184" y="8237"/>
                  </a:cubicBezTo>
                  <a:cubicBezTo>
                    <a:pt x="138" y="9125"/>
                    <a:pt x="80" y="9993"/>
                    <a:pt x="25" y="10700"/>
                  </a:cubicBezTo>
                  <a:cubicBezTo>
                    <a:pt x="1823" y="11300"/>
                    <a:pt x="4915" y="11690"/>
                    <a:pt x="8423" y="11690"/>
                  </a:cubicBezTo>
                  <a:cubicBezTo>
                    <a:pt x="11964" y="11690"/>
                    <a:pt x="15074" y="11292"/>
                    <a:pt x="16869" y="10688"/>
                  </a:cubicBezTo>
                  <a:cubicBezTo>
                    <a:pt x="16738" y="10076"/>
                    <a:pt x="16571" y="8983"/>
                    <a:pt x="16467" y="8178"/>
                  </a:cubicBezTo>
                  <a:cubicBezTo>
                    <a:pt x="16437" y="7909"/>
                    <a:pt x="16408" y="7675"/>
                    <a:pt x="16396" y="7499"/>
                  </a:cubicBezTo>
                  <a:cubicBezTo>
                    <a:pt x="16215" y="5362"/>
                    <a:pt x="16353" y="2775"/>
                    <a:pt x="16743" y="1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5"/>
            <p:cNvSpPr/>
            <p:nvPr/>
          </p:nvSpPr>
          <p:spPr>
            <a:xfrm>
              <a:off x="2602598" y="1513504"/>
              <a:ext cx="443297" cy="199304"/>
            </a:xfrm>
            <a:custGeom>
              <a:avLst/>
              <a:gdLst/>
              <a:ahLst/>
              <a:cxnLst/>
              <a:rect l="l" t="t" r="r" b="b"/>
              <a:pathLst>
                <a:path w="16744" h="7528" extrusionOk="0">
                  <a:moveTo>
                    <a:pt x="0" y="0"/>
                  </a:moveTo>
                  <a:cubicBezTo>
                    <a:pt x="160" y="1050"/>
                    <a:pt x="264" y="2512"/>
                    <a:pt x="296" y="4161"/>
                  </a:cubicBezTo>
                  <a:cubicBezTo>
                    <a:pt x="4458" y="6962"/>
                    <a:pt x="10509" y="7528"/>
                    <a:pt x="14701" y="7528"/>
                  </a:cubicBezTo>
                  <a:cubicBezTo>
                    <a:pt x="15309" y="7528"/>
                    <a:pt x="15879" y="7516"/>
                    <a:pt x="16398" y="7497"/>
                  </a:cubicBezTo>
                  <a:cubicBezTo>
                    <a:pt x="16215" y="5359"/>
                    <a:pt x="16355" y="2772"/>
                    <a:pt x="16744" y="12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5"/>
            <p:cNvSpPr/>
            <p:nvPr/>
          </p:nvSpPr>
          <p:spPr>
            <a:xfrm>
              <a:off x="2596349" y="590533"/>
              <a:ext cx="240102" cy="510464"/>
            </a:xfrm>
            <a:custGeom>
              <a:avLst/>
              <a:gdLst/>
              <a:ahLst/>
              <a:cxnLst/>
              <a:rect l="l" t="t" r="r" b="b"/>
              <a:pathLst>
                <a:path w="9069" h="19281" extrusionOk="0">
                  <a:moveTo>
                    <a:pt x="3505" y="1"/>
                  </a:moveTo>
                  <a:lnTo>
                    <a:pt x="1" y="11837"/>
                  </a:lnTo>
                  <a:cubicBezTo>
                    <a:pt x="878" y="16090"/>
                    <a:pt x="74" y="19001"/>
                    <a:pt x="1717" y="19260"/>
                  </a:cubicBezTo>
                  <a:cubicBezTo>
                    <a:pt x="1801" y="19274"/>
                    <a:pt x="1896" y="19281"/>
                    <a:pt x="2000" y="19281"/>
                  </a:cubicBezTo>
                  <a:cubicBezTo>
                    <a:pt x="3932" y="19281"/>
                    <a:pt x="9068" y="16744"/>
                    <a:pt x="8036" y="2551"/>
                  </a:cubicBezTo>
                  <a:lnTo>
                    <a:pt x="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2905339" y="2966187"/>
              <a:ext cx="555048" cy="306369"/>
            </a:xfrm>
            <a:custGeom>
              <a:avLst/>
              <a:gdLst/>
              <a:ahLst/>
              <a:cxnLst/>
              <a:rect l="l" t="t" r="r" b="b"/>
              <a:pathLst>
                <a:path w="20965" h="11572" extrusionOk="0">
                  <a:moveTo>
                    <a:pt x="1129" y="1"/>
                  </a:moveTo>
                  <a:cubicBezTo>
                    <a:pt x="64" y="1"/>
                    <a:pt x="0" y="949"/>
                    <a:pt x="431" y="2054"/>
                  </a:cubicBezTo>
                  <a:cubicBezTo>
                    <a:pt x="854" y="3142"/>
                    <a:pt x="1761" y="4381"/>
                    <a:pt x="2660" y="4984"/>
                  </a:cubicBezTo>
                  <a:cubicBezTo>
                    <a:pt x="4533" y="6244"/>
                    <a:pt x="8345" y="7449"/>
                    <a:pt x="9025" y="9427"/>
                  </a:cubicBezTo>
                  <a:cubicBezTo>
                    <a:pt x="9152" y="9795"/>
                    <a:pt x="9680" y="10136"/>
                    <a:pt x="10445" y="10436"/>
                  </a:cubicBezTo>
                  <a:cubicBezTo>
                    <a:pt x="12207" y="11121"/>
                    <a:pt x="15226" y="11571"/>
                    <a:pt x="17500" y="11571"/>
                  </a:cubicBezTo>
                  <a:cubicBezTo>
                    <a:pt x="19528" y="11571"/>
                    <a:pt x="20964" y="11213"/>
                    <a:pt x="20390" y="10345"/>
                  </a:cubicBezTo>
                  <a:cubicBezTo>
                    <a:pt x="16240" y="4079"/>
                    <a:pt x="14602" y="3549"/>
                    <a:pt x="9303" y="2645"/>
                  </a:cubicBezTo>
                  <a:cubicBezTo>
                    <a:pt x="4009" y="1744"/>
                    <a:pt x="3918" y="332"/>
                    <a:pt x="1391" y="18"/>
                  </a:cubicBezTo>
                  <a:cubicBezTo>
                    <a:pt x="1298" y="6"/>
                    <a:pt x="1211" y="1"/>
                    <a:pt x="1129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2916723" y="3020567"/>
              <a:ext cx="265147" cy="221913"/>
            </a:xfrm>
            <a:custGeom>
              <a:avLst/>
              <a:gdLst/>
              <a:ahLst/>
              <a:cxnLst/>
              <a:rect l="l" t="t" r="r" b="b"/>
              <a:pathLst>
                <a:path w="10015" h="8382" extrusionOk="0">
                  <a:moveTo>
                    <a:pt x="1" y="0"/>
                  </a:moveTo>
                  <a:lnTo>
                    <a:pt x="1" y="0"/>
                  </a:lnTo>
                  <a:cubicBezTo>
                    <a:pt x="424" y="1088"/>
                    <a:pt x="1331" y="2327"/>
                    <a:pt x="2230" y="2930"/>
                  </a:cubicBezTo>
                  <a:cubicBezTo>
                    <a:pt x="4103" y="4190"/>
                    <a:pt x="7915" y="5395"/>
                    <a:pt x="8595" y="7373"/>
                  </a:cubicBezTo>
                  <a:cubicBezTo>
                    <a:pt x="8722" y="7741"/>
                    <a:pt x="9250" y="8082"/>
                    <a:pt x="10015" y="8382"/>
                  </a:cubicBezTo>
                  <a:cubicBezTo>
                    <a:pt x="9958" y="7809"/>
                    <a:pt x="9713" y="7071"/>
                    <a:pt x="9115" y="6146"/>
                  </a:cubicBezTo>
                  <a:cubicBezTo>
                    <a:pt x="7576" y="3780"/>
                    <a:pt x="3425" y="3091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2599076" y="3130783"/>
              <a:ext cx="1972917" cy="719246"/>
            </a:xfrm>
            <a:custGeom>
              <a:avLst/>
              <a:gdLst/>
              <a:ahLst/>
              <a:cxnLst/>
              <a:rect l="l" t="t" r="r" b="b"/>
              <a:pathLst>
                <a:path w="74520" h="27167" extrusionOk="0">
                  <a:moveTo>
                    <a:pt x="1712" y="0"/>
                  </a:moveTo>
                  <a:cubicBezTo>
                    <a:pt x="994" y="0"/>
                    <a:pt x="446" y="313"/>
                    <a:pt x="72" y="1118"/>
                  </a:cubicBezTo>
                  <a:cubicBezTo>
                    <a:pt x="25" y="1445"/>
                    <a:pt x="3" y="1776"/>
                    <a:pt x="5" y="2108"/>
                  </a:cubicBezTo>
                  <a:cubicBezTo>
                    <a:pt x="1" y="2476"/>
                    <a:pt x="24" y="2845"/>
                    <a:pt x="76" y="3209"/>
                  </a:cubicBezTo>
                  <a:cubicBezTo>
                    <a:pt x="207" y="4213"/>
                    <a:pt x="520" y="5216"/>
                    <a:pt x="994" y="6201"/>
                  </a:cubicBezTo>
                  <a:lnTo>
                    <a:pt x="996" y="6208"/>
                  </a:lnTo>
                  <a:cubicBezTo>
                    <a:pt x="1058" y="6339"/>
                    <a:pt x="1123" y="6469"/>
                    <a:pt x="1192" y="6597"/>
                  </a:cubicBezTo>
                  <a:cubicBezTo>
                    <a:pt x="1498" y="7173"/>
                    <a:pt x="1844" y="7727"/>
                    <a:pt x="2229" y="8255"/>
                  </a:cubicBezTo>
                  <a:cubicBezTo>
                    <a:pt x="3663" y="10250"/>
                    <a:pt x="5707" y="12103"/>
                    <a:pt x="8127" y="13648"/>
                  </a:cubicBezTo>
                  <a:cubicBezTo>
                    <a:pt x="13085" y="16815"/>
                    <a:pt x="14383" y="17253"/>
                    <a:pt x="28095" y="17424"/>
                  </a:cubicBezTo>
                  <a:cubicBezTo>
                    <a:pt x="41802" y="17593"/>
                    <a:pt x="46230" y="23735"/>
                    <a:pt x="58291" y="26633"/>
                  </a:cubicBezTo>
                  <a:cubicBezTo>
                    <a:pt x="59802" y="26997"/>
                    <a:pt x="61316" y="27167"/>
                    <a:pt x="62773" y="27167"/>
                  </a:cubicBezTo>
                  <a:cubicBezTo>
                    <a:pt x="66110" y="27167"/>
                    <a:pt x="69146" y="26275"/>
                    <a:pt x="71144" y="24777"/>
                  </a:cubicBezTo>
                  <a:cubicBezTo>
                    <a:pt x="72127" y="24048"/>
                    <a:pt x="72857" y="23171"/>
                    <a:pt x="73254" y="22183"/>
                  </a:cubicBezTo>
                  <a:cubicBezTo>
                    <a:pt x="74520" y="19039"/>
                    <a:pt x="71656" y="13534"/>
                    <a:pt x="66596" y="9650"/>
                  </a:cubicBezTo>
                  <a:cubicBezTo>
                    <a:pt x="59176" y="3954"/>
                    <a:pt x="41329" y="7557"/>
                    <a:pt x="29860" y="2930"/>
                  </a:cubicBezTo>
                  <a:cubicBezTo>
                    <a:pt x="28193" y="2257"/>
                    <a:pt x="26435" y="2014"/>
                    <a:pt x="24713" y="2014"/>
                  </a:cubicBezTo>
                  <a:cubicBezTo>
                    <a:pt x="20198" y="2014"/>
                    <a:pt x="15938" y="3689"/>
                    <a:pt x="14257" y="3689"/>
                  </a:cubicBezTo>
                  <a:cubicBezTo>
                    <a:pt x="14210" y="3689"/>
                    <a:pt x="14165" y="3688"/>
                    <a:pt x="14123" y="3686"/>
                  </a:cubicBezTo>
                  <a:cubicBezTo>
                    <a:pt x="8215" y="3320"/>
                    <a:pt x="4055" y="0"/>
                    <a:pt x="1712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2686762" y="3048313"/>
              <a:ext cx="453781" cy="215401"/>
            </a:xfrm>
            <a:custGeom>
              <a:avLst/>
              <a:gdLst/>
              <a:ahLst/>
              <a:cxnLst/>
              <a:rect l="l" t="t" r="r" b="b"/>
              <a:pathLst>
                <a:path w="17140" h="8136" extrusionOk="0">
                  <a:moveTo>
                    <a:pt x="2507" y="1"/>
                  </a:moveTo>
                  <a:cubicBezTo>
                    <a:pt x="856" y="1"/>
                    <a:pt x="1" y="1422"/>
                    <a:pt x="1393" y="2435"/>
                  </a:cubicBezTo>
                  <a:cubicBezTo>
                    <a:pt x="3313" y="3831"/>
                    <a:pt x="10071" y="7485"/>
                    <a:pt x="12812" y="8135"/>
                  </a:cubicBezTo>
                  <a:cubicBezTo>
                    <a:pt x="14606" y="8128"/>
                    <a:pt x="16764" y="7190"/>
                    <a:pt x="17139" y="5669"/>
                  </a:cubicBezTo>
                  <a:cubicBezTo>
                    <a:pt x="10800" y="4077"/>
                    <a:pt x="6949" y="1949"/>
                    <a:pt x="4292" y="498"/>
                  </a:cubicBezTo>
                  <a:cubicBezTo>
                    <a:pt x="3647" y="147"/>
                    <a:pt x="3036" y="1"/>
                    <a:pt x="2507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2625419" y="3295139"/>
              <a:ext cx="1857221" cy="554890"/>
            </a:xfrm>
            <a:custGeom>
              <a:avLst/>
              <a:gdLst/>
              <a:ahLst/>
              <a:cxnLst/>
              <a:rect l="l" t="t" r="r" b="b"/>
              <a:pathLst>
                <a:path w="70150" h="20959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131"/>
                    <a:pt x="128" y="261"/>
                    <a:pt x="197" y="389"/>
                  </a:cubicBezTo>
                  <a:cubicBezTo>
                    <a:pt x="502" y="965"/>
                    <a:pt x="849" y="1519"/>
                    <a:pt x="1233" y="2047"/>
                  </a:cubicBezTo>
                  <a:cubicBezTo>
                    <a:pt x="2668" y="4042"/>
                    <a:pt x="4712" y="5895"/>
                    <a:pt x="7131" y="7440"/>
                  </a:cubicBezTo>
                  <a:cubicBezTo>
                    <a:pt x="12090" y="10607"/>
                    <a:pt x="13388" y="11045"/>
                    <a:pt x="27100" y="11216"/>
                  </a:cubicBezTo>
                  <a:cubicBezTo>
                    <a:pt x="40806" y="11385"/>
                    <a:pt x="45235" y="17527"/>
                    <a:pt x="57295" y="20425"/>
                  </a:cubicBezTo>
                  <a:cubicBezTo>
                    <a:pt x="58806" y="20789"/>
                    <a:pt x="60320" y="20959"/>
                    <a:pt x="61777" y="20959"/>
                  </a:cubicBezTo>
                  <a:cubicBezTo>
                    <a:pt x="65115" y="20959"/>
                    <a:pt x="68151" y="20067"/>
                    <a:pt x="70149" y="18569"/>
                  </a:cubicBezTo>
                  <a:lnTo>
                    <a:pt x="70149" y="18569"/>
                  </a:lnTo>
                  <a:cubicBezTo>
                    <a:pt x="68998" y="18702"/>
                    <a:pt x="67878" y="18764"/>
                    <a:pt x="66787" y="18764"/>
                  </a:cubicBezTo>
                  <a:cubicBezTo>
                    <a:pt x="53083" y="18764"/>
                    <a:pt x="43730" y="9040"/>
                    <a:pt x="30559" y="9040"/>
                  </a:cubicBezTo>
                  <a:cubicBezTo>
                    <a:pt x="30428" y="9040"/>
                    <a:pt x="30296" y="9041"/>
                    <a:pt x="30164" y="9043"/>
                  </a:cubicBezTo>
                  <a:cubicBezTo>
                    <a:pt x="29336" y="9055"/>
                    <a:pt x="28532" y="9062"/>
                    <a:pt x="27749" y="9062"/>
                  </a:cubicBezTo>
                  <a:cubicBezTo>
                    <a:pt x="14780" y="9062"/>
                    <a:pt x="7866" y="7280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1956316" y="4111787"/>
              <a:ext cx="2308991" cy="1233841"/>
            </a:xfrm>
            <a:custGeom>
              <a:avLst/>
              <a:gdLst/>
              <a:ahLst/>
              <a:cxnLst/>
              <a:rect l="l" t="t" r="r" b="b"/>
              <a:pathLst>
                <a:path w="87214" h="46604" extrusionOk="0">
                  <a:moveTo>
                    <a:pt x="68191" y="0"/>
                  </a:moveTo>
                  <a:cubicBezTo>
                    <a:pt x="59880" y="2732"/>
                    <a:pt x="51506" y="4527"/>
                    <a:pt x="43008" y="4527"/>
                  </a:cubicBezTo>
                  <a:cubicBezTo>
                    <a:pt x="35727" y="4527"/>
                    <a:pt x="28356" y="3210"/>
                    <a:pt x="20855" y="34"/>
                  </a:cubicBezTo>
                  <a:cubicBezTo>
                    <a:pt x="18227" y="2298"/>
                    <a:pt x="15901" y="4799"/>
                    <a:pt x="13852" y="7435"/>
                  </a:cubicBezTo>
                  <a:cubicBezTo>
                    <a:pt x="3689" y="20482"/>
                    <a:pt x="201" y="36931"/>
                    <a:pt x="13" y="45141"/>
                  </a:cubicBezTo>
                  <a:cubicBezTo>
                    <a:pt x="1" y="45645"/>
                    <a:pt x="5" y="46135"/>
                    <a:pt x="22" y="46604"/>
                  </a:cubicBezTo>
                  <a:lnTo>
                    <a:pt x="87214" y="46604"/>
                  </a:lnTo>
                  <a:cubicBezTo>
                    <a:pt x="87214" y="46604"/>
                    <a:pt x="87214" y="22330"/>
                    <a:pt x="68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5"/>
            <p:cNvSpPr/>
            <p:nvPr/>
          </p:nvSpPr>
          <p:spPr>
            <a:xfrm>
              <a:off x="3620455" y="2684891"/>
              <a:ext cx="37489" cy="5507"/>
            </a:xfrm>
            <a:custGeom>
              <a:avLst/>
              <a:gdLst/>
              <a:ahLst/>
              <a:cxnLst/>
              <a:rect l="l" t="t" r="r" b="b"/>
              <a:pathLst>
                <a:path w="1416" h="208" extrusionOk="0">
                  <a:moveTo>
                    <a:pt x="1416" y="20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2009452" y="32069"/>
              <a:ext cx="1544101" cy="1551091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2043472" y="105828"/>
              <a:ext cx="1471480" cy="1530334"/>
            </a:xfrm>
            <a:custGeom>
              <a:avLst/>
              <a:gdLst/>
              <a:ahLst/>
              <a:cxnLst/>
              <a:rect l="l" t="t" r="r" b="b"/>
              <a:pathLst>
                <a:path w="55580" h="57803" extrusionOk="0">
                  <a:moveTo>
                    <a:pt x="30755" y="1"/>
                  </a:moveTo>
                  <a:cubicBezTo>
                    <a:pt x="25952" y="1"/>
                    <a:pt x="20628" y="1566"/>
                    <a:pt x="14945" y="5241"/>
                  </a:cubicBezTo>
                  <a:cubicBezTo>
                    <a:pt x="0" y="14900"/>
                    <a:pt x="3180" y="36167"/>
                    <a:pt x="12844" y="47185"/>
                  </a:cubicBezTo>
                  <a:cubicBezTo>
                    <a:pt x="19291" y="54543"/>
                    <a:pt x="32846" y="57803"/>
                    <a:pt x="40975" y="57803"/>
                  </a:cubicBezTo>
                  <a:cubicBezTo>
                    <a:pt x="43033" y="57803"/>
                    <a:pt x="44743" y="57594"/>
                    <a:pt x="45903" y="57190"/>
                  </a:cubicBezTo>
                  <a:cubicBezTo>
                    <a:pt x="51029" y="55400"/>
                    <a:pt x="54702" y="44346"/>
                    <a:pt x="55427" y="33065"/>
                  </a:cubicBezTo>
                  <a:cubicBezTo>
                    <a:pt x="55477" y="32363"/>
                    <a:pt x="55508" y="31661"/>
                    <a:pt x="55527" y="30959"/>
                  </a:cubicBezTo>
                  <a:cubicBezTo>
                    <a:pt x="55549" y="30330"/>
                    <a:pt x="55563" y="29700"/>
                    <a:pt x="55563" y="29071"/>
                  </a:cubicBezTo>
                  <a:cubicBezTo>
                    <a:pt x="55580" y="15135"/>
                    <a:pt x="45688" y="1"/>
                    <a:pt x="30755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1986500" y="-33750"/>
              <a:ext cx="1632607" cy="1790126"/>
            </a:xfrm>
            <a:custGeom>
              <a:avLst/>
              <a:gdLst/>
              <a:ahLst/>
              <a:cxnLst/>
              <a:rect l="l" t="t" r="r" b="b"/>
              <a:pathLst>
                <a:path w="58323" h="58587" extrusionOk="0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1587837" y="-202129"/>
              <a:ext cx="776803" cy="2952413"/>
            </a:xfrm>
            <a:custGeom>
              <a:avLst/>
              <a:gdLst/>
              <a:ahLst/>
              <a:cxnLst/>
              <a:rect l="l" t="t" r="r" b="b"/>
              <a:pathLst>
                <a:path w="29341" h="111517" extrusionOk="0">
                  <a:moveTo>
                    <a:pt x="4153" y="0"/>
                  </a:moveTo>
                  <a:cubicBezTo>
                    <a:pt x="2226" y="15460"/>
                    <a:pt x="0" y="40300"/>
                    <a:pt x="3165" y="65886"/>
                  </a:cubicBezTo>
                  <a:cubicBezTo>
                    <a:pt x="3940" y="72189"/>
                    <a:pt x="5047" y="78533"/>
                    <a:pt x="6568" y="84800"/>
                  </a:cubicBezTo>
                  <a:cubicBezTo>
                    <a:pt x="6823" y="85877"/>
                    <a:pt x="7095" y="86949"/>
                    <a:pt x="7384" y="88018"/>
                  </a:cubicBezTo>
                  <a:cubicBezTo>
                    <a:pt x="7761" y="89444"/>
                    <a:pt x="8164" y="90863"/>
                    <a:pt x="8591" y="92276"/>
                  </a:cubicBezTo>
                  <a:cubicBezTo>
                    <a:pt x="8812" y="93014"/>
                    <a:pt x="9040" y="93746"/>
                    <a:pt x="9274" y="94476"/>
                  </a:cubicBezTo>
                  <a:cubicBezTo>
                    <a:pt x="10080" y="96998"/>
                    <a:pt x="10967" y="99489"/>
                    <a:pt x="11936" y="101948"/>
                  </a:cubicBezTo>
                  <a:cubicBezTo>
                    <a:pt x="12195" y="102614"/>
                    <a:pt x="12464" y="103278"/>
                    <a:pt x="12741" y="103939"/>
                  </a:cubicBezTo>
                  <a:cubicBezTo>
                    <a:pt x="12929" y="104397"/>
                    <a:pt x="13122" y="104853"/>
                    <a:pt x="13316" y="105310"/>
                  </a:cubicBezTo>
                  <a:cubicBezTo>
                    <a:pt x="14109" y="107158"/>
                    <a:pt x="14954" y="108982"/>
                    <a:pt x="15850" y="110780"/>
                  </a:cubicBezTo>
                  <a:cubicBezTo>
                    <a:pt x="15850" y="110783"/>
                    <a:pt x="15855" y="110783"/>
                    <a:pt x="15855" y="110788"/>
                  </a:cubicBezTo>
                  <a:cubicBezTo>
                    <a:pt x="16267" y="111030"/>
                    <a:pt x="16710" y="111219"/>
                    <a:pt x="17171" y="111349"/>
                  </a:cubicBezTo>
                  <a:cubicBezTo>
                    <a:pt x="17577" y="111460"/>
                    <a:pt x="17995" y="111516"/>
                    <a:pt x="18416" y="111517"/>
                  </a:cubicBezTo>
                  <a:cubicBezTo>
                    <a:pt x="20989" y="111513"/>
                    <a:pt x="23428" y="109337"/>
                    <a:pt x="25314" y="105897"/>
                  </a:cubicBezTo>
                  <a:cubicBezTo>
                    <a:pt x="25557" y="105452"/>
                    <a:pt x="25791" y="104984"/>
                    <a:pt x="26018" y="104497"/>
                  </a:cubicBezTo>
                  <a:cubicBezTo>
                    <a:pt x="28125" y="99933"/>
                    <a:pt x="29341" y="93672"/>
                    <a:pt x="28909" y="87339"/>
                  </a:cubicBezTo>
                  <a:cubicBezTo>
                    <a:pt x="28909" y="87290"/>
                    <a:pt x="28905" y="87241"/>
                    <a:pt x="28896" y="87192"/>
                  </a:cubicBezTo>
                  <a:cubicBezTo>
                    <a:pt x="28859" y="86593"/>
                    <a:pt x="28800" y="85994"/>
                    <a:pt x="28724" y="85394"/>
                  </a:cubicBezTo>
                  <a:cubicBezTo>
                    <a:pt x="28658" y="84833"/>
                    <a:pt x="28573" y="84272"/>
                    <a:pt x="28478" y="83714"/>
                  </a:cubicBezTo>
                  <a:lnTo>
                    <a:pt x="28465" y="83689"/>
                  </a:lnTo>
                  <a:cubicBezTo>
                    <a:pt x="27321" y="81250"/>
                    <a:pt x="26282" y="79402"/>
                    <a:pt x="25339" y="77822"/>
                  </a:cubicBezTo>
                  <a:lnTo>
                    <a:pt x="25339" y="77817"/>
                  </a:lnTo>
                  <a:cubicBezTo>
                    <a:pt x="25243" y="77650"/>
                    <a:pt x="25141" y="77490"/>
                    <a:pt x="25045" y="77331"/>
                  </a:cubicBezTo>
                  <a:cubicBezTo>
                    <a:pt x="23151" y="74180"/>
                    <a:pt x="21675" y="72025"/>
                    <a:pt x="20581" y="68061"/>
                  </a:cubicBezTo>
                  <a:cubicBezTo>
                    <a:pt x="20553" y="67952"/>
                    <a:pt x="20523" y="67843"/>
                    <a:pt x="20494" y="67730"/>
                  </a:cubicBezTo>
                  <a:cubicBezTo>
                    <a:pt x="20364" y="67244"/>
                    <a:pt x="20239" y="66737"/>
                    <a:pt x="20117" y="66212"/>
                  </a:cubicBezTo>
                  <a:cubicBezTo>
                    <a:pt x="19015" y="61414"/>
                    <a:pt x="18277" y="55056"/>
                    <a:pt x="17820" y="48146"/>
                  </a:cubicBezTo>
                  <a:cubicBezTo>
                    <a:pt x="17556" y="44097"/>
                    <a:pt x="17384" y="39864"/>
                    <a:pt x="17292" y="35644"/>
                  </a:cubicBezTo>
                  <a:cubicBezTo>
                    <a:pt x="17269" y="34765"/>
                    <a:pt x="17254" y="33888"/>
                    <a:pt x="17246" y="33012"/>
                  </a:cubicBezTo>
                  <a:cubicBezTo>
                    <a:pt x="17238" y="32576"/>
                    <a:pt x="17233" y="32145"/>
                    <a:pt x="17229" y="31713"/>
                  </a:cubicBezTo>
                  <a:cubicBezTo>
                    <a:pt x="17200" y="29265"/>
                    <a:pt x="17200" y="26843"/>
                    <a:pt x="17217" y="24492"/>
                  </a:cubicBezTo>
                  <a:cubicBezTo>
                    <a:pt x="17221" y="23926"/>
                    <a:pt x="17225" y="23360"/>
                    <a:pt x="17233" y="22803"/>
                  </a:cubicBezTo>
                  <a:cubicBezTo>
                    <a:pt x="17254" y="20959"/>
                    <a:pt x="17292" y="19161"/>
                    <a:pt x="17338" y="17434"/>
                  </a:cubicBezTo>
                  <a:cubicBezTo>
                    <a:pt x="17552" y="9496"/>
                    <a:pt x="18001" y="3026"/>
                    <a:pt x="18508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2077837" y="1965327"/>
              <a:ext cx="108256" cy="580173"/>
            </a:xfrm>
            <a:custGeom>
              <a:avLst/>
              <a:gdLst/>
              <a:ahLst/>
              <a:cxnLst/>
              <a:rect l="l" t="t" r="r" b="b"/>
              <a:pathLst>
                <a:path w="4089" h="21914" extrusionOk="0">
                  <a:moveTo>
                    <a:pt x="1" y="1"/>
                  </a:moveTo>
                  <a:lnTo>
                    <a:pt x="1" y="1"/>
                  </a:lnTo>
                  <a:cubicBezTo>
                    <a:pt x="1429" y="7745"/>
                    <a:pt x="2016" y="15109"/>
                    <a:pt x="1362" y="21913"/>
                  </a:cubicBezTo>
                  <a:cubicBezTo>
                    <a:pt x="4088" y="12060"/>
                    <a:pt x="3310" y="8324"/>
                    <a:pt x="1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3197835" y="1042487"/>
              <a:ext cx="214527" cy="241293"/>
            </a:xfrm>
            <a:custGeom>
              <a:avLst/>
              <a:gdLst/>
              <a:ahLst/>
              <a:cxnLst/>
              <a:rect l="l" t="t" r="r" b="b"/>
              <a:pathLst>
                <a:path w="8103" h="9114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7509E5-26E5-64C4-E9A6-2521551C868C}"/>
              </a:ext>
            </a:extLst>
          </p:cNvPr>
          <p:cNvSpPr txBox="1"/>
          <p:nvPr/>
        </p:nvSpPr>
        <p:spPr>
          <a:xfrm>
            <a:off x="5524857" y="3977994"/>
            <a:ext cx="41233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Team Members: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1. Ashwini </a:t>
            </a:r>
            <a:r>
              <a:rPr lang="en-IN" sz="15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Khedkar</a:t>
            </a: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 (002738717)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2. Vipul </a:t>
            </a:r>
            <a:r>
              <a:rPr lang="en-IN" sz="15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Rajderkar</a:t>
            </a: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 (002700991)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 Black"/>
              </a:rPr>
              <a:t>3. Tanmay Zope (002767087)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96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APPLICATION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BAF8C-66D0-1AF0-B743-559B3223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79" y="920593"/>
            <a:ext cx="6736200" cy="39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96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APPLICATION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925D2-1AFC-53BC-D992-62BF0D63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76" y="870526"/>
            <a:ext cx="6828448" cy="38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96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APPLICATION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55EFC-6832-A165-B2DA-967BD47D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00" y="896372"/>
            <a:ext cx="6747453" cy="38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0"/>
          <p:cNvSpPr txBox="1">
            <a:spLocks noGrp="1"/>
          </p:cNvSpPr>
          <p:nvPr>
            <p:ph type="title" idx="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8" name="Google Shape;558;p56">
            <a:extLst>
              <a:ext uri="{FF2B5EF4-FFF2-40B4-BE49-F238E27FC236}">
                <a16:creationId xmlns:a16="http://schemas.microsoft.com/office/drawing/2014/main" id="{C0DC1D0F-036B-804D-7957-6B2BAA3802E3}"/>
              </a:ext>
            </a:extLst>
          </p:cNvPr>
          <p:cNvSpPr txBox="1">
            <a:spLocks/>
          </p:cNvSpPr>
          <p:nvPr/>
        </p:nvSpPr>
        <p:spPr>
          <a:xfrm>
            <a:off x="941409" y="1104600"/>
            <a:ext cx="7527472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Outcomes:</a:t>
            </a:r>
          </a:p>
          <a:p>
            <a:pPr marL="1143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and validated a predictive model that outperforms traditional methods.</a:t>
            </a:r>
          </a:p>
          <a:p>
            <a:pPr marL="1143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 text summarization feature using OpenAI's GPT to enhance user interaction.</a:t>
            </a:r>
          </a:p>
          <a:p>
            <a:pPr marL="11430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</a:p>
          <a:p>
            <a:pPr marL="1143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collection for robust validation across varied demographic groups.</a:t>
            </a:r>
          </a:p>
          <a:p>
            <a:pPr marL="1143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data processing for live diagnostic support.</a:t>
            </a:r>
          </a:p>
          <a:p>
            <a:pPr marL="1143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mobile platform deployment to increase reach in underserved areas.</a:t>
            </a:r>
          </a:p>
          <a:p>
            <a:pPr marL="114300" indent="0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539E0-9210-6BA8-A3DC-8EC6FE659D04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1203900" y="2285400"/>
            <a:ext cx="6736200" cy="5727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58" name="Google Shape;558;p56"/>
          <p:cNvSpPr txBox="1">
            <a:spLocks noGrp="1"/>
          </p:cNvSpPr>
          <p:nvPr>
            <p:ph type="body" idx="1"/>
          </p:nvPr>
        </p:nvSpPr>
        <p:spPr>
          <a:xfrm>
            <a:off x="1555650" y="1407250"/>
            <a:ext cx="6032700" cy="2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Challenge: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diagnosis of breast cancer through histopathology is not only time-consuming but also prone to variability and subjective interpretations by pathologists, leading to potential misdiagnoses.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"Applying machine learning to this medical field introduces complexities, including the need for highly accurate, reliable, and interpretable models capable of handling imbalanced and nuanced medical data."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Google Shape;559;p56"/>
          <p:cNvSpPr/>
          <p:nvPr/>
        </p:nvSpPr>
        <p:spPr>
          <a:xfrm rot="3547717">
            <a:off x="405837" y="3438323"/>
            <a:ext cx="880003" cy="694683"/>
          </a:xfrm>
          <a:custGeom>
            <a:avLst/>
            <a:gdLst/>
            <a:ahLst/>
            <a:cxnLst/>
            <a:rect l="l" t="t" r="r" b="b"/>
            <a:pathLst>
              <a:path w="35201" h="27788" extrusionOk="0">
                <a:moveTo>
                  <a:pt x="26349" y="1"/>
                </a:moveTo>
                <a:cubicBezTo>
                  <a:pt x="24832" y="1"/>
                  <a:pt x="23316" y="393"/>
                  <a:pt x="21958" y="1178"/>
                </a:cubicBezTo>
                <a:lnTo>
                  <a:pt x="4414" y="11307"/>
                </a:lnTo>
                <a:cubicBezTo>
                  <a:pt x="1669" y="12892"/>
                  <a:pt x="0" y="15843"/>
                  <a:pt x="56" y="19012"/>
                </a:cubicBezTo>
                <a:lnTo>
                  <a:pt x="61" y="19226"/>
                </a:lnTo>
                <a:cubicBezTo>
                  <a:pt x="115" y="22284"/>
                  <a:pt x="1768" y="25090"/>
                  <a:pt x="4417" y="26620"/>
                </a:cubicBezTo>
                <a:cubicBezTo>
                  <a:pt x="5766" y="27398"/>
                  <a:pt x="7271" y="27787"/>
                  <a:pt x="8776" y="27787"/>
                </a:cubicBezTo>
                <a:cubicBezTo>
                  <a:pt x="10281" y="27787"/>
                  <a:pt x="11785" y="27398"/>
                  <a:pt x="13134" y="26620"/>
                </a:cubicBezTo>
                <a:lnTo>
                  <a:pt x="30796" y="16423"/>
                </a:lnTo>
                <a:cubicBezTo>
                  <a:pt x="33525" y="14847"/>
                  <a:pt x="35200" y="11932"/>
                  <a:pt x="35188" y="8781"/>
                </a:cubicBezTo>
                <a:cubicBezTo>
                  <a:pt x="35175" y="5626"/>
                  <a:pt x="33472" y="2720"/>
                  <a:pt x="30726" y="1169"/>
                </a:cubicBezTo>
                <a:lnTo>
                  <a:pt x="30669" y="1137"/>
                </a:lnTo>
                <a:cubicBezTo>
                  <a:pt x="29328" y="379"/>
                  <a:pt x="27838" y="1"/>
                  <a:pt x="26349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56"/>
          <p:cNvGrpSpPr/>
          <p:nvPr/>
        </p:nvGrpSpPr>
        <p:grpSpPr>
          <a:xfrm>
            <a:off x="452200" y="3376325"/>
            <a:ext cx="880050" cy="694675"/>
            <a:chOff x="2534725" y="4434075"/>
            <a:chExt cx="880050" cy="694675"/>
          </a:xfrm>
        </p:grpSpPr>
        <p:sp>
          <p:nvSpPr>
            <p:cNvPr id="561" name="Google Shape;561;p56"/>
            <p:cNvSpPr/>
            <p:nvPr/>
          </p:nvSpPr>
          <p:spPr>
            <a:xfrm>
              <a:off x="2534725" y="4434075"/>
              <a:ext cx="880050" cy="694675"/>
            </a:xfrm>
            <a:custGeom>
              <a:avLst/>
              <a:gdLst/>
              <a:ahLst/>
              <a:cxnLst/>
              <a:rect l="l" t="t" r="r" b="b"/>
              <a:pathLst>
                <a:path w="35202" h="27787" extrusionOk="0">
                  <a:moveTo>
                    <a:pt x="8852" y="0"/>
                  </a:moveTo>
                  <a:cubicBezTo>
                    <a:pt x="7362" y="0"/>
                    <a:pt x="5873" y="379"/>
                    <a:pt x="4532" y="1136"/>
                  </a:cubicBezTo>
                  <a:lnTo>
                    <a:pt x="4477" y="1168"/>
                  </a:lnTo>
                  <a:cubicBezTo>
                    <a:pt x="1729" y="2720"/>
                    <a:pt x="25" y="5626"/>
                    <a:pt x="13" y="8781"/>
                  </a:cubicBezTo>
                  <a:cubicBezTo>
                    <a:pt x="1" y="11931"/>
                    <a:pt x="1676" y="14846"/>
                    <a:pt x="4404" y="16422"/>
                  </a:cubicBezTo>
                  <a:lnTo>
                    <a:pt x="22067" y="26619"/>
                  </a:lnTo>
                  <a:cubicBezTo>
                    <a:pt x="23415" y="27397"/>
                    <a:pt x="24920" y="27786"/>
                    <a:pt x="26425" y="27786"/>
                  </a:cubicBezTo>
                  <a:cubicBezTo>
                    <a:pt x="27930" y="27786"/>
                    <a:pt x="29435" y="27397"/>
                    <a:pt x="30783" y="26619"/>
                  </a:cubicBezTo>
                  <a:cubicBezTo>
                    <a:pt x="33432" y="25090"/>
                    <a:pt x="35086" y="22284"/>
                    <a:pt x="35140" y="19225"/>
                  </a:cubicBezTo>
                  <a:lnTo>
                    <a:pt x="35144" y="19011"/>
                  </a:lnTo>
                  <a:cubicBezTo>
                    <a:pt x="35201" y="15841"/>
                    <a:pt x="33532" y="12891"/>
                    <a:pt x="30788" y="11306"/>
                  </a:cubicBezTo>
                  <a:lnTo>
                    <a:pt x="13243" y="1177"/>
                  </a:lnTo>
                  <a:cubicBezTo>
                    <a:pt x="11885" y="393"/>
                    <a:pt x="10369" y="0"/>
                    <a:pt x="8852" y="0"/>
                  </a:cubicBezTo>
                  <a:close/>
                </a:path>
              </a:pathLst>
            </a:custGeom>
            <a:solidFill>
              <a:srgbClr val="AB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2534725" y="4434075"/>
              <a:ext cx="880050" cy="694675"/>
            </a:xfrm>
            <a:custGeom>
              <a:avLst/>
              <a:gdLst/>
              <a:ahLst/>
              <a:cxnLst/>
              <a:rect l="l" t="t" r="r" b="b"/>
              <a:pathLst>
                <a:path w="35202" h="27787" extrusionOk="0">
                  <a:moveTo>
                    <a:pt x="8852" y="0"/>
                  </a:moveTo>
                  <a:cubicBezTo>
                    <a:pt x="7362" y="0"/>
                    <a:pt x="5873" y="379"/>
                    <a:pt x="4532" y="1136"/>
                  </a:cubicBezTo>
                  <a:lnTo>
                    <a:pt x="4477" y="1168"/>
                  </a:lnTo>
                  <a:cubicBezTo>
                    <a:pt x="1729" y="2720"/>
                    <a:pt x="25" y="5626"/>
                    <a:pt x="13" y="8781"/>
                  </a:cubicBezTo>
                  <a:cubicBezTo>
                    <a:pt x="1" y="11931"/>
                    <a:pt x="1676" y="14846"/>
                    <a:pt x="4404" y="16422"/>
                  </a:cubicBezTo>
                  <a:lnTo>
                    <a:pt x="22067" y="26619"/>
                  </a:lnTo>
                  <a:cubicBezTo>
                    <a:pt x="23415" y="27397"/>
                    <a:pt x="24920" y="27786"/>
                    <a:pt x="26425" y="27786"/>
                  </a:cubicBezTo>
                  <a:cubicBezTo>
                    <a:pt x="27930" y="27786"/>
                    <a:pt x="29435" y="27397"/>
                    <a:pt x="30783" y="26619"/>
                  </a:cubicBezTo>
                  <a:cubicBezTo>
                    <a:pt x="33432" y="25090"/>
                    <a:pt x="35086" y="22284"/>
                    <a:pt x="35140" y="19225"/>
                  </a:cubicBezTo>
                  <a:lnTo>
                    <a:pt x="35144" y="19011"/>
                  </a:lnTo>
                  <a:cubicBezTo>
                    <a:pt x="35201" y="15841"/>
                    <a:pt x="33532" y="12891"/>
                    <a:pt x="30788" y="11306"/>
                  </a:cubicBezTo>
                  <a:lnTo>
                    <a:pt x="13243" y="1177"/>
                  </a:lnTo>
                  <a:cubicBezTo>
                    <a:pt x="11885" y="393"/>
                    <a:pt x="10369" y="0"/>
                    <a:pt x="8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2818500" y="4603125"/>
              <a:ext cx="596050" cy="525625"/>
            </a:xfrm>
            <a:custGeom>
              <a:avLst/>
              <a:gdLst/>
              <a:ahLst/>
              <a:cxnLst/>
              <a:rect l="l" t="t" r="r" b="b"/>
              <a:pathLst>
                <a:path w="23842" h="21025" extrusionOk="0">
                  <a:moveTo>
                    <a:pt x="9033" y="0"/>
                  </a:moveTo>
                  <a:cubicBezTo>
                    <a:pt x="7544" y="0"/>
                    <a:pt x="6054" y="379"/>
                    <a:pt x="4713" y="1137"/>
                  </a:cubicBezTo>
                  <a:lnTo>
                    <a:pt x="4657" y="1168"/>
                  </a:lnTo>
                  <a:cubicBezTo>
                    <a:pt x="2103" y="2610"/>
                    <a:pt x="437" y="5233"/>
                    <a:pt x="218" y="8158"/>
                  </a:cubicBezTo>
                  <a:cubicBezTo>
                    <a:pt x="1" y="11083"/>
                    <a:pt x="1257" y="13925"/>
                    <a:pt x="3569" y="15730"/>
                  </a:cubicBezTo>
                  <a:lnTo>
                    <a:pt x="10716" y="19857"/>
                  </a:lnTo>
                  <a:cubicBezTo>
                    <a:pt x="12064" y="20635"/>
                    <a:pt x="13569" y="21024"/>
                    <a:pt x="15075" y="21024"/>
                  </a:cubicBezTo>
                  <a:cubicBezTo>
                    <a:pt x="16554" y="21024"/>
                    <a:pt x="18033" y="20648"/>
                    <a:pt x="19365" y="19896"/>
                  </a:cubicBezTo>
                  <a:cubicBezTo>
                    <a:pt x="22051" y="18376"/>
                    <a:pt x="23734" y="15549"/>
                    <a:pt x="23789" y="12463"/>
                  </a:cubicBezTo>
                  <a:lnTo>
                    <a:pt x="23793" y="12249"/>
                  </a:lnTo>
                  <a:cubicBezTo>
                    <a:pt x="23841" y="9515"/>
                    <a:pt x="22604" y="6919"/>
                    <a:pt x="20452" y="5234"/>
                  </a:cubicBezTo>
                  <a:lnTo>
                    <a:pt x="13424" y="1177"/>
                  </a:lnTo>
                  <a:cubicBezTo>
                    <a:pt x="12066" y="393"/>
                    <a:pt x="10550" y="0"/>
                    <a:pt x="9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56"/>
          <p:cNvSpPr/>
          <p:nvPr/>
        </p:nvSpPr>
        <p:spPr>
          <a:xfrm rot="3547717">
            <a:off x="-242563" y="3736248"/>
            <a:ext cx="880003" cy="694683"/>
          </a:xfrm>
          <a:custGeom>
            <a:avLst/>
            <a:gdLst/>
            <a:ahLst/>
            <a:cxnLst/>
            <a:rect l="l" t="t" r="r" b="b"/>
            <a:pathLst>
              <a:path w="35201" h="27788" extrusionOk="0">
                <a:moveTo>
                  <a:pt x="26349" y="1"/>
                </a:moveTo>
                <a:cubicBezTo>
                  <a:pt x="24832" y="1"/>
                  <a:pt x="23316" y="393"/>
                  <a:pt x="21958" y="1178"/>
                </a:cubicBezTo>
                <a:lnTo>
                  <a:pt x="4414" y="11307"/>
                </a:lnTo>
                <a:cubicBezTo>
                  <a:pt x="1669" y="12892"/>
                  <a:pt x="0" y="15843"/>
                  <a:pt x="56" y="19012"/>
                </a:cubicBezTo>
                <a:lnTo>
                  <a:pt x="61" y="19226"/>
                </a:lnTo>
                <a:cubicBezTo>
                  <a:pt x="115" y="22284"/>
                  <a:pt x="1768" y="25090"/>
                  <a:pt x="4417" y="26620"/>
                </a:cubicBezTo>
                <a:cubicBezTo>
                  <a:pt x="5766" y="27398"/>
                  <a:pt x="7271" y="27787"/>
                  <a:pt x="8776" y="27787"/>
                </a:cubicBezTo>
                <a:cubicBezTo>
                  <a:pt x="10281" y="27787"/>
                  <a:pt x="11785" y="27398"/>
                  <a:pt x="13134" y="26620"/>
                </a:cubicBezTo>
                <a:lnTo>
                  <a:pt x="30796" y="16423"/>
                </a:lnTo>
                <a:cubicBezTo>
                  <a:pt x="33525" y="14847"/>
                  <a:pt x="35200" y="11932"/>
                  <a:pt x="35188" y="8781"/>
                </a:cubicBezTo>
                <a:cubicBezTo>
                  <a:pt x="35175" y="5626"/>
                  <a:pt x="33472" y="2720"/>
                  <a:pt x="30726" y="1169"/>
                </a:cubicBezTo>
                <a:lnTo>
                  <a:pt x="30669" y="1137"/>
                </a:lnTo>
                <a:cubicBezTo>
                  <a:pt x="29328" y="379"/>
                  <a:pt x="27838" y="1"/>
                  <a:pt x="26349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56"/>
          <p:cNvGrpSpPr/>
          <p:nvPr/>
        </p:nvGrpSpPr>
        <p:grpSpPr>
          <a:xfrm>
            <a:off x="-196200" y="3674250"/>
            <a:ext cx="880050" cy="694675"/>
            <a:chOff x="2534725" y="4434075"/>
            <a:chExt cx="880050" cy="694675"/>
          </a:xfrm>
        </p:grpSpPr>
        <p:sp>
          <p:nvSpPr>
            <p:cNvPr id="566" name="Google Shape;566;p56"/>
            <p:cNvSpPr/>
            <p:nvPr/>
          </p:nvSpPr>
          <p:spPr>
            <a:xfrm>
              <a:off x="2534725" y="4434075"/>
              <a:ext cx="880050" cy="694675"/>
            </a:xfrm>
            <a:custGeom>
              <a:avLst/>
              <a:gdLst/>
              <a:ahLst/>
              <a:cxnLst/>
              <a:rect l="l" t="t" r="r" b="b"/>
              <a:pathLst>
                <a:path w="35202" h="27787" extrusionOk="0">
                  <a:moveTo>
                    <a:pt x="8852" y="0"/>
                  </a:moveTo>
                  <a:cubicBezTo>
                    <a:pt x="7362" y="0"/>
                    <a:pt x="5873" y="379"/>
                    <a:pt x="4532" y="1136"/>
                  </a:cubicBezTo>
                  <a:lnTo>
                    <a:pt x="4477" y="1168"/>
                  </a:lnTo>
                  <a:cubicBezTo>
                    <a:pt x="1729" y="2720"/>
                    <a:pt x="25" y="5626"/>
                    <a:pt x="13" y="8781"/>
                  </a:cubicBezTo>
                  <a:cubicBezTo>
                    <a:pt x="1" y="11931"/>
                    <a:pt x="1676" y="14846"/>
                    <a:pt x="4404" y="16422"/>
                  </a:cubicBezTo>
                  <a:lnTo>
                    <a:pt x="22067" y="26619"/>
                  </a:lnTo>
                  <a:cubicBezTo>
                    <a:pt x="23415" y="27397"/>
                    <a:pt x="24920" y="27786"/>
                    <a:pt x="26425" y="27786"/>
                  </a:cubicBezTo>
                  <a:cubicBezTo>
                    <a:pt x="27930" y="27786"/>
                    <a:pt x="29435" y="27397"/>
                    <a:pt x="30783" y="26619"/>
                  </a:cubicBezTo>
                  <a:cubicBezTo>
                    <a:pt x="33432" y="25090"/>
                    <a:pt x="35086" y="22284"/>
                    <a:pt x="35140" y="19225"/>
                  </a:cubicBezTo>
                  <a:lnTo>
                    <a:pt x="35144" y="19011"/>
                  </a:lnTo>
                  <a:cubicBezTo>
                    <a:pt x="35201" y="15841"/>
                    <a:pt x="33532" y="12891"/>
                    <a:pt x="30788" y="11306"/>
                  </a:cubicBezTo>
                  <a:lnTo>
                    <a:pt x="13243" y="1177"/>
                  </a:lnTo>
                  <a:cubicBezTo>
                    <a:pt x="11885" y="393"/>
                    <a:pt x="10369" y="0"/>
                    <a:pt x="8852" y="0"/>
                  </a:cubicBezTo>
                  <a:close/>
                </a:path>
              </a:pathLst>
            </a:custGeom>
            <a:solidFill>
              <a:srgbClr val="ABF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2534725" y="4434075"/>
              <a:ext cx="880050" cy="694675"/>
            </a:xfrm>
            <a:custGeom>
              <a:avLst/>
              <a:gdLst/>
              <a:ahLst/>
              <a:cxnLst/>
              <a:rect l="l" t="t" r="r" b="b"/>
              <a:pathLst>
                <a:path w="35202" h="27787" extrusionOk="0">
                  <a:moveTo>
                    <a:pt x="8852" y="0"/>
                  </a:moveTo>
                  <a:cubicBezTo>
                    <a:pt x="7362" y="0"/>
                    <a:pt x="5873" y="379"/>
                    <a:pt x="4532" y="1136"/>
                  </a:cubicBezTo>
                  <a:lnTo>
                    <a:pt x="4477" y="1168"/>
                  </a:lnTo>
                  <a:cubicBezTo>
                    <a:pt x="1729" y="2720"/>
                    <a:pt x="25" y="5626"/>
                    <a:pt x="13" y="8781"/>
                  </a:cubicBezTo>
                  <a:cubicBezTo>
                    <a:pt x="1" y="11931"/>
                    <a:pt x="1676" y="14846"/>
                    <a:pt x="4404" y="16422"/>
                  </a:cubicBezTo>
                  <a:lnTo>
                    <a:pt x="22067" y="26619"/>
                  </a:lnTo>
                  <a:cubicBezTo>
                    <a:pt x="23415" y="27397"/>
                    <a:pt x="24920" y="27786"/>
                    <a:pt x="26425" y="27786"/>
                  </a:cubicBezTo>
                  <a:cubicBezTo>
                    <a:pt x="27930" y="27786"/>
                    <a:pt x="29435" y="27397"/>
                    <a:pt x="30783" y="26619"/>
                  </a:cubicBezTo>
                  <a:cubicBezTo>
                    <a:pt x="33432" y="25090"/>
                    <a:pt x="35086" y="22284"/>
                    <a:pt x="35140" y="19225"/>
                  </a:cubicBezTo>
                  <a:lnTo>
                    <a:pt x="35144" y="19011"/>
                  </a:lnTo>
                  <a:cubicBezTo>
                    <a:pt x="35201" y="15841"/>
                    <a:pt x="33532" y="12891"/>
                    <a:pt x="30788" y="11306"/>
                  </a:cubicBezTo>
                  <a:lnTo>
                    <a:pt x="13243" y="1177"/>
                  </a:lnTo>
                  <a:cubicBezTo>
                    <a:pt x="11885" y="393"/>
                    <a:pt x="10369" y="0"/>
                    <a:pt x="8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2818500" y="4603125"/>
              <a:ext cx="596050" cy="525625"/>
            </a:xfrm>
            <a:custGeom>
              <a:avLst/>
              <a:gdLst/>
              <a:ahLst/>
              <a:cxnLst/>
              <a:rect l="l" t="t" r="r" b="b"/>
              <a:pathLst>
                <a:path w="23842" h="21025" extrusionOk="0">
                  <a:moveTo>
                    <a:pt x="9033" y="0"/>
                  </a:moveTo>
                  <a:cubicBezTo>
                    <a:pt x="7544" y="0"/>
                    <a:pt x="6054" y="379"/>
                    <a:pt x="4713" y="1137"/>
                  </a:cubicBezTo>
                  <a:lnTo>
                    <a:pt x="4657" y="1168"/>
                  </a:lnTo>
                  <a:cubicBezTo>
                    <a:pt x="2103" y="2610"/>
                    <a:pt x="437" y="5233"/>
                    <a:pt x="218" y="8158"/>
                  </a:cubicBezTo>
                  <a:cubicBezTo>
                    <a:pt x="1" y="11083"/>
                    <a:pt x="1257" y="13925"/>
                    <a:pt x="3569" y="15730"/>
                  </a:cubicBezTo>
                  <a:lnTo>
                    <a:pt x="10716" y="19857"/>
                  </a:lnTo>
                  <a:cubicBezTo>
                    <a:pt x="12064" y="20635"/>
                    <a:pt x="13569" y="21024"/>
                    <a:pt x="15075" y="21024"/>
                  </a:cubicBezTo>
                  <a:cubicBezTo>
                    <a:pt x="16554" y="21024"/>
                    <a:pt x="18033" y="20648"/>
                    <a:pt x="19365" y="19896"/>
                  </a:cubicBezTo>
                  <a:cubicBezTo>
                    <a:pt x="22051" y="18376"/>
                    <a:pt x="23734" y="15549"/>
                    <a:pt x="23789" y="12463"/>
                  </a:cubicBezTo>
                  <a:lnTo>
                    <a:pt x="23793" y="12249"/>
                  </a:lnTo>
                  <a:cubicBezTo>
                    <a:pt x="23841" y="9515"/>
                    <a:pt x="22604" y="6919"/>
                    <a:pt x="20452" y="5234"/>
                  </a:cubicBezTo>
                  <a:lnTo>
                    <a:pt x="13424" y="1177"/>
                  </a:lnTo>
                  <a:cubicBezTo>
                    <a:pt x="12066" y="393"/>
                    <a:pt x="10550" y="0"/>
                    <a:pt x="9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56"/>
          <p:cNvGrpSpPr/>
          <p:nvPr/>
        </p:nvGrpSpPr>
        <p:grpSpPr>
          <a:xfrm>
            <a:off x="7492086" y="4097675"/>
            <a:ext cx="1258084" cy="706741"/>
            <a:chOff x="7176636" y="3477400"/>
            <a:chExt cx="1258084" cy="706741"/>
          </a:xfrm>
        </p:grpSpPr>
        <p:sp>
          <p:nvSpPr>
            <p:cNvPr id="570" name="Google Shape;570;p56"/>
            <p:cNvSpPr/>
            <p:nvPr/>
          </p:nvSpPr>
          <p:spPr>
            <a:xfrm>
              <a:off x="7176636" y="3813771"/>
              <a:ext cx="1258084" cy="370371"/>
            </a:xfrm>
            <a:custGeom>
              <a:avLst/>
              <a:gdLst/>
              <a:ahLst/>
              <a:cxnLst/>
              <a:rect l="l" t="t" r="r" b="b"/>
              <a:pathLst>
                <a:path w="68823" h="20261" extrusionOk="0">
                  <a:moveTo>
                    <a:pt x="6718" y="16227"/>
                  </a:moveTo>
                  <a:lnTo>
                    <a:pt x="8626" y="17027"/>
                  </a:lnTo>
                  <a:cubicBezTo>
                    <a:pt x="14550" y="19507"/>
                    <a:pt x="24126" y="20260"/>
                    <a:pt x="30210" y="18937"/>
                  </a:cubicBezTo>
                  <a:lnTo>
                    <a:pt x="61991" y="12026"/>
                  </a:lnTo>
                  <a:cubicBezTo>
                    <a:pt x="67004" y="10937"/>
                    <a:pt x="68823" y="8074"/>
                    <a:pt x="65953" y="5455"/>
                  </a:cubicBezTo>
                  <a:lnTo>
                    <a:pt x="65035" y="4620"/>
                  </a:lnTo>
                  <a:cubicBezTo>
                    <a:pt x="61836" y="1702"/>
                    <a:pt x="54118" y="0"/>
                    <a:pt x="47971" y="1113"/>
                  </a:cubicBezTo>
                  <a:lnTo>
                    <a:pt x="8274" y="8301"/>
                  </a:lnTo>
                  <a:cubicBezTo>
                    <a:pt x="525" y="9701"/>
                    <a:pt x="0" y="13413"/>
                    <a:pt x="6718" y="16227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7290795" y="3477400"/>
              <a:ext cx="1132556" cy="644041"/>
            </a:xfrm>
            <a:custGeom>
              <a:avLst/>
              <a:gdLst/>
              <a:ahLst/>
              <a:cxnLst/>
              <a:rect l="l" t="t" r="r" b="b"/>
              <a:pathLst>
                <a:path w="61956" h="35232" extrusionOk="0">
                  <a:moveTo>
                    <a:pt x="1362" y="23063"/>
                  </a:moveTo>
                  <a:lnTo>
                    <a:pt x="1775" y="24961"/>
                  </a:lnTo>
                  <a:cubicBezTo>
                    <a:pt x="3137" y="31221"/>
                    <a:pt x="9375" y="35231"/>
                    <a:pt x="15635" y="33868"/>
                  </a:cubicBezTo>
                  <a:lnTo>
                    <a:pt x="51686" y="26029"/>
                  </a:lnTo>
                  <a:cubicBezTo>
                    <a:pt x="57947" y="24668"/>
                    <a:pt x="61956" y="18430"/>
                    <a:pt x="60594" y="12168"/>
                  </a:cubicBezTo>
                  <a:lnTo>
                    <a:pt x="60181" y="10271"/>
                  </a:lnTo>
                  <a:cubicBezTo>
                    <a:pt x="58820" y="4010"/>
                    <a:pt x="52582" y="0"/>
                    <a:pt x="46321" y="1362"/>
                  </a:cubicBezTo>
                  <a:lnTo>
                    <a:pt x="10272" y="9202"/>
                  </a:lnTo>
                  <a:cubicBezTo>
                    <a:pt x="4010" y="10565"/>
                    <a:pt x="1" y="16802"/>
                    <a:pt x="1362" y="23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7744102" y="3477419"/>
              <a:ext cx="679248" cy="556772"/>
            </a:xfrm>
            <a:custGeom>
              <a:avLst/>
              <a:gdLst/>
              <a:ahLst/>
              <a:cxnLst/>
              <a:rect l="l" t="t" r="r" b="b"/>
              <a:pathLst>
                <a:path w="37158" h="30458" extrusionOk="0">
                  <a:moveTo>
                    <a:pt x="21523" y="1361"/>
                  </a:moveTo>
                  <a:cubicBezTo>
                    <a:pt x="27785" y="0"/>
                    <a:pt x="34022" y="4009"/>
                    <a:pt x="35384" y="10271"/>
                  </a:cubicBezTo>
                  <a:lnTo>
                    <a:pt x="35797" y="12167"/>
                  </a:lnTo>
                  <a:cubicBezTo>
                    <a:pt x="37158" y="18429"/>
                    <a:pt x="33149" y="24667"/>
                    <a:pt x="26888" y="26027"/>
                  </a:cubicBezTo>
                  <a:lnTo>
                    <a:pt x="6517" y="30458"/>
                  </a:lnTo>
                  <a:cubicBezTo>
                    <a:pt x="12109" y="28625"/>
                    <a:pt x="15548" y="22780"/>
                    <a:pt x="14272" y="16912"/>
                  </a:cubicBezTo>
                  <a:lnTo>
                    <a:pt x="13859" y="15016"/>
                  </a:lnTo>
                  <a:cubicBezTo>
                    <a:pt x="12498" y="8754"/>
                    <a:pt x="6261" y="4745"/>
                    <a:pt x="0" y="6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4"/>
          <p:cNvSpPr txBox="1">
            <a:spLocks noGrp="1"/>
          </p:cNvSpPr>
          <p:nvPr>
            <p:ph type="title" idx="6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TRING TO SOLVE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558;p56">
            <a:extLst>
              <a:ext uri="{FF2B5EF4-FFF2-40B4-BE49-F238E27FC236}">
                <a16:creationId xmlns:a16="http://schemas.microsoft.com/office/drawing/2014/main" id="{FD31E1F9-1556-0E6A-32AB-22635B1DB64B}"/>
              </a:ext>
            </a:extLst>
          </p:cNvPr>
          <p:cNvSpPr txBox="1">
            <a:spLocks/>
          </p:cNvSpPr>
          <p:nvPr/>
        </p:nvSpPr>
        <p:spPr>
          <a:xfrm>
            <a:off x="1555650" y="1415796"/>
            <a:ext cx="60327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"Our primary goal is to automate the classification of breast tumors into benign or malignant categories using predictive analytics, thereby supporting pathologists with a reliable second opinion."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"Enhancing diagnostic accuracy can directly impact treatment decisions and outcomes, potentially increasing survival rates while decreasing unnecessary invasive procedures."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8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58;p56">
            <a:extLst>
              <a:ext uri="{FF2B5EF4-FFF2-40B4-BE49-F238E27FC236}">
                <a16:creationId xmlns:a16="http://schemas.microsoft.com/office/drawing/2014/main" id="{F3F5B93C-190B-9AF9-457A-7918DD4061CB}"/>
              </a:ext>
            </a:extLst>
          </p:cNvPr>
          <p:cNvSpPr txBox="1">
            <a:spLocks/>
          </p:cNvSpPr>
          <p:nvPr/>
        </p:nvSpPr>
        <p:spPr>
          <a:xfrm>
            <a:off x="1555650" y="1449979"/>
            <a:ext cx="60327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originates from the UCI Machine Learning Repository, featuring characteristics extracted from fine needle aspirates of breast masses in 569 cases.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Diagnosis: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balance between benign and malignant cases through histograms and boxplot.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 Displayed a heatmap to identify strong predictors of malignancy and interdependencies among variables, crucial for feature selection.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8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AED76-2356-9DA8-638A-9E64277C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51" y="1258715"/>
            <a:ext cx="4231698" cy="345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3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8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AC791-8746-4F7C-ADBC-B15B3CD1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292370"/>
            <a:ext cx="54673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8"/>
          <p:cNvSpPr txBox="1">
            <a:spLocks noGrp="1"/>
          </p:cNvSpPr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90CB6E-24FE-CB4B-2846-C407D91D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616687"/>
            <a:ext cx="3753716" cy="31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D33AED4-1AE2-E12E-AFC4-D36D641A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06" y="1785341"/>
            <a:ext cx="3950711" cy="29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2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96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22" name="Google Shape;558;p56">
            <a:extLst>
              <a:ext uri="{FF2B5EF4-FFF2-40B4-BE49-F238E27FC236}">
                <a16:creationId xmlns:a16="http://schemas.microsoft.com/office/drawing/2014/main" id="{E53DEA9C-4AE8-F63B-E3D8-28F3400B19F7}"/>
              </a:ext>
            </a:extLst>
          </p:cNvPr>
          <p:cNvSpPr txBox="1">
            <a:spLocks/>
          </p:cNvSpPr>
          <p:nvPr/>
        </p:nvSpPr>
        <p:spPr>
          <a:xfrm>
            <a:off x="1379775" y="1104600"/>
            <a:ext cx="6211872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several models to ensure robustness and reliability: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simplicity and interpretability. </a:t>
            </a:r>
          </a:p>
          <a:p>
            <a:pPr marL="4572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Accuracy obtained : 98.24%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high-dimensional spaces.</a:t>
            </a:r>
          </a:p>
          <a:p>
            <a:pPr marL="4572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Accuracy obtained : 97.07%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 for handling overfitting and providing feature importance insights. </a:t>
            </a:r>
          </a:p>
          <a:p>
            <a:pPr marL="4572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Accuracy obtained : 98.24%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classification by exploiting the locality of data points. </a:t>
            </a:r>
          </a:p>
          <a:p>
            <a:pPr marL="457200" lvl="1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Accuracy obtained : 95.90%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96"/>
          <p:cNvSpPr txBox="1">
            <a:spLocks noGrp="1"/>
          </p:cNvSpPr>
          <p:nvPr>
            <p:ph type="title" idx="13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58;p56">
            <a:extLst>
              <a:ext uri="{FF2B5EF4-FFF2-40B4-BE49-F238E27FC236}">
                <a16:creationId xmlns:a16="http://schemas.microsoft.com/office/drawing/2014/main" id="{03C8DDE3-528F-C514-8464-A5213B7DEE12}"/>
              </a:ext>
            </a:extLst>
          </p:cNvPr>
          <p:cNvSpPr txBox="1">
            <a:spLocks/>
          </p:cNvSpPr>
          <p:nvPr/>
        </p:nvSpPr>
        <p:spPr>
          <a:xfrm>
            <a:off x="1118442" y="1104600"/>
            <a:ext cx="60327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Logistic Regression:</a:t>
            </a:r>
          </a:p>
          <a:p>
            <a:pPr marL="11430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availability of more complex models, Logistic Regression offers a good balance between accuracy and computational efficiency.</a:t>
            </a:r>
          </a:p>
          <a:p>
            <a:pPr marL="11430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ability to provide probabilities along with classifications makes it invaluable for medical applications where understanding 'why' is as crucial as 'what'.</a:t>
            </a:r>
          </a:p>
          <a:p>
            <a:pPr marL="11430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its competitive accuracy and precision metrics, and why these are particularly relevant in a medical diagnostic context.</a:t>
            </a:r>
          </a:p>
          <a:p>
            <a:pPr marL="114300" indent="0"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62221"/>
      </p:ext>
    </p:extLst>
  </p:cSld>
  <p:clrMapOvr>
    <a:masterClrMapping/>
  </p:clrMapOvr>
</p:sld>
</file>

<file path=ppt/theme/theme1.xml><?xml version="1.0" encoding="utf-8"?>
<a:theme xmlns:a="http://schemas.openxmlformats.org/drawingml/2006/main" name="Breast Cancer Case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499</Words>
  <Application>Microsoft Office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Lato</vt:lpstr>
      <vt:lpstr>Roboto Condensed Light</vt:lpstr>
      <vt:lpstr>Arial</vt:lpstr>
      <vt:lpstr>Anaheim</vt:lpstr>
      <vt:lpstr>Lato Light</vt:lpstr>
      <vt:lpstr>Merriweather Black</vt:lpstr>
      <vt:lpstr>Breast Cancer Case XL by Slidesgo</vt:lpstr>
      <vt:lpstr>Predict to Prevent: AI-Driven Innovations in Breast Cancer Diagnosis</vt:lpstr>
      <vt:lpstr>PROBLEM STATEMENT</vt:lpstr>
      <vt:lpstr>WHAT ARE WE TRING TO SOLVE </vt:lpstr>
      <vt:lpstr>Exploratory Data Analysis (EDA) </vt:lpstr>
      <vt:lpstr>Exploratory Data Analysis (EDA) </vt:lpstr>
      <vt:lpstr>Exploratory Data Analysis (EDA) </vt:lpstr>
      <vt:lpstr>Exploratory Data Analysis (EDA) </vt:lpstr>
      <vt:lpstr>MODELS</vt:lpstr>
      <vt:lpstr>MODEL USED </vt:lpstr>
      <vt:lpstr>STREAMLIT APPLICATION </vt:lpstr>
      <vt:lpstr>STREAMLIT APPLICATION </vt:lpstr>
      <vt:lpstr>STREAMLIT APPLICATION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to Prevent: AI-Driven Innovations in Breast Cancer Diagnosis</dc:title>
  <dc:creator>Tanmay Zope</dc:creator>
  <cp:lastModifiedBy>Tanmay Dilip Zope</cp:lastModifiedBy>
  <cp:revision>4</cp:revision>
  <dcterms:modified xsi:type="dcterms:W3CDTF">2024-04-20T03:07:30Z</dcterms:modified>
</cp:coreProperties>
</file>