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4635-C9AD-C0D6-9E66-D9738A1E4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E11541-6C43-8AFF-EAB3-F3A9FAF2E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AC36C4-5E36-C140-50A0-0D2DCDFB8C45}"/>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FB1F4BAA-DFE6-8263-E8AB-64C092A59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F9CFB-A4FE-4B25-2191-8252967904AC}"/>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90148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936A-BE40-9F1A-E232-B1350CD8C2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EAC3D6-FCEF-4719-9355-F1D1C53FF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EEC7A-DDF7-8C9C-07E9-EF7EE5D5C3F3}"/>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BAD06E2E-59EB-3F27-65A5-856397D22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F9321-2DD2-31E4-BA2B-AF0F81856EE4}"/>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72446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E5CA9-C2EC-B4CF-6030-3DC9FD9422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982AB2-7ABE-0AF2-144D-97DA848882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459BE-8968-3C60-16C5-69D4365773A5}"/>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3AC2B25A-0303-31EB-07B9-E8B131ED3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45896-FECF-1EFD-FDC6-B31C21ABD129}"/>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87361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39F6-C778-81A0-BEB2-BE7B521857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F6EA26-19D4-8BF2-0E63-F91284737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1804F-2832-D1A4-254C-D9C664CDBA97}"/>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4708417F-A8C1-AAA9-AA2F-6385930EC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3C82C3-9607-8545-DF5A-6EF06B8DE345}"/>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119616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8706-2B6F-EB29-59B7-37BB41DC5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A5B4F9-811B-CD9E-B781-CC69EF234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F4D69-43D3-7652-1133-059CF1FF51E8}"/>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484B76B1-4079-CAAA-F9F1-C17316FE2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971B7-FA91-510B-EAAF-EE11B00D4DDC}"/>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92714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C8BC-412D-EB6A-54F3-75BA80FE44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24302D-4042-7D7E-4902-1338BF985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04C188-D0B6-396F-D219-0445D6987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9004E6-8E71-21ED-1DC1-D4B79ACED00E}"/>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6" name="Footer Placeholder 5">
            <a:extLst>
              <a:ext uri="{FF2B5EF4-FFF2-40B4-BE49-F238E27FC236}">
                <a16:creationId xmlns:a16="http://schemas.microsoft.com/office/drawing/2014/main" id="{1D82E72D-C58D-C22D-2EA8-7677AA9D5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15E46-2E80-4814-0569-0AFF262850E7}"/>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3172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E48D-DA42-AD56-0E0D-A6CB7B224F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E986AE-D539-C26A-703D-45A4F4204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FA383-4F4F-8892-24B5-9CE81A795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559821-9107-2DA2-0A3D-AC2AB78BE8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AE264-FA34-6DE0-B37A-E1A97BBD32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ED338A-E24C-DA1D-54A9-FB882A09ED7F}"/>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8" name="Footer Placeholder 7">
            <a:extLst>
              <a:ext uri="{FF2B5EF4-FFF2-40B4-BE49-F238E27FC236}">
                <a16:creationId xmlns:a16="http://schemas.microsoft.com/office/drawing/2014/main" id="{7D87362B-7C1A-8223-8CAC-B4CD60F881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FBA941-5E28-E390-28CA-701773949D42}"/>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98000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4348-C0BA-FC57-ABB7-D73ADC0A2D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F4A474-D14A-EB28-D787-7B6A8E9A1537}"/>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4" name="Footer Placeholder 3">
            <a:extLst>
              <a:ext uri="{FF2B5EF4-FFF2-40B4-BE49-F238E27FC236}">
                <a16:creationId xmlns:a16="http://schemas.microsoft.com/office/drawing/2014/main" id="{096DACFB-94B1-DB02-48D1-A4F77A5A4D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8F0949-AB9F-02BA-423D-35256DB0D02D}"/>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13697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1012C6-5470-A969-1CA6-B850B0E0A59A}"/>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3" name="Footer Placeholder 2">
            <a:extLst>
              <a:ext uri="{FF2B5EF4-FFF2-40B4-BE49-F238E27FC236}">
                <a16:creationId xmlns:a16="http://schemas.microsoft.com/office/drawing/2014/main" id="{D47E93E7-32B8-5EE5-6EC9-A360EEB155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B684FF-18AC-FDA0-BEC9-604C43C042B1}"/>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365647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6E62-39DA-ED3B-118A-0023F4D73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F85744-B352-6292-7A03-F460B4D22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18DAA6-35CE-0031-B2B0-DC33E04C1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704FC-36EF-FC90-4A62-02EF2871AB34}"/>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6" name="Footer Placeholder 5">
            <a:extLst>
              <a:ext uri="{FF2B5EF4-FFF2-40B4-BE49-F238E27FC236}">
                <a16:creationId xmlns:a16="http://schemas.microsoft.com/office/drawing/2014/main" id="{0CFE0526-B52A-3FF8-0677-30462B5B6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B7B2F-BB83-6F38-7445-54735377D4C5}"/>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62342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5C4-50DF-C633-0843-73F32B85C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4C5A6C-942A-80A9-842F-7F38A8F5F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4D8B42-F9E5-9A60-5719-DB7D0C523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1CF28-F463-1831-DE51-2C817F66FEBD}"/>
              </a:ext>
            </a:extLst>
          </p:cNvPr>
          <p:cNvSpPr>
            <a:spLocks noGrp="1"/>
          </p:cNvSpPr>
          <p:nvPr>
            <p:ph type="dt" sz="half" idx="10"/>
          </p:nvPr>
        </p:nvSpPr>
        <p:spPr/>
        <p:txBody>
          <a:bodyPr/>
          <a:lstStyle/>
          <a:p>
            <a:fld id="{10F804E0-2841-4A57-AB6C-BE4E6FE5E509}" type="datetimeFigureOut">
              <a:rPr lang="en-IN" smtClean="0"/>
              <a:t>30-08-2024</a:t>
            </a:fld>
            <a:endParaRPr lang="en-IN"/>
          </a:p>
        </p:txBody>
      </p:sp>
      <p:sp>
        <p:nvSpPr>
          <p:cNvPr id="6" name="Footer Placeholder 5">
            <a:extLst>
              <a:ext uri="{FF2B5EF4-FFF2-40B4-BE49-F238E27FC236}">
                <a16:creationId xmlns:a16="http://schemas.microsoft.com/office/drawing/2014/main" id="{56EB3590-7BBE-2487-5EDE-B5C458879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0537A-3764-9E90-CD23-61E0C91065A7}"/>
              </a:ext>
            </a:extLst>
          </p:cNvPr>
          <p:cNvSpPr>
            <a:spLocks noGrp="1"/>
          </p:cNvSpPr>
          <p:nvPr>
            <p:ph type="sldNum" sz="quarter" idx="12"/>
          </p:nvPr>
        </p:nvSpPr>
        <p:spPr/>
        <p:txBody>
          <a:bodyPr/>
          <a:lstStyle/>
          <a:p>
            <a:fld id="{1D139074-2AEE-4329-B0C2-F930626BE8FB}" type="slidenum">
              <a:rPr lang="en-IN" smtClean="0"/>
              <a:t>‹#›</a:t>
            </a:fld>
            <a:endParaRPr lang="en-IN"/>
          </a:p>
        </p:txBody>
      </p:sp>
    </p:spTree>
    <p:extLst>
      <p:ext uri="{BB962C8B-B14F-4D97-AF65-F5344CB8AC3E}">
        <p14:creationId xmlns:p14="http://schemas.microsoft.com/office/powerpoint/2010/main" val="267822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431A6-6831-08D7-09D1-8F8D2AAC0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AE89A-AFF6-5B95-C458-9D2E387F3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5836B8-1225-2E7D-95AB-F8A5DAC47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804E0-2841-4A57-AB6C-BE4E6FE5E509}" type="datetimeFigureOut">
              <a:rPr lang="en-IN" smtClean="0"/>
              <a:t>30-08-2024</a:t>
            </a:fld>
            <a:endParaRPr lang="en-IN"/>
          </a:p>
        </p:txBody>
      </p:sp>
      <p:sp>
        <p:nvSpPr>
          <p:cNvPr id="5" name="Footer Placeholder 4">
            <a:extLst>
              <a:ext uri="{FF2B5EF4-FFF2-40B4-BE49-F238E27FC236}">
                <a16:creationId xmlns:a16="http://schemas.microsoft.com/office/drawing/2014/main" id="{05985C8F-AC8A-F607-9F80-CBC83B9DB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14891C-3C18-9F16-9FB5-2023D23A3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39074-2AEE-4329-B0C2-F930626BE8FB}" type="slidenum">
              <a:rPr lang="en-IN" smtClean="0"/>
              <a:t>‹#›</a:t>
            </a:fld>
            <a:endParaRPr lang="en-IN"/>
          </a:p>
        </p:txBody>
      </p:sp>
    </p:spTree>
    <p:extLst>
      <p:ext uri="{BB962C8B-B14F-4D97-AF65-F5344CB8AC3E}">
        <p14:creationId xmlns:p14="http://schemas.microsoft.com/office/powerpoint/2010/main" val="1943677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408D-79B4-9171-0D85-BA86A13496E1}"/>
              </a:ext>
            </a:extLst>
          </p:cNvPr>
          <p:cNvSpPr>
            <a:spLocks noGrp="1"/>
          </p:cNvSpPr>
          <p:nvPr>
            <p:ph type="ctrTitle"/>
          </p:nvPr>
        </p:nvSpPr>
        <p:spPr>
          <a:xfrm>
            <a:off x="1425678" y="-195160"/>
            <a:ext cx="9144000" cy="2387600"/>
          </a:xfrm>
        </p:spPr>
        <p:txBody>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B6DA7D23-F3F0-4615-4A8D-2D6A8A217DDA}"/>
              </a:ext>
            </a:extLst>
          </p:cNvPr>
          <p:cNvSpPr>
            <a:spLocks noGrp="1"/>
          </p:cNvSpPr>
          <p:nvPr>
            <p:ph type="subTitle" idx="1"/>
          </p:nvPr>
        </p:nvSpPr>
        <p:spPr>
          <a:xfrm>
            <a:off x="1524000" y="2821859"/>
            <a:ext cx="9360310" cy="3480618"/>
          </a:xfrm>
        </p:spPr>
        <p:txBody>
          <a:bodyPr>
            <a:normAutofit/>
          </a:bodyPr>
          <a:lstStyle/>
          <a:p>
            <a:pPr algn="l"/>
            <a:r>
              <a:rPr lang="en-IN" dirty="0"/>
              <a:t>STUDENT NAME:          ASHWINI R</a:t>
            </a:r>
          </a:p>
          <a:p>
            <a:pPr algn="l"/>
            <a:r>
              <a:rPr lang="en-IN" dirty="0"/>
              <a:t>REGISTER NO:              </a:t>
            </a:r>
            <a:r>
              <a:rPr lang="en-IN" sz="2000" dirty="0"/>
              <a:t>6DA580F7749D759B81F42D4FD53F3478,312208648</a:t>
            </a:r>
            <a:endParaRPr lang="en-IN" dirty="0"/>
          </a:p>
          <a:p>
            <a:pPr algn="l"/>
            <a:r>
              <a:rPr lang="en-IN" dirty="0"/>
              <a:t>DEPARTMENT:              B.COM (GENERAL)</a:t>
            </a:r>
          </a:p>
          <a:p>
            <a:pPr algn="l"/>
            <a:r>
              <a:rPr lang="en-IN" dirty="0"/>
              <a:t>COLLEGE:                       MEENAKSHI COLLEGE FOR WOMEN</a:t>
            </a:r>
          </a:p>
        </p:txBody>
      </p:sp>
    </p:spTree>
    <p:extLst>
      <p:ext uri="{BB962C8B-B14F-4D97-AF65-F5344CB8AC3E}">
        <p14:creationId xmlns:p14="http://schemas.microsoft.com/office/powerpoint/2010/main" val="229028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68B7-8CF0-6A68-7C85-837021AE6EB8}"/>
              </a:ext>
            </a:extLst>
          </p:cNvPr>
          <p:cNvSpPr>
            <a:spLocks noGrp="1"/>
          </p:cNvSpPr>
          <p:nvPr>
            <p:ph type="title"/>
          </p:nvPr>
        </p:nvSpPr>
        <p:spPr>
          <a:xfrm>
            <a:off x="838200" y="365126"/>
            <a:ext cx="10515600" cy="883571"/>
          </a:xfrm>
        </p:spPr>
        <p:txBody>
          <a:bodyPr>
            <a:normAutofit/>
          </a:bodyPr>
          <a:lstStyle/>
          <a:p>
            <a:r>
              <a:rPr lang="en-IN" dirty="0">
                <a:solidFill>
                  <a:srgbClr val="FF0000"/>
                </a:solidFill>
              </a:rPr>
              <a:t>DATA DESCRIPTION:</a:t>
            </a:r>
          </a:p>
        </p:txBody>
      </p:sp>
      <p:sp>
        <p:nvSpPr>
          <p:cNvPr id="3" name="Content Placeholder 2">
            <a:extLst>
              <a:ext uri="{FF2B5EF4-FFF2-40B4-BE49-F238E27FC236}">
                <a16:creationId xmlns:a16="http://schemas.microsoft.com/office/drawing/2014/main" id="{C6FC0592-11E5-F94C-B2C6-E017BA78634F}"/>
              </a:ext>
            </a:extLst>
          </p:cNvPr>
          <p:cNvSpPr>
            <a:spLocks noGrp="1"/>
          </p:cNvSpPr>
          <p:nvPr>
            <p:ph idx="1"/>
          </p:nvPr>
        </p:nvSpPr>
        <p:spPr>
          <a:xfrm>
            <a:off x="881216" y="1483339"/>
            <a:ext cx="10429568" cy="5520813"/>
          </a:xfrm>
        </p:spPr>
        <p:txBody>
          <a:bodyPr>
            <a:normAutofit fontScale="92500"/>
          </a:bodyPr>
          <a:lstStyle/>
          <a:p>
            <a:r>
              <a:rPr lang="en-US" sz="2400" dirty="0">
                <a:latin typeface="Bodoni MT" panose="02070603080606020203" pitchFamily="18" charset="0"/>
              </a:rPr>
              <a:t>Number of Promotions: The total number of promotions the employee has received.</a:t>
            </a:r>
          </a:p>
          <a:p>
            <a:r>
              <a:rPr lang="en-US" sz="2400" dirty="0">
                <a:latin typeface="Bodoni MT" panose="02070603080606020203" pitchFamily="18" charset="0"/>
              </a:rPr>
              <a:t>Distance from Home: The distance between the employee's home and workplace, in miles.</a:t>
            </a:r>
          </a:p>
          <a:p>
            <a:r>
              <a:rPr lang="en-US" sz="2400" dirty="0">
                <a:latin typeface="Bodoni MT" panose="02070603080606020203" pitchFamily="18" charset="0"/>
              </a:rPr>
              <a:t>Education Level: The highest education level attained by the employee: (High School, Associate Degree, Bachelor’s Degree, Master’s Degree, PhD)</a:t>
            </a:r>
          </a:p>
          <a:p>
            <a:r>
              <a:rPr lang="en-US" sz="2400" dirty="0">
                <a:latin typeface="Bodoni MT" panose="02070603080606020203" pitchFamily="18" charset="0"/>
              </a:rPr>
              <a:t>Marital Status: The marital status of the employee: (Divorced, Married, Single)</a:t>
            </a:r>
          </a:p>
          <a:p>
            <a:r>
              <a:rPr lang="en-US" sz="2400" dirty="0">
                <a:latin typeface="Bodoni MT" panose="02070603080606020203" pitchFamily="18" charset="0"/>
              </a:rPr>
              <a:t>Job Level: The job level of the employee: (Entry, Mid, Senior)</a:t>
            </a:r>
          </a:p>
          <a:p>
            <a:r>
              <a:rPr lang="en-US" sz="2400" dirty="0">
                <a:latin typeface="Bodoni MT" panose="02070603080606020203" pitchFamily="18" charset="0"/>
              </a:rPr>
              <a:t>Company Size: The size of the company the employee works for: (</a:t>
            </a:r>
            <a:r>
              <a:rPr lang="en-US" sz="2400" dirty="0" err="1">
                <a:latin typeface="Bodoni MT" panose="02070603080606020203" pitchFamily="18" charset="0"/>
              </a:rPr>
              <a:t>Small,Medium,Large</a:t>
            </a:r>
            <a:r>
              <a:rPr lang="en-US" sz="2400" dirty="0">
                <a:latin typeface="Bodoni MT" panose="02070603080606020203" pitchFamily="18" charset="0"/>
              </a:rPr>
              <a:t>)</a:t>
            </a:r>
          </a:p>
          <a:p>
            <a:r>
              <a:rPr lang="en-US" sz="2400" dirty="0">
                <a:latin typeface="Bodoni MT" panose="02070603080606020203" pitchFamily="18" charset="0"/>
              </a:rPr>
              <a:t>Company Tenure: The total number of years the employee has been working in the industry.</a:t>
            </a:r>
          </a:p>
          <a:p>
            <a:r>
              <a:rPr lang="en-US" sz="2400" dirty="0">
                <a:latin typeface="Bodoni MT" panose="02070603080606020203" pitchFamily="18" charset="0"/>
              </a:rPr>
              <a:t>Remote Work: Whether the employee works remotely: (Yes or No)</a:t>
            </a:r>
          </a:p>
          <a:p>
            <a:r>
              <a:rPr lang="en-US" sz="2400" dirty="0">
                <a:latin typeface="Bodoni MT" panose="02070603080606020203" pitchFamily="18" charset="0"/>
              </a:rPr>
              <a:t>Leadership Opportunities: Whether the employee has leadership opportunities: (Yes or No)</a:t>
            </a:r>
            <a:endParaRPr lang="en-IN" sz="2400" dirty="0">
              <a:latin typeface="Bodoni MT" panose="02070603080606020203" pitchFamily="18" charset="0"/>
            </a:endParaRPr>
          </a:p>
        </p:txBody>
      </p:sp>
    </p:spTree>
    <p:extLst>
      <p:ext uri="{BB962C8B-B14F-4D97-AF65-F5344CB8AC3E}">
        <p14:creationId xmlns:p14="http://schemas.microsoft.com/office/powerpoint/2010/main" val="309639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779C-BB1A-1620-3CAD-CFA262AA0B8F}"/>
              </a:ext>
            </a:extLst>
          </p:cNvPr>
          <p:cNvSpPr>
            <a:spLocks noGrp="1"/>
          </p:cNvSpPr>
          <p:nvPr>
            <p:ph type="title"/>
          </p:nvPr>
        </p:nvSpPr>
        <p:spPr/>
        <p:txBody>
          <a:bodyPr/>
          <a:lstStyle/>
          <a:p>
            <a:r>
              <a:rPr lang="en-IN" dirty="0">
                <a:solidFill>
                  <a:srgbClr val="FF0000"/>
                </a:solidFill>
              </a:rPr>
              <a:t>DATA SET DESCRIPTION:</a:t>
            </a:r>
          </a:p>
        </p:txBody>
      </p:sp>
      <p:sp>
        <p:nvSpPr>
          <p:cNvPr id="3" name="Content Placeholder 2">
            <a:extLst>
              <a:ext uri="{FF2B5EF4-FFF2-40B4-BE49-F238E27FC236}">
                <a16:creationId xmlns:a16="http://schemas.microsoft.com/office/drawing/2014/main" id="{8E7B7B20-720F-F572-DAE4-829C8E696A0B}"/>
              </a:ext>
            </a:extLst>
          </p:cNvPr>
          <p:cNvSpPr>
            <a:spLocks noGrp="1"/>
          </p:cNvSpPr>
          <p:nvPr>
            <p:ph idx="1"/>
          </p:nvPr>
        </p:nvSpPr>
        <p:spPr/>
        <p:txBody>
          <a:bodyPr/>
          <a:lstStyle/>
          <a:p>
            <a:r>
              <a:rPr lang="en-US" dirty="0">
                <a:latin typeface="Bodoni MT" panose="02070603080606020203" pitchFamily="18" charset="0"/>
              </a:rPr>
              <a:t>Innovation Opportunities: Whether the employee has opportunities for innovation: (Yes or No)</a:t>
            </a:r>
          </a:p>
          <a:p>
            <a:r>
              <a:rPr lang="en-US" dirty="0">
                <a:latin typeface="Bodoni MT" panose="02070603080606020203" pitchFamily="18" charset="0"/>
              </a:rPr>
              <a:t>Company Reputation: The employee's perception of the company's reputation: (Very Poor, </a:t>
            </a:r>
            <a:r>
              <a:rPr lang="en-US" dirty="0" err="1">
                <a:latin typeface="Bodoni MT" panose="02070603080606020203" pitchFamily="18" charset="0"/>
              </a:rPr>
              <a:t>Poor,Good</a:t>
            </a:r>
            <a:r>
              <a:rPr lang="en-US" dirty="0">
                <a:latin typeface="Bodoni MT" panose="02070603080606020203" pitchFamily="18" charset="0"/>
              </a:rPr>
              <a:t>, Excellent)</a:t>
            </a:r>
          </a:p>
          <a:p>
            <a:r>
              <a:rPr lang="en-US" dirty="0">
                <a:latin typeface="Bodoni MT" panose="02070603080606020203" pitchFamily="18" charset="0"/>
              </a:rPr>
              <a:t>Employee Recognition: The level of recognition the employee receives:(Very Low, Low, Medium, High)</a:t>
            </a:r>
            <a:endParaRPr lang="en-IN" dirty="0">
              <a:latin typeface="Bodoni MT" panose="02070603080606020203" pitchFamily="18" charset="0"/>
            </a:endParaRPr>
          </a:p>
        </p:txBody>
      </p:sp>
    </p:spTree>
    <p:extLst>
      <p:ext uri="{BB962C8B-B14F-4D97-AF65-F5344CB8AC3E}">
        <p14:creationId xmlns:p14="http://schemas.microsoft.com/office/powerpoint/2010/main" val="97190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D62F-044B-7D95-6BDD-7C9196E8709B}"/>
              </a:ext>
            </a:extLst>
          </p:cNvPr>
          <p:cNvSpPr>
            <a:spLocks noGrp="1"/>
          </p:cNvSpPr>
          <p:nvPr>
            <p:ph type="title"/>
          </p:nvPr>
        </p:nvSpPr>
        <p:spPr/>
        <p:txBody>
          <a:bodyPr/>
          <a:lstStyle/>
          <a:p>
            <a:r>
              <a:rPr lang="en-IN" dirty="0">
                <a:solidFill>
                  <a:srgbClr val="FF0000"/>
                </a:solidFill>
              </a:rPr>
              <a:t>MODELLING:</a:t>
            </a:r>
          </a:p>
        </p:txBody>
      </p:sp>
      <p:sp>
        <p:nvSpPr>
          <p:cNvPr id="3" name="Content Placeholder 2">
            <a:extLst>
              <a:ext uri="{FF2B5EF4-FFF2-40B4-BE49-F238E27FC236}">
                <a16:creationId xmlns:a16="http://schemas.microsoft.com/office/drawing/2014/main" id="{35646246-F345-ECE0-16CD-B7D47180C38C}"/>
              </a:ext>
            </a:extLst>
          </p:cNvPr>
          <p:cNvSpPr>
            <a:spLocks noGrp="1"/>
          </p:cNvSpPr>
          <p:nvPr>
            <p:ph idx="1"/>
          </p:nvPr>
        </p:nvSpPr>
        <p:spPr>
          <a:xfrm>
            <a:off x="838200" y="1353676"/>
            <a:ext cx="10515600" cy="5504324"/>
          </a:xfrm>
        </p:spPr>
        <p:txBody>
          <a:bodyPr/>
          <a:lstStyle/>
          <a:p>
            <a:r>
              <a:rPr lang="en-IN" dirty="0">
                <a:solidFill>
                  <a:schemeClr val="accent1"/>
                </a:solidFill>
                <a:latin typeface="Bodoni MT" panose="02070603080606020203" pitchFamily="18" charset="0"/>
              </a:rPr>
              <a:t>STEP 1:</a:t>
            </a:r>
            <a:r>
              <a:rPr lang="en-IN" dirty="0">
                <a:latin typeface="Bodoni MT" panose="02070603080606020203" pitchFamily="18" charset="0"/>
              </a:rPr>
              <a:t> download the employee dataset in KAGGEL PORTRAL and open the employee dataset in excel.</a:t>
            </a:r>
          </a:p>
          <a:p>
            <a:r>
              <a:rPr lang="en-IN" dirty="0">
                <a:solidFill>
                  <a:schemeClr val="accent1"/>
                </a:solidFill>
                <a:latin typeface="Bodoni MT" panose="02070603080606020203" pitchFamily="18" charset="0"/>
              </a:rPr>
              <a:t>STEP 2:</a:t>
            </a:r>
            <a:r>
              <a:rPr lang="en-IN" dirty="0">
                <a:latin typeface="Bodoni MT" panose="02070603080606020203" pitchFamily="18" charset="0"/>
              </a:rPr>
              <a:t> select the entire data and click on data and click on filter option.</a:t>
            </a:r>
          </a:p>
          <a:p>
            <a:r>
              <a:rPr lang="en-IN" dirty="0">
                <a:solidFill>
                  <a:schemeClr val="accent1"/>
                </a:solidFill>
                <a:latin typeface="Bodoni MT" panose="02070603080606020203" pitchFamily="18" charset="0"/>
              </a:rPr>
              <a:t>STEP 3: </a:t>
            </a:r>
            <a:r>
              <a:rPr lang="en-IN" dirty="0">
                <a:latin typeface="Bodoni MT" panose="02070603080606020203" pitchFamily="18" charset="0"/>
              </a:rPr>
              <a:t>filter </a:t>
            </a:r>
            <a:r>
              <a:rPr lang="en-IN" dirty="0" err="1">
                <a:latin typeface="Bodoni MT" panose="02070603080606020203" pitchFamily="18" charset="0"/>
              </a:rPr>
              <a:t>fip</a:t>
            </a:r>
            <a:r>
              <a:rPr lang="en-IN" dirty="0">
                <a:latin typeface="Bodoni MT" panose="02070603080606020203" pitchFamily="18" charset="0"/>
              </a:rPr>
              <a:t> from A to Z order.</a:t>
            </a:r>
          </a:p>
          <a:p>
            <a:r>
              <a:rPr lang="en-IN" dirty="0">
                <a:solidFill>
                  <a:schemeClr val="accent1"/>
                </a:solidFill>
                <a:latin typeface="Bodoni MT" panose="02070603080606020203" pitchFamily="18" charset="0"/>
              </a:rPr>
              <a:t>STEP 4: </a:t>
            </a:r>
            <a:r>
              <a:rPr lang="en-IN" dirty="0">
                <a:latin typeface="Bodoni MT" panose="02070603080606020203" pitchFamily="18" charset="0"/>
              </a:rPr>
              <a:t>select the entire data and click on </a:t>
            </a:r>
            <a:r>
              <a:rPr lang="en-IN" dirty="0" err="1">
                <a:latin typeface="Bodoni MT" panose="02070603080606020203" pitchFamily="18" charset="0"/>
              </a:rPr>
              <a:t>imsert</a:t>
            </a:r>
            <a:r>
              <a:rPr lang="en-IN" dirty="0">
                <a:latin typeface="Bodoni MT" panose="02070603080606020203" pitchFamily="18" charset="0"/>
              </a:rPr>
              <a:t> and click on pivot table to create pivot table</a:t>
            </a:r>
          </a:p>
          <a:p>
            <a:r>
              <a:rPr lang="en-IN" dirty="0">
                <a:solidFill>
                  <a:schemeClr val="accent1"/>
                </a:solidFill>
                <a:latin typeface="Bodoni MT" panose="02070603080606020203" pitchFamily="18" charset="0"/>
              </a:rPr>
              <a:t>STEP 5: </a:t>
            </a:r>
            <a:r>
              <a:rPr lang="en-IN" dirty="0">
                <a:latin typeface="Bodoni MT" panose="02070603080606020203" pitchFamily="18" charset="0"/>
              </a:rPr>
              <a:t>drag the needed data and create a pivot table.</a:t>
            </a:r>
          </a:p>
          <a:p>
            <a:r>
              <a:rPr lang="en-IN" dirty="0">
                <a:solidFill>
                  <a:schemeClr val="accent1"/>
                </a:solidFill>
                <a:latin typeface="Bodoni MT" panose="02070603080606020203" pitchFamily="18" charset="0"/>
              </a:rPr>
              <a:t>STEP 6: </a:t>
            </a:r>
            <a:r>
              <a:rPr lang="en-IN" dirty="0">
                <a:latin typeface="Bodoni MT" panose="02070603080606020203" pitchFamily="18" charset="0"/>
              </a:rPr>
              <a:t>select the pivot table and click on insert </a:t>
            </a:r>
          </a:p>
          <a:p>
            <a:r>
              <a:rPr lang="en-IN" dirty="0">
                <a:solidFill>
                  <a:schemeClr val="accent1"/>
                </a:solidFill>
                <a:latin typeface="Bodoni MT" panose="02070603080606020203" pitchFamily="18" charset="0"/>
              </a:rPr>
              <a:t>STEP 7: </a:t>
            </a:r>
            <a:r>
              <a:rPr lang="en-IN" dirty="0">
                <a:latin typeface="Bodoni MT" panose="02070603080606020203" pitchFamily="18" charset="0"/>
              </a:rPr>
              <a:t>now click on the chart that you want.</a:t>
            </a:r>
          </a:p>
          <a:p>
            <a:r>
              <a:rPr lang="en-IN" dirty="0">
                <a:solidFill>
                  <a:schemeClr val="accent1"/>
                </a:solidFill>
                <a:latin typeface="Bodoni MT" panose="02070603080606020203" pitchFamily="18" charset="0"/>
              </a:rPr>
              <a:t>STEP 8: </a:t>
            </a:r>
            <a:r>
              <a:rPr lang="en-IN" dirty="0">
                <a:latin typeface="Bodoni MT" panose="02070603080606020203" pitchFamily="18" charset="0"/>
              </a:rPr>
              <a:t>the chart is created.</a:t>
            </a:r>
          </a:p>
          <a:p>
            <a:endParaRPr lang="en-IN" dirty="0">
              <a:latin typeface="Bodoni MT" panose="02070603080606020203" pitchFamily="18" charset="0"/>
            </a:endParaRPr>
          </a:p>
          <a:p>
            <a:pPr marL="0" indent="0">
              <a:buNone/>
            </a:pPr>
            <a:endParaRPr lang="en-IN" dirty="0"/>
          </a:p>
        </p:txBody>
      </p:sp>
    </p:spTree>
    <p:extLst>
      <p:ext uri="{BB962C8B-B14F-4D97-AF65-F5344CB8AC3E}">
        <p14:creationId xmlns:p14="http://schemas.microsoft.com/office/powerpoint/2010/main" val="343825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0568-BD1F-4E02-594F-9B0ABBDB50E1}"/>
              </a:ext>
            </a:extLst>
          </p:cNvPr>
          <p:cNvSpPr>
            <a:spLocks noGrp="1"/>
          </p:cNvSpPr>
          <p:nvPr>
            <p:ph type="title"/>
          </p:nvPr>
        </p:nvSpPr>
        <p:spPr/>
        <p:txBody>
          <a:bodyPr/>
          <a:lstStyle/>
          <a:p>
            <a:r>
              <a:rPr lang="en-IN" dirty="0">
                <a:solidFill>
                  <a:srgbClr val="FF0000"/>
                </a:solidFill>
              </a:rPr>
              <a:t>THE WOW FACTOR IN OUR SOLUTION:</a:t>
            </a:r>
          </a:p>
        </p:txBody>
      </p:sp>
      <p:sp>
        <p:nvSpPr>
          <p:cNvPr id="3" name="Content Placeholder 2">
            <a:extLst>
              <a:ext uri="{FF2B5EF4-FFF2-40B4-BE49-F238E27FC236}">
                <a16:creationId xmlns:a16="http://schemas.microsoft.com/office/drawing/2014/main" id="{3BA8A5BA-E901-5F08-A718-1192DA8A378C}"/>
              </a:ext>
            </a:extLst>
          </p:cNvPr>
          <p:cNvSpPr>
            <a:spLocks noGrp="1"/>
          </p:cNvSpPr>
          <p:nvPr>
            <p:ph idx="1"/>
          </p:nvPr>
        </p:nvSpPr>
        <p:spPr/>
        <p:txBody>
          <a:bodyPr/>
          <a:lstStyle/>
          <a:p>
            <a:pPr marL="0" indent="0">
              <a:buNone/>
            </a:pPr>
            <a:r>
              <a:rPr lang="en-US" dirty="0">
                <a:latin typeface="Bodoni MT" panose="02070603080606020203" pitchFamily="18" charset="0"/>
              </a:rPr>
              <a:t>The wow factor of our solution lies in its ability to provide a nuanced analysis that connects job level and work-life balance to performance in a holistic manner. Our advanced data visualization tools and predictive analytics enable users to see real-time impacts and trends, allowing for proactive management and personalized employee development strategies.</a:t>
            </a:r>
            <a:endParaRPr lang="en-IN" dirty="0">
              <a:latin typeface="Bodoni MT" panose="02070603080606020203" pitchFamily="18" charset="0"/>
            </a:endParaRPr>
          </a:p>
        </p:txBody>
      </p:sp>
    </p:spTree>
    <p:extLst>
      <p:ext uri="{BB962C8B-B14F-4D97-AF65-F5344CB8AC3E}">
        <p14:creationId xmlns:p14="http://schemas.microsoft.com/office/powerpoint/2010/main" val="100738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D86A-F89B-9341-97F2-01CE351E918A}"/>
              </a:ext>
            </a:extLst>
          </p:cNvPr>
          <p:cNvSpPr>
            <a:spLocks noGrp="1"/>
          </p:cNvSpPr>
          <p:nvPr>
            <p:ph type="title"/>
          </p:nvPr>
        </p:nvSpPr>
        <p:spPr>
          <a:xfrm>
            <a:off x="464574" y="237305"/>
            <a:ext cx="10515600" cy="1325563"/>
          </a:xfrm>
        </p:spPr>
        <p:txBody>
          <a:bodyPr/>
          <a:lstStyle/>
          <a:p>
            <a:r>
              <a:rPr lang="en-IN" dirty="0">
                <a:solidFill>
                  <a:srgbClr val="FF0000"/>
                </a:solidFill>
              </a:rPr>
              <a:t>RESULT :</a:t>
            </a:r>
            <a:br>
              <a:rPr lang="en-IN" dirty="0"/>
            </a:br>
            <a:r>
              <a:rPr lang="en-IN" dirty="0"/>
              <a:t>1. </a:t>
            </a:r>
            <a:r>
              <a:rPr lang="en-IN" dirty="0">
                <a:solidFill>
                  <a:schemeClr val="accent1"/>
                </a:solidFill>
              </a:rPr>
              <a:t>TABLE</a:t>
            </a:r>
          </a:p>
        </p:txBody>
      </p:sp>
      <p:pic>
        <p:nvPicPr>
          <p:cNvPr id="4" name="Content Placeholder 3">
            <a:extLst>
              <a:ext uri="{FF2B5EF4-FFF2-40B4-BE49-F238E27FC236}">
                <a16:creationId xmlns:a16="http://schemas.microsoft.com/office/drawing/2014/main" id="{103D3055-ACFA-1435-A290-F838345737A7}"/>
              </a:ext>
            </a:extLst>
          </p:cNvPr>
          <p:cNvPicPr>
            <a:picLocks noGrp="1" noChangeAspect="1"/>
          </p:cNvPicPr>
          <p:nvPr>
            <p:ph idx="1"/>
          </p:nvPr>
        </p:nvPicPr>
        <p:blipFill>
          <a:blip r:embed="rId2"/>
          <a:stretch>
            <a:fillRect/>
          </a:stretch>
        </p:blipFill>
        <p:spPr>
          <a:xfrm>
            <a:off x="1649361" y="1769346"/>
            <a:ext cx="9704439" cy="4484571"/>
          </a:xfrm>
          <a:prstGeom prst="rect">
            <a:avLst/>
          </a:prstGeom>
        </p:spPr>
      </p:pic>
    </p:spTree>
    <p:extLst>
      <p:ext uri="{BB962C8B-B14F-4D97-AF65-F5344CB8AC3E}">
        <p14:creationId xmlns:p14="http://schemas.microsoft.com/office/powerpoint/2010/main" val="281695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4FF5-8E94-8EAF-BD71-7F68F253B18B}"/>
              </a:ext>
            </a:extLst>
          </p:cNvPr>
          <p:cNvSpPr>
            <a:spLocks noGrp="1"/>
          </p:cNvSpPr>
          <p:nvPr>
            <p:ph type="title"/>
          </p:nvPr>
        </p:nvSpPr>
        <p:spPr/>
        <p:txBody>
          <a:bodyPr/>
          <a:lstStyle/>
          <a:p>
            <a:r>
              <a:rPr lang="en-IN" dirty="0"/>
              <a:t>2. </a:t>
            </a:r>
            <a:r>
              <a:rPr lang="en-IN" dirty="0">
                <a:solidFill>
                  <a:schemeClr val="accent1"/>
                </a:solidFill>
              </a:rPr>
              <a:t>BAR DIAGRAM</a:t>
            </a:r>
          </a:p>
        </p:txBody>
      </p:sp>
      <p:pic>
        <p:nvPicPr>
          <p:cNvPr id="4" name="Content Placeholder 3">
            <a:extLst>
              <a:ext uri="{FF2B5EF4-FFF2-40B4-BE49-F238E27FC236}">
                <a16:creationId xmlns:a16="http://schemas.microsoft.com/office/drawing/2014/main" id="{570E7C36-FB27-EA37-C908-D13C1D8BD745}"/>
              </a:ext>
            </a:extLst>
          </p:cNvPr>
          <p:cNvPicPr>
            <a:picLocks noGrp="1" noChangeAspect="1"/>
          </p:cNvPicPr>
          <p:nvPr>
            <p:ph idx="1"/>
          </p:nvPr>
        </p:nvPicPr>
        <p:blipFill>
          <a:blip r:embed="rId2"/>
          <a:stretch>
            <a:fillRect/>
          </a:stretch>
        </p:blipFill>
        <p:spPr>
          <a:xfrm>
            <a:off x="2517057" y="1690688"/>
            <a:ext cx="7561007" cy="4479420"/>
          </a:xfrm>
          <a:prstGeom prst="rect">
            <a:avLst/>
          </a:prstGeom>
        </p:spPr>
      </p:pic>
    </p:spTree>
    <p:extLst>
      <p:ext uri="{BB962C8B-B14F-4D97-AF65-F5344CB8AC3E}">
        <p14:creationId xmlns:p14="http://schemas.microsoft.com/office/powerpoint/2010/main" val="394146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5AA6-B8EE-58B5-ABB7-68B644FDA69B}"/>
              </a:ext>
            </a:extLst>
          </p:cNvPr>
          <p:cNvSpPr>
            <a:spLocks noGrp="1"/>
          </p:cNvSpPr>
          <p:nvPr>
            <p:ph type="title"/>
          </p:nvPr>
        </p:nvSpPr>
        <p:spPr>
          <a:xfrm>
            <a:off x="641555" y="325796"/>
            <a:ext cx="10515600" cy="1325563"/>
          </a:xfrm>
        </p:spPr>
        <p:txBody>
          <a:bodyPr/>
          <a:lstStyle/>
          <a:p>
            <a:r>
              <a:rPr lang="en-IN" dirty="0">
                <a:solidFill>
                  <a:srgbClr val="FF0000"/>
                </a:solidFill>
              </a:rPr>
              <a:t>CONCLUTION:</a:t>
            </a:r>
          </a:p>
        </p:txBody>
      </p:sp>
      <p:sp>
        <p:nvSpPr>
          <p:cNvPr id="3" name="Content Placeholder 2">
            <a:extLst>
              <a:ext uri="{FF2B5EF4-FFF2-40B4-BE49-F238E27FC236}">
                <a16:creationId xmlns:a16="http://schemas.microsoft.com/office/drawing/2014/main" id="{6775F80C-B43F-3200-7C2A-678A74777106}"/>
              </a:ext>
            </a:extLst>
          </p:cNvPr>
          <p:cNvSpPr>
            <a:spLocks noGrp="1"/>
          </p:cNvSpPr>
          <p:nvPr>
            <p:ph idx="1"/>
          </p:nvPr>
        </p:nvSpPr>
        <p:spPr/>
        <p:txBody>
          <a:bodyPr/>
          <a:lstStyle/>
          <a:p>
            <a:pPr marL="0" indent="0">
              <a:buNone/>
            </a:pPr>
            <a:r>
              <a:rPr lang="en-US" dirty="0">
                <a:latin typeface="Bodoni MT" panose="02070603080606020203" pitchFamily="18" charset="0"/>
              </a:rPr>
              <a:t>The project provides valuable insights into how job level and work-life balance impact employee performance. By applying rigorous data analysis techniques, we have identified key relationships and patterns that can guide organizational strategies. The insights gained from this project enable better decision-making, improve employee satisfaction, and ultimately enhance overall performance and productivity within the organization.</a:t>
            </a:r>
            <a:endParaRPr lang="en-IN" dirty="0">
              <a:latin typeface="Bodoni MT" panose="02070603080606020203" pitchFamily="18" charset="0"/>
            </a:endParaRPr>
          </a:p>
        </p:txBody>
      </p:sp>
    </p:spTree>
    <p:extLst>
      <p:ext uri="{BB962C8B-B14F-4D97-AF65-F5344CB8AC3E}">
        <p14:creationId xmlns:p14="http://schemas.microsoft.com/office/powerpoint/2010/main" val="276064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BBAB-572B-6C35-093F-D048F9E638A9}"/>
              </a:ext>
            </a:extLst>
          </p:cNvPr>
          <p:cNvSpPr>
            <a:spLocks noGrp="1"/>
          </p:cNvSpPr>
          <p:nvPr>
            <p:ph type="title"/>
          </p:nvPr>
        </p:nvSpPr>
        <p:spPr>
          <a:xfrm>
            <a:off x="346587" y="286467"/>
            <a:ext cx="10515600" cy="1325563"/>
          </a:xfrm>
        </p:spPr>
        <p:txBody>
          <a:bodyPr/>
          <a:lstStyle/>
          <a:p>
            <a:r>
              <a:rPr lang="en-IN" dirty="0">
                <a:solidFill>
                  <a:srgbClr val="FF0000"/>
                </a:solidFill>
              </a:rPr>
              <a:t>PROJECT TITLE:</a:t>
            </a:r>
          </a:p>
        </p:txBody>
      </p:sp>
      <p:sp>
        <p:nvSpPr>
          <p:cNvPr id="3" name="Content Placeholder 2">
            <a:extLst>
              <a:ext uri="{FF2B5EF4-FFF2-40B4-BE49-F238E27FC236}">
                <a16:creationId xmlns:a16="http://schemas.microsoft.com/office/drawing/2014/main" id="{8C2FEB91-1529-005D-8B10-632479E5713B}"/>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000" dirty="0"/>
              <a:t>EMPLOYEE PERFORMANCE BASED ON JOB LEVEL AND WORK LIFE BALANCE ANALYSIS</a:t>
            </a:r>
          </a:p>
        </p:txBody>
      </p:sp>
    </p:spTree>
    <p:extLst>
      <p:ext uri="{BB962C8B-B14F-4D97-AF65-F5344CB8AC3E}">
        <p14:creationId xmlns:p14="http://schemas.microsoft.com/office/powerpoint/2010/main" val="20252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6DFF-2799-48CE-8E5D-C37A7AA52292}"/>
              </a:ext>
            </a:extLst>
          </p:cNvPr>
          <p:cNvSpPr>
            <a:spLocks noGrp="1"/>
          </p:cNvSpPr>
          <p:nvPr>
            <p:ph type="title"/>
          </p:nvPr>
        </p:nvSpPr>
        <p:spPr/>
        <p:txBody>
          <a:bodyPr/>
          <a:lstStyle/>
          <a:p>
            <a:r>
              <a:rPr lang="en-IN" dirty="0">
                <a:solidFill>
                  <a:srgbClr val="FF0000"/>
                </a:solidFill>
              </a:rPr>
              <a:t>AGENDA:</a:t>
            </a:r>
          </a:p>
        </p:txBody>
      </p:sp>
      <p:sp>
        <p:nvSpPr>
          <p:cNvPr id="3" name="Content Placeholder 2">
            <a:extLst>
              <a:ext uri="{FF2B5EF4-FFF2-40B4-BE49-F238E27FC236}">
                <a16:creationId xmlns:a16="http://schemas.microsoft.com/office/drawing/2014/main" id="{85C2B9C7-6F9E-FEF0-8A3D-5BF477D3ABE3}"/>
              </a:ext>
            </a:extLst>
          </p:cNvPr>
          <p:cNvSpPr>
            <a:spLocks noGrp="1"/>
          </p:cNvSpPr>
          <p:nvPr>
            <p:ph idx="1"/>
          </p:nvPr>
        </p:nvSpPr>
        <p:spPr/>
        <p:txBody>
          <a:bodyPr/>
          <a:lstStyle/>
          <a:p>
            <a:pPr marL="0" indent="0">
              <a:buNone/>
            </a:pPr>
            <a:endParaRPr lang="en-IN" dirty="0"/>
          </a:p>
          <a:p>
            <a:endParaRPr lang="en-IN" dirty="0"/>
          </a:p>
        </p:txBody>
      </p:sp>
      <p:sp>
        <p:nvSpPr>
          <p:cNvPr id="8" name="TextBox 7">
            <a:extLst>
              <a:ext uri="{FF2B5EF4-FFF2-40B4-BE49-F238E27FC236}">
                <a16:creationId xmlns:a16="http://schemas.microsoft.com/office/drawing/2014/main" id="{312BB106-06F5-519C-9336-10F877ADAB4C}"/>
              </a:ext>
            </a:extLst>
          </p:cNvPr>
          <p:cNvSpPr txBox="1"/>
          <p:nvPr/>
        </p:nvSpPr>
        <p:spPr>
          <a:xfrm>
            <a:off x="2364658" y="1375649"/>
            <a:ext cx="8445910"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Introduction and Background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Problem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End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Solution and Value Proposition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Dataset Description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Modeling 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Wow Factor in Our Solution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Result - 1. Table  2. graph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Conclusion </a:t>
            </a:r>
          </a:p>
        </p:txBody>
      </p:sp>
    </p:spTree>
    <p:extLst>
      <p:ext uri="{BB962C8B-B14F-4D97-AF65-F5344CB8AC3E}">
        <p14:creationId xmlns:p14="http://schemas.microsoft.com/office/powerpoint/2010/main" val="241986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99B0-02F3-839A-E8C6-C8208D80FC98}"/>
              </a:ext>
            </a:extLst>
          </p:cNvPr>
          <p:cNvSpPr>
            <a:spLocks noGrp="1"/>
          </p:cNvSpPr>
          <p:nvPr>
            <p:ph type="title"/>
          </p:nvPr>
        </p:nvSpPr>
        <p:spPr/>
        <p:txBody>
          <a:bodyPr/>
          <a:lstStyle/>
          <a:p>
            <a:r>
              <a:rPr lang="en-IN" dirty="0"/>
              <a:t> </a:t>
            </a:r>
            <a:r>
              <a:rPr lang="en-IN" dirty="0">
                <a:solidFill>
                  <a:srgbClr val="FF0000"/>
                </a:solidFill>
              </a:rPr>
              <a:t>PROBLEM STATEMENT:</a:t>
            </a:r>
          </a:p>
        </p:txBody>
      </p:sp>
      <p:sp>
        <p:nvSpPr>
          <p:cNvPr id="3" name="Content Placeholder 2">
            <a:extLst>
              <a:ext uri="{FF2B5EF4-FFF2-40B4-BE49-F238E27FC236}">
                <a16:creationId xmlns:a16="http://schemas.microsoft.com/office/drawing/2014/main" id="{E5FE48C0-BD54-C521-4610-FC90434CF6D6}"/>
              </a:ext>
            </a:extLst>
          </p:cNvPr>
          <p:cNvSpPr>
            <a:spLocks noGrp="1"/>
          </p:cNvSpPr>
          <p:nvPr>
            <p:ph idx="1"/>
          </p:nvPr>
        </p:nvSpPr>
        <p:spPr>
          <a:xfrm>
            <a:off x="838200" y="1825625"/>
            <a:ext cx="10881852" cy="4351338"/>
          </a:xfrm>
        </p:spPr>
        <p:txBody>
          <a:bodyPr/>
          <a:lstStyle/>
          <a:p>
            <a:pPr marL="0" indent="0" algn="just">
              <a:buNone/>
            </a:pPr>
            <a:r>
              <a:rPr lang="en-US" dirty="0">
                <a:latin typeface="Bodoni MT" panose="02070603080606020203" pitchFamily="18" charset="0"/>
              </a:rPr>
              <a:t>Organizations often struggle to understand the relationship between employee performance, job level, and work-life balance. This lack of insight can lead to inefficiencies in resource allocation, employee dissatisfaction, and missed opportunities for improving performance. The problem is to identify and quantify how job levels and work-life balance affect employee performance, enabling organizations to make data-driven decisions to enhance productivity and satisfaction.</a:t>
            </a:r>
            <a:endParaRPr lang="en-IN" dirty="0">
              <a:latin typeface="Bodoni MT" panose="02070603080606020203" pitchFamily="18" charset="0"/>
            </a:endParaRPr>
          </a:p>
        </p:txBody>
      </p:sp>
    </p:spTree>
    <p:extLst>
      <p:ext uri="{BB962C8B-B14F-4D97-AF65-F5344CB8AC3E}">
        <p14:creationId xmlns:p14="http://schemas.microsoft.com/office/powerpoint/2010/main" val="178235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35CC-DDF9-B8ED-7360-6F98D36E4FDB}"/>
              </a:ext>
            </a:extLst>
          </p:cNvPr>
          <p:cNvSpPr>
            <a:spLocks noGrp="1"/>
          </p:cNvSpPr>
          <p:nvPr>
            <p:ph type="title"/>
          </p:nvPr>
        </p:nvSpPr>
        <p:spPr/>
        <p:txBody>
          <a:bodyPr/>
          <a:lstStyle/>
          <a:p>
            <a:r>
              <a:rPr lang="en-IN" dirty="0"/>
              <a:t> </a:t>
            </a:r>
            <a:r>
              <a:rPr lang="en-IN" dirty="0">
                <a:solidFill>
                  <a:srgbClr val="FF0000"/>
                </a:solidFill>
              </a:rPr>
              <a:t>PROJECT OVERVIEW</a:t>
            </a:r>
          </a:p>
        </p:txBody>
      </p:sp>
      <p:sp>
        <p:nvSpPr>
          <p:cNvPr id="3" name="Content Placeholder 2">
            <a:extLst>
              <a:ext uri="{FF2B5EF4-FFF2-40B4-BE49-F238E27FC236}">
                <a16:creationId xmlns:a16="http://schemas.microsoft.com/office/drawing/2014/main" id="{0C140C1E-E363-1950-8898-7D5B08B8F4E8}"/>
              </a:ext>
            </a:extLst>
          </p:cNvPr>
          <p:cNvSpPr>
            <a:spLocks noGrp="1"/>
          </p:cNvSpPr>
          <p:nvPr>
            <p:ph idx="1"/>
          </p:nvPr>
        </p:nvSpPr>
        <p:spPr/>
        <p:txBody>
          <a:bodyPr/>
          <a:lstStyle/>
          <a:p>
            <a:pPr marL="0" indent="0">
              <a:buNone/>
            </a:pPr>
            <a:r>
              <a:rPr lang="en-US" dirty="0">
                <a:latin typeface="Bodoni MT" panose="02070603080606020203" pitchFamily="18" charset="0"/>
              </a:rPr>
              <a:t>This project aims to analyze the impact of job levels and work-life balance on employee performance using data-driven methods. By examining various factors such as job roles, working hours, job satisfaction, and performance metrics, we seek to uncover patterns and correlations that can inform better HR practices and organizational strategies.</a:t>
            </a:r>
            <a:endParaRPr lang="en-IN" dirty="0">
              <a:latin typeface="Bodoni MT" panose="02070603080606020203" pitchFamily="18" charset="0"/>
            </a:endParaRPr>
          </a:p>
        </p:txBody>
      </p:sp>
    </p:spTree>
    <p:extLst>
      <p:ext uri="{BB962C8B-B14F-4D97-AF65-F5344CB8AC3E}">
        <p14:creationId xmlns:p14="http://schemas.microsoft.com/office/powerpoint/2010/main" val="83220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1610-E095-6DC8-A9D2-E976B76FDE33}"/>
              </a:ext>
            </a:extLst>
          </p:cNvPr>
          <p:cNvSpPr>
            <a:spLocks noGrp="1"/>
          </p:cNvSpPr>
          <p:nvPr>
            <p:ph type="title"/>
          </p:nvPr>
        </p:nvSpPr>
        <p:spPr/>
        <p:txBody>
          <a:bodyPr/>
          <a:lstStyle/>
          <a:p>
            <a:r>
              <a:rPr lang="en-IN" dirty="0">
                <a:solidFill>
                  <a:srgbClr val="FF0000"/>
                </a:solidFill>
              </a:rPr>
              <a:t>WHO ARE THE END USERS?</a:t>
            </a:r>
          </a:p>
        </p:txBody>
      </p:sp>
      <p:sp>
        <p:nvSpPr>
          <p:cNvPr id="3" name="Content Placeholder 2">
            <a:extLst>
              <a:ext uri="{FF2B5EF4-FFF2-40B4-BE49-F238E27FC236}">
                <a16:creationId xmlns:a16="http://schemas.microsoft.com/office/drawing/2014/main" id="{8F3513B5-FB67-6AE6-7A4F-001187478F5B}"/>
              </a:ext>
            </a:extLst>
          </p:cNvPr>
          <p:cNvSpPr>
            <a:spLocks noGrp="1"/>
          </p:cNvSpPr>
          <p:nvPr>
            <p:ph idx="1"/>
          </p:nvPr>
        </p:nvSpPr>
        <p:spPr/>
        <p:txBody>
          <a:bodyPr/>
          <a:lstStyle/>
          <a:p>
            <a:r>
              <a:rPr lang="en-US" dirty="0">
                <a:latin typeface="Bodoni MT" panose="02070603080606020203" pitchFamily="18" charset="0"/>
              </a:rPr>
              <a:t>HR Professionals: To optimize employee management and improve retention strategies.</a:t>
            </a:r>
          </a:p>
          <a:p>
            <a:r>
              <a:rPr lang="en-US" dirty="0">
                <a:latin typeface="Bodoni MT" panose="02070603080606020203" pitchFamily="18" charset="0"/>
              </a:rPr>
              <a:t>Managers and Team Leaders: To tailor support and development programs based on employee needs.</a:t>
            </a:r>
          </a:p>
          <a:p>
            <a:r>
              <a:rPr lang="en-US" dirty="0">
                <a:latin typeface="Bodoni MT" panose="02070603080606020203" pitchFamily="18" charset="0"/>
              </a:rPr>
              <a:t>Executives: For strategic decision-making regarding workforce planning and organizational structure.</a:t>
            </a:r>
          </a:p>
          <a:p>
            <a:r>
              <a:rPr lang="en-US" dirty="0">
                <a:latin typeface="Bodoni MT" panose="02070603080606020203" pitchFamily="18" charset="0"/>
              </a:rPr>
              <a:t>Employees: Indirectly, to benefit from improved work-life balance initiatives and performance recognition.</a:t>
            </a:r>
            <a:endParaRPr lang="en-IN" dirty="0">
              <a:latin typeface="Bodoni MT" panose="02070603080606020203" pitchFamily="18" charset="0"/>
            </a:endParaRPr>
          </a:p>
        </p:txBody>
      </p:sp>
    </p:spTree>
    <p:extLst>
      <p:ext uri="{BB962C8B-B14F-4D97-AF65-F5344CB8AC3E}">
        <p14:creationId xmlns:p14="http://schemas.microsoft.com/office/powerpoint/2010/main" val="84497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F7E8-19C1-96E0-9170-8312C952BCEF}"/>
              </a:ext>
            </a:extLst>
          </p:cNvPr>
          <p:cNvSpPr>
            <a:spLocks noGrp="1"/>
          </p:cNvSpPr>
          <p:nvPr>
            <p:ph type="title"/>
          </p:nvPr>
        </p:nvSpPr>
        <p:spPr/>
        <p:txBody>
          <a:bodyPr/>
          <a:lstStyle/>
          <a:p>
            <a:r>
              <a:rPr lang="en-IN" dirty="0">
                <a:solidFill>
                  <a:srgbClr val="FF0000"/>
                </a:solidFill>
              </a:rPr>
              <a:t>SOLUTION AND VALUE PROPOSITION:</a:t>
            </a:r>
          </a:p>
        </p:txBody>
      </p:sp>
      <p:sp>
        <p:nvSpPr>
          <p:cNvPr id="3" name="Content Placeholder 2">
            <a:extLst>
              <a:ext uri="{FF2B5EF4-FFF2-40B4-BE49-F238E27FC236}">
                <a16:creationId xmlns:a16="http://schemas.microsoft.com/office/drawing/2014/main" id="{36C891D9-D8D8-5BF3-3633-0A67E9A2448C}"/>
              </a:ext>
            </a:extLst>
          </p:cNvPr>
          <p:cNvSpPr>
            <a:spLocks noGrp="1"/>
          </p:cNvSpPr>
          <p:nvPr>
            <p:ph idx="1"/>
          </p:nvPr>
        </p:nvSpPr>
        <p:spPr/>
        <p:txBody>
          <a:bodyPr>
            <a:normAutofit lnSpcReduction="10000"/>
          </a:bodyPr>
          <a:lstStyle/>
          <a:p>
            <a:r>
              <a:rPr lang="en-US" dirty="0">
                <a:latin typeface="Bodoni MT" panose="02070603080606020203" pitchFamily="18" charset="0"/>
              </a:rPr>
              <a:t>Solution: </a:t>
            </a:r>
          </a:p>
          <a:p>
            <a:pPr marL="0" indent="0">
              <a:buNone/>
            </a:pPr>
            <a:r>
              <a:rPr lang="en-US" dirty="0">
                <a:latin typeface="Bodoni MT" panose="02070603080606020203" pitchFamily="18" charset="0"/>
              </a:rPr>
              <a:t>        We provide a comprehensive analytical framework that integrates data on job levels, work-life balance, and performance metrics. Our solution includes a set of actionable insights and recommendations based on this analysis</a:t>
            </a:r>
          </a:p>
          <a:p>
            <a:r>
              <a:rPr lang="en-US" dirty="0">
                <a:latin typeface="Bodoni MT" panose="02070603080606020203" pitchFamily="18" charset="0"/>
              </a:rPr>
              <a:t>Value Proposition: By leveraging our solution, organizations can:</a:t>
            </a:r>
          </a:p>
          <a:p>
            <a:pPr marL="0" indent="0" algn="just">
              <a:buNone/>
            </a:pPr>
            <a:r>
              <a:rPr lang="en-US" dirty="0">
                <a:latin typeface="Bodoni MT" panose="02070603080606020203" pitchFamily="18" charset="0"/>
              </a:rPr>
              <a:t>         Better understand the dynamics between job levels, work-life balance, and </a:t>
            </a:r>
            <a:r>
              <a:rPr lang="en-US" dirty="0" err="1">
                <a:latin typeface="Bodoni MT" panose="02070603080606020203" pitchFamily="18" charset="0"/>
              </a:rPr>
              <a:t>performance.Implement</a:t>
            </a:r>
            <a:r>
              <a:rPr lang="en-US" dirty="0">
                <a:latin typeface="Bodoni MT" panose="02070603080606020203" pitchFamily="18" charset="0"/>
              </a:rPr>
              <a:t> targeted strategies to enhance employee satisfaction and </a:t>
            </a:r>
            <a:r>
              <a:rPr lang="en-US" dirty="0" err="1">
                <a:latin typeface="Bodoni MT" panose="02070603080606020203" pitchFamily="18" charset="0"/>
              </a:rPr>
              <a:t>productivity.Make</a:t>
            </a:r>
            <a:r>
              <a:rPr lang="en-US" dirty="0">
                <a:latin typeface="Bodoni MT" panose="02070603080606020203" pitchFamily="18" charset="0"/>
              </a:rPr>
              <a:t> informed decisions to optimize job roles and work conditions, leading to improved overall performance and lower turnover rates.</a:t>
            </a:r>
            <a:endParaRPr lang="en-IN" dirty="0">
              <a:latin typeface="Bodoni MT" panose="02070603080606020203" pitchFamily="18" charset="0"/>
            </a:endParaRPr>
          </a:p>
        </p:txBody>
      </p:sp>
    </p:spTree>
    <p:extLst>
      <p:ext uri="{BB962C8B-B14F-4D97-AF65-F5344CB8AC3E}">
        <p14:creationId xmlns:p14="http://schemas.microsoft.com/office/powerpoint/2010/main" val="253047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C540C-E3AA-160B-51C0-0F14021044C3}"/>
              </a:ext>
            </a:extLst>
          </p:cNvPr>
          <p:cNvSpPr>
            <a:spLocks noGrp="1"/>
          </p:cNvSpPr>
          <p:nvPr>
            <p:ph idx="1"/>
          </p:nvPr>
        </p:nvSpPr>
        <p:spPr/>
        <p:txBody>
          <a:bodyPr/>
          <a:lstStyle/>
          <a:p>
            <a:pPr marL="0" indent="0">
              <a:buNone/>
            </a:pPr>
            <a:r>
              <a:rPr lang="en-IN" dirty="0">
                <a:solidFill>
                  <a:srgbClr val="FF0000"/>
                </a:solidFill>
                <a:latin typeface="Bodoni MT" panose="02070603080606020203" pitchFamily="18" charset="0"/>
              </a:rPr>
              <a:t>FILTERING – REMOVE VALUES</a:t>
            </a:r>
          </a:p>
          <a:p>
            <a:pPr marL="0" indent="0">
              <a:buNone/>
            </a:pPr>
            <a:endParaRPr lang="en-IN" dirty="0">
              <a:solidFill>
                <a:srgbClr val="FF0000"/>
              </a:solidFill>
              <a:latin typeface="Bodoni MT" panose="02070603080606020203" pitchFamily="18" charset="0"/>
            </a:endParaRPr>
          </a:p>
          <a:p>
            <a:pPr marL="0" indent="0">
              <a:buNone/>
            </a:pPr>
            <a:r>
              <a:rPr lang="en-IN" dirty="0">
                <a:solidFill>
                  <a:srgbClr val="FF0000"/>
                </a:solidFill>
                <a:latin typeface="Bodoni MT" panose="02070603080606020203" pitchFamily="18" charset="0"/>
              </a:rPr>
              <a:t>PIVOT TABLE – SUMMARY OF EMPLOYEE PERFORMANCE</a:t>
            </a:r>
          </a:p>
          <a:p>
            <a:pPr marL="0" indent="0">
              <a:buNone/>
            </a:pPr>
            <a:endParaRPr lang="en-IN" dirty="0">
              <a:solidFill>
                <a:srgbClr val="FF0000"/>
              </a:solidFill>
              <a:latin typeface="Bodoni MT" panose="02070603080606020203" pitchFamily="18" charset="0"/>
            </a:endParaRPr>
          </a:p>
          <a:p>
            <a:pPr marL="0" indent="0">
              <a:buNone/>
            </a:pPr>
            <a:r>
              <a:rPr lang="en-IN" dirty="0">
                <a:solidFill>
                  <a:srgbClr val="FF0000"/>
                </a:solidFill>
                <a:latin typeface="Bodoni MT" panose="02070603080606020203" pitchFamily="18" charset="0"/>
              </a:rPr>
              <a:t>GRAPH – FINAL PROJECT </a:t>
            </a:r>
          </a:p>
        </p:txBody>
      </p:sp>
    </p:spTree>
    <p:extLst>
      <p:ext uri="{BB962C8B-B14F-4D97-AF65-F5344CB8AC3E}">
        <p14:creationId xmlns:p14="http://schemas.microsoft.com/office/powerpoint/2010/main" val="303403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5D2A-1DA6-3EDD-4F4A-493312B51476}"/>
              </a:ext>
            </a:extLst>
          </p:cNvPr>
          <p:cNvSpPr>
            <a:spLocks noGrp="1"/>
          </p:cNvSpPr>
          <p:nvPr>
            <p:ph type="title"/>
          </p:nvPr>
        </p:nvSpPr>
        <p:spPr/>
        <p:txBody>
          <a:bodyPr/>
          <a:lstStyle/>
          <a:p>
            <a:r>
              <a:rPr lang="en-IN" dirty="0">
                <a:solidFill>
                  <a:srgbClr val="FF0000"/>
                </a:solidFill>
              </a:rPr>
              <a:t>DATA DESCRIPTION: </a:t>
            </a:r>
          </a:p>
        </p:txBody>
      </p:sp>
      <p:sp>
        <p:nvSpPr>
          <p:cNvPr id="3" name="Content Placeholder 2">
            <a:extLst>
              <a:ext uri="{FF2B5EF4-FFF2-40B4-BE49-F238E27FC236}">
                <a16:creationId xmlns:a16="http://schemas.microsoft.com/office/drawing/2014/main" id="{AA019574-0FE8-81D6-5E7A-0C55ADA9FC20}"/>
              </a:ext>
            </a:extLst>
          </p:cNvPr>
          <p:cNvSpPr>
            <a:spLocks noGrp="1"/>
          </p:cNvSpPr>
          <p:nvPr>
            <p:ph idx="1"/>
          </p:nvPr>
        </p:nvSpPr>
        <p:spPr>
          <a:xfrm>
            <a:off x="838200" y="1690688"/>
            <a:ext cx="10515600" cy="4351338"/>
          </a:xfrm>
        </p:spPr>
        <p:txBody>
          <a:bodyPr>
            <a:normAutofit lnSpcReduction="10000"/>
          </a:bodyPr>
          <a:lstStyle/>
          <a:p>
            <a:r>
              <a:rPr lang="en-US" sz="2400" dirty="0">
                <a:latin typeface="Bodoni MT" panose="02070603080606020203" pitchFamily="18" charset="0"/>
              </a:rPr>
              <a:t>Employee data set: KAGGEL PROTRAL</a:t>
            </a:r>
          </a:p>
          <a:p>
            <a:r>
              <a:rPr lang="en-US" sz="2400" dirty="0">
                <a:latin typeface="Bodoni MT" panose="02070603080606020203" pitchFamily="18" charset="0"/>
              </a:rPr>
              <a:t>Employee ID: A unique identifier assigned to each employee.</a:t>
            </a:r>
          </a:p>
          <a:p>
            <a:r>
              <a:rPr lang="en-US" sz="2400" dirty="0">
                <a:latin typeface="Bodoni MT" panose="02070603080606020203" pitchFamily="18" charset="0"/>
              </a:rPr>
              <a:t>Age: The age of the employee, ranging from 18 to 60 years.</a:t>
            </a:r>
          </a:p>
          <a:p>
            <a:r>
              <a:rPr lang="en-US" sz="2400" dirty="0">
                <a:latin typeface="Bodoni MT" panose="02070603080606020203" pitchFamily="18" charset="0"/>
              </a:rPr>
              <a:t>Gender: The gender of the employee</a:t>
            </a:r>
          </a:p>
          <a:p>
            <a:r>
              <a:rPr lang="en-US" sz="2400" dirty="0">
                <a:latin typeface="Bodoni MT" panose="02070603080606020203" pitchFamily="18" charset="0"/>
              </a:rPr>
              <a:t>Years at Company: The number of years the employee has been working at the company.</a:t>
            </a:r>
          </a:p>
          <a:p>
            <a:r>
              <a:rPr lang="en-US" sz="2400" dirty="0">
                <a:latin typeface="Bodoni MT" panose="02070603080606020203" pitchFamily="18" charset="0"/>
              </a:rPr>
              <a:t>Monthly Income: The monthly salary of the employee, in dollars.</a:t>
            </a:r>
          </a:p>
          <a:p>
            <a:r>
              <a:rPr lang="en-US" sz="2400" dirty="0">
                <a:latin typeface="Bodoni MT" panose="02070603080606020203" pitchFamily="18" charset="0"/>
              </a:rPr>
              <a:t>Job Role: The department or role the employee works in, encoded into categories such as Finance, Healthcare, Technology, Education, and Media.</a:t>
            </a:r>
          </a:p>
          <a:p>
            <a:r>
              <a:rPr lang="en-US" sz="2400" dirty="0">
                <a:latin typeface="Bodoni MT" panose="02070603080606020203" pitchFamily="18" charset="0"/>
              </a:rPr>
              <a:t>Work-Life Balance: The employee's perceived balance between work and personal life, (Poor, Below Average, Good, Excellent)</a:t>
            </a:r>
          </a:p>
        </p:txBody>
      </p:sp>
    </p:spTree>
    <p:extLst>
      <p:ext uri="{BB962C8B-B14F-4D97-AF65-F5344CB8AC3E}">
        <p14:creationId xmlns:p14="http://schemas.microsoft.com/office/powerpoint/2010/main" val="70336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975</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Bodoni MT</vt:lpstr>
      <vt:lpstr>Calibri</vt:lpstr>
      <vt:lpstr>Calibri Light</vt:lpstr>
      <vt:lpstr>Office Theme</vt:lpstr>
      <vt:lpstr>EMPLOYEE DATA ANALYSIS USING EXCEL</vt:lpstr>
      <vt:lpstr>PROJECT TITLE:</vt:lpstr>
      <vt:lpstr>AGENDA:</vt:lpstr>
      <vt:lpstr> PROBLEM STATEMENT:</vt:lpstr>
      <vt:lpstr> PROJECT OVERVIEW</vt:lpstr>
      <vt:lpstr>WHO ARE THE END USERS?</vt:lpstr>
      <vt:lpstr>SOLUTION AND VALUE PROPOSITION:</vt:lpstr>
      <vt:lpstr>PowerPoint Presentation</vt:lpstr>
      <vt:lpstr>DATA DESCRIPTION: </vt:lpstr>
      <vt:lpstr>DATA DESCRIPTION:</vt:lpstr>
      <vt:lpstr>DATA SET DESCRIPTION:</vt:lpstr>
      <vt:lpstr>MODELLING:</vt:lpstr>
      <vt:lpstr>THE WOW FACTOR IN OUR SOLUTION:</vt:lpstr>
      <vt:lpstr>RESULT : 1. TABLE</vt:lpstr>
      <vt:lpstr>2. BAR DIAGRAM</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ashwini R</dc:creator>
  <cp:lastModifiedBy>ashwini R</cp:lastModifiedBy>
  <cp:revision>2</cp:revision>
  <dcterms:created xsi:type="dcterms:W3CDTF">2024-08-30T14:51:46Z</dcterms:created>
  <dcterms:modified xsi:type="dcterms:W3CDTF">2024-08-30T16:31:57Z</dcterms:modified>
</cp:coreProperties>
</file>