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146847062"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aikosh.indiaai.gov.in/web/datasets/details/district"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63750"/>
            <a:ext cx="8880267" cy="1567594"/>
          </a:xfrm>
        </p:spPr>
        <p:txBody>
          <a:bodyPr>
            <a:normAutofit fontScale="90000"/>
          </a:bodyPr>
          <a:lstStyle/>
          <a:p>
            <a:pPr algn="ctr"/>
            <a:r>
              <a:rPr lang="en-GB" b="1" dirty="0">
                <a:solidFill>
                  <a:schemeClr val="accent1"/>
                </a:solidFill>
                <a:latin typeface="Arial" panose="020B0604020202020204" pitchFamily="34" charset="0"/>
                <a:cs typeface="Arial" panose="020B0604020202020204" pitchFamily="34" charset="0"/>
              </a:rPr>
              <a:t>Beneficiary Count Prediction for Government Schemes using Machine Learning on IBM Cloud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81747" y="408630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GB" sz="2000" b="1" dirty="0">
                <a:solidFill>
                  <a:schemeClr val="accent1">
                    <a:lumMod val="75000"/>
                  </a:schemeClr>
                </a:solidFill>
                <a:latin typeface="Arial"/>
                <a:cs typeface="Arial"/>
              </a:rPr>
              <a:t> Ashwini Parmar</a:t>
            </a:r>
          </a:p>
          <a:p>
            <a:pPr marL="457200" indent="-457200">
              <a:buAutoNum type="arabicPeriod"/>
            </a:pPr>
            <a:r>
              <a:rPr lang="en-US" sz="2000" b="1" dirty="0">
                <a:solidFill>
                  <a:schemeClr val="accent1">
                    <a:lumMod val="75000"/>
                  </a:schemeClr>
                </a:solidFill>
                <a:latin typeface="Arial"/>
                <a:cs typeface="Arial"/>
              </a:rPr>
              <a:t>College Name-</a:t>
            </a:r>
            <a:r>
              <a:rPr lang="en-GB" sz="2000" b="1" dirty="0">
                <a:solidFill>
                  <a:schemeClr val="accent1">
                    <a:lumMod val="75000"/>
                  </a:schemeClr>
                </a:solidFill>
                <a:latin typeface="Arial"/>
                <a:cs typeface="Arial"/>
              </a:rPr>
              <a:t> MediCaps University</a:t>
            </a:r>
          </a:p>
          <a:p>
            <a:pPr marL="457200" indent="-457200">
              <a:buAutoNum type="arabicPeriod"/>
            </a:pPr>
            <a:r>
              <a:rPr lang="en-US" sz="2000" b="1" dirty="0">
                <a:solidFill>
                  <a:schemeClr val="accent1">
                    <a:lumMod val="75000"/>
                  </a:schemeClr>
                </a:solidFill>
                <a:latin typeface="Arial"/>
                <a:cs typeface="Arial"/>
              </a:rPr>
              <a:t>Department</a:t>
            </a:r>
            <a:r>
              <a:rPr lang="en-GB" sz="2000" b="1" dirty="0">
                <a:solidFill>
                  <a:schemeClr val="accent1">
                    <a:lumMod val="75000"/>
                  </a:schemeClr>
                </a:solidFill>
                <a:latin typeface="Arial"/>
                <a:cs typeface="Arial"/>
              </a:rPr>
              <a:t>- CS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425005"/>
          </a:xfrm>
        </p:spPr>
        <p:txBody>
          <a:bodyPr>
            <a:normAutofit fontScale="77500" lnSpcReduction="20000"/>
          </a:bodyPr>
          <a:lstStyle/>
          <a:p>
            <a:pPr marL="0" indent="0">
              <a:buNone/>
            </a:pPr>
            <a:r>
              <a:rPr lang="en-GB" sz="2400" dirty="0">
                <a:solidFill>
                  <a:srgbClr val="0F0F0F"/>
                </a:solidFill>
                <a:ea typeface="+mn-lt"/>
                <a:cs typeface="+mn-lt"/>
              </a:rPr>
              <a:t>IBM Cloud Documentation – https://cloud.ibm.com/docs
Scikit-learn: Machine Learning in Python – https://scikit-learn.org/stable/
Flask: Web Framework Documentation – https://flask.palletsprojects.com/
Pandas Library – https://pandas.pydata.org/
NumPy Documentation – https://numpy.org/doc/
Edunet Foundation Internship Problem Statement Document (2025)</a:t>
            </a:r>
          </a:p>
          <a:p>
            <a:pPr marL="0" indent="0">
              <a:buNone/>
            </a:pPr>
            <a:endParaRPr lang="en-GB" sz="2400" dirty="0">
              <a:solidFill>
                <a:srgbClr val="0F0F0F"/>
              </a:solidFill>
              <a:ea typeface="+mn-lt"/>
              <a:cs typeface="+mn-lt"/>
            </a:endParaRPr>
          </a:p>
          <a:p>
            <a:pPr marL="0" indent="0">
              <a:buNone/>
            </a:pPr>
            <a:r>
              <a:rPr lang="en-GB" sz="2400" dirty="0">
                <a:solidFill>
                  <a:srgbClr val="0F0F0F"/>
                </a:solidFill>
                <a:ea typeface="+mn-lt"/>
                <a:cs typeface="+mn-lt"/>
              </a:rPr>
              <a:t>Dataset – </a:t>
            </a:r>
            <a:r>
              <a:rPr lang="en-GB" sz="2400" dirty="0">
                <a:solidFill>
                  <a:srgbClr val="0F0F0F"/>
                </a:solidFill>
                <a:ea typeface="+mn-lt"/>
                <a:cs typeface="+mn-lt"/>
                <a:hlinkClick r:id="rId2"/>
              </a:rPr>
              <a:t>https://aikosh.indiaai.gov.in/web/datasets/details/district</a:t>
            </a:r>
            <a:r>
              <a:rPr lang="en-GB" sz="2400" dirty="0">
                <a:solidFill>
                  <a:srgbClr val="0F0F0F"/>
                </a:solidFill>
                <a:ea typeface="+mn-lt"/>
                <a:cs typeface="+mn-lt"/>
              </a:rPr>
              <a:t> wise pension data und or the national social assistance programme naap. 1.html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a:extLst>
              <a:ext uri="{FF2B5EF4-FFF2-40B4-BE49-F238E27FC236}">
                <a16:creationId xmlns:a16="http://schemas.microsoft.com/office/drawing/2014/main" id="{007CB834-EB24-A6D5-D4DD-6A8875CD1CB5}"/>
              </a:ext>
            </a:extLst>
          </p:cNvPr>
          <p:cNvPicPr>
            <a:picLocks noChangeAspect="1"/>
          </p:cNvPicPr>
          <p:nvPr/>
        </p:nvPicPr>
        <p:blipFill>
          <a:blip r:embed="rId2"/>
          <a:stretch>
            <a:fillRect/>
          </a:stretch>
        </p:blipFill>
        <p:spPr>
          <a:xfrm>
            <a:off x="426798" y="1439333"/>
            <a:ext cx="8871984" cy="541866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4" name="Picture 3">
            <a:extLst>
              <a:ext uri="{FF2B5EF4-FFF2-40B4-BE49-F238E27FC236}">
                <a16:creationId xmlns:a16="http://schemas.microsoft.com/office/drawing/2014/main" id="{4713E955-6359-1A26-BF81-0CE9D7ADFFE7}"/>
              </a:ext>
            </a:extLst>
          </p:cNvPr>
          <p:cNvPicPr>
            <a:picLocks noChangeAspect="1"/>
          </p:cNvPicPr>
          <p:nvPr/>
        </p:nvPicPr>
        <p:blipFill>
          <a:blip r:embed="rId2"/>
          <a:stretch>
            <a:fillRect/>
          </a:stretch>
        </p:blipFill>
        <p:spPr>
          <a:xfrm>
            <a:off x="496850" y="1232452"/>
            <a:ext cx="8539993" cy="561942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4" name="Picture 3">
            <a:extLst>
              <a:ext uri="{FF2B5EF4-FFF2-40B4-BE49-F238E27FC236}">
                <a16:creationId xmlns:a16="http://schemas.microsoft.com/office/drawing/2014/main" id="{430F0844-B511-986B-B3AD-C8F86F7B461A}"/>
              </a:ext>
            </a:extLst>
          </p:cNvPr>
          <p:cNvPicPr>
            <a:picLocks noChangeAspect="1"/>
          </p:cNvPicPr>
          <p:nvPr/>
        </p:nvPicPr>
        <p:blipFill>
          <a:blip r:embed="rId2"/>
          <a:stretch>
            <a:fillRect/>
          </a:stretch>
        </p:blipFill>
        <p:spPr>
          <a:xfrm>
            <a:off x="436562" y="2143889"/>
            <a:ext cx="9862344" cy="341208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58C4-609B-0F0F-E1F9-45E4A05486FD}"/>
              </a:ext>
            </a:extLst>
          </p:cNvPr>
          <p:cNvSpPr>
            <a:spLocks noGrp="1"/>
          </p:cNvSpPr>
          <p:nvPr>
            <p:ph type="title"/>
          </p:nvPr>
        </p:nvSpPr>
        <p:spPr/>
        <p:txBody>
          <a:bodyPr/>
          <a:lstStyle/>
          <a:p>
            <a:r>
              <a:rPr lang="en-GB" dirty="0"/>
              <a:t>GIT-HUB LINK</a:t>
            </a:r>
            <a:endParaRPr lang="en-US" dirty="0"/>
          </a:p>
        </p:txBody>
      </p:sp>
      <p:sp>
        <p:nvSpPr>
          <p:cNvPr id="3" name="Content Placeholder 2">
            <a:extLst>
              <a:ext uri="{FF2B5EF4-FFF2-40B4-BE49-F238E27FC236}">
                <a16:creationId xmlns:a16="http://schemas.microsoft.com/office/drawing/2014/main" id="{75439452-C344-E1C9-166C-8EE8B0849508}"/>
              </a:ext>
            </a:extLst>
          </p:cNvPr>
          <p:cNvSpPr>
            <a:spLocks noGrp="1"/>
          </p:cNvSpPr>
          <p:nvPr>
            <p:ph idx="1"/>
          </p:nvPr>
        </p:nvSpPr>
        <p:spPr/>
        <p:txBody>
          <a:bodyPr>
            <a:normAutofit/>
          </a:bodyPr>
          <a:lstStyle/>
          <a:p>
            <a:r>
              <a:rPr lang="en-GB" sz="2400" b="1" dirty="0"/>
              <a:t>GitHub link : https://github.com/Ashwini1813/Beneficiary_prediction_model.git</a:t>
            </a:r>
            <a:endParaRPr lang="en-US" sz="2400" b="1" dirty="0"/>
          </a:p>
        </p:txBody>
      </p:sp>
    </p:spTree>
    <p:extLst>
      <p:ext uri="{BB962C8B-B14F-4D97-AF65-F5344CB8AC3E}">
        <p14:creationId xmlns:p14="http://schemas.microsoft.com/office/powerpoint/2010/main" val="143619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sz="2400" dirty="0">
                <a:solidFill>
                  <a:srgbClr val="0F0F0F"/>
                </a:solidFill>
                <a:ea typeface="+mn-lt"/>
                <a:cs typeface="+mn-lt"/>
              </a:rPr>
              <a:t>Predicting Eligibility for using Machine Learning</a:t>
            </a:r>
          </a:p>
          <a:p>
            <a:pPr marL="0" indent="0">
              <a:buNone/>
            </a:pPr>
            <a:r>
              <a:rPr lang="en-GB" sz="2400">
                <a:solidFill>
                  <a:srgbClr val="0F0F0F"/>
                </a:solidFill>
                <a:ea typeface="+mn-lt"/>
                <a:cs typeface="+mn-lt"/>
              </a:rPr>
              <a:t>Many </a:t>
            </a:r>
            <a:r>
              <a:rPr lang="en-GB" sz="2400" dirty="0">
                <a:solidFill>
                  <a:srgbClr val="0F0F0F"/>
                </a:solidFill>
                <a:ea typeface="+mn-lt"/>
                <a:cs typeface="+mn-lt"/>
              </a:rPr>
              <a:t>government schemes require precise estimation of the number of beneficiaries across various regions to ensure effective planning, budgeting, and delivery. Traditional manual methods are inefficient, error-prone, and do not scale well with large datasets.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24485" lvl="1" indent="0">
              <a:buNone/>
            </a:pPr>
            <a:r>
              <a:rPr lang="en-GB" sz="1200" b="1" dirty="0">
                <a:latin typeface="Calibri"/>
              </a:rPr>
              <a:t>The proposed system aims to address the challenge of predicting the total number of beneficiaries for a government scheme using demographic and scheme-related data. The solution uses machine learning techniques to automate and enhance prediction accuracy.
🔹 Data Collection:</a:t>
            </a:r>
          </a:p>
          <a:p>
            <a:pPr marL="324485" lvl="1" indent="0">
              <a:buNone/>
            </a:pPr>
            <a:r>
              <a:rPr lang="en-GB" sz="1200" b="1" dirty="0">
                <a:latin typeface="Calibri"/>
              </a:rPr>
              <a:t>Collected structured data related to gender, caste category, age, scheme name, and scheme code.
Used static CSV datasets representing real-life government scheme enrollments.
🔹 Data Preprocessing:
Handled missing values and formatted the data for compatibility.
Applied label encoding and other techniques for categorical features.</a:t>
            </a:r>
          </a:p>
          <a:p>
            <a:pPr marL="324485" lvl="1" indent="0">
              <a:buNone/>
            </a:pPr>
            <a:r>
              <a:rPr lang="en-GB" sz="1200" b="1" dirty="0">
                <a:latin typeface="Calibri"/>
              </a:rPr>
              <a:t>Performed feature selection and basic exploratory analysis.
🔹 Machine Learning Algorithm:
Used Random Forest Regressor from Scikit-learn to train the prediction model.
Model trained to estimate the total number of beneficiaries for a given input.
🔹 Deployment:
Deployed the application and model files on IBM Cloud using Watson Studio.
🔹 Evaluation:
Used metrics like R² Score and Mean Absolute Error (MAE) to evaluate model accuracy.
Ensured predictions are interpretable and useful for policy insights.</a:t>
            </a:r>
          </a:p>
          <a:p>
            <a:pPr marL="324485" lvl="1" indent="0">
              <a:buNone/>
            </a:pPr>
            <a:r>
              <a:rPr lang="en-GB" sz="1200" dirty="0"/>
              <a:t>Result:
Successfully built and deployed a machine learning model on IBM Cloud to predict scheme beneficiaries with accurate results.</a:t>
            </a: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GB" sz="2200" b="1" dirty="0">
                <a:solidFill>
                  <a:srgbClr val="0F0F0F"/>
                </a:solidFill>
                <a:ea typeface="+mn-lt"/>
                <a:cs typeface="+mn-lt"/>
              </a:rPr>
              <a:t>System Requirements:</a:t>
            </a:r>
          </a:p>
          <a:p>
            <a:pPr marL="0" indent="0">
              <a:buNone/>
            </a:pPr>
            <a:r>
              <a:rPr lang="en-GB" sz="1800" b="1" dirty="0">
                <a:solidFill>
                  <a:srgbClr val="0F0F0F"/>
                </a:solidFill>
                <a:ea typeface="+mn-lt"/>
                <a:cs typeface="+mn-lt"/>
              </a:rPr>
              <a:t>                                      • Operating System: Windows 7 or above / Ubuntu
                                      • RAM: Minimum 4 GB (Recommended 8 GB)
                                      • Processor: Intel Core i3 or higher
                                      • IBM Cloud (Lite Tier) with Watson Studio enabled
                                      • Stable internet connection for cloud services access</a:t>
            </a:r>
          </a:p>
          <a:p>
            <a:pPr marL="0" indent="0">
              <a:buNone/>
            </a:pPr>
            <a:endParaRPr lang="en-GB" sz="1800" b="1" dirty="0">
              <a:solidFill>
                <a:srgbClr val="0F0F0F"/>
              </a:solidFill>
              <a:ea typeface="+mn-lt"/>
              <a:cs typeface="+mn-lt"/>
            </a:endParaRPr>
          </a:p>
          <a:p>
            <a:pPr marL="0" indent="0">
              <a:buNone/>
            </a:pPr>
            <a:r>
              <a:rPr lang="en-GB" sz="2400" b="1" dirty="0">
                <a:solidFill>
                  <a:srgbClr val="0F0F0F"/>
                </a:solidFill>
                <a:ea typeface="+mn-lt"/>
                <a:cs typeface="+mn-lt"/>
              </a:rPr>
              <a:t>Libraries Required to Build the Model:</a:t>
            </a:r>
            <a:r>
              <a:rPr lang="en-GB" sz="1800" b="1" dirty="0">
                <a:solidFill>
                  <a:srgbClr val="0F0F0F"/>
                </a:solidFill>
                <a:ea typeface="+mn-lt"/>
                <a:cs typeface="+mn-lt"/>
              </a:rPr>
              <a:t>
                                             • pandas – for data manipulation and analysis
                                             • NumPy – for numerical operations
                                             • matplotlib &amp; seaborn – for data visualization</a:t>
            </a:r>
          </a:p>
          <a:p>
            <a:pPr marL="0" indent="0">
              <a:buNone/>
            </a:pPr>
            <a:r>
              <a:rPr lang="en-GB" sz="1800" b="1" dirty="0">
                <a:solidFill>
                  <a:srgbClr val="0F0F0F"/>
                </a:solidFill>
                <a:ea typeface="+mn-lt"/>
                <a:cs typeface="+mn-lt"/>
              </a:rPr>
              <a:t>                                             • Scikit-learn – for machine learning algorithms and model evaluation
                                             • joblib – to save and load the ML model</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0" indent="0">
              <a:buNone/>
            </a:pPr>
            <a:r>
              <a:rPr lang="en-GB" sz="1400" b="1" dirty="0">
                <a:ea typeface="+mn-lt"/>
                <a:cs typeface="+mn-lt"/>
              </a:rPr>
              <a:t>Algorithm Selection: </a:t>
            </a:r>
          </a:p>
          <a:p>
            <a:pPr marL="0" indent="0">
              <a:buNone/>
            </a:pPr>
            <a:r>
              <a:rPr lang="en-GB" sz="1400" b="1" dirty="0">
                <a:ea typeface="+mn-lt"/>
                <a:cs typeface="+mn-lt"/>
              </a:rPr>
              <a:t> </a:t>
            </a:r>
            <a:r>
              <a:rPr lang="en-GB" sz="1400" dirty="0">
                <a:ea typeface="+mn-lt"/>
                <a:cs typeface="+mn-lt"/>
              </a:rPr>
              <a:t>We used the Random Forest Regressor, a robust ensemble learning method suitable for regression tasks. It was chosen for its ability to handle nonlinear relationships and provide high accuracy even with limited data preprocessing.
</a:t>
            </a:r>
            <a:r>
              <a:rPr lang="en-GB" sz="1400" b="1" dirty="0">
                <a:ea typeface="+mn-lt"/>
                <a:cs typeface="+mn-lt"/>
              </a:rPr>
              <a:t>Data Input:     </a:t>
            </a:r>
          </a:p>
          <a:p>
            <a:pPr marL="0" indent="0">
              <a:buNone/>
            </a:pPr>
            <a:r>
              <a:rPr lang="en-GB" sz="1400" b="1" dirty="0">
                <a:ea typeface="+mn-lt"/>
                <a:cs typeface="+mn-lt"/>
              </a:rPr>
              <a:t>  </a:t>
            </a:r>
            <a:r>
              <a:rPr lang="en-GB" sz="1400" dirty="0">
                <a:ea typeface="+mn-lt"/>
                <a:cs typeface="+mn-lt"/>
              </a:rPr>
              <a:t>The model was trained using historical data that included features such as:
                           Age.   ,     Salary.      ,     Years of Experience.     ,      Contribution Amount
These features were chosen for their strong correlation with pension eligibility and beneficiary prediction</a:t>
            </a:r>
          </a:p>
          <a:p>
            <a:pPr marL="0" indent="0">
              <a:buNone/>
            </a:pPr>
            <a:r>
              <a:rPr lang="en-GB" sz="1400" b="1" dirty="0">
                <a:ea typeface="+mn-lt"/>
                <a:cs typeface="+mn-lt"/>
              </a:rPr>
              <a:t>Training Process:.    </a:t>
            </a:r>
          </a:p>
          <a:p>
            <a:pPr marL="0" indent="0">
              <a:buNone/>
            </a:pPr>
            <a:r>
              <a:rPr lang="en-GB" sz="1400" b="1" dirty="0">
                <a:ea typeface="+mn-lt"/>
                <a:cs typeface="+mn-lt"/>
              </a:rPr>
              <a:t>    </a:t>
            </a:r>
            <a:r>
              <a:rPr lang="en-GB" sz="1400" dirty="0">
                <a:ea typeface="+mn-lt"/>
                <a:cs typeface="+mn-lt"/>
              </a:rPr>
              <a:t>The algorithm was trained on the cleaned dataset using 80/20 train-test split. </a:t>
            </a:r>
            <a:r>
              <a:rPr lang="en-GB" sz="1400" dirty="0" err="1">
                <a:ea typeface="+mn-lt"/>
                <a:cs typeface="+mn-lt"/>
              </a:rPr>
              <a:t>Hyperparameters</a:t>
            </a:r>
            <a:r>
              <a:rPr lang="en-GB" sz="1400" dirty="0">
                <a:ea typeface="+mn-lt"/>
                <a:cs typeface="+mn-lt"/>
              </a:rPr>
              <a:t> like the number of estimators were tuned for better accuracy. The model was evaluated using Mean Squared Error (MSE).
 </a:t>
            </a:r>
            <a:r>
              <a:rPr lang="en-GB" sz="1400" b="1" dirty="0">
                <a:ea typeface="+mn-lt"/>
                <a:cs typeface="+mn-lt"/>
              </a:rPr>
              <a:t>Prediction Process:.      </a:t>
            </a:r>
          </a:p>
          <a:p>
            <a:pPr marL="0" indent="0">
              <a:buNone/>
            </a:pPr>
            <a:r>
              <a:rPr lang="en-GB" sz="1400" b="1" dirty="0">
                <a:ea typeface="+mn-lt"/>
                <a:cs typeface="+mn-lt"/>
              </a:rPr>
              <a:t>   </a:t>
            </a:r>
            <a:r>
              <a:rPr lang="en-GB" sz="1400" dirty="0">
                <a:ea typeface="+mn-lt"/>
                <a:cs typeface="+mn-lt"/>
              </a:rPr>
              <a:t>Once trained, the model was able to predict the number of eligible pension beneficiaries for new data inputs. It handled real-time inputs through a simple UI interface and provided accurate results instantly.</a:t>
            </a:r>
          </a:p>
          <a:p>
            <a:pPr marL="0" indent="0">
              <a:buNone/>
            </a:pPr>
            <a:r>
              <a:rPr lang="en-GB" sz="1400" b="1" dirty="0">
                <a:ea typeface="+mn-lt"/>
                <a:cs typeface="+mn-lt"/>
              </a:rPr>
              <a:t>Deployment: </a:t>
            </a:r>
            <a:r>
              <a:rPr lang="en-GB" sz="1400" dirty="0">
                <a:ea typeface="+mn-lt"/>
                <a:cs typeface="+mn-lt"/>
              </a:rPr>
              <a:t>
The model was deployed on IBM Cloud using Watson Studio.
The entire solution was hosted and tested on IBM Cloud, fulfilling the requirements of the internship project.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96646" y="1232452"/>
            <a:ext cx="11029615" cy="4673324"/>
          </a:xfrm>
        </p:spPr>
        <p:txBody>
          <a:bodyPr>
            <a:normAutofit/>
          </a:bodyPr>
          <a:lstStyle/>
          <a:p>
            <a:pPr marL="0" indent="0">
              <a:buNone/>
            </a:pPr>
            <a:r>
              <a:rPr lang="en-GB" sz="2400" dirty="0">
                <a:solidFill>
                  <a:srgbClr val="0F0F0F"/>
                </a:solidFill>
                <a:ea typeface="+mn-lt"/>
                <a:cs typeface="+mn-lt"/>
              </a:rPr>
              <a:t>The machine learning model accurately predicted eligible pension beneficiaries using the provided dataset. It was successfully trained, tested, and deployed on IBM Cloud, demonstrating reliable performance and practical applicability for real-time prediction scenarios.</a:t>
            </a:r>
          </a:p>
          <a:p>
            <a:pPr marL="0" indent="0">
              <a:buNone/>
            </a:pPr>
            <a:r>
              <a:rPr lang="en-IN" sz="2400" dirty="0">
                <a:solidFill>
                  <a:srgbClr val="0F0F0F"/>
                </a:solidFill>
                <a:ea typeface="+mn-lt"/>
                <a:cs typeface="+mn-lt"/>
              </a:rPr>
              <a:t>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482520"/>
            <a:ext cx="11029615" cy="4673324"/>
          </a:xfrm>
        </p:spPr>
        <p:txBody>
          <a:bodyPr>
            <a:normAutofit/>
          </a:bodyPr>
          <a:lstStyle/>
          <a:p>
            <a:pPr marL="0" indent="0">
              <a:buNone/>
            </a:pPr>
            <a:r>
              <a:rPr lang="en-GB" sz="2000" dirty="0">
                <a:solidFill>
                  <a:srgbClr val="0F0F0F"/>
                </a:solidFill>
                <a:ea typeface="+mn-lt"/>
                <a:cs typeface="+mn-lt"/>
              </a:rPr>
              <a:t>The project successfully demonstrated the use of machine learning to predict pension beneficiaries by leveraging historical data and deploying the solution on IBM Cloud. It highlights the practical implementation of data science in solving real-world problems and sets the foundation for more advanced AI-based decision support systems.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40017"/>
            <a:ext cx="11029615" cy="4673324"/>
          </a:xfrm>
        </p:spPr>
        <p:txBody>
          <a:bodyPr/>
          <a:lstStyle/>
          <a:p>
            <a:pPr marL="0" indent="0">
              <a:buNone/>
            </a:pPr>
            <a:r>
              <a:rPr lang="en-GB" sz="2000" dirty="0">
                <a:ea typeface="+mn-lt"/>
                <a:cs typeface="+mn-lt"/>
              </a:rPr>
              <a:t>This project can be extended by integrating real-time data updates, enhancing model accuracy with deep learning techniques, and deploying the application as a full-fledged web service. Additionally, it can be scaled to support government policy planning, optimize resource allocation, and include multilingual user interfaces for wider accessibility.</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Beneficiary Count Prediction for Government Schemes using Machine Learning on IBM Cloud</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Parmar</cp:lastModifiedBy>
  <cp:revision>26</cp:revision>
  <dcterms:created xsi:type="dcterms:W3CDTF">2021-05-26T16:50:10Z</dcterms:created>
  <dcterms:modified xsi:type="dcterms:W3CDTF">2025-08-04T06:29:48Z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