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83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661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4169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4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1268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8629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04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088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18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695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699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60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30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009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719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591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673446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955E-31F4-BE50-9163-243631EA600A}"/>
              </a:ext>
            </a:extLst>
          </p:cNvPr>
          <p:cNvSpPr>
            <a:spLocks noGrp="1"/>
          </p:cNvSpPr>
          <p:nvPr>
            <p:ph type="ctrTitle"/>
          </p:nvPr>
        </p:nvSpPr>
        <p:spPr>
          <a:xfrm>
            <a:off x="1556446" y="1553495"/>
            <a:ext cx="9406522" cy="2330247"/>
          </a:xfrm>
        </p:spPr>
        <p:txBody>
          <a:bodyPr>
            <a:normAutofit fontScale="90000"/>
          </a:bodyPr>
          <a:lstStyle/>
          <a:p>
            <a:pPr algn="ctr"/>
            <a:r>
              <a:rPr lang="en-US" sz="6000" b="1" i="0" dirty="0">
                <a:solidFill>
                  <a:schemeClr val="accent2"/>
                </a:solidFill>
                <a:effectLst/>
                <a:highlight>
                  <a:srgbClr val="FFFFFF"/>
                </a:highlight>
                <a:latin typeface="Roboto" panose="02000000000000000000" pitchFamily="2" charset="0"/>
              </a:rPr>
              <a:t>OTP VERIFICATION SYSTEM</a:t>
            </a:r>
            <a:br>
              <a:rPr lang="en-US" sz="6000" b="1" i="0" dirty="0">
                <a:solidFill>
                  <a:srgbClr val="0D0D0D"/>
                </a:solidFill>
                <a:effectLst/>
                <a:highlight>
                  <a:srgbClr val="FFFFFF"/>
                </a:highlight>
                <a:latin typeface="Roboto" panose="02000000000000000000" pitchFamily="2" charset="0"/>
              </a:rPr>
            </a:br>
            <a:r>
              <a:rPr lang="en-US" sz="4000" b="1" i="0" dirty="0">
                <a:solidFill>
                  <a:srgbClr val="082343"/>
                </a:solidFill>
                <a:effectLst/>
                <a:highlight>
                  <a:srgbClr val="FFFFFF"/>
                </a:highlight>
                <a:latin typeface="SofiaPro"/>
              </a:rPr>
              <a:t>Python - Capstone Project</a:t>
            </a:r>
            <a:br>
              <a:rPr lang="en-US" sz="1200" b="1" i="0" dirty="0">
                <a:solidFill>
                  <a:srgbClr val="082343"/>
                </a:solidFill>
                <a:effectLst/>
                <a:highlight>
                  <a:srgbClr val="FFFFFF"/>
                </a:highlight>
                <a:latin typeface="SofiaPro"/>
              </a:rPr>
            </a:br>
            <a:endParaRPr lang="en-US" sz="6000" dirty="0"/>
          </a:p>
        </p:txBody>
      </p:sp>
    </p:spTree>
    <p:extLst>
      <p:ext uri="{BB962C8B-B14F-4D97-AF65-F5344CB8AC3E}">
        <p14:creationId xmlns:p14="http://schemas.microsoft.com/office/powerpoint/2010/main" val="62775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BBBC-03E0-9CCE-6315-9C99895607F8}"/>
              </a:ext>
            </a:extLst>
          </p:cNvPr>
          <p:cNvSpPr>
            <a:spLocks noGrp="1"/>
          </p:cNvSpPr>
          <p:nvPr>
            <p:ph type="title"/>
          </p:nvPr>
        </p:nvSpPr>
        <p:spPr>
          <a:xfrm>
            <a:off x="677334" y="609600"/>
            <a:ext cx="8596668" cy="825910"/>
          </a:xfrm>
        </p:spPr>
        <p:txBody>
          <a:bodyPr/>
          <a:lstStyle/>
          <a:p>
            <a:pPr algn="ctr"/>
            <a:r>
              <a:rPr lang="en-US" b="1" i="0" dirty="0">
                <a:solidFill>
                  <a:srgbClr val="0D0D0D"/>
                </a:solidFill>
                <a:effectLst/>
                <a:highlight>
                  <a:srgbClr val="FFFFFF"/>
                </a:highlight>
                <a:latin typeface="ui-sans-serif"/>
              </a:rPr>
              <a:t>Conclusion</a:t>
            </a:r>
            <a:endParaRPr lang="en-US" dirty="0"/>
          </a:p>
        </p:txBody>
      </p:sp>
      <p:sp>
        <p:nvSpPr>
          <p:cNvPr id="3" name="Content Placeholder 2">
            <a:extLst>
              <a:ext uri="{FF2B5EF4-FFF2-40B4-BE49-F238E27FC236}">
                <a16:creationId xmlns:a16="http://schemas.microsoft.com/office/drawing/2014/main" id="{1219B893-FBA5-81AF-7F8E-96358773232F}"/>
              </a:ext>
            </a:extLst>
          </p:cNvPr>
          <p:cNvSpPr>
            <a:spLocks noGrp="1"/>
          </p:cNvSpPr>
          <p:nvPr>
            <p:ph idx="1"/>
          </p:nvPr>
        </p:nvSpPr>
        <p:spPr>
          <a:xfrm>
            <a:off x="677334" y="1488613"/>
            <a:ext cx="8596668" cy="3880773"/>
          </a:xfrm>
        </p:spPr>
        <p:txBody>
          <a:bodyPr/>
          <a:lstStyle/>
          <a:p>
            <a:pPr marL="0" indent="0">
              <a:buNone/>
            </a:pPr>
            <a:r>
              <a:rPr lang="en-US" b="1" dirty="0"/>
              <a:t>Future Enhancements:</a:t>
            </a:r>
          </a:p>
          <a:p>
            <a:pPr>
              <a:buFont typeface="Wingdings" panose="05000000000000000000" pitchFamily="2" charset="2"/>
              <a:buChar char="§"/>
            </a:pPr>
            <a:r>
              <a:rPr lang="en-US" b="1" dirty="0"/>
              <a:t>Enhanced Security Features:</a:t>
            </a:r>
            <a:r>
              <a:rPr lang="en-US" dirty="0"/>
              <a:t> Add rate limiting and encryption for OTP storage.</a:t>
            </a:r>
          </a:p>
          <a:p>
            <a:pPr>
              <a:buFont typeface="Wingdings" panose="05000000000000000000" pitchFamily="2" charset="2"/>
              <a:buChar char="§"/>
            </a:pPr>
            <a:r>
              <a:rPr lang="en-US" b="1" dirty="0"/>
              <a:t>Improved User Experience: </a:t>
            </a:r>
            <a:r>
              <a:rPr lang="en-US" dirty="0"/>
              <a:t>Develop a GUI and support OTP delivery via SMS.</a:t>
            </a:r>
          </a:p>
          <a:p>
            <a:pPr>
              <a:buFont typeface="Wingdings" panose="05000000000000000000" pitchFamily="2" charset="2"/>
              <a:buChar char="§"/>
            </a:pPr>
            <a:r>
              <a:rPr lang="en-US" b="1" dirty="0"/>
              <a:t>Scalability and Performance: </a:t>
            </a:r>
            <a:r>
              <a:rPr lang="en-US" dirty="0"/>
              <a:t>Optimize for large user bases and implement logging and monitoring.</a:t>
            </a:r>
            <a:endParaRPr lang="en-US" b="1" dirty="0"/>
          </a:p>
          <a:p>
            <a:pPr>
              <a:buFont typeface="Wingdings" panose="05000000000000000000" pitchFamily="2" charset="2"/>
              <a:buChar char="§"/>
            </a:pPr>
            <a:endParaRPr lang="en-US" b="1" dirty="0"/>
          </a:p>
        </p:txBody>
      </p:sp>
    </p:spTree>
    <p:extLst>
      <p:ext uri="{BB962C8B-B14F-4D97-AF65-F5344CB8AC3E}">
        <p14:creationId xmlns:p14="http://schemas.microsoft.com/office/powerpoint/2010/main" val="91514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2E011-4F56-0416-FF7C-CB43EDD2B9C9}"/>
              </a:ext>
            </a:extLst>
          </p:cNvPr>
          <p:cNvSpPr>
            <a:spLocks noGrp="1"/>
          </p:cNvSpPr>
          <p:nvPr>
            <p:ph idx="1"/>
          </p:nvPr>
        </p:nvSpPr>
        <p:spPr>
          <a:xfrm>
            <a:off x="1066800" y="705846"/>
            <a:ext cx="8460658" cy="5446307"/>
          </a:xfrm>
        </p:spPr>
        <p:txBody>
          <a:bodyPr/>
          <a:lstStyle/>
          <a:p>
            <a:pPr marL="0" indent="0">
              <a:buNone/>
            </a:pPr>
            <a:r>
              <a:rPr lang="en-US" b="1" i="0" dirty="0">
                <a:solidFill>
                  <a:srgbClr val="0D0D0D"/>
                </a:solidFill>
                <a:effectLst/>
                <a:highlight>
                  <a:srgbClr val="FFFFFF"/>
                </a:highlight>
                <a:latin typeface="Roboto" panose="02000000000000000000" pitchFamily="2" charset="0"/>
              </a:rPr>
              <a:t>Problem Statement:</a:t>
            </a:r>
          </a:p>
          <a:p>
            <a:pPr marL="0" indent="0">
              <a:buNone/>
            </a:pPr>
            <a:r>
              <a:rPr lang="en-US" dirty="0"/>
              <a:t>Developing an OTP (One-Time Password) verification system in Python. The system should generate a 6-digit OTP and send it to the user's email address for verification. Upon receiving the OTP, the user should enter it into the system for validation. If the entered OTP matches the generated OTP, access should be granted; otherwise, access should be denied.</a:t>
            </a:r>
          </a:p>
          <a:p>
            <a:pPr marL="0" indent="0">
              <a:buNone/>
            </a:pPr>
            <a:endParaRPr lang="en-US" dirty="0"/>
          </a:p>
          <a:p>
            <a:pPr marL="0" indent="0" algn="l" rtl="0">
              <a:spcBef>
                <a:spcPts val="1500"/>
              </a:spcBef>
              <a:spcAft>
                <a:spcPts val="1500"/>
              </a:spcAft>
              <a:buNone/>
            </a:pPr>
            <a:r>
              <a:rPr lang="en-US" sz="1800" b="1" i="0" u="none" strike="noStrike" dirty="0">
                <a:solidFill>
                  <a:srgbClr val="0D0D0D"/>
                </a:solidFill>
                <a:effectLst/>
                <a:highlight>
                  <a:srgbClr val="FFFFFF"/>
                </a:highlight>
                <a:latin typeface="Roboto" panose="02000000000000000000" pitchFamily="2" charset="0"/>
              </a:rPr>
              <a:t>Project Requirements:</a:t>
            </a:r>
            <a:endParaRPr lang="en-US" b="0" i="0" dirty="0">
              <a:solidFill>
                <a:srgbClr val="002246"/>
              </a:solidFill>
              <a:effectLst/>
              <a:highlight>
                <a:srgbClr val="FFFFFF"/>
              </a:highlight>
              <a:latin typeface="SofiaPro"/>
            </a:endParaRPr>
          </a:p>
          <a:p>
            <a:pPr algn="l" rtl="0" fontAlgn="base">
              <a:spcBef>
                <a:spcPts val="1500"/>
              </a:spcBef>
              <a:spcAft>
                <a:spcPts val="0"/>
              </a:spcAft>
              <a:buFont typeface="Arial" panose="020B0604020202020204" pitchFamily="34" charset="0"/>
              <a:buChar char="•"/>
            </a:pPr>
            <a:r>
              <a:rPr lang="en-US" sz="1800" b="0" i="0" u="none" strike="noStrike" dirty="0">
                <a:solidFill>
                  <a:srgbClr val="0D0D0D"/>
                </a:solidFill>
                <a:effectLst/>
                <a:highlight>
                  <a:srgbClr val="FFFFFF"/>
                </a:highlight>
                <a:latin typeface="Roboto" panose="02000000000000000000" pitchFamily="2" charset="0"/>
              </a:rPr>
              <a:t>Implement a function to generate a 6-digit OTP randomly.</a:t>
            </a:r>
          </a:p>
          <a:p>
            <a:pPr algn="l" rtl="0" fontAlgn="base">
              <a:spcBef>
                <a:spcPts val="0"/>
              </a:spcBef>
              <a:spcAft>
                <a:spcPts val="0"/>
              </a:spcAft>
              <a:buFont typeface="Arial" panose="020B0604020202020204" pitchFamily="34" charset="0"/>
              <a:buChar char="•"/>
            </a:pPr>
            <a:r>
              <a:rPr lang="en-US" sz="1800" b="0" i="0" u="none" strike="noStrike" dirty="0">
                <a:solidFill>
                  <a:srgbClr val="0D0D0D"/>
                </a:solidFill>
                <a:effectLst/>
                <a:highlight>
                  <a:srgbClr val="FFFFFF"/>
                </a:highlight>
                <a:latin typeface="Roboto" panose="02000000000000000000" pitchFamily="2" charset="0"/>
              </a:rPr>
              <a:t>Develop a function to simulate sending the OTP to the user's email address.</a:t>
            </a:r>
          </a:p>
          <a:p>
            <a:pPr algn="l" rtl="0" fontAlgn="base">
              <a:spcBef>
                <a:spcPts val="0"/>
              </a:spcBef>
              <a:spcAft>
                <a:spcPts val="0"/>
              </a:spcAft>
              <a:buFont typeface="Arial" panose="020B0604020202020204" pitchFamily="34" charset="0"/>
              <a:buChar char="•"/>
            </a:pPr>
            <a:r>
              <a:rPr lang="en-US" sz="1800" b="0" i="0" u="none" strike="noStrike" dirty="0">
                <a:solidFill>
                  <a:srgbClr val="0D0D0D"/>
                </a:solidFill>
                <a:effectLst/>
                <a:highlight>
                  <a:srgbClr val="FFFFFF"/>
                </a:highlight>
                <a:latin typeface="Roboto" panose="02000000000000000000" pitchFamily="2" charset="0"/>
              </a:rPr>
              <a:t>Create a function to prompt the user to enter the OTP received in their email.</a:t>
            </a:r>
          </a:p>
          <a:p>
            <a:pPr algn="l" rtl="0" fontAlgn="base">
              <a:spcBef>
                <a:spcPts val="0"/>
              </a:spcBef>
              <a:spcAft>
                <a:spcPts val="0"/>
              </a:spcAft>
              <a:buFont typeface="Arial" panose="020B0604020202020204" pitchFamily="34" charset="0"/>
              <a:buChar char="•"/>
            </a:pPr>
            <a:r>
              <a:rPr lang="en-US" sz="1800" b="0" i="0" u="none" strike="noStrike" dirty="0">
                <a:solidFill>
                  <a:srgbClr val="0D0D0D"/>
                </a:solidFill>
                <a:effectLst/>
                <a:highlight>
                  <a:srgbClr val="FFFFFF"/>
                </a:highlight>
                <a:latin typeface="Roboto" panose="02000000000000000000" pitchFamily="2" charset="0"/>
              </a:rPr>
              <a:t>Implement a function to verify if the entered OTP matches the generated OTP.</a:t>
            </a:r>
          </a:p>
          <a:p>
            <a:pPr algn="l" rtl="0" fontAlgn="base">
              <a:spcBef>
                <a:spcPts val="0"/>
              </a:spcBef>
              <a:spcAft>
                <a:spcPts val="0"/>
              </a:spcAft>
              <a:buFont typeface="Arial" panose="020B0604020202020204" pitchFamily="34" charset="0"/>
              <a:buChar char="•"/>
            </a:pPr>
            <a:r>
              <a:rPr lang="en-US" sz="1800" b="0" i="0" u="none" strike="noStrike" dirty="0">
                <a:solidFill>
                  <a:srgbClr val="0D0D0D"/>
                </a:solidFill>
                <a:effectLst/>
                <a:highlight>
                  <a:srgbClr val="FFFFFF"/>
                </a:highlight>
                <a:latin typeface="Roboto" panose="02000000000000000000" pitchFamily="2" charset="0"/>
              </a:rPr>
              <a:t>Ensure proper error handling and user-friendly prompts throughout the system.</a:t>
            </a:r>
          </a:p>
          <a:p>
            <a:pPr algn="l" rtl="0" fontAlgn="base">
              <a:spcBef>
                <a:spcPts val="0"/>
              </a:spcBef>
              <a:spcAft>
                <a:spcPts val="1500"/>
              </a:spcAft>
              <a:buFont typeface="Arial" panose="020B0604020202020204" pitchFamily="34" charset="0"/>
              <a:buChar char="•"/>
            </a:pPr>
            <a:r>
              <a:rPr lang="en-US" sz="1800" b="0" i="0" u="none" strike="noStrike" dirty="0">
                <a:solidFill>
                  <a:srgbClr val="0D0D0D"/>
                </a:solidFill>
                <a:effectLst/>
                <a:highlight>
                  <a:srgbClr val="FFFFFF"/>
                </a:highlight>
                <a:latin typeface="Roboto" panose="02000000000000000000" pitchFamily="2" charset="0"/>
              </a:rPr>
              <a:t>Allow the user to retry OTP entry in case of incorrect input.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1682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E59C3-F5AE-11C5-39E0-4B399EF79C5B}"/>
              </a:ext>
            </a:extLst>
          </p:cNvPr>
          <p:cNvSpPr>
            <a:spLocks noGrp="1"/>
          </p:cNvSpPr>
          <p:nvPr>
            <p:ph idx="1"/>
          </p:nvPr>
        </p:nvSpPr>
        <p:spPr>
          <a:xfrm>
            <a:off x="726495" y="646421"/>
            <a:ext cx="8761634" cy="3880773"/>
          </a:xfrm>
        </p:spPr>
        <p:txBody>
          <a:bodyPr/>
          <a:lstStyle/>
          <a:p>
            <a:r>
              <a:rPr lang="en-US" b="1" i="0" dirty="0">
                <a:solidFill>
                  <a:srgbClr val="0D0D0D"/>
                </a:solidFill>
                <a:effectLst/>
                <a:highlight>
                  <a:srgbClr val="FFFFFF"/>
                </a:highlight>
                <a:latin typeface="ui-sans-serif"/>
              </a:rPr>
              <a:t>Technologies Used:</a:t>
            </a:r>
          </a:p>
          <a:p>
            <a:pPr>
              <a:buFont typeface="Arial" panose="020B0604020202020204" pitchFamily="34" charset="0"/>
              <a:buChar char="•"/>
            </a:pPr>
            <a:r>
              <a:rPr lang="en-US" b="0" i="0" dirty="0">
                <a:solidFill>
                  <a:srgbClr val="0D0D0D"/>
                </a:solidFill>
                <a:effectLst/>
                <a:highlight>
                  <a:srgbClr val="FFFFFF"/>
                </a:highlight>
                <a:latin typeface="ui-sans-serif"/>
              </a:rPr>
              <a:t>Python</a:t>
            </a:r>
          </a:p>
          <a:p>
            <a:pPr>
              <a:buFont typeface="Arial" panose="020B0604020202020204" pitchFamily="34" charset="0"/>
              <a:buChar char="•"/>
            </a:pPr>
            <a:r>
              <a:rPr lang="en-US" b="0" i="0" dirty="0" err="1">
                <a:solidFill>
                  <a:srgbClr val="0D0D0D"/>
                </a:solidFill>
                <a:effectLst/>
                <a:highlight>
                  <a:srgbClr val="FFFFFF"/>
                </a:highlight>
                <a:latin typeface="ui-sans-serif"/>
              </a:rPr>
              <a:t>smtplib</a:t>
            </a:r>
            <a:r>
              <a:rPr lang="en-US" b="0" i="0" dirty="0">
                <a:solidFill>
                  <a:srgbClr val="0D0D0D"/>
                </a:solidFill>
                <a:effectLst/>
                <a:highlight>
                  <a:srgbClr val="FFFFFF"/>
                </a:highlight>
                <a:latin typeface="ui-sans-serif"/>
              </a:rPr>
              <a:t> </a:t>
            </a:r>
          </a:p>
          <a:p>
            <a:pPr>
              <a:buFont typeface="Arial" panose="020B0604020202020204" pitchFamily="34" charset="0"/>
              <a:buChar char="•"/>
            </a:pPr>
            <a:r>
              <a:rPr lang="en-US" b="0" i="0" dirty="0">
                <a:solidFill>
                  <a:srgbClr val="0D0D0D"/>
                </a:solidFill>
                <a:effectLst/>
                <a:highlight>
                  <a:srgbClr val="FFFFFF"/>
                </a:highlight>
                <a:latin typeface="ui-sans-serif"/>
              </a:rPr>
              <a:t>email libraries</a:t>
            </a:r>
            <a:endParaRPr lang="en-US" b="1" dirty="0"/>
          </a:p>
          <a:p>
            <a:endParaRPr lang="en-US" b="1" i="0" dirty="0">
              <a:solidFill>
                <a:srgbClr val="0D0D0D"/>
              </a:solidFill>
              <a:effectLst/>
              <a:highlight>
                <a:srgbClr val="FFFFFF"/>
              </a:highlight>
              <a:latin typeface="ui-sans-serif"/>
            </a:endParaRPr>
          </a:p>
          <a:p>
            <a:pPr marL="0" indent="0">
              <a:buNone/>
            </a:pPr>
            <a:r>
              <a:rPr lang="en-US" b="0" i="0" dirty="0">
                <a:solidFill>
                  <a:srgbClr val="0D0D0D"/>
                </a:solidFill>
                <a:effectLst/>
                <a:highlight>
                  <a:srgbClr val="FFFFFF"/>
                </a:highlight>
                <a:latin typeface="ui-sans-serif"/>
              </a:rPr>
              <a:t>      </a:t>
            </a:r>
            <a:endParaRPr lang="en-US" b="1" dirty="0"/>
          </a:p>
        </p:txBody>
      </p:sp>
    </p:spTree>
    <p:extLst>
      <p:ext uri="{BB962C8B-B14F-4D97-AF65-F5344CB8AC3E}">
        <p14:creationId xmlns:p14="http://schemas.microsoft.com/office/powerpoint/2010/main" val="65684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4FDD-AC4C-8FFB-4E47-50C4F389B3D8}"/>
              </a:ext>
            </a:extLst>
          </p:cNvPr>
          <p:cNvSpPr>
            <a:spLocks noGrp="1"/>
          </p:cNvSpPr>
          <p:nvPr>
            <p:ph type="title"/>
          </p:nvPr>
        </p:nvSpPr>
        <p:spPr>
          <a:xfrm>
            <a:off x="677334" y="609600"/>
            <a:ext cx="8596668" cy="747252"/>
          </a:xfrm>
        </p:spPr>
        <p:txBody>
          <a:bodyPr>
            <a:normAutofit/>
          </a:bodyPr>
          <a:lstStyle/>
          <a:p>
            <a:pPr algn="ctr"/>
            <a:r>
              <a:rPr lang="en-US" sz="3200" b="1" i="0" dirty="0">
                <a:solidFill>
                  <a:srgbClr val="0D0D0D"/>
                </a:solidFill>
                <a:effectLst/>
                <a:highlight>
                  <a:srgbClr val="FFFFFF"/>
                </a:highlight>
                <a:latin typeface="ui-sans-serif"/>
              </a:rPr>
              <a:t>Visualization </a:t>
            </a:r>
            <a:endParaRPr lang="en-US" sz="3200" dirty="0"/>
          </a:p>
        </p:txBody>
      </p:sp>
      <p:pic>
        <p:nvPicPr>
          <p:cNvPr id="5" name="Content Placeholder 4">
            <a:extLst>
              <a:ext uri="{FF2B5EF4-FFF2-40B4-BE49-F238E27FC236}">
                <a16:creationId xmlns:a16="http://schemas.microsoft.com/office/drawing/2014/main" id="{CC2784A1-98CA-4074-89C9-17711FAACD09}"/>
              </a:ext>
            </a:extLst>
          </p:cNvPr>
          <p:cNvPicPr>
            <a:picLocks noGrp="1" noChangeAspect="1"/>
          </p:cNvPicPr>
          <p:nvPr>
            <p:ph idx="1"/>
          </p:nvPr>
        </p:nvPicPr>
        <p:blipFill>
          <a:blip r:embed="rId2"/>
          <a:stretch>
            <a:fillRect/>
          </a:stretch>
        </p:blipFill>
        <p:spPr>
          <a:xfrm>
            <a:off x="501446" y="1623293"/>
            <a:ext cx="2284617" cy="2778949"/>
          </a:xfrm>
        </p:spPr>
      </p:pic>
      <p:pic>
        <p:nvPicPr>
          <p:cNvPr id="7" name="Picture 6">
            <a:extLst>
              <a:ext uri="{FF2B5EF4-FFF2-40B4-BE49-F238E27FC236}">
                <a16:creationId xmlns:a16="http://schemas.microsoft.com/office/drawing/2014/main" id="{9E6F2A87-E007-EE3D-9925-C731458F073D}"/>
              </a:ext>
            </a:extLst>
          </p:cNvPr>
          <p:cNvPicPr>
            <a:picLocks noChangeAspect="1"/>
          </p:cNvPicPr>
          <p:nvPr/>
        </p:nvPicPr>
        <p:blipFill>
          <a:blip r:embed="rId3"/>
          <a:stretch>
            <a:fillRect/>
          </a:stretch>
        </p:blipFill>
        <p:spPr>
          <a:xfrm>
            <a:off x="3524679" y="2185925"/>
            <a:ext cx="2705334" cy="1653683"/>
          </a:xfrm>
          <a:prstGeom prst="rect">
            <a:avLst/>
          </a:prstGeom>
        </p:spPr>
      </p:pic>
      <p:pic>
        <p:nvPicPr>
          <p:cNvPr id="9" name="Picture 8">
            <a:extLst>
              <a:ext uri="{FF2B5EF4-FFF2-40B4-BE49-F238E27FC236}">
                <a16:creationId xmlns:a16="http://schemas.microsoft.com/office/drawing/2014/main" id="{23EE946E-1950-50C1-13B4-CF6F7D5F459F}"/>
              </a:ext>
            </a:extLst>
          </p:cNvPr>
          <p:cNvPicPr>
            <a:picLocks noChangeAspect="1"/>
          </p:cNvPicPr>
          <p:nvPr/>
        </p:nvPicPr>
        <p:blipFill>
          <a:blip r:embed="rId4"/>
          <a:stretch>
            <a:fillRect/>
          </a:stretch>
        </p:blipFill>
        <p:spPr>
          <a:xfrm>
            <a:off x="6807121" y="1438808"/>
            <a:ext cx="2766300" cy="3292125"/>
          </a:xfrm>
          <a:prstGeom prst="rect">
            <a:avLst/>
          </a:prstGeom>
        </p:spPr>
      </p:pic>
      <p:sp>
        <p:nvSpPr>
          <p:cNvPr id="10" name="Arrow: Right 9">
            <a:extLst>
              <a:ext uri="{FF2B5EF4-FFF2-40B4-BE49-F238E27FC236}">
                <a16:creationId xmlns:a16="http://schemas.microsoft.com/office/drawing/2014/main" id="{73482416-3722-D6E5-26D1-868B1EDDBE19}"/>
              </a:ext>
            </a:extLst>
          </p:cNvPr>
          <p:cNvSpPr/>
          <p:nvPr/>
        </p:nvSpPr>
        <p:spPr>
          <a:xfrm>
            <a:off x="2965150" y="2927554"/>
            <a:ext cx="398021" cy="157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5345B06-79A8-55E8-2B13-DA4335E8BE6C}"/>
              </a:ext>
            </a:extLst>
          </p:cNvPr>
          <p:cNvSpPr/>
          <p:nvPr/>
        </p:nvSpPr>
        <p:spPr>
          <a:xfrm flipV="1">
            <a:off x="6330155" y="2932470"/>
            <a:ext cx="376824" cy="1474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87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9BBF-71A4-C965-6065-392528C0BA1C}"/>
              </a:ext>
            </a:extLst>
          </p:cNvPr>
          <p:cNvSpPr>
            <a:spLocks noGrp="1"/>
          </p:cNvSpPr>
          <p:nvPr>
            <p:ph type="title"/>
          </p:nvPr>
        </p:nvSpPr>
        <p:spPr>
          <a:xfrm>
            <a:off x="677334" y="609600"/>
            <a:ext cx="8596668" cy="826721"/>
          </a:xfrm>
        </p:spPr>
        <p:txBody>
          <a:bodyPr>
            <a:normAutofit fontScale="90000"/>
          </a:bodyPr>
          <a:lstStyle/>
          <a:p>
            <a:pPr algn="ctr"/>
            <a:r>
              <a:rPr lang="en-US" b="1" i="0" u="sng" dirty="0">
                <a:solidFill>
                  <a:srgbClr val="0D0D0D"/>
                </a:solidFill>
                <a:effectLst/>
                <a:highlight>
                  <a:srgbClr val="FFFFFF"/>
                </a:highlight>
                <a:latin typeface="ui-sans-serif"/>
              </a:rPr>
              <a:t>OTP Generation</a:t>
            </a:r>
            <a:br>
              <a:rPr lang="en-US" b="1" i="0" dirty="0">
                <a:solidFill>
                  <a:srgbClr val="0D0D0D"/>
                </a:solidFill>
                <a:effectLst/>
                <a:highlight>
                  <a:srgbClr val="FFFFFF"/>
                </a:highlight>
                <a:latin typeface="ui-sans-serif"/>
              </a:rPr>
            </a:br>
            <a:endParaRPr lang="en-US" dirty="0"/>
          </a:p>
        </p:txBody>
      </p:sp>
      <p:sp>
        <p:nvSpPr>
          <p:cNvPr id="5" name="Rectangle 2">
            <a:extLst>
              <a:ext uri="{FF2B5EF4-FFF2-40B4-BE49-F238E27FC236}">
                <a16:creationId xmlns:a16="http://schemas.microsoft.com/office/drawing/2014/main" id="{90336E61-8BD7-FFE7-C81B-07A2CD730F99}"/>
              </a:ext>
            </a:extLst>
          </p:cNvPr>
          <p:cNvSpPr>
            <a:spLocks noGrp="1" noChangeArrowheads="1"/>
          </p:cNvSpPr>
          <p:nvPr>
            <p:ph idx="1"/>
          </p:nvPr>
        </p:nvSpPr>
        <p:spPr bwMode="auto">
          <a:xfrm>
            <a:off x="677334" y="1436321"/>
            <a:ext cx="8289685"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D0D0D"/>
                </a:solidFill>
                <a:latin typeface="ui-sans-serif"/>
              </a:rPr>
              <a:t>Function</a:t>
            </a:r>
            <a:r>
              <a:rPr kumimoji="0" lang="en-US" altLang="en-US" b="1" i="0" u="none" strike="noStrike" cap="none" normalizeH="0" baseline="0" dirty="0">
                <a:ln>
                  <a:noFill/>
                </a:ln>
                <a:solidFill>
                  <a:srgbClr val="0D0D0D"/>
                </a:solidFill>
                <a:effectLst/>
                <a:latin typeface="ui-sans-serif"/>
              </a:rPr>
              <a:t>:</a:t>
            </a:r>
            <a:r>
              <a:rPr kumimoji="0" lang="en-US" altLang="en-US" b="0" i="0" u="none" strike="noStrike" cap="none" normalizeH="0" baseline="0" dirty="0">
                <a:ln>
                  <a:noFill/>
                </a:ln>
                <a:solidFill>
                  <a:srgbClr val="0D0D0D"/>
                </a:solidFill>
                <a:effectLst/>
                <a:latin typeface="ui-sans-serif"/>
              </a:rPr>
              <a:t> </a:t>
            </a:r>
            <a:r>
              <a:rPr kumimoji="0" lang="en-US" altLang="en-US" b="1" i="0" u="none" strike="noStrike" cap="none" normalizeH="0" baseline="0" dirty="0" err="1">
                <a:ln>
                  <a:noFill/>
                </a:ln>
                <a:solidFill>
                  <a:srgbClr val="0D0D0D"/>
                </a:solidFill>
                <a:effectLst/>
                <a:latin typeface="ui-monospace"/>
              </a:rPr>
              <a:t>generate_otp</a:t>
            </a:r>
            <a:r>
              <a:rPr kumimoji="0" lang="en-US" altLang="en-US" b="1" i="0" u="none" strike="noStrike" cap="none" normalizeH="0" baseline="0" dirty="0">
                <a:ln>
                  <a:noFill/>
                </a:ln>
                <a:solidFill>
                  <a:srgbClr val="0D0D0D"/>
                </a:solidFill>
                <a:effectLst/>
                <a:latin typeface="ui-monospace"/>
              </a:rPr>
              <a:t>()</a:t>
            </a:r>
            <a:r>
              <a:rPr kumimoji="0" lang="en-US" altLang="en-US"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Generate a random 6-digit OTP using </a:t>
            </a:r>
            <a:r>
              <a:rPr kumimoji="0" lang="en-US" altLang="en-US" b="1" i="0" u="none" strike="noStrike" cap="none" normalizeH="0" baseline="0" dirty="0" err="1">
                <a:ln>
                  <a:noFill/>
                </a:ln>
                <a:solidFill>
                  <a:schemeClr val="tx1"/>
                </a:solidFill>
                <a:effectLst/>
              </a:rPr>
              <a:t>random.randint</a:t>
            </a:r>
            <a:r>
              <a:rPr kumimoji="0" lang="en-US" altLang="en-US"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Purpose: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To create a secure and random 6-digit OTP for user verification.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rPr>
              <a:t>Uses python </a:t>
            </a:r>
            <a:r>
              <a:rPr lang="en-US" altLang="en-US" b="1" dirty="0"/>
              <a:t>‘random’ </a:t>
            </a:r>
            <a:r>
              <a:rPr lang="en-US" altLang="en-US" dirty="0"/>
              <a:t>module.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a:t>
            </a:r>
            <a:r>
              <a:rPr lang="en-US" altLang="en-US" b="1" dirty="0" err="1"/>
              <a:t>random.randint</a:t>
            </a:r>
            <a:r>
              <a:rPr lang="en-US" altLang="en-US" b="1" dirty="0"/>
              <a:t>(100000,999999)’ </a:t>
            </a:r>
            <a:r>
              <a:rPr lang="en-US" altLang="en-US" dirty="0"/>
              <a:t> ensures a 6-digit number.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Code: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random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def </a:t>
            </a:r>
            <a:r>
              <a:rPr lang="en-US" altLang="en-US" dirty="0" err="1"/>
              <a:t>generate_otp</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r>
              <a:rPr lang="en-US" altLang="en-US" dirty="0" err="1"/>
              <a:t>otp</a:t>
            </a:r>
            <a:r>
              <a:rPr lang="en-US" altLang="en-US" dirty="0"/>
              <a:t> = </a:t>
            </a:r>
            <a:r>
              <a:rPr lang="en-US" altLang="en-US" dirty="0" err="1"/>
              <a:t>random.randint</a:t>
            </a:r>
            <a:r>
              <a:rPr lang="en-US" altLang="en-US" dirty="0"/>
              <a:t>(100000, 999999)</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return </a:t>
            </a:r>
            <a:r>
              <a:rPr lang="en-US" altLang="en-US" dirty="0" err="1"/>
              <a:t>otp</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084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FD4C-FED8-B25F-3405-00B8DF0A9DF2}"/>
              </a:ext>
            </a:extLst>
          </p:cNvPr>
          <p:cNvSpPr>
            <a:spLocks noGrp="1"/>
          </p:cNvSpPr>
          <p:nvPr>
            <p:ph type="title"/>
          </p:nvPr>
        </p:nvSpPr>
        <p:spPr>
          <a:xfrm>
            <a:off x="677334" y="609600"/>
            <a:ext cx="8596668" cy="776748"/>
          </a:xfrm>
        </p:spPr>
        <p:txBody>
          <a:bodyPr>
            <a:normAutofit fontScale="90000"/>
          </a:bodyPr>
          <a:lstStyle/>
          <a:p>
            <a:pPr algn="ctr"/>
            <a:r>
              <a:rPr lang="en-US" b="1" i="0" dirty="0">
                <a:solidFill>
                  <a:srgbClr val="0D0D0D"/>
                </a:solidFill>
                <a:effectLst/>
                <a:highlight>
                  <a:srgbClr val="FFFFFF"/>
                </a:highlight>
                <a:latin typeface="ui-sans-serif"/>
              </a:rPr>
              <a:t>Sending OTP via Email</a:t>
            </a:r>
            <a:br>
              <a:rPr lang="en-US" b="1" i="0" dirty="0">
                <a:solidFill>
                  <a:srgbClr val="0D0D0D"/>
                </a:solidFill>
                <a:effectLst/>
                <a:highlight>
                  <a:srgbClr val="FFFFFF"/>
                </a:highlight>
                <a:latin typeface="ui-sans-serif"/>
              </a:rPr>
            </a:br>
            <a:endParaRPr lang="en-US" dirty="0"/>
          </a:p>
        </p:txBody>
      </p:sp>
      <p:sp>
        <p:nvSpPr>
          <p:cNvPr id="3" name="Content Placeholder 2">
            <a:extLst>
              <a:ext uri="{FF2B5EF4-FFF2-40B4-BE49-F238E27FC236}">
                <a16:creationId xmlns:a16="http://schemas.microsoft.com/office/drawing/2014/main" id="{14C07122-2BBA-96BB-950E-C253A9BFCF41}"/>
              </a:ext>
            </a:extLst>
          </p:cNvPr>
          <p:cNvSpPr>
            <a:spLocks noGrp="1"/>
          </p:cNvSpPr>
          <p:nvPr>
            <p:ph idx="1"/>
          </p:nvPr>
        </p:nvSpPr>
        <p:spPr>
          <a:xfrm>
            <a:off x="677334" y="1488613"/>
            <a:ext cx="8596668" cy="4922019"/>
          </a:xfrm>
        </p:spPr>
        <p:txBody>
          <a:bodyPr/>
          <a:lstStyle/>
          <a:p>
            <a:pPr marL="0" indent="0">
              <a:buNone/>
            </a:pPr>
            <a:r>
              <a:rPr lang="en-US" b="1" dirty="0"/>
              <a:t>Function: </a:t>
            </a:r>
            <a:r>
              <a:rPr lang="en-US" b="1" dirty="0" err="1"/>
              <a:t>send_otp_via_email</a:t>
            </a:r>
            <a:r>
              <a:rPr lang="en-US" b="1" dirty="0"/>
              <a:t>(</a:t>
            </a:r>
            <a:r>
              <a:rPr lang="en-US" b="1" dirty="0" err="1"/>
              <a:t>otp,user_email</a:t>
            </a:r>
            <a:r>
              <a:rPr lang="en-US" b="1" dirty="0"/>
              <a:t>)</a:t>
            </a:r>
          </a:p>
          <a:p>
            <a:pPr>
              <a:buFont typeface="Wingdings" panose="05000000000000000000" pitchFamily="2" charset="2"/>
              <a:buChar char="§"/>
            </a:pPr>
            <a:r>
              <a:rPr lang="en-US" dirty="0"/>
              <a:t>The ‘</a:t>
            </a:r>
            <a:r>
              <a:rPr lang="en-US" dirty="0" err="1"/>
              <a:t>send_otp_via_email</a:t>
            </a:r>
            <a:r>
              <a:rPr lang="en-US" dirty="0"/>
              <a:t>’ function is responsible for sending the generated OTP to the user’s email address.</a:t>
            </a:r>
          </a:p>
          <a:p>
            <a:pPr>
              <a:buFont typeface="Wingdings" panose="05000000000000000000" pitchFamily="2" charset="2"/>
              <a:buChar char="§"/>
            </a:pPr>
            <a:r>
              <a:rPr lang="en-US" dirty="0"/>
              <a:t>This function ensures that the OTP reaches the intended user securely and promptly.</a:t>
            </a:r>
          </a:p>
          <a:p>
            <a:pPr marL="0" indent="0">
              <a:buNone/>
            </a:pPr>
            <a:endParaRPr lang="en-US" dirty="0"/>
          </a:p>
          <a:p>
            <a:pPr marL="0" indent="0">
              <a:buNone/>
            </a:pPr>
            <a:r>
              <a:rPr lang="en-US" b="1" dirty="0"/>
              <a:t>Purpose:</a:t>
            </a:r>
          </a:p>
          <a:p>
            <a:pPr>
              <a:buFont typeface="Wingdings" panose="05000000000000000000" pitchFamily="2" charset="2"/>
              <a:buChar char="§"/>
            </a:pPr>
            <a:r>
              <a:rPr lang="en-US" dirty="0"/>
              <a:t>The main purpose of this function is to deliver the generated OTP to the user’s </a:t>
            </a:r>
            <a:r>
              <a:rPr lang="en-US" dirty="0" err="1"/>
              <a:t>email.This</a:t>
            </a:r>
            <a:r>
              <a:rPr lang="en-US" dirty="0"/>
              <a:t> step is crucial for the user to receive the OTP, which they will use for verification.</a:t>
            </a:r>
          </a:p>
        </p:txBody>
      </p:sp>
    </p:spTree>
    <p:extLst>
      <p:ext uri="{BB962C8B-B14F-4D97-AF65-F5344CB8AC3E}">
        <p14:creationId xmlns:p14="http://schemas.microsoft.com/office/powerpoint/2010/main" val="6675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3E2613-F301-3C3B-1DBF-FD15270A576A}"/>
              </a:ext>
            </a:extLst>
          </p:cNvPr>
          <p:cNvSpPr>
            <a:spLocks noGrp="1"/>
          </p:cNvSpPr>
          <p:nvPr>
            <p:ph idx="1"/>
          </p:nvPr>
        </p:nvSpPr>
        <p:spPr>
          <a:xfrm>
            <a:off x="677334" y="757085"/>
            <a:ext cx="8596668" cy="5284278"/>
          </a:xfrm>
        </p:spPr>
        <p:txBody>
          <a:bodyPr/>
          <a:lstStyle/>
          <a:p>
            <a:pPr marL="0" indent="0">
              <a:buNone/>
            </a:pPr>
            <a:r>
              <a:rPr lang="en-US" b="1" dirty="0"/>
              <a:t>Implementation:</a:t>
            </a:r>
          </a:p>
          <a:p>
            <a:pPr marL="0" indent="0">
              <a:buNone/>
            </a:pPr>
            <a:r>
              <a:rPr lang="en-US" dirty="0"/>
              <a:t>The function uses Python’s  ‘</a:t>
            </a:r>
            <a:r>
              <a:rPr lang="en-US" dirty="0" err="1"/>
              <a:t>smtplib</a:t>
            </a:r>
            <a:r>
              <a:rPr lang="en-US" dirty="0"/>
              <a:t>’ and ‘</a:t>
            </a:r>
            <a:r>
              <a:rPr lang="en-US" dirty="0" err="1"/>
              <a:t>email.mine</a:t>
            </a:r>
            <a:r>
              <a:rPr lang="en-US" dirty="0"/>
              <a:t>’ libraries.</a:t>
            </a:r>
          </a:p>
          <a:p>
            <a:pPr>
              <a:buFont typeface="Wingdings" panose="05000000000000000000" pitchFamily="2" charset="2"/>
              <a:buChar char="§"/>
            </a:pPr>
            <a:r>
              <a:rPr lang="en-US" dirty="0"/>
              <a:t>‘</a:t>
            </a:r>
            <a:r>
              <a:rPr lang="en-US" dirty="0" err="1"/>
              <a:t>smtplib</a:t>
            </a:r>
            <a:r>
              <a:rPr lang="en-US" dirty="0"/>
              <a:t>’: This module defines an SMTP client session object that can be used to send mail to any internet machine with an SMTP listener daemon.</a:t>
            </a:r>
          </a:p>
          <a:p>
            <a:pPr>
              <a:buFont typeface="Wingdings" panose="05000000000000000000" pitchFamily="2" charset="2"/>
              <a:buChar char="§"/>
            </a:pPr>
            <a:r>
              <a:rPr lang="en-US" dirty="0"/>
              <a:t>‘</a:t>
            </a:r>
            <a:r>
              <a:rPr lang="en-US" dirty="0" err="1"/>
              <a:t>email.mine</a:t>
            </a:r>
            <a:r>
              <a:rPr lang="en-US" dirty="0"/>
              <a:t>’: This module is used to create MIME objects, which are necessary for composing email content.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1741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9E24-DB5C-BA3F-1C3E-40A0BEA0D5C7}"/>
              </a:ext>
            </a:extLst>
          </p:cNvPr>
          <p:cNvSpPr>
            <a:spLocks noGrp="1"/>
          </p:cNvSpPr>
          <p:nvPr>
            <p:ph type="title"/>
          </p:nvPr>
        </p:nvSpPr>
        <p:spPr>
          <a:xfrm>
            <a:off x="677334" y="609600"/>
            <a:ext cx="8596668" cy="793905"/>
          </a:xfrm>
        </p:spPr>
        <p:txBody>
          <a:bodyPr>
            <a:normAutofit fontScale="90000"/>
          </a:bodyPr>
          <a:lstStyle/>
          <a:p>
            <a:pPr algn="ctr"/>
            <a:r>
              <a:rPr lang="en-US" b="1" i="0" dirty="0">
                <a:solidFill>
                  <a:srgbClr val="0D0D0D"/>
                </a:solidFill>
                <a:effectLst/>
                <a:highlight>
                  <a:srgbClr val="FFFFFF"/>
                </a:highlight>
                <a:latin typeface="ui-sans-serif"/>
              </a:rPr>
              <a:t>OTP Verification</a:t>
            </a:r>
            <a:br>
              <a:rPr lang="en-US" b="1" i="0" dirty="0">
                <a:solidFill>
                  <a:srgbClr val="0D0D0D"/>
                </a:solidFill>
                <a:effectLst/>
                <a:highlight>
                  <a:srgbClr val="FFFFFF"/>
                </a:highlight>
                <a:latin typeface="ui-sans-serif"/>
              </a:rPr>
            </a:br>
            <a:endParaRPr lang="en-US" dirty="0"/>
          </a:p>
        </p:txBody>
      </p:sp>
      <p:sp>
        <p:nvSpPr>
          <p:cNvPr id="3" name="Content Placeholder 2">
            <a:extLst>
              <a:ext uri="{FF2B5EF4-FFF2-40B4-BE49-F238E27FC236}">
                <a16:creationId xmlns:a16="http://schemas.microsoft.com/office/drawing/2014/main" id="{7FB2C407-13BD-32B5-D450-D52D5AA64999}"/>
              </a:ext>
            </a:extLst>
          </p:cNvPr>
          <p:cNvSpPr>
            <a:spLocks noGrp="1"/>
          </p:cNvSpPr>
          <p:nvPr>
            <p:ph idx="1"/>
          </p:nvPr>
        </p:nvSpPr>
        <p:spPr>
          <a:xfrm>
            <a:off x="677334" y="1403505"/>
            <a:ext cx="8596668" cy="3880773"/>
          </a:xfrm>
        </p:spPr>
        <p:txBody>
          <a:bodyPr>
            <a:normAutofit fontScale="92500" lnSpcReduction="20000"/>
          </a:bodyPr>
          <a:lstStyle/>
          <a:p>
            <a:pPr marL="0" indent="0">
              <a:buNone/>
            </a:pPr>
            <a:r>
              <a:rPr lang="en-US" b="1" dirty="0"/>
              <a:t>Function : </a:t>
            </a:r>
            <a:r>
              <a:rPr lang="en-US" b="1" dirty="0" err="1"/>
              <a:t>verify_otp</a:t>
            </a:r>
            <a:r>
              <a:rPr lang="en-US" b="1" dirty="0"/>
              <a:t>(</a:t>
            </a:r>
            <a:r>
              <a:rPr lang="en-US" b="1" dirty="0" err="1"/>
              <a:t>gernerated_otp</a:t>
            </a:r>
            <a:r>
              <a:rPr lang="en-US" b="1" dirty="0"/>
              <a:t>, </a:t>
            </a:r>
            <a:r>
              <a:rPr lang="en-US" b="1" dirty="0" err="1"/>
              <a:t>user_otp</a:t>
            </a:r>
            <a:r>
              <a:rPr lang="en-US" b="1" dirty="0"/>
              <a:t>)</a:t>
            </a:r>
          </a:p>
          <a:p>
            <a:pPr>
              <a:buFont typeface="Wingdings" panose="05000000000000000000" pitchFamily="2" charset="2"/>
              <a:buChar char="§"/>
            </a:pPr>
            <a:r>
              <a:rPr lang="en-US" dirty="0"/>
              <a:t>The ‘</a:t>
            </a:r>
            <a:r>
              <a:rPr lang="en-US" dirty="0" err="1"/>
              <a:t>verify_otp</a:t>
            </a:r>
            <a:r>
              <a:rPr lang="en-US" dirty="0"/>
              <a:t>’ function is responsible for verifying whether the OTP entered by the user matches the OTP that was generated and sent to their email.</a:t>
            </a:r>
          </a:p>
          <a:p>
            <a:pPr marL="0" indent="0">
              <a:buNone/>
            </a:pPr>
            <a:endParaRPr lang="en-US" b="1" dirty="0"/>
          </a:p>
          <a:p>
            <a:pPr marL="0" indent="0">
              <a:buNone/>
            </a:pPr>
            <a:r>
              <a:rPr lang="en-US" b="1" dirty="0"/>
              <a:t>Purpose:</a:t>
            </a:r>
          </a:p>
          <a:p>
            <a:pPr>
              <a:buFont typeface="Wingdings" panose="05000000000000000000" pitchFamily="2" charset="2"/>
              <a:buChar char="§"/>
            </a:pPr>
            <a:r>
              <a:rPr lang="en-US" dirty="0"/>
              <a:t>The main purpose of this function is to ensure that the user has entered the correct OTP, which confirms their identity and allows them to proceed with accessing the system or service.</a:t>
            </a:r>
          </a:p>
          <a:p>
            <a:pPr marL="0" indent="0">
              <a:buNone/>
            </a:pPr>
            <a:endParaRPr lang="en-US" dirty="0"/>
          </a:p>
          <a:p>
            <a:pPr marL="0" indent="0">
              <a:buNone/>
            </a:pPr>
            <a:r>
              <a:rPr lang="en-US" dirty="0"/>
              <a:t>Result:</a:t>
            </a:r>
          </a:p>
          <a:p>
            <a:pPr>
              <a:buFont typeface="Wingdings" panose="05000000000000000000" pitchFamily="2" charset="2"/>
              <a:buChar char="§"/>
            </a:pPr>
            <a:r>
              <a:rPr lang="en-US" dirty="0"/>
              <a:t>The function returns a Boolean value: ‘True’ if the OTP match, and ‘False’ if they do not. This result is used to determine whether access should be granted or denied.</a:t>
            </a:r>
          </a:p>
        </p:txBody>
      </p:sp>
    </p:spTree>
    <p:extLst>
      <p:ext uri="{BB962C8B-B14F-4D97-AF65-F5344CB8AC3E}">
        <p14:creationId xmlns:p14="http://schemas.microsoft.com/office/powerpoint/2010/main" val="393413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76B4-C3BE-1873-1A08-5C1A819D9099}"/>
              </a:ext>
            </a:extLst>
          </p:cNvPr>
          <p:cNvSpPr>
            <a:spLocks noGrp="1"/>
          </p:cNvSpPr>
          <p:nvPr>
            <p:ph type="title"/>
          </p:nvPr>
        </p:nvSpPr>
        <p:spPr>
          <a:xfrm>
            <a:off x="677334" y="609600"/>
            <a:ext cx="8596668" cy="793905"/>
          </a:xfrm>
        </p:spPr>
        <p:txBody>
          <a:bodyPr>
            <a:normAutofit fontScale="90000"/>
          </a:bodyPr>
          <a:lstStyle/>
          <a:p>
            <a:pPr algn="ctr"/>
            <a:r>
              <a:rPr lang="en-US" b="1" i="0" dirty="0">
                <a:solidFill>
                  <a:srgbClr val="0D0D0D"/>
                </a:solidFill>
                <a:effectLst/>
                <a:highlight>
                  <a:srgbClr val="FFFFFF"/>
                </a:highlight>
                <a:latin typeface="ui-sans-serif"/>
              </a:rPr>
              <a:t>Conclusion</a:t>
            </a:r>
            <a:br>
              <a:rPr lang="en-US" b="1" i="0" dirty="0">
                <a:solidFill>
                  <a:srgbClr val="0D0D0D"/>
                </a:solidFill>
                <a:effectLst/>
                <a:highlight>
                  <a:srgbClr val="FFFFFF"/>
                </a:highlight>
                <a:latin typeface="ui-sans-serif"/>
              </a:rPr>
            </a:br>
            <a:endParaRPr lang="en-US" dirty="0"/>
          </a:p>
        </p:txBody>
      </p:sp>
      <p:sp>
        <p:nvSpPr>
          <p:cNvPr id="3" name="Content Placeholder 2">
            <a:extLst>
              <a:ext uri="{FF2B5EF4-FFF2-40B4-BE49-F238E27FC236}">
                <a16:creationId xmlns:a16="http://schemas.microsoft.com/office/drawing/2014/main" id="{839345F6-B76B-5BD6-EBA9-77419E970F2F}"/>
              </a:ext>
            </a:extLst>
          </p:cNvPr>
          <p:cNvSpPr>
            <a:spLocks noGrp="1"/>
          </p:cNvSpPr>
          <p:nvPr>
            <p:ph idx="1"/>
          </p:nvPr>
        </p:nvSpPr>
        <p:spPr>
          <a:xfrm>
            <a:off x="677334" y="1403505"/>
            <a:ext cx="8596668" cy="3880773"/>
          </a:xfrm>
        </p:spPr>
        <p:txBody>
          <a:bodyPr>
            <a:normAutofit fontScale="92500" lnSpcReduction="20000"/>
          </a:bodyPr>
          <a:lstStyle/>
          <a:p>
            <a:pPr marL="0" indent="0">
              <a:buNone/>
            </a:pPr>
            <a:r>
              <a:rPr lang="en-US" b="1" dirty="0"/>
              <a:t>Summary of OTP system:</a:t>
            </a:r>
          </a:p>
          <a:p>
            <a:pPr>
              <a:buFont typeface="Wingdings" panose="05000000000000000000" pitchFamily="2" charset="2"/>
              <a:buChar char="§"/>
            </a:pPr>
            <a:r>
              <a:rPr lang="en-US" dirty="0"/>
              <a:t>Enhances user authentication security by generating, sending, and verifying OTPs.</a:t>
            </a:r>
          </a:p>
          <a:p>
            <a:pPr>
              <a:buFont typeface="Wingdings" panose="05000000000000000000" pitchFamily="2" charset="2"/>
              <a:buChar char="§"/>
            </a:pPr>
            <a:r>
              <a:rPr lang="en-US" dirty="0"/>
              <a:t>Ensures only authorized users gain access with a temporary, unique OTP sent to their email.</a:t>
            </a:r>
          </a:p>
          <a:p>
            <a:pPr>
              <a:buFont typeface="Wingdings" panose="05000000000000000000" pitchFamily="2" charset="2"/>
              <a:buChar char="§"/>
            </a:pPr>
            <a:endParaRPr lang="en-US" dirty="0"/>
          </a:p>
          <a:p>
            <a:pPr marL="0" indent="0">
              <a:buNone/>
            </a:pPr>
            <a:r>
              <a:rPr lang="en-US" b="1" dirty="0"/>
              <a:t>Key Functionalities:</a:t>
            </a:r>
          </a:p>
          <a:p>
            <a:pPr>
              <a:buFont typeface="Wingdings" panose="05000000000000000000" pitchFamily="2" charset="2"/>
              <a:buChar char="§"/>
            </a:pPr>
            <a:r>
              <a:rPr lang="en-US" b="1" dirty="0"/>
              <a:t>OTP Generation </a:t>
            </a:r>
            <a:r>
              <a:rPr lang="en-US" dirty="0"/>
              <a:t>: Generates a random 6-digit OTP using ‘</a:t>
            </a:r>
            <a:r>
              <a:rPr lang="en-US" dirty="0" err="1"/>
              <a:t>random.randint</a:t>
            </a:r>
            <a:r>
              <a:rPr lang="en-US" dirty="0"/>
              <a:t>’.</a:t>
            </a:r>
          </a:p>
          <a:p>
            <a:pPr>
              <a:buFont typeface="Wingdings" panose="05000000000000000000" pitchFamily="2" charset="2"/>
              <a:buChar char="§"/>
            </a:pPr>
            <a:r>
              <a:rPr lang="en-US" b="1" dirty="0"/>
              <a:t>Sending OTP via Email </a:t>
            </a:r>
            <a:r>
              <a:rPr lang="en-US" dirty="0"/>
              <a:t>: Uses ‘</a:t>
            </a:r>
            <a:r>
              <a:rPr lang="en-US" dirty="0" err="1"/>
              <a:t>smtplib</a:t>
            </a:r>
            <a:r>
              <a:rPr lang="en-US" dirty="0"/>
              <a:t>’ and ‘</a:t>
            </a:r>
            <a:r>
              <a:rPr lang="en-US" dirty="0" err="1"/>
              <a:t>email.mime</a:t>
            </a:r>
            <a:r>
              <a:rPr lang="en-US" dirty="0"/>
              <a:t>’ to send the OTP securely.</a:t>
            </a:r>
          </a:p>
          <a:p>
            <a:pPr>
              <a:buFont typeface="Wingdings" panose="05000000000000000000" pitchFamily="2" charset="2"/>
              <a:buChar char="§"/>
            </a:pPr>
            <a:r>
              <a:rPr lang="en-US" b="1" dirty="0"/>
              <a:t>OTP Verification</a:t>
            </a:r>
            <a:r>
              <a:rPr lang="en-US" dirty="0"/>
              <a:t>: Compares the user’s input with the generated OTP and returns a validation result.</a:t>
            </a:r>
          </a:p>
          <a:p>
            <a:pPr>
              <a:buFont typeface="Wingdings" panose="05000000000000000000" pitchFamily="2" charset="2"/>
              <a:buChar char="§"/>
            </a:pPr>
            <a:r>
              <a:rPr lang="en-US" b="1" dirty="0"/>
              <a:t>Error Handling and User Interaction </a:t>
            </a:r>
            <a:r>
              <a:rPr lang="en-US" dirty="0"/>
              <a:t>: Provides clear prompts and allow retries for incorrect OTP input.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1231284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687</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Roboto</vt:lpstr>
      <vt:lpstr>SofiaPro</vt:lpstr>
      <vt:lpstr>Trebuchet MS</vt:lpstr>
      <vt:lpstr>ui-monospace</vt:lpstr>
      <vt:lpstr>ui-sans-serif</vt:lpstr>
      <vt:lpstr>Wingdings</vt:lpstr>
      <vt:lpstr>Wingdings 3</vt:lpstr>
      <vt:lpstr>Facet</vt:lpstr>
      <vt:lpstr>OTP VERIFICATION SYSTEM Python - Capstone Project </vt:lpstr>
      <vt:lpstr>PowerPoint Presentation</vt:lpstr>
      <vt:lpstr>PowerPoint Presentation</vt:lpstr>
      <vt:lpstr>Visualization </vt:lpstr>
      <vt:lpstr>OTP Generation </vt:lpstr>
      <vt:lpstr>Sending OTP via Email </vt:lpstr>
      <vt:lpstr>PowerPoint Presentation</vt:lpstr>
      <vt:lpstr>OTP Verification </vt:lpstr>
      <vt:lpstr>Conclusion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OTP VERIFICATION SYSTEM Python - Capstone Project </dc:title>
  <dc:creator>Ashwini Khandare</dc:creator>
  <cp:lastModifiedBy>Ashwini Khandare</cp:lastModifiedBy>
  <cp:revision>1</cp:revision>
  <dcterms:created xsi:type="dcterms:W3CDTF">2024-05-23T11:37:51Z</dcterms:created>
  <dcterms:modified xsi:type="dcterms:W3CDTF">2024-05-23T13:44:14Z</dcterms:modified>
</cp:coreProperties>
</file>