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e4c2953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e4c2953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e4c2953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e4c2953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e4c2953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e4c2953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e4c2953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e4c2953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12076f6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12076f6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12076f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712076f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db00f7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db00f7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03c24cb69_0_1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03c24cb69_0_1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3c24cb6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3c24cb6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03c24cb69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03c24cb69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03c24cb69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03c24cb69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60a8fe8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60a8fe8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60a8fe8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60a8fe8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60a8fe8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60a8fe8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bca1fdb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bca1fdb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e4c295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e4c295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i.org/10.48550/arXiv.1909.05994" TargetMode="External"/><Relationship Id="rId4" Type="http://schemas.openxmlformats.org/officeDocument/2006/relationships/hyperlink" Target="https://doi.org/10.48550/arXiv.1909.05994" TargetMode="External"/><Relationship Id="rId5" Type="http://schemas.openxmlformats.org/officeDocument/2006/relationships/hyperlink" Target="https://doi.org/10.1109/TII.2020.2987444" TargetMode="External"/><Relationship Id="rId6" Type="http://schemas.openxmlformats.org/officeDocument/2006/relationships/hyperlink" Target="https://doi.org/10.1109/TII.2020.2987444" TargetMode="External"/><Relationship Id="rId7" Type="http://schemas.openxmlformats.org/officeDocument/2006/relationships/hyperlink" Target="https://ink.library.smu.edu.sg/context/sis_research/article/5430/viewcontent/4._FOODAI_FOOD_IMAGE_RECOGNITION_VIA_DEEP_LEARNING_FOR_SMART_FOOD_LOGGING__KDD2019_.pdf" TargetMode="External"/><Relationship Id="rId8" Type="http://schemas.openxmlformats.org/officeDocument/2006/relationships/hyperlink" Target="https://ink.library.smu.edu.sg/context/sis_research/article/5430/viewcontent/4._FOODAI_FOOD_IMAGE_RECOGNITION_VIA_DEEP_LEARNING_FOR_SMART_FOOD_LOGGING__KDD2019_.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gcSjYc1dkiLY4ZhFsty99ia1HnvV4oO7WPIfGR8f-xs/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560"/>
              <a:t>CNN-based Food Image Recognition And Nutrient Analyzer For Diabetic Patients</a:t>
            </a:r>
            <a:endParaRPr sz="256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2"/>
          <p:cNvSpPr txBox="1"/>
          <p:nvPr>
            <p:ph idx="1" type="body"/>
          </p:nvPr>
        </p:nvSpPr>
        <p:spPr>
          <a:xfrm>
            <a:off x="311700" y="1006550"/>
            <a:ext cx="8520600" cy="330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For commonly consumed food items without specific variations (e.g., cupcakes), average nutritional values are calculated across the entire category. For dishes like chicken curry, standardized data typically based on common preparation styles is used.</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Glycemic Load (GL) is calculated based on both GI and carbohydrate content: foods with GL &lt; 10 are classified as safe, those with GL between 10 and 20 as moderate, and values above 20 are considered high and preferably avoided.</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The final consolidated dataset is stored in </a:t>
            </a:r>
            <a:r>
              <a:rPr b="1" lang="en-GB" sz="1500">
                <a:solidFill>
                  <a:srgbClr val="000000"/>
                </a:solidFill>
                <a:latin typeface="PT Sans Narrow"/>
                <a:ea typeface="PT Sans Narrow"/>
                <a:cs typeface="PT Sans Narrow"/>
                <a:sym typeface="PT Sans Narrow"/>
              </a:rPr>
              <a:t>GL_food101.xlsx</a:t>
            </a:r>
            <a:r>
              <a:rPr lang="en-GB" sz="1500">
                <a:solidFill>
                  <a:srgbClr val="000000"/>
                </a:solidFill>
                <a:latin typeface="PT Sans Narrow"/>
                <a:ea typeface="PT Sans Narrow"/>
                <a:cs typeface="PT Sans Narrow"/>
                <a:sym typeface="PT Sans Narrow"/>
              </a:rPr>
              <a:t>, which is directly used by the model. This file matches the predicted food class, categorizes it based on GL, and displays detailed information for the uploaded food image.</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The file</a:t>
            </a:r>
            <a:r>
              <a:rPr b="1" lang="en-GB" sz="1500">
                <a:solidFill>
                  <a:srgbClr val="000000"/>
                </a:solidFill>
                <a:latin typeface="PT Sans Narrow"/>
                <a:ea typeface="PT Sans Narrow"/>
                <a:cs typeface="PT Sans Narrow"/>
                <a:sym typeface="PT Sans Narrow"/>
              </a:rPr>
              <a:t> </a:t>
            </a:r>
            <a:r>
              <a:rPr b="1" lang="en-GB" sz="1500">
                <a:solidFill>
                  <a:srgbClr val="202729"/>
                </a:solidFill>
                <a:latin typeface="PT Sans Narrow"/>
                <a:ea typeface="PT Sans Narrow"/>
                <a:cs typeface="PT Sans Narrow"/>
                <a:sym typeface="PT Sans Narrow"/>
              </a:rPr>
              <a:t>GI_Carbs_DataSources.xlsx</a:t>
            </a:r>
            <a:r>
              <a:rPr lang="en-GB" sz="1500">
                <a:solidFill>
                  <a:srgbClr val="000000"/>
                </a:solidFill>
                <a:latin typeface="PT Sans Narrow"/>
                <a:ea typeface="PT Sans Narrow"/>
                <a:cs typeface="PT Sans Narrow"/>
                <a:sym typeface="PT Sans Narrow"/>
              </a:rPr>
              <a:t> contains a record of all referenced data sources</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1250">
                <a:solidFill>
                  <a:srgbClr val="202729"/>
                </a:solidFill>
                <a:latin typeface="PT Sans Narrow"/>
                <a:ea typeface="PT Sans Narrow"/>
                <a:cs typeface="PT Sans Narrow"/>
                <a:sym typeface="PT Sans Narrow"/>
              </a:rPr>
              <a:t>1.Food-101 Dataset</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2. Create Subset</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     • 101 classes</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     • 500 images/class</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     • Split: 75% train / 25% test</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3.</a:t>
            </a:r>
            <a:r>
              <a:rPr b="1" lang="en-GB" sz="1250">
                <a:solidFill>
                  <a:srgbClr val="202729"/>
                </a:solidFill>
                <a:latin typeface="PT Sans Narrow"/>
                <a:ea typeface="PT Sans Narrow"/>
                <a:cs typeface="PT Sans Narrow"/>
                <a:sym typeface="PT Sans Narrow"/>
              </a:rPr>
              <a:t> Data Generators</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     • Rescale images (0-255 → 0-1)</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     • Resize to 160x160</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1250">
                <a:solidFill>
                  <a:srgbClr val="202729"/>
                </a:solidFill>
                <a:latin typeface="PT Sans Narrow"/>
                <a:ea typeface="PT Sans Narrow"/>
                <a:cs typeface="PT Sans Narrow"/>
                <a:sym typeface="PT Sans Narrow"/>
              </a:rPr>
              <a:t>     • Categorical labels</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t/>
            </a:r>
            <a:endParaRPr b="1" sz="12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1200"/>
              </a:spcAft>
              <a:buSzPts val="275"/>
              <a:buNone/>
            </a:pPr>
            <a:r>
              <a:t/>
            </a:r>
            <a:endParaRPr b="1" sz="1250">
              <a:solidFill>
                <a:srgbClr val="202729"/>
              </a:solidFill>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78057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4.</a:t>
            </a:r>
            <a:r>
              <a:rPr b="1" lang="en-GB" sz="1250">
                <a:solidFill>
                  <a:srgbClr val="000000"/>
                </a:solidFill>
                <a:latin typeface="PT Sans Narrow"/>
                <a:ea typeface="PT Sans Narrow"/>
                <a:cs typeface="PT Sans Narrow"/>
                <a:sym typeface="PT Sans Narrow"/>
              </a:rPr>
              <a:t> Build Model</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Load MobileNet (pretrained on ImageNet)</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Freeze all layers (no training)</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Add custom classifier:</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GlobalAvgPooling</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Dense</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Dropout</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Dense</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5.Train Top Layers</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Train only the new layers</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rPr b="1" lang="en-GB" sz="1250">
                <a:solidFill>
                  <a:srgbClr val="000000"/>
                </a:solidFill>
                <a:latin typeface="PT Sans Narrow"/>
                <a:ea typeface="PT Sans Narrow"/>
                <a:cs typeface="PT Sans Narrow"/>
                <a:sym typeface="PT Sans Narrow"/>
              </a:rPr>
              <a:t>     • Save model every 5 epoch</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275"/>
              <a:buFont typeface="Arial"/>
              <a:buNone/>
            </a:pPr>
            <a:r>
              <a:t/>
            </a:r>
            <a:endParaRPr b="1" sz="1250">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t/>
            </a:r>
            <a:endParaRPr b="1" sz="1250">
              <a:solidFill>
                <a:srgbClr val="000000"/>
              </a:solidFill>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GB" sz="1250">
                <a:solidFill>
                  <a:srgbClr val="000000"/>
                </a:solidFill>
                <a:latin typeface="PT Sans Narrow"/>
                <a:ea typeface="PT Sans Narrow"/>
                <a:cs typeface="PT Sans Narrow"/>
                <a:sym typeface="PT Sans Narrow"/>
              </a:rPr>
              <a:t>6.</a:t>
            </a:r>
            <a:r>
              <a:rPr b="1" lang="en-GB" sz="1250">
                <a:solidFill>
                  <a:srgbClr val="000000"/>
                </a:solidFill>
                <a:latin typeface="PT Sans Narrow"/>
                <a:ea typeface="PT Sans Narrow"/>
                <a:cs typeface="PT Sans Narrow"/>
                <a:sym typeface="PT Sans Narrow"/>
              </a:rPr>
              <a:t> Fine-Tune</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250">
                <a:solidFill>
                  <a:srgbClr val="000000"/>
                </a:solidFill>
                <a:latin typeface="PT Sans Narrow"/>
                <a:ea typeface="PT Sans Narrow"/>
                <a:cs typeface="PT Sans Narrow"/>
                <a:sym typeface="PT Sans Narrow"/>
              </a:rPr>
              <a:t>     •  Unfreeze last 30 layers</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250">
                <a:solidFill>
                  <a:srgbClr val="000000"/>
                </a:solidFill>
                <a:latin typeface="PT Sans Narrow"/>
                <a:ea typeface="PT Sans Narrow"/>
                <a:cs typeface="PT Sans Narrow"/>
                <a:sym typeface="PT Sans Narrow"/>
              </a:rPr>
              <a:t>     • Train again with smaller learning rate</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250">
                <a:solidFill>
                  <a:srgbClr val="000000"/>
                </a:solidFill>
                <a:latin typeface="PT Sans Narrow"/>
                <a:ea typeface="PT Sans Narrow"/>
                <a:cs typeface="PT Sans Narrow"/>
                <a:sym typeface="PT Sans Narrow"/>
              </a:rPr>
              <a:t>7. Evaluate &amp; Plot</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250">
                <a:solidFill>
                  <a:srgbClr val="000000"/>
                </a:solidFill>
                <a:latin typeface="PT Sans Narrow"/>
                <a:ea typeface="PT Sans Narrow"/>
                <a:cs typeface="PT Sans Narrow"/>
                <a:sym typeface="PT Sans Narrow"/>
              </a:rPr>
              <a:t>     • Show training vs. validation accuracy/loss</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250">
                <a:solidFill>
                  <a:srgbClr val="000000"/>
                </a:solidFill>
                <a:latin typeface="PT Sans Narrow"/>
                <a:ea typeface="PT Sans Narrow"/>
                <a:cs typeface="PT Sans Narrow"/>
                <a:sym typeface="PT Sans Narrow"/>
              </a:rPr>
              <a:t>     • Save final model</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250">
                <a:solidFill>
                  <a:srgbClr val="000000"/>
                </a:solidFill>
                <a:latin typeface="PT Sans Narrow"/>
                <a:ea typeface="PT Sans Narrow"/>
                <a:cs typeface="PT Sans Narrow"/>
                <a:sym typeface="PT Sans Narrow"/>
              </a:rPr>
              <a:t>     • Print final accuracy</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b="1" sz="125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b="1" sz="1250">
              <a:solidFill>
                <a:srgbClr val="000000"/>
              </a:solidFill>
              <a:latin typeface="PT Sans Narrow"/>
              <a:ea typeface="PT Sans Narrow"/>
              <a:cs typeface="PT Sans Narrow"/>
              <a:sym typeface="PT Sans Narrow"/>
            </a:endParaRPr>
          </a:p>
          <a:p>
            <a:pPr indent="0" lvl="0" marL="0" rtl="0" algn="l">
              <a:spcBef>
                <a:spcPts val="1200"/>
              </a:spcBef>
              <a:spcAft>
                <a:spcPts val="0"/>
              </a:spcAft>
              <a:buNone/>
            </a:pPr>
            <a:r>
              <a:t/>
            </a:r>
            <a:endParaRPr b="1" sz="1250">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t/>
            </a:r>
            <a:endParaRPr b="1" sz="1250">
              <a:solidFill>
                <a:srgbClr val="000000"/>
              </a:solidFill>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sp>
        <p:nvSpPr>
          <p:cNvPr id="146" name="Google Shape;146;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311700" y="1266329"/>
            <a:ext cx="3854400" cy="1730500"/>
          </a:xfrm>
          <a:prstGeom prst="rect">
            <a:avLst/>
          </a:prstGeom>
          <a:noFill/>
          <a:ln>
            <a:noFill/>
          </a:ln>
        </p:spPr>
      </p:pic>
      <p:pic>
        <p:nvPicPr>
          <p:cNvPr id="148" name="Google Shape;148;p26"/>
          <p:cNvPicPr preferRelativeResize="0"/>
          <p:nvPr/>
        </p:nvPicPr>
        <p:blipFill>
          <a:blip r:embed="rId4">
            <a:alphaModFix/>
          </a:blip>
          <a:stretch>
            <a:fillRect/>
          </a:stretch>
        </p:blipFill>
        <p:spPr>
          <a:xfrm>
            <a:off x="4572000" y="1266319"/>
            <a:ext cx="4221018" cy="1832799"/>
          </a:xfrm>
          <a:prstGeom prst="rect">
            <a:avLst/>
          </a:prstGeom>
          <a:noFill/>
          <a:ln>
            <a:noFill/>
          </a:ln>
        </p:spPr>
      </p:pic>
      <p:pic>
        <p:nvPicPr>
          <p:cNvPr id="149" name="Google Shape;149;p26"/>
          <p:cNvPicPr preferRelativeResize="0"/>
          <p:nvPr/>
        </p:nvPicPr>
        <p:blipFill>
          <a:blip r:embed="rId5">
            <a:alphaModFix/>
          </a:blip>
          <a:stretch>
            <a:fillRect/>
          </a:stretch>
        </p:blipFill>
        <p:spPr>
          <a:xfrm>
            <a:off x="311700" y="3110725"/>
            <a:ext cx="3854402" cy="1458301"/>
          </a:xfrm>
          <a:prstGeom prst="rect">
            <a:avLst/>
          </a:prstGeom>
          <a:noFill/>
          <a:ln>
            <a:noFill/>
          </a:ln>
        </p:spPr>
      </p:pic>
      <p:pic>
        <p:nvPicPr>
          <p:cNvPr id="150" name="Google Shape;150;p26"/>
          <p:cNvPicPr preferRelativeResize="0"/>
          <p:nvPr/>
        </p:nvPicPr>
        <p:blipFill>
          <a:blip r:embed="rId6">
            <a:alphaModFix/>
          </a:blip>
          <a:stretch>
            <a:fillRect/>
          </a:stretch>
        </p:blipFill>
        <p:spPr>
          <a:xfrm>
            <a:off x="4825950" y="3110725"/>
            <a:ext cx="4006349" cy="145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Plots</a:t>
            </a:r>
            <a:endParaRPr/>
          </a:p>
        </p:txBody>
      </p:sp>
      <p:sp>
        <p:nvSpPr>
          <p:cNvPr id="156" name="Google Shape;156;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7"/>
          <p:cNvPicPr preferRelativeResize="0"/>
          <p:nvPr/>
        </p:nvPicPr>
        <p:blipFill>
          <a:blip r:embed="rId3">
            <a:alphaModFix/>
          </a:blip>
          <a:stretch>
            <a:fillRect/>
          </a:stretch>
        </p:blipFill>
        <p:spPr>
          <a:xfrm>
            <a:off x="311700" y="1266325"/>
            <a:ext cx="3911169" cy="1606325"/>
          </a:xfrm>
          <a:prstGeom prst="rect">
            <a:avLst/>
          </a:prstGeom>
          <a:noFill/>
          <a:ln>
            <a:noFill/>
          </a:ln>
        </p:spPr>
      </p:pic>
      <p:pic>
        <p:nvPicPr>
          <p:cNvPr id="158" name="Google Shape;158;p27"/>
          <p:cNvPicPr preferRelativeResize="0"/>
          <p:nvPr/>
        </p:nvPicPr>
        <p:blipFill>
          <a:blip r:embed="rId4">
            <a:alphaModFix/>
          </a:blip>
          <a:stretch>
            <a:fillRect/>
          </a:stretch>
        </p:blipFill>
        <p:spPr>
          <a:xfrm>
            <a:off x="4839775" y="1240100"/>
            <a:ext cx="3911174" cy="1658777"/>
          </a:xfrm>
          <a:prstGeom prst="rect">
            <a:avLst/>
          </a:prstGeom>
          <a:noFill/>
          <a:ln>
            <a:noFill/>
          </a:ln>
        </p:spPr>
      </p:pic>
      <p:pic>
        <p:nvPicPr>
          <p:cNvPr id="159" name="Google Shape;159;p27"/>
          <p:cNvPicPr preferRelativeResize="0"/>
          <p:nvPr/>
        </p:nvPicPr>
        <p:blipFill>
          <a:blip r:embed="rId5">
            <a:alphaModFix/>
          </a:blip>
          <a:stretch>
            <a:fillRect/>
          </a:stretch>
        </p:blipFill>
        <p:spPr>
          <a:xfrm>
            <a:off x="311700" y="2898881"/>
            <a:ext cx="4464509" cy="1606325"/>
          </a:xfrm>
          <a:prstGeom prst="rect">
            <a:avLst/>
          </a:prstGeom>
          <a:noFill/>
          <a:ln>
            <a:noFill/>
          </a:ln>
        </p:spPr>
      </p:pic>
      <p:pic>
        <p:nvPicPr>
          <p:cNvPr id="160" name="Google Shape;160;p27"/>
          <p:cNvPicPr preferRelativeResize="0"/>
          <p:nvPr/>
        </p:nvPicPr>
        <p:blipFill>
          <a:blip r:embed="rId6">
            <a:alphaModFix/>
          </a:blip>
          <a:stretch>
            <a:fillRect/>
          </a:stretch>
        </p:blipFill>
        <p:spPr>
          <a:xfrm>
            <a:off x="4572000" y="2872655"/>
            <a:ext cx="4229856" cy="1658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166" name="Google Shape;166;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Data collection</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Training the model as it has more classes to train.</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The misclassification of similar looking dishes.</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67" name="Google Shape;167;p28"/>
          <p:cNvPicPr preferRelativeResize="0"/>
          <p:nvPr/>
        </p:nvPicPr>
        <p:blipFill>
          <a:blip r:embed="rId3">
            <a:alphaModFix/>
          </a:blip>
          <a:stretch>
            <a:fillRect/>
          </a:stretch>
        </p:blipFill>
        <p:spPr>
          <a:xfrm>
            <a:off x="798424" y="3341178"/>
            <a:ext cx="4527374" cy="1463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73" name="Google Shape;173;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latin typeface="PT Sans Narrow"/>
              <a:ea typeface="PT Sans Narrow"/>
              <a:cs typeface="PT Sans Narrow"/>
              <a:sym typeface="PT Sans Narrow"/>
            </a:endParaRPr>
          </a:p>
          <a:p>
            <a:pPr indent="-298450" lvl="0" marL="457200" rtl="0" algn="l">
              <a:spcBef>
                <a:spcPts val="1200"/>
              </a:spcBef>
              <a:spcAft>
                <a:spcPts val="0"/>
              </a:spcAft>
              <a:buClr>
                <a:srgbClr val="000000"/>
              </a:buClr>
              <a:buSzPts val="1100"/>
              <a:buFont typeface="PT Sans Narrow"/>
              <a:buChar char="●"/>
            </a:pPr>
            <a:r>
              <a:rPr lang="en-GB" sz="1100">
                <a:solidFill>
                  <a:srgbClr val="000000"/>
                </a:solidFill>
                <a:latin typeface="Arial"/>
                <a:ea typeface="Arial"/>
                <a:cs typeface="Arial"/>
                <a:sym typeface="Arial"/>
              </a:rPr>
              <a:t>Sun, J., Radecka, K., &amp; Zilic, Z. (2019). </a:t>
            </a:r>
            <a:r>
              <a:rPr i="1" lang="en-GB" sz="1100">
                <a:solidFill>
                  <a:srgbClr val="000000"/>
                </a:solidFill>
                <a:latin typeface="Arial"/>
                <a:ea typeface="Arial"/>
                <a:cs typeface="Arial"/>
                <a:sym typeface="Arial"/>
              </a:rPr>
              <a:t>FoodTracker: A Real-time Food Detection Mobile Application by Deep Convolutional Neural Networks</a:t>
            </a:r>
            <a:r>
              <a:rPr lang="en-GB" sz="1100">
                <a:solidFill>
                  <a:srgbClr val="000000"/>
                </a:solidFill>
                <a:latin typeface="Arial"/>
                <a:ea typeface="Arial"/>
                <a:cs typeface="Arial"/>
                <a:sym typeface="Arial"/>
              </a:rPr>
              <a:t>. arXiv.</a:t>
            </a:r>
            <a:r>
              <a:rPr lang="en-GB"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GB" sz="1100" u="sng">
                <a:solidFill>
                  <a:schemeClr val="hlink"/>
                </a:solidFill>
                <a:latin typeface="Arial"/>
                <a:ea typeface="Arial"/>
                <a:cs typeface="Arial"/>
                <a:sym typeface="Arial"/>
                <a:hlinkClick r:id="rId4"/>
              </a:rPr>
              <a:t>https://doi.org/10.48550/arXiv.1909.05994</a:t>
            </a:r>
            <a:endParaRPr sz="1100">
              <a:solidFill>
                <a:srgbClr val="000000"/>
              </a:solidFill>
              <a:latin typeface="PT Sans Narrow"/>
              <a:ea typeface="PT Sans Narrow"/>
              <a:cs typeface="PT Sans Narrow"/>
              <a:sym typeface="PT Sans Narrow"/>
            </a:endParaRPr>
          </a:p>
          <a:p>
            <a:pPr indent="-298450" lvl="0" marL="457200" rtl="0" algn="l">
              <a:spcBef>
                <a:spcPts val="0"/>
              </a:spcBef>
              <a:spcAft>
                <a:spcPts val="0"/>
              </a:spcAft>
              <a:buClr>
                <a:srgbClr val="000000"/>
              </a:buClr>
              <a:buSzPts val="1100"/>
              <a:buFont typeface="PT Sans Narrow"/>
              <a:buChar char="●"/>
            </a:pPr>
            <a:r>
              <a:rPr lang="en-GB" sz="1100">
                <a:solidFill>
                  <a:srgbClr val="000000"/>
                </a:solidFill>
                <a:latin typeface="Arial"/>
                <a:ea typeface="Arial"/>
                <a:cs typeface="Arial"/>
                <a:sym typeface="Arial"/>
              </a:rPr>
              <a:t>Lu, Y., Stathopoulou, T., Vasiloglou, M. F., Christodoulidis, S., Stanga, Z., &amp; Mougiakakou, S. (2020). An artificial intelligence-based system to assess nutrient intake for hospitalised patients. </a:t>
            </a:r>
            <a:r>
              <a:rPr i="1" lang="en-GB" sz="1100">
                <a:solidFill>
                  <a:srgbClr val="000000"/>
                </a:solidFill>
                <a:latin typeface="Arial"/>
                <a:ea typeface="Arial"/>
                <a:cs typeface="Arial"/>
                <a:sym typeface="Arial"/>
              </a:rPr>
              <a:t>IEEE Transactions on Industrial Informatics</a:t>
            </a:r>
            <a:r>
              <a:rPr lang="en-GB" sz="1100">
                <a:solidFill>
                  <a:srgbClr val="000000"/>
                </a:solidFill>
                <a:latin typeface="Arial"/>
                <a:ea typeface="Arial"/>
                <a:cs typeface="Arial"/>
                <a:sym typeface="Arial"/>
              </a:rPr>
              <a:t>, </a:t>
            </a:r>
            <a:r>
              <a:rPr i="1" lang="en-GB" sz="1100">
                <a:solidFill>
                  <a:srgbClr val="000000"/>
                </a:solidFill>
                <a:latin typeface="Arial"/>
                <a:ea typeface="Arial"/>
                <a:cs typeface="Arial"/>
                <a:sym typeface="Arial"/>
              </a:rPr>
              <a:t>16</a:t>
            </a:r>
            <a:r>
              <a:rPr lang="en-GB" sz="1100">
                <a:solidFill>
                  <a:srgbClr val="000000"/>
                </a:solidFill>
                <a:latin typeface="Arial"/>
                <a:ea typeface="Arial"/>
                <a:cs typeface="Arial"/>
                <a:sym typeface="Arial"/>
              </a:rPr>
              <a:t>(11), 7474–7483.</a:t>
            </a:r>
            <a:r>
              <a:rPr lang="en-GB" sz="1100">
                <a:solidFill>
                  <a:srgbClr val="000000"/>
                </a:solidFill>
                <a:uFill>
                  <a:noFill/>
                </a:uFill>
                <a:latin typeface="Arial"/>
                <a:ea typeface="Arial"/>
                <a:cs typeface="Arial"/>
                <a:sym typeface="Arial"/>
                <a:hlinkClick r:id="rId5">
                  <a:extLst>
                    <a:ext uri="{A12FA001-AC4F-418D-AE19-62706E023703}">
                      <ahyp:hlinkClr val="tx"/>
                    </a:ext>
                  </a:extLst>
                </a:hlinkClick>
              </a:rPr>
              <a:t> </a:t>
            </a:r>
            <a:r>
              <a:rPr lang="en-GB" sz="1100" u="sng">
                <a:solidFill>
                  <a:schemeClr val="hlink"/>
                </a:solidFill>
                <a:latin typeface="Arial"/>
                <a:ea typeface="Arial"/>
                <a:cs typeface="Arial"/>
                <a:sym typeface="Arial"/>
                <a:hlinkClick r:id="rId6"/>
              </a:rPr>
              <a:t>https://doi.org/10.1109/TII.2020.2987444</a:t>
            </a:r>
            <a:endParaRPr sz="1100">
              <a:solidFill>
                <a:srgbClr val="000000"/>
              </a:solidFill>
              <a:latin typeface="PT Sans Narrow"/>
              <a:ea typeface="PT Sans Narrow"/>
              <a:cs typeface="PT Sans Narrow"/>
              <a:sym typeface="PT Sans Narrow"/>
            </a:endParaRPr>
          </a:p>
          <a:p>
            <a:pPr indent="-298450" lvl="0" marL="457200" rtl="0" algn="l">
              <a:spcBef>
                <a:spcPts val="0"/>
              </a:spcBef>
              <a:spcAft>
                <a:spcPts val="0"/>
              </a:spcAft>
              <a:buClr>
                <a:srgbClr val="000000"/>
              </a:buClr>
              <a:buSzPts val="1100"/>
              <a:buFont typeface="PT Sans Narrow"/>
              <a:buChar char="●"/>
            </a:pPr>
            <a:r>
              <a:rPr lang="en-GB" sz="1100">
                <a:solidFill>
                  <a:srgbClr val="000000"/>
                </a:solidFill>
                <a:latin typeface="Arial"/>
                <a:ea typeface="Arial"/>
                <a:cs typeface="Arial"/>
                <a:sym typeface="Arial"/>
              </a:rPr>
              <a:t>Tahir, G. A., &amp; Loo, C. K. (2021). </a:t>
            </a:r>
            <a:r>
              <a:rPr i="1" lang="en-GB" sz="1100">
                <a:solidFill>
                  <a:srgbClr val="000000"/>
                </a:solidFill>
                <a:latin typeface="Arial"/>
                <a:ea typeface="Arial"/>
                <a:cs typeface="Arial"/>
                <a:sym typeface="Arial"/>
              </a:rPr>
              <a:t>A comprehensive survey of image‑based food recognition and volume estimation methods for dietary assessment</a:t>
            </a:r>
            <a:r>
              <a:rPr lang="en-GB" sz="1100">
                <a:solidFill>
                  <a:srgbClr val="000000"/>
                </a:solidFill>
                <a:latin typeface="Arial"/>
                <a:ea typeface="Arial"/>
                <a:cs typeface="Arial"/>
                <a:sym typeface="Arial"/>
              </a:rPr>
              <a:t>. </a:t>
            </a:r>
            <a:r>
              <a:rPr b="1" lang="en-GB" sz="1100">
                <a:solidFill>
                  <a:srgbClr val="000000"/>
                </a:solidFill>
                <a:latin typeface="Arial"/>
                <a:ea typeface="Arial"/>
                <a:cs typeface="Arial"/>
                <a:sym typeface="Arial"/>
              </a:rPr>
              <a:t>Healthcare, 9</a:t>
            </a:r>
            <a:r>
              <a:rPr lang="en-GB" sz="1100">
                <a:solidFill>
                  <a:srgbClr val="000000"/>
                </a:solidFill>
                <a:latin typeface="Arial"/>
                <a:ea typeface="Arial"/>
                <a:cs typeface="Arial"/>
                <a:sym typeface="Arial"/>
              </a:rPr>
              <a:t>(12), 1676. https://doi.org/10.3390/healthcare9121676</a:t>
            </a:r>
            <a:endParaRPr sz="1100">
              <a:solidFill>
                <a:srgbClr val="000000"/>
              </a:solidFill>
              <a:latin typeface="PT Sans Narrow"/>
              <a:ea typeface="PT Sans Narrow"/>
              <a:cs typeface="PT Sans Narrow"/>
              <a:sym typeface="PT Sans Narrow"/>
            </a:endParaRPr>
          </a:p>
          <a:p>
            <a:pPr indent="-298450" lvl="0" marL="457200" rtl="0" algn="l">
              <a:spcBef>
                <a:spcPts val="0"/>
              </a:spcBef>
              <a:spcAft>
                <a:spcPts val="0"/>
              </a:spcAft>
              <a:buClr>
                <a:srgbClr val="000000"/>
              </a:buClr>
              <a:buSzPts val="1100"/>
              <a:buFont typeface="PT Sans Narrow"/>
              <a:buChar char="●"/>
            </a:pPr>
            <a:r>
              <a:rPr lang="en-GB" sz="1100">
                <a:solidFill>
                  <a:srgbClr val="000000"/>
                </a:solidFill>
                <a:latin typeface="Arial"/>
                <a:ea typeface="Arial"/>
                <a:cs typeface="Arial"/>
                <a:sym typeface="Arial"/>
              </a:rPr>
              <a:t>Sahoo, D., Hao, W., Ke, S., Wu, X., Le, H., Achananuparp, P., Lim, E.-P., &amp; Hoi, S. C. H. (2019). </a:t>
            </a:r>
            <a:r>
              <a:rPr i="1" lang="en-GB" sz="1100">
                <a:solidFill>
                  <a:srgbClr val="000000"/>
                </a:solidFill>
                <a:latin typeface="Arial"/>
                <a:ea typeface="Arial"/>
                <a:cs typeface="Arial"/>
                <a:sym typeface="Arial"/>
              </a:rPr>
              <a:t>FoodAI: Food Image Recognition via Deep Learning for Smart Food Logging</a:t>
            </a:r>
            <a:r>
              <a:rPr lang="en-GB" sz="1100">
                <a:solidFill>
                  <a:srgbClr val="000000"/>
                </a:solidFill>
                <a:latin typeface="Arial"/>
                <a:ea typeface="Arial"/>
                <a:cs typeface="Arial"/>
                <a:sym typeface="Arial"/>
              </a:rPr>
              <a:t>. In </a:t>
            </a:r>
            <a:r>
              <a:rPr i="1" lang="en-GB" sz="1100">
                <a:solidFill>
                  <a:srgbClr val="000000"/>
                </a:solidFill>
                <a:latin typeface="Arial"/>
                <a:ea typeface="Arial"/>
                <a:cs typeface="Arial"/>
                <a:sym typeface="Arial"/>
              </a:rPr>
              <a:t>Proceedings of the 25th ACM SIGKDD International Conference on Knowledge Discovery &amp; Data Mining (KDD '19)</a:t>
            </a:r>
            <a:r>
              <a:rPr lang="en-GB" sz="1100">
                <a:solidFill>
                  <a:srgbClr val="000000"/>
                </a:solidFill>
                <a:latin typeface="Arial"/>
                <a:ea typeface="Arial"/>
                <a:cs typeface="Arial"/>
                <a:sym typeface="Arial"/>
              </a:rPr>
              <a:t>. Retrieved from</a:t>
            </a:r>
            <a:r>
              <a:rPr lang="en-GB" sz="1100">
                <a:solidFill>
                  <a:srgbClr val="000000"/>
                </a:solidFill>
                <a:uFill>
                  <a:noFill/>
                </a:uFill>
                <a:latin typeface="Arial"/>
                <a:ea typeface="Arial"/>
                <a:cs typeface="Arial"/>
                <a:sym typeface="Arial"/>
                <a:hlinkClick r:id="rId7">
                  <a:extLst>
                    <a:ext uri="{A12FA001-AC4F-418D-AE19-62706E023703}">
                      <ahyp:hlinkClr val="tx"/>
                    </a:ext>
                  </a:extLst>
                </a:hlinkClick>
              </a:rPr>
              <a:t> </a:t>
            </a:r>
            <a:r>
              <a:rPr lang="en-GB" sz="1100" u="sng">
                <a:solidFill>
                  <a:schemeClr val="hlink"/>
                </a:solidFill>
                <a:latin typeface="Arial"/>
                <a:ea typeface="Arial"/>
                <a:cs typeface="Arial"/>
                <a:sym typeface="Arial"/>
                <a:hlinkClick r:id="rId8"/>
              </a:rPr>
              <a:t>https://ink.library.smu.edu.sg/context/sis_research/article/5430/viewcontent/4._FOODAI_FOOD_IMAGE_RECOGNITION_VIA_DEEP_LEARNING_FOR_SMART_FOOD_LOGGING__KDD2019_.pdf</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457200" rtl="0" algn="l">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600">
                <a:solidFill>
                  <a:srgbClr val="000000"/>
                </a:solidFill>
                <a:latin typeface="PT Sans Narrow"/>
                <a:ea typeface="PT Sans Narrow"/>
                <a:cs typeface="PT Sans Narrow"/>
                <a:sym typeface="PT Sans Narrow"/>
              </a:rPr>
              <a:t>Background</a:t>
            </a:r>
            <a:endParaRPr b="1" sz="1600">
              <a:solidFill>
                <a:srgbClr val="202729"/>
              </a:solidFill>
              <a:latin typeface="PT Sans Narrow"/>
              <a:ea typeface="PT Sans Narrow"/>
              <a:cs typeface="PT Sans Narrow"/>
              <a:sym typeface="PT Sans Narrow"/>
            </a:endParaRPr>
          </a:p>
          <a:p>
            <a:pPr indent="-323850" lvl="0" marL="457200" rtl="0" algn="l">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Diabetes management demands precise dietary monitoring.</a:t>
            </a:r>
            <a:br>
              <a:rPr lang="en-GB" sz="1500">
                <a:solidFill>
                  <a:srgbClr val="000000"/>
                </a:solidFill>
                <a:latin typeface="PT Sans Narrow"/>
                <a:ea typeface="PT Sans Narrow"/>
                <a:cs typeface="PT Sans Narrow"/>
                <a:sym typeface="PT Sans Narrow"/>
              </a:rPr>
            </a:br>
            <a:endParaRPr sz="1500">
              <a:solidFill>
                <a:srgbClr val="000000"/>
              </a:solidFill>
              <a:latin typeface="PT Sans Narrow"/>
              <a:ea typeface="PT Sans Narrow"/>
              <a:cs typeface="PT Sans Narrow"/>
              <a:sym typeface="PT Sans Narrow"/>
            </a:endParaRPr>
          </a:p>
          <a:p>
            <a:pPr indent="-323850" lvl="0" marL="457200" rtl="0" algn="l">
              <a:spcBef>
                <a:spcPts val="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CNNs offer real-time, automated food recognition and nutrient estimation.</a:t>
            </a:r>
            <a:endParaRPr sz="1500">
              <a:solidFill>
                <a:srgbClr val="000000"/>
              </a:solidFill>
              <a:latin typeface="PT Sans Narrow"/>
              <a:ea typeface="PT Sans Narrow"/>
              <a:cs typeface="PT Sans Narrow"/>
              <a:sym typeface="PT Sans Narrow"/>
            </a:endParaRPr>
          </a:p>
          <a:p>
            <a:pPr indent="0" lvl="0" marL="0" rtl="0" algn="l">
              <a:spcBef>
                <a:spcPts val="1200"/>
              </a:spcBef>
              <a:spcAft>
                <a:spcPts val="0"/>
              </a:spcAft>
              <a:buNone/>
            </a:pPr>
            <a:r>
              <a:rPr b="1" lang="en-GB" sz="1600">
                <a:solidFill>
                  <a:srgbClr val="000000"/>
                </a:solidFill>
                <a:latin typeface="PT Sans Narrow"/>
                <a:ea typeface="PT Sans Narrow"/>
                <a:cs typeface="PT Sans Narrow"/>
                <a:sym typeface="PT Sans Narrow"/>
              </a:rPr>
              <a:t>Objective </a:t>
            </a:r>
            <a:endParaRPr b="1" sz="1600">
              <a:solidFill>
                <a:srgbClr val="000000"/>
              </a:solidFill>
              <a:latin typeface="PT Sans Narrow"/>
              <a:ea typeface="PT Sans Narrow"/>
              <a:cs typeface="PT Sans Narrow"/>
              <a:sym typeface="PT Sans Narrow"/>
            </a:endParaRPr>
          </a:p>
          <a:p>
            <a:pPr indent="-323850" lvl="0" marL="457200" rtl="0" algn="l">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Survey state of the CNN-based food image recognition systems.</a:t>
            </a:r>
            <a:br>
              <a:rPr lang="en-GB" sz="1500">
                <a:solidFill>
                  <a:srgbClr val="000000"/>
                </a:solidFill>
                <a:latin typeface="PT Sans Narrow"/>
                <a:ea typeface="PT Sans Narrow"/>
                <a:cs typeface="PT Sans Narrow"/>
                <a:sym typeface="PT Sans Narrow"/>
              </a:rPr>
            </a:br>
            <a:endParaRPr sz="1500">
              <a:solidFill>
                <a:srgbClr val="000000"/>
              </a:solidFill>
              <a:latin typeface="PT Sans Narrow"/>
              <a:ea typeface="PT Sans Narrow"/>
              <a:cs typeface="PT Sans Narrow"/>
              <a:sym typeface="PT Sans Narrow"/>
            </a:endParaRPr>
          </a:p>
          <a:p>
            <a:pPr indent="-323850" lvl="0" marL="457200" rtl="0" algn="l">
              <a:spcBef>
                <a:spcPts val="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Focus on nutrient estimation relevant to diabetic dietary needs.</a:t>
            </a:r>
            <a:endParaRPr sz="1500">
              <a:solidFill>
                <a:srgbClr val="000000"/>
              </a:solidFill>
              <a:latin typeface="PT Sans Narrow"/>
              <a:ea typeface="PT Sans Narrow"/>
              <a:cs typeface="PT Sans Narrow"/>
              <a:sym typeface="PT Sans Narrow"/>
            </a:endParaRPr>
          </a:p>
          <a:p>
            <a:pPr indent="0" lvl="0" marL="0" rtl="0" algn="l">
              <a:spcBef>
                <a:spcPts val="1200"/>
              </a:spcBef>
              <a:spcAft>
                <a:spcPts val="1200"/>
              </a:spcAft>
              <a:buNone/>
            </a:pPr>
            <a:r>
              <a:rPr lang="en-GB" sz="1500" u="sng">
                <a:solidFill>
                  <a:schemeClr val="hlink"/>
                </a:solidFill>
                <a:latin typeface="PT Sans Narrow"/>
                <a:ea typeface="PT Sans Narrow"/>
                <a:cs typeface="PT Sans Narrow"/>
                <a:sym typeface="PT Sans Narrow"/>
                <a:hlinkClick r:id="rId3"/>
              </a:rPr>
              <a:t>Project Overview</a:t>
            </a:r>
            <a:endParaRPr sz="1500">
              <a:latin typeface="PT Sans Narrow"/>
              <a:ea typeface="PT Sans Narrow"/>
              <a:cs typeface="PT Sans Narrow"/>
              <a:sym typeface="PT Sans Narrow"/>
            </a:endParaRPr>
          </a:p>
        </p:txBody>
      </p:sp>
      <p:sp>
        <p:nvSpPr>
          <p:cNvPr id="74" name="Google Shape;74;p14"/>
          <p:cNvSpPr txBox="1"/>
          <p:nvPr/>
        </p:nvSpPr>
        <p:spPr>
          <a:xfrm>
            <a:off x="1024400" y="1672175"/>
            <a:ext cx="619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Overview</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FoodTracker:A Real-Time Food Detection Mobile Application</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SzPts val="852"/>
              <a:buNone/>
            </a:pPr>
            <a:r>
              <a:rPr lang="en-GB" sz="1500">
                <a:solidFill>
                  <a:srgbClr val="000000"/>
                </a:solidFill>
                <a:latin typeface="PT Sans Narrow"/>
                <a:ea typeface="PT Sans Narrow"/>
                <a:cs typeface="PT Sans Narrow"/>
                <a:sym typeface="PT Sans Narrow"/>
              </a:rPr>
              <a:t>It is trained o</a:t>
            </a:r>
            <a:r>
              <a:rPr lang="en-GB" sz="1500">
                <a:solidFill>
                  <a:srgbClr val="000000"/>
                </a:solidFill>
                <a:latin typeface="PT Sans Narrow"/>
                <a:ea typeface="PT Sans Narrow"/>
                <a:cs typeface="PT Sans Narrow"/>
                <a:sym typeface="PT Sans Narrow"/>
              </a:rPr>
              <a:t>n UECFood100 and UECFood256 datasets . As for the nutrition “nutritionix API” is used.  It uses </a:t>
            </a:r>
            <a:r>
              <a:rPr lang="en-GB" sz="1500">
                <a:solidFill>
                  <a:srgbClr val="000000"/>
                </a:solidFill>
                <a:latin typeface="PT Sans Narrow"/>
                <a:ea typeface="PT Sans Narrow"/>
                <a:cs typeface="PT Sans Narrow"/>
                <a:sym typeface="PT Sans Narrow"/>
              </a:rPr>
              <a:t>MobileNet</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SzPts val="852"/>
              <a:buNone/>
            </a:pPr>
            <a:r>
              <a:rPr lang="en-GB" sz="1500">
                <a:solidFill>
                  <a:srgbClr val="000000"/>
                </a:solidFill>
                <a:latin typeface="PT Sans Narrow"/>
                <a:ea typeface="PT Sans Narrow"/>
                <a:cs typeface="PT Sans Narrow"/>
                <a:sym typeface="PT Sans Narrow"/>
              </a:rPr>
              <a:t>and  YOLOv2  . The former is ideal for mobiles and the latter helps with identification via real time object detection.</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 FoodAI: Food Image Recognition via Deep Learning for Smart Food Logging</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GB" sz="1500">
                <a:solidFill>
                  <a:srgbClr val="000000"/>
                </a:solidFill>
                <a:latin typeface="PT Sans Narrow"/>
                <a:ea typeface="PT Sans Narrow"/>
                <a:cs typeface="PT Sans Narrow"/>
                <a:sym typeface="PT Sans Narrow"/>
              </a:rPr>
              <a:t>            </a:t>
            </a:r>
            <a:r>
              <a:rPr lang="en-GB" sz="1500">
                <a:solidFill>
                  <a:srgbClr val="000000"/>
                </a:solidFill>
                <a:latin typeface="PT Sans Narrow"/>
                <a:ea typeface="PT Sans Narrow"/>
                <a:cs typeface="PT Sans Narrow"/>
                <a:sym typeface="PT Sans Narrow"/>
              </a:rPr>
              <a:t>FoodAI-756 dataset is used to train here where the food is categorised into 756 classes. The detected image estimates</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852"/>
              <a:buNone/>
            </a:pPr>
            <a:r>
              <a:rPr lang="en-GB" sz="1500">
                <a:solidFill>
                  <a:srgbClr val="000000"/>
                </a:solidFill>
                <a:latin typeface="PT Sans Narrow"/>
                <a:ea typeface="PT Sans Narrow"/>
                <a:cs typeface="PT Sans Narrow"/>
                <a:sym typeface="PT Sans Narrow"/>
              </a:rPr>
              <a:t>            the item  from one of the 756 classes.Nutrition is integrated via another application. ResNet,ResNeXt and SENet is used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 An Artificial Intelligence-Based System to Assess Nutrient Intake for Hospitalised Patients</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rPr lang="en-GB" sz="1500">
                <a:solidFill>
                  <a:srgbClr val="000000"/>
                </a:solidFill>
                <a:latin typeface="PT Sans Narrow"/>
                <a:ea typeface="PT Sans Narrow"/>
                <a:cs typeface="PT Sans Narrow"/>
                <a:sym typeface="PT Sans Narrow"/>
              </a:rPr>
              <a:t> NIAD dataset with RGB-D image pairs are used to cover nearly 1000 items. It uses customized nutrient </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rPr lang="en-GB" sz="1500">
                <a:solidFill>
                  <a:srgbClr val="000000"/>
                </a:solidFill>
                <a:latin typeface="PT Sans Narrow"/>
                <a:ea typeface="PT Sans Narrow"/>
                <a:cs typeface="PT Sans Narrow"/>
                <a:sym typeface="PT Sans Narrow"/>
              </a:rPr>
              <a:t> database.MTCNet,learning classifiers,3D surface reconstruction algorithms are used.</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rPr lang="en-GB" sz="1500">
                <a:solidFill>
                  <a:srgbClr val="000000"/>
                </a:solidFill>
                <a:latin typeface="PT Sans Narrow"/>
                <a:ea typeface="PT Sans Narrow"/>
                <a:cs typeface="PT Sans Narrow"/>
                <a:sym typeface="PT Sans Narrow"/>
              </a:rPr>
              <a:t>                 </a:t>
            </a:r>
            <a:endParaRPr sz="1500">
              <a:solidFill>
                <a:srgbClr val="000000"/>
              </a:solidFill>
              <a:latin typeface="PT Sans Narrow"/>
              <a:ea typeface="PT Sans Narrow"/>
              <a:cs typeface="PT Sans Narrow"/>
              <a:sym typeface="PT Sans Narrow"/>
            </a:endParaRPr>
          </a:p>
          <a:p>
            <a:pPr indent="0" lvl="0" marL="0" rtl="0" algn="r">
              <a:lnSpc>
                <a:spcPct val="95000"/>
              </a:lnSpc>
              <a:spcBef>
                <a:spcPts val="1200"/>
              </a:spcBef>
              <a:spcAft>
                <a:spcPts val="0"/>
              </a:spcAft>
              <a:buSzPts val="852"/>
              <a:buNone/>
            </a:pPr>
            <a:r>
              <a:rPr lang="en-GB" sz="1500">
                <a:solidFill>
                  <a:srgbClr val="000000"/>
                </a:solidFill>
                <a:latin typeface="PT Sans Narrow"/>
                <a:ea typeface="PT Sans Narrow"/>
                <a:cs typeface="PT Sans Narrow"/>
                <a:sym typeface="PT Sans Narrow"/>
              </a:rPr>
              <a:t>        </a:t>
            </a:r>
            <a:endParaRPr sz="1500">
              <a:solidFill>
                <a:srgbClr val="000000"/>
              </a:solidFill>
              <a:latin typeface="PT Sans Narrow"/>
              <a:ea typeface="PT Sans Narrow"/>
              <a:cs typeface="PT Sans Narrow"/>
              <a:sym typeface="PT Sans Narrow"/>
            </a:endParaRPr>
          </a:p>
          <a:p>
            <a:pPr indent="0" lvl="0" marL="914400" rtl="0" algn="r">
              <a:lnSpc>
                <a:spcPct val="95000"/>
              </a:lnSpc>
              <a:spcBef>
                <a:spcPts val="1200"/>
              </a:spcBef>
              <a:spcAft>
                <a:spcPts val="0"/>
              </a:spcAft>
              <a:buSzPts val="852"/>
              <a:buNone/>
            </a:pPr>
            <a:r>
              <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SzPts val="852"/>
              <a:buNone/>
            </a:pPr>
            <a:r>
              <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1200"/>
              </a:spcAft>
              <a:buSzPts val="852"/>
              <a:buNone/>
            </a:pPr>
            <a:r>
              <a:t/>
            </a:r>
            <a:endParaRPr sz="1500">
              <a:solidFill>
                <a:srgbClr val="000000"/>
              </a:solidFill>
              <a:latin typeface="PT Sans Narrow"/>
              <a:ea typeface="PT Sans Narrow"/>
              <a:cs typeface="PT Sans Narrow"/>
              <a:sym typeface="PT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PT Sans Narrow"/>
              <a:buChar char="❏"/>
            </a:pPr>
            <a:r>
              <a:rPr lang="en-GB" sz="1500">
                <a:solidFill>
                  <a:srgbClr val="000000"/>
                </a:solidFill>
                <a:highlight>
                  <a:srgbClr val="FFFFFF"/>
                </a:highlight>
                <a:latin typeface="PT Sans Narrow"/>
                <a:ea typeface="PT Sans Narrow"/>
                <a:cs typeface="PT Sans Narrow"/>
                <a:sym typeface="PT Sans Narrow"/>
              </a:rPr>
              <a:t>A Comprehensive Survey of Image-Based Food Recognition and Volume Estimation Methods for Dietary Assessment</a:t>
            </a:r>
            <a:endParaRPr sz="1500">
              <a:solidFill>
                <a:srgbClr val="000000"/>
              </a:solidFill>
              <a:highlight>
                <a:srgbClr val="FFFFFF"/>
              </a:highlight>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rPr lang="en-GB" sz="1500">
                <a:solidFill>
                  <a:srgbClr val="000000"/>
                </a:solidFill>
                <a:highlight>
                  <a:srgbClr val="FFFFFF"/>
                </a:highlight>
                <a:latin typeface="PT Sans Narrow"/>
                <a:ea typeface="PT Sans Narrow"/>
                <a:cs typeface="PT Sans Narrow"/>
                <a:sym typeface="PT Sans Narrow"/>
              </a:rPr>
              <a:t>It uses various databases like Food 101,NIAD etc.. and as for nutrition it uses nutionix,USDA food data control etc… . Inception networks,ResNet,mobilenets,YOLO,densenets are used here.Here it recognises the input based on standard portion size and evaluates the nutrition intake.</a:t>
            </a:r>
            <a:endParaRPr sz="1500">
              <a:solidFill>
                <a:srgbClr val="000000"/>
              </a:solidFill>
              <a:highlight>
                <a:srgbClr val="FFFFFF"/>
              </a:highlight>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sz="1500">
              <a:solidFill>
                <a:srgbClr val="000000"/>
              </a:solidFill>
              <a:highlight>
                <a:srgbClr val="FFFFFF"/>
              </a:highlight>
              <a:latin typeface="PT Sans Narrow"/>
              <a:ea typeface="PT Sans Narrow"/>
              <a:cs typeface="PT Sans Narrow"/>
              <a:sym typeface="PT Sans Narrow"/>
            </a:endParaRPr>
          </a:p>
          <a:p>
            <a:pPr indent="0" lvl="0" marL="0" rtl="0" algn="l">
              <a:lnSpc>
                <a:spcPct val="95000"/>
              </a:lnSpc>
              <a:spcBef>
                <a:spcPts val="1200"/>
              </a:spcBef>
              <a:spcAft>
                <a:spcPts val="0"/>
              </a:spcAft>
              <a:buNone/>
            </a:pPr>
            <a:r>
              <a:rPr b="1" lang="en-GB" sz="1700">
                <a:solidFill>
                  <a:schemeClr val="accent1"/>
                </a:solidFill>
                <a:latin typeface="PT Sans Narrow"/>
                <a:ea typeface="PT Sans Narrow"/>
                <a:cs typeface="PT Sans Narrow"/>
                <a:sym typeface="PT Sans Narrow"/>
              </a:rPr>
              <a:t>Insights</a:t>
            </a:r>
            <a:endParaRPr b="1" sz="1700">
              <a:solidFill>
                <a:schemeClr val="accent1"/>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ResNet(used for transfer learning),densenet(for classification of classes),Inception networks(Segregate complex images) can be used.</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Suitability for the patients are classified based on carbohydrates,glycemic  index and total calories.</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0"/>
              </a:spcAft>
              <a:buClr>
                <a:srgbClr val="000000"/>
              </a:buClr>
              <a:buSzPts val="852"/>
              <a:buFont typeface="Arial"/>
              <a:buNone/>
            </a:pPr>
            <a:r>
              <a:t/>
            </a:r>
            <a:endParaRPr b="1" sz="1500">
              <a:solidFill>
                <a:schemeClr val="accent1"/>
              </a:solidFill>
              <a:latin typeface="PT Sans Narrow"/>
              <a:ea typeface="PT Sans Narrow"/>
              <a:cs typeface="PT Sans Narrow"/>
              <a:sym typeface="PT Sans Narrow"/>
            </a:endParaRPr>
          </a:p>
          <a:p>
            <a:pPr indent="0" lvl="0" marL="0" rtl="0" algn="l">
              <a:lnSpc>
                <a:spcPct val="95000"/>
              </a:lnSpc>
              <a:spcBef>
                <a:spcPts val="1200"/>
              </a:spcBef>
              <a:spcAft>
                <a:spcPts val="1200"/>
              </a:spcAft>
              <a:buNone/>
            </a:pPr>
            <a:r>
              <a:t/>
            </a:r>
            <a:endParaRPr sz="1500">
              <a:latin typeface="PT Sans Narrow"/>
              <a:ea typeface="PT Sans Narrow"/>
              <a:cs typeface="PT Sans Narrow"/>
              <a:sym typeface="PT Sans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Suggested Models</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GB" sz="3250">
                <a:latin typeface="PT Sans Narrow"/>
                <a:ea typeface="PT Sans Narrow"/>
                <a:cs typeface="PT Sans Narrow"/>
                <a:sym typeface="PT Sans Narrow"/>
              </a:rPr>
              <a:t>Model 1</a:t>
            </a:r>
            <a:endParaRPr sz="3273">
              <a:latin typeface="PT Sans Narrow"/>
              <a:ea typeface="PT Sans Narrow"/>
              <a:cs typeface="PT Sans Narrow"/>
              <a:sym typeface="PT Sans Narrow"/>
            </a:endParaRPr>
          </a:p>
          <a:p>
            <a:pPr indent="0" lvl="0" marL="0" rtl="0" algn="l">
              <a:spcBef>
                <a:spcPts val="1200"/>
              </a:spcBef>
              <a:spcAft>
                <a:spcPts val="0"/>
              </a:spcAft>
              <a:buNone/>
            </a:pPr>
            <a:r>
              <a:rPr lang="en-GB">
                <a:solidFill>
                  <a:srgbClr val="000000"/>
                </a:solidFill>
                <a:latin typeface="PT Sans Narrow"/>
                <a:ea typeface="PT Sans Narrow"/>
                <a:cs typeface="PT Sans Narrow"/>
                <a:sym typeface="PT Sans Narrow"/>
              </a:rPr>
              <a:t>Input: (224x224x3)</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Conv2D(32) + ReLU + BatchNorm</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MaxPooling + Dropout(0.25)</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Conv2D(64) + ReLU + BatchNorm</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MaxPooling + Dropout(0.25)</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Conv2D(128) + ReLU + BatchNorm</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MaxPooling + Dropout(0.25)</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Conv2D(256) + ReLU + BatchNorm</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MaxPooling + Dropout(0.25)</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Flatten → Dense(512) + ReLU + Dropout(0.5)</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a:t>
            </a:r>
            <a:br>
              <a:rPr lang="en-GB">
                <a:solidFill>
                  <a:srgbClr val="000000"/>
                </a:solidFill>
                <a:latin typeface="PT Sans Narrow"/>
                <a:ea typeface="PT Sans Narrow"/>
                <a:cs typeface="PT Sans Narrow"/>
                <a:sym typeface="PT Sans Narrow"/>
              </a:rPr>
            </a:br>
            <a:r>
              <a:rPr lang="en-GB">
                <a:solidFill>
                  <a:srgbClr val="000000"/>
                </a:solidFill>
                <a:latin typeface="PT Sans Narrow"/>
                <a:ea typeface="PT Sans Narrow"/>
                <a:cs typeface="PT Sans Narrow"/>
                <a:sym typeface="PT Sans Narrow"/>
              </a:rPr>
              <a:t> Dense(101, Softmax)</a:t>
            </a:r>
            <a:endParaRPr>
              <a:solidFill>
                <a:srgbClr val="000000"/>
              </a:solidFill>
              <a:latin typeface="PT Sans Narrow"/>
              <a:ea typeface="PT Sans Narrow"/>
              <a:cs typeface="PT Sans Narrow"/>
              <a:sym typeface="PT Sans Narrow"/>
            </a:endParaRPr>
          </a:p>
          <a:p>
            <a:pPr indent="0" lvl="0" marL="0" rtl="0" algn="l">
              <a:spcBef>
                <a:spcPts val="0"/>
              </a:spcBef>
              <a:spcAft>
                <a:spcPts val="1200"/>
              </a:spcAft>
              <a:buNone/>
            </a:pPr>
            <a:r>
              <a:t/>
            </a:r>
            <a:endParaRPr>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PT Sans Narrow"/>
                <a:ea typeface="PT Sans Narrow"/>
                <a:cs typeface="PT Sans Narrow"/>
                <a:sym typeface="PT Sans Narrow"/>
              </a:rPr>
              <a:t>Model 2</a:t>
            </a:r>
            <a:endParaRPr>
              <a:latin typeface="PT Sans Narrow"/>
              <a:ea typeface="PT Sans Narrow"/>
              <a:cs typeface="PT Sans Narrow"/>
              <a:sym typeface="PT Sans Narrow"/>
            </a:endParaRPr>
          </a:p>
          <a:p>
            <a:pPr indent="0" lvl="0" marL="0" rtl="0" algn="l">
              <a:spcBef>
                <a:spcPts val="1200"/>
              </a:spcBef>
              <a:spcAft>
                <a:spcPts val="0"/>
              </a:spcAft>
              <a:buNone/>
            </a:pPr>
            <a:r>
              <a:rPr lang="en-GB" sz="1000">
                <a:solidFill>
                  <a:srgbClr val="000000"/>
                </a:solidFill>
                <a:latin typeface="PT Sans Narrow"/>
                <a:ea typeface="PT Sans Narrow"/>
                <a:cs typeface="PT Sans Narrow"/>
                <a:sym typeface="PT Sans Narrow"/>
              </a:rPr>
              <a:t>Input: 224x224x3</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EfficientNetB3 (Pretrained)</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GlobalAveragePooling2D</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Dense(256, ReLU)</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Dropout(0.5)</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a:t>
            </a:r>
            <a:br>
              <a:rPr lang="en-GB" sz="1000">
                <a:solidFill>
                  <a:srgbClr val="000000"/>
                </a:solidFill>
                <a:latin typeface="PT Sans Narrow"/>
                <a:ea typeface="PT Sans Narrow"/>
                <a:cs typeface="PT Sans Narrow"/>
                <a:sym typeface="PT Sans Narrow"/>
              </a:rPr>
            </a:br>
            <a:r>
              <a:rPr lang="en-GB" sz="1000">
                <a:solidFill>
                  <a:srgbClr val="000000"/>
                </a:solidFill>
                <a:latin typeface="PT Sans Narrow"/>
                <a:ea typeface="PT Sans Narrow"/>
                <a:cs typeface="PT Sans Narrow"/>
                <a:sym typeface="PT Sans Narrow"/>
              </a:rPr>
              <a:t> Dense(101, Softmax)</a:t>
            </a:r>
            <a:endParaRPr sz="1000">
              <a:solidFill>
                <a:srgbClr val="000000"/>
              </a:solidFill>
              <a:latin typeface="PT Sans Narrow"/>
              <a:ea typeface="PT Sans Narrow"/>
              <a:cs typeface="PT Sans Narrow"/>
              <a:sym typeface="PT Sans Narrow"/>
            </a:endParaRPr>
          </a:p>
          <a:p>
            <a:pPr indent="0" lvl="0" marL="0" rtl="0" algn="l">
              <a:spcBef>
                <a:spcPts val="0"/>
              </a:spcBef>
              <a:spcAft>
                <a:spcPts val="1200"/>
              </a:spcAft>
              <a:buNone/>
            </a:pPr>
            <a:r>
              <a:t/>
            </a:r>
            <a:endParaRPr sz="1000">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19"/>
          <p:cNvSpPr txBox="1"/>
          <p:nvPr/>
        </p:nvSpPr>
        <p:spPr>
          <a:xfrm>
            <a:off x="167700" y="1076050"/>
            <a:ext cx="8976300" cy="4225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GB" sz="1500">
                <a:latin typeface="PT Sans Narrow"/>
                <a:ea typeface="PT Sans Narrow"/>
                <a:cs typeface="PT Sans Narrow"/>
                <a:sym typeface="PT Sans Narrow"/>
              </a:rPr>
              <a:t>Model 1</a:t>
            </a:r>
            <a:endParaRPr sz="1500">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latin typeface="PT Sans Narrow"/>
                <a:ea typeface="PT Sans Narrow"/>
                <a:cs typeface="PT Sans Narrow"/>
                <a:sym typeface="PT Sans Narrow"/>
              </a:rPr>
              <a:t>Learns hierarchical visual features: edges, shapes, textures</a:t>
            </a:r>
            <a:endParaRPr sz="1500">
              <a:latin typeface="PT Sans Narrow"/>
              <a:ea typeface="PT Sans Narrow"/>
              <a:cs typeface="PT Sans Narrow"/>
              <a:sym typeface="PT Sans Narrow"/>
            </a:endParaRPr>
          </a:p>
          <a:p>
            <a:pPr indent="-323850" lvl="0" marL="457200" rtl="0" algn="l">
              <a:lnSpc>
                <a:spcPct val="11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Includes dropout and batch normalization to reduce overfitting</a:t>
            </a:r>
            <a:endParaRPr sz="1500">
              <a:latin typeface="PT Sans Narrow"/>
              <a:ea typeface="PT Sans Narrow"/>
              <a:cs typeface="PT Sans Narrow"/>
              <a:sym typeface="PT Sans Narrow"/>
            </a:endParaRPr>
          </a:p>
          <a:p>
            <a:pPr indent="-323850" lvl="0" marL="457200" rtl="0" algn="l">
              <a:lnSpc>
                <a:spcPct val="9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Moderate depth, suitable for Colab training</a:t>
            </a:r>
            <a:endParaRPr sz="1500">
              <a:latin typeface="PT Sans Narrow"/>
              <a:ea typeface="PT Sans Narrow"/>
              <a:cs typeface="PT Sans Narrow"/>
              <a:sym typeface="PT Sans Narrow"/>
            </a:endParaRPr>
          </a:p>
          <a:p>
            <a:pPr indent="-323850" lvl="0" marL="457200" rtl="0" algn="l">
              <a:lnSpc>
                <a:spcPct val="9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25 layers</a:t>
            </a:r>
            <a:endParaRPr sz="1500">
              <a:latin typeface="PT Sans Narrow"/>
              <a:ea typeface="PT Sans Narrow"/>
              <a:cs typeface="PT Sans Narrow"/>
              <a:sym typeface="PT Sans Narrow"/>
            </a:endParaRPr>
          </a:p>
          <a:p>
            <a:pPr indent="0" lvl="0" marL="0" rtl="0" algn="l">
              <a:lnSpc>
                <a:spcPct val="95000"/>
              </a:lnSpc>
              <a:spcBef>
                <a:spcPts val="1200"/>
              </a:spcBef>
              <a:spcAft>
                <a:spcPts val="0"/>
              </a:spcAft>
              <a:buNone/>
            </a:pPr>
            <a:r>
              <a:rPr lang="en-GB" sz="1500">
                <a:latin typeface="PT Sans Narrow"/>
                <a:ea typeface="PT Sans Narrow"/>
                <a:cs typeface="PT Sans Narrow"/>
                <a:sym typeface="PT Sans Narrow"/>
              </a:rPr>
              <a:t>Model 2</a:t>
            </a:r>
            <a:endParaRPr sz="1500">
              <a:latin typeface="PT Sans Narrow"/>
              <a:ea typeface="PT Sans Narrow"/>
              <a:cs typeface="PT Sans Narrow"/>
              <a:sym typeface="PT Sans Narrow"/>
            </a:endParaRPr>
          </a:p>
          <a:p>
            <a:pPr indent="-323850" lvl="0" marL="457200" rtl="0" algn="l">
              <a:lnSpc>
                <a:spcPct val="95000"/>
              </a:lnSpc>
              <a:spcBef>
                <a:spcPts val="120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Uses EfficientNetB3 pretrained on ImageNet</a:t>
            </a:r>
            <a:endParaRPr sz="1500">
              <a:latin typeface="PT Sans Narrow"/>
              <a:ea typeface="PT Sans Narrow"/>
              <a:cs typeface="PT Sans Narrow"/>
              <a:sym typeface="PT Sans Narrow"/>
            </a:endParaRPr>
          </a:p>
          <a:p>
            <a:pPr indent="-323850" lvl="0" marL="457200" rtl="0" algn="l">
              <a:lnSpc>
                <a:spcPct val="9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Ideal for mobile-friendly, high-accuracy food classification</a:t>
            </a:r>
            <a:endParaRPr sz="1500">
              <a:latin typeface="PT Sans Narrow"/>
              <a:ea typeface="PT Sans Narrow"/>
              <a:cs typeface="PT Sans Narrow"/>
              <a:sym typeface="PT Sans Narrow"/>
            </a:endParaRPr>
          </a:p>
          <a:p>
            <a:pPr indent="-323850" lvl="0" marL="457200" rtl="0" algn="l">
              <a:lnSpc>
                <a:spcPct val="9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Fine-tuned only top layers, speeding up training</a:t>
            </a:r>
            <a:endParaRPr sz="1500">
              <a:latin typeface="PT Sans Narrow"/>
              <a:ea typeface="PT Sans Narrow"/>
              <a:cs typeface="PT Sans Narrow"/>
              <a:sym typeface="PT Sans Narrow"/>
            </a:endParaRPr>
          </a:p>
          <a:p>
            <a:pPr indent="-323850" lvl="0" marL="457200" rtl="0" algn="l">
              <a:lnSpc>
                <a:spcPct val="9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More generalizable on real-world food images</a:t>
            </a:r>
            <a:endParaRPr sz="1500">
              <a:latin typeface="PT Sans Narrow"/>
              <a:ea typeface="PT Sans Narrow"/>
              <a:cs typeface="PT Sans Narrow"/>
              <a:sym typeface="PT Sans Narrow"/>
            </a:endParaRPr>
          </a:p>
          <a:p>
            <a:pPr indent="-323850" lvl="0" marL="457200" rtl="0" algn="l">
              <a:lnSpc>
                <a:spcPct val="95000"/>
              </a:lnSpc>
              <a:spcBef>
                <a:spcPts val="0"/>
              </a:spcBef>
              <a:spcAft>
                <a:spcPts val="0"/>
              </a:spcAft>
              <a:buClr>
                <a:schemeClr val="dk2"/>
              </a:buClr>
              <a:buSzPts val="1500"/>
              <a:buFont typeface="PT Sans Narrow"/>
              <a:buChar char="❏"/>
            </a:pPr>
            <a:r>
              <a:rPr lang="en-GB" sz="1500">
                <a:latin typeface="PT Sans Narrow"/>
                <a:ea typeface="PT Sans Narrow"/>
                <a:cs typeface="PT Sans Narrow"/>
                <a:sym typeface="PT Sans Narrow"/>
              </a:rPr>
              <a:t>Around 390 layers (as efficientnet has 384 layers)</a:t>
            </a:r>
            <a:endParaRPr sz="1500">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latin typeface="PT Sans Narrow"/>
              <a:ea typeface="PT Sans Narrow"/>
              <a:cs typeface="PT Sans Narrow"/>
              <a:sym typeface="PT Sans Narrow"/>
            </a:endParaRPr>
          </a:p>
          <a:p>
            <a:pPr indent="0" lvl="0" marL="0" rtl="0" algn="l">
              <a:lnSpc>
                <a:spcPct val="95000"/>
              </a:lnSpc>
              <a:spcBef>
                <a:spcPts val="1200"/>
              </a:spcBef>
              <a:spcAft>
                <a:spcPts val="0"/>
              </a:spcAft>
              <a:buNone/>
            </a:pPr>
            <a:r>
              <a:t/>
            </a:r>
            <a:endParaRPr sz="1500">
              <a:latin typeface="PT Sans Narrow"/>
              <a:ea typeface="PT Sans Narrow"/>
              <a:cs typeface="PT Sans Narrow"/>
              <a:sym typeface="PT Sans Narrow"/>
            </a:endParaRPr>
          </a:p>
          <a:p>
            <a:pPr indent="0" lvl="0" marL="0" rtl="0" algn="l">
              <a:lnSpc>
                <a:spcPct val="95000"/>
              </a:lnSpc>
              <a:spcBef>
                <a:spcPts val="1200"/>
              </a:spcBef>
              <a:spcAft>
                <a:spcPts val="1200"/>
              </a:spcAft>
              <a:buNone/>
            </a:pPr>
            <a:r>
              <a:t/>
            </a:r>
            <a:endParaRPr sz="1500">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110" name="Google Shape;110;p20"/>
          <p:cNvSpPr txBox="1"/>
          <p:nvPr>
            <p:ph idx="1" type="body"/>
          </p:nvPr>
        </p:nvSpPr>
        <p:spPr>
          <a:xfrm>
            <a:off x="311700" y="1071500"/>
            <a:ext cx="8520600" cy="3302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sz="950">
                <a:solidFill>
                  <a:srgbClr val="202729"/>
                </a:solidFill>
                <a:latin typeface="PT Sans Narrow"/>
                <a:ea typeface="PT Sans Narrow"/>
                <a:cs typeface="PT Sans Narrow"/>
                <a:sym typeface="PT Sans Narrow"/>
              </a:rPr>
              <a:t>User uploads image</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Model (MobileNet) predicts: “Pizza”</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GL_food101: "Pizza"</a:t>
            </a:r>
            <a:endParaRPr b="1" sz="11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Receive: 27.86g carbs, 100g serving</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Get GI,GL = 60,16.716 (from reference)</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Label:  Moderate</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rPr b="1" lang="en-GB" sz="950">
                <a:solidFill>
                  <a:srgbClr val="202729"/>
                </a:solidFill>
                <a:latin typeface="PT Sans Narrow"/>
                <a:ea typeface="PT Sans Narrow"/>
                <a:cs typeface="PT Sans Narrow"/>
                <a:sym typeface="PT Sans Narrow"/>
              </a:rPr>
              <a:t>Display: "Pizza – Moderate for diabetics"</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0"/>
              </a:spcAft>
              <a:buSzPts val="275"/>
              <a:buNone/>
            </a:pPr>
            <a:r>
              <a:t/>
            </a:r>
            <a:endParaRPr b="1" sz="950">
              <a:solidFill>
                <a:srgbClr val="202729"/>
              </a:solidFill>
              <a:latin typeface="PT Sans Narrow"/>
              <a:ea typeface="PT Sans Narrow"/>
              <a:cs typeface="PT Sans Narrow"/>
              <a:sym typeface="PT Sans Narrow"/>
            </a:endParaRPr>
          </a:p>
          <a:p>
            <a:pPr indent="0" lvl="0" marL="0" rtl="0" algn="l">
              <a:lnSpc>
                <a:spcPct val="95000"/>
              </a:lnSpc>
              <a:spcBef>
                <a:spcPts val="1200"/>
              </a:spcBef>
              <a:spcAft>
                <a:spcPts val="1200"/>
              </a:spcAft>
              <a:buSzPts val="275"/>
              <a:buNone/>
            </a:pPr>
            <a:r>
              <a:t/>
            </a:r>
            <a:endParaRPr b="1" sz="950">
              <a:solidFill>
                <a:srgbClr val="202729"/>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02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Collection</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000000"/>
              </a:buClr>
              <a:buSzPts val="1500"/>
              <a:buFont typeface="PT Sans Narrow"/>
              <a:buChar char="❏"/>
            </a:pPr>
            <a:r>
              <a:rPr lang="en-GB" sz="1500">
                <a:solidFill>
                  <a:srgbClr val="202729"/>
                </a:solidFill>
                <a:latin typeface="PT Sans Narrow"/>
                <a:ea typeface="PT Sans Narrow"/>
                <a:cs typeface="PT Sans Narrow"/>
                <a:sym typeface="PT Sans Narrow"/>
              </a:rPr>
              <a:t>Data collection was performed via the Nutrients.ipynb notebook.</a:t>
            </a:r>
            <a:endParaRPr sz="1500">
              <a:solidFill>
                <a:srgbClr val="202729"/>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202729"/>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All nutritional information is standardized per 100g serving.</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Nutrient data such as carbohydrates, proteins, fats, and calories is retrieved from the USDA database.</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Glycemic Index (GI) values are sourced from the University of Sydney and FoodStruct.</a:t>
            </a:r>
            <a:endParaRPr sz="1500">
              <a:solidFill>
                <a:srgbClr val="000000"/>
              </a:solidFill>
              <a:latin typeface="PT Sans Narrow"/>
              <a:ea typeface="PT Sans Narrow"/>
              <a:cs typeface="PT Sans Narrow"/>
              <a:sym typeface="PT Sans Narrow"/>
            </a:endParaRPr>
          </a:p>
          <a:p>
            <a:pPr indent="0" lvl="0" marL="457200" rtl="0" algn="l">
              <a:lnSpc>
                <a:spcPct val="95000"/>
              </a:lnSpc>
              <a:spcBef>
                <a:spcPts val="1200"/>
              </a:spcBef>
              <a:spcAft>
                <a:spcPts val="0"/>
              </a:spcAft>
              <a:buNone/>
            </a:pPr>
            <a:r>
              <a:t/>
            </a:r>
            <a:endParaRPr sz="1500">
              <a:solidFill>
                <a:srgbClr val="000000"/>
              </a:solidFill>
              <a:latin typeface="PT Sans Narrow"/>
              <a:ea typeface="PT Sans Narrow"/>
              <a:cs typeface="PT Sans Narrow"/>
              <a:sym typeface="PT Sans Narrow"/>
            </a:endParaRPr>
          </a:p>
          <a:p>
            <a:pPr indent="-323850" lvl="0" marL="457200" rtl="0" algn="l">
              <a:lnSpc>
                <a:spcPct val="95000"/>
              </a:lnSpc>
              <a:spcBef>
                <a:spcPts val="1200"/>
              </a:spcBef>
              <a:spcAft>
                <a:spcPts val="0"/>
              </a:spcAft>
              <a:buClr>
                <a:srgbClr val="000000"/>
              </a:buClr>
              <a:buSzPts val="1500"/>
              <a:buFont typeface="PT Sans Narrow"/>
              <a:buChar char="❏"/>
            </a:pPr>
            <a:r>
              <a:rPr lang="en-GB" sz="1500">
                <a:solidFill>
                  <a:srgbClr val="000000"/>
                </a:solidFill>
                <a:latin typeface="PT Sans Narrow"/>
                <a:ea typeface="PT Sans Narrow"/>
                <a:cs typeface="PT Sans Narrow"/>
                <a:sym typeface="PT Sans Narrow"/>
              </a:rPr>
              <a:t>Any missing information is supplemented using additional resources including the Harvard Health GI Table, Glycemic-Index.net, FatSecret, NutritionValue.org, CalorieKing, and the Fitia App.</a:t>
            </a:r>
            <a:endParaRPr sz="1500">
              <a:solidFill>
                <a:srgbClr val="000000"/>
              </a:solidFill>
              <a:latin typeface="PT Sans Narrow"/>
              <a:ea typeface="PT Sans Narrow"/>
              <a:cs typeface="PT Sans Narrow"/>
              <a:sym typeface="PT Sans Narrow"/>
            </a:endParaRPr>
          </a:p>
          <a:p>
            <a:pPr indent="0" lvl="0" marL="0" rtl="0" algn="l">
              <a:lnSpc>
                <a:spcPct val="95000"/>
              </a:lnSpc>
              <a:spcBef>
                <a:spcPts val="1200"/>
              </a:spcBef>
              <a:spcAft>
                <a:spcPts val="1200"/>
              </a:spcAft>
              <a:buNone/>
            </a:pPr>
            <a:r>
              <a:t/>
            </a:r>
            <a:endParaRPr sz="1500">
              <a:solidFill>
                <a:srgbClr val="000000"/>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