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7" r:id="rId3"/>
    <p:sldId id="286" r:id="rId4"/>
    <p:sldId id="287" r:id="rId5"/>
    <p:sldId id="294" r:id="rId6"/>
    <p:sldId id="290" r:id="rId7"/>
    <p:sldId id="292" r:id="rId8"/>
    <p:sldId id="293" r:id="rId9"/>
    <p:sldId id="283" r:id="rId10"/>
    <p:sldId id="281" r:id="rId11"/>
    <p:sldId id="29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4660"/>
  </p:normalViewPr>
  <p:slideViewPr>
    <p:cSldViewPr snapToGrid="0">
      <p:cViewPr>
        <p:scale>
          <a:sx n="75" d="100"/>
          <a:sy n="75" d="100"/>
        </p:scale>
        <p:origin x="-1286" y="-3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68C9E-DAF0-435B-AAE9-E29F5065CCC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3ABC3-5F8A-407E-9C56-D7D1AD72D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7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534F-67BE-4C4A-BB88-0100EE9B5CB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1CE4-6677-449F-AA8C-B6DE65EA3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534F-67BE-4C4A-BB88-0100EE9B5CB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1CE4-6677-449F-AA8C-B6DE65EA3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4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534F-67BE-4C4A-BB88-0100EE9B5CB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1CE4-6677-449F-AA8C-B6DE65EA3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89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636D63-D373-DBB9-7DFC-D3412CE4A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DB26D8-A544-729D-BEEF-3E6AB399E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4106B8-9EEB-6FC1-7690-54CB6B62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D779-7897-41D3-9861-5B4804762CFA}" type="datetime1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A0A14D-D356-A769-DA49-BFD204F0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COMSYS 2023  3rd International on Conference on Frontiers in Computing and System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DD4631-EB88-C7DE-9ADE-E5EC0927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A19-0269-42BF-9BCF-7FAB6B857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67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75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930607-458E-5640-20B3-318CB634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682A82-3827-FB9B-BB18-406F6348F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7AA501-679E-754F-8697-5BB835FA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85F9-8560-4A06-B82F-A16D065BCC2A}" type="datetime1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DA57B4-4506-27B8-4A2A-935191E7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COMSYS 2023  3rd International on Conference on Frontiers in Computing and System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6D1EEA-8B67-7069-801C-CAE48AC6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A19-0269-42BF-9BCF-7FAB6B857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75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5EB6CA-5DC3-5D52-D371-C84DCFDA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EAEDB2-86EF-B891-265C-058F115B9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BE519E-A96A-927D-8874-6BC0D0A2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B2EA-80BE-487D-84C3-53DAAA074F15}" type="datetime1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57D2C1-2953-AD7F-D717-100E06DC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COMSYS 2023  3rd International on Conference on Frontiers in Computing and System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322B55-8060-AC03-B007-02CCCE7F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A19-0269-42BF-9BCF-7FAB6B857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8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75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A089F3-6DF8-9D1B-688D-E5FC975A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31FF28-9A63-32C0-53FE-D1719C0A6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F53F70-3666-4E29-9161-ADFBDD390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9EB760-E7D5-62A2-0630-B5E60FA9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070E-8E67-4E11-A351-D5276A5E9CC8}" type="datetime1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58057B-789B-F34B-F4BB-2EB08B03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COMSYS 2023  3rd International on Conference on Frontiers in Computing and System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B78B09-7991-A31E-0CDC-916CCE3D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A19-0269-42BF-9BCF-7FAB6B857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4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75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D01F96-3395-E27F-3C86-C71493E2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F1AE91-0674-9000-0C33-FF6FBFC63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A806C5-A919-E0A3-FF51-5CFF3E564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16A8BCA-94E7-A8DC-8146-36B4F07E2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A4CCFB0-732A-C0FB-69DB-22BB50FAC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612DB10-E375-897A-9BD1-706CB6C4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45FA-3A0B-4F7C-834F-99940DDF203B}" type="datetime1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36A8D54-7E27-30B4-ECB7-06D3DD52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COMSYS 2023  3rd International on Conference on Frontiers in Computing and System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01A0024-2430-D85C-8C86-97534EA5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A19-0269-42BF-9BCF-7FAB6B857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51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75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C8AFA0-C949-DCDB-6D03-2C01700E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1A4E4A-9BD2-6FD4-6F2A-8B066827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B91C-EE8E-4B6D-BC2D-1B76190B1251}" type="datetime1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06758C-1A10-AA0C-017E-4772DCE6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COMSYS 2023  3rd International on Conference on Frontiers in Computing and System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4732CA-47B0-A82B-4893-AE77C287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A19-0269-42BF-9BCF-7FAB6B857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39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75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AEA894-FB1C-57C6-9704-B6E9B8D4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7CD1-6102-4CF5-B11D-928F3FC50C16}" type="datetime1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2EA3BC9-9835-52D5-4DA3-A80253EE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COMSYS 2023  3rd International on Conference on Frontiers in Computing and System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758209A-6A81-EC26-0C59-14CAB839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A19-0269-42BF-9BCF-7FAB6B857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22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75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EB1EA5-9440-569E-A2FF-DC2EA9F1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385A4B-D699-F125-9144-FDE9070C3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60694BA-4F5F-7038-A476-A8B1D25D8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01910C-83CC-FECB-D7B0-2E2678E0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12F7-9895-4002-9BE7-B84359CE833D}" type="datetime1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8202FD-3EEE-C32E-B9B0-4C07AC9C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COMSYS 2023  3rd International on Conference on Frontiers in Computing and System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5460AA-EFD2-E13A-E03E-665586CC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A19-0269-42BF-9BCF-7FAB6B857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83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75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534F-67BE-4C4A-BB88-0100EE9B5CB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1CE4-6677-449F-AA8C-B6DE65EA3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72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B16320-5685-BD6F-3148-48337B8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925F392-870C-E195-E6CF-881DDBAFF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5D301B-F94F-507C-2C44-C75EC79A1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D34971-E657-1B4D-AF5A-22F34C1C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F0AF-030C-4341-A247-AAC34B6F22D2}" type="datetime1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138663-AE9C-C2D9-B274-318C1115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COMSYS 2023  3rd International on Conference on Frontiers in Computing and System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6EB1F2-3C26-2B65-5A98-49F7E1C2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A19-0269-42BF-9BCF-7FAB6B857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79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75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BD209B-BB0B-FE7E-17B2-C6ADD325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327B24F-702B-7320-BEB3-520D1332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AFB93A-FA76-333E-EFAD-7856E287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17C6-4F70-4E53-879F-E63C7675F1CF}" type="datetime1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823CD5-79B9-2F95-10F0-30D5DFAE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COMSYS 2023  3rd International on Conference on Frontiers in Computing and System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0A28B2-25F0-728F-B29E-558467F8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A19-0269-42BF-9BCF-7FAB6B857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90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75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69F1A5F-AE92-688D-BA92-81E95C4B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5917DDC-3B4E-D61C-45C5-86A8E9807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2BAF90-BDD0-1F1C-3A7B-44E9896E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7889-F883-4C1A-A039-478CC7955E93}" type="datetime1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40DBF7-3082-1E7B-4AFD-DA54BE9D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COMSYS 2023  3rd International on Conference on Frontiers in Computing and System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F9A900-583C-C677-BC57-98BF8AFB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A19-0269-42BF-9BCF-7FAB6B857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36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75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534F-67BE-4C4A-BB88-0100EE9B5CB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1CE4-6677-449F-AA8C-B6DE65EA3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3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534F-67BE-4C4A-BB88-0100EE9B5CB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1CE4-6677-449F-AA8C-B6DE65EA3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534F-67BE-4C4A-BB88-0100EE9B5CB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1CE4-6677-449F-AA8C-B6DE65EA3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1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534F-67BE-4C4A-BB88-0100EE9B5CB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1CE4-6677-449F-AA8C-B6DE65EA3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1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534F-67BE-4C4A-BB88-0100EE9B5CB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1CE4-6677-449F-AA8C-B6DE65EA3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3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534F-67BE-4C4A-BB88-0100EE9B5CB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1CE4-6677-449F-AA8C-B6DE65EA3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1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534F-67BE-4C4A-BB88-0100EE9B5CB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1CE4-6677-449F-AA8C-B6DE65EA3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2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A534F-67BE-4C4A-BB88-0100EE9B5CB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F1CE4-6677-449F-AA8C-B6DE65EA3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23BB0D8-FA9F-F7F1-4FC1-421792F2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03419B-E8A8-407B-35CB-5451E5DC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DBE79E-8C82-6C0C-3F97-6CC1FB1D2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156CC-42F7-4B91-8EDE-BD96E286C8D9}" type="datetime1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31349C-D270-430E-82F9-6D5835386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COMSYS 2023  3rd International on Conference on Frontiers in Computing and System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9383ED-6D31-A787-2E07-45B280DE2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CA19-0269-42BF-9BCF-7FAB6B857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3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750"/>
    </mc:Choice>
    <mc:Fallback xmlns="">
      <p:transition spd="slow"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karnataka.data.gov.in/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5DBC21A3-94A8-D5ED-9C1D-358CD418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7007" y="6106886"/>
            <a:ext cx="9986152" cy="751114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ERCICA-2024 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International Conference on “Emerging Research in Computing, Information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, Communication and Application”.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413541A-3458-1A43-9905-77471E23C0FD}"/>
              </a:ext>
            </a:extLst>
          </p:cNvPr>
          <p:cNvSpPr txBox="1">
            <a:spLocks/>
          </p:cNvSpPr>
          <p:nvPr/>
        </p:nvSpPr>
        <p:spPr>
          <a:xfrm>
            <a:off x="1157008" y="3097443"/>
            <a:ext cx="9894450" cy="158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</a:rPr>
              <a:t>Dr P.G Sunitha Hiremath,  </a:t>
            </a:r>
            <a:r>
              <a:rPr lang="en-US" sz="3000" b="1" dirty="0">
                <a:latin typeface="Calibri Light"/>
              </a:rPr>
              <a:t>Alwyn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</a:rPr>
              <a:t> .</a:t>
            </a:r>
            <a:r>
              <a:rPr lang="en-US" sz="3000" b="1" dirty="0">
                <a:latin typeface="Calibri Light"/>
              </a:rPr>
              <a:t>D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</a:rPr>
              <a:t>. </a:t>
            </a:r>
            <a:r>
              <a:rPr lang="en-US" sz="3000" b="1" dirty="0">
                <a:latin typeface="Calibri Light"/>
              </a:rPr>
              <a:t>Fernandes , Ashwini Shrigan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FEA434-7F14-4356-BE66-245F6227D786}"/>
              </a:ext>
            </a:extLst>
          </p:cNvPr>
          <p:cNvSpPr txBox="1"/>
          <p:nvPr/>
        </p:nvSpPr>
        <p:spPr>
          <a:xfrm>
            <a:off x="265760" y="1437175"/>
            <a:ext cx="1137132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causes of Maternal mortality in Karnataka and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Crafting Strategies for Prevention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26C7711-B20B-4C2F-94F7-9FC156CB39FC}"/>
              </a:ext>
            </a:extLst>
          </p:cNvPr>
          <p:cNvSpPr txBox="1"/>
          <p:nvPr/>
        </p:nvSpPr>
        <p:spPr>
          <a:xfrm>
            <a:off x="4151879" y="2578230"/>
            <a:ext cx="324938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(Paper id : 243)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ACB7A31-A4C2-4633-8871-E3718B30905C}"/>
              </a:ext>
            </a:extLst>
          </p:cNvPr>
          <p:cNvSpPr txBox="1"/>
          <p:nvPr/>
        </p:nvSpPr>
        <p:spPr>
          <a:xfrm>
            <a:off x="198783" y="15902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91B0649-06B7-4501-B23C-7ACF3556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4ACA19-0269-42BF-9BCF-7FAB6B857EC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FAFA962-8F9A-E466-FA45-2F069A45E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51"/>
          <a:stretch/>
        </p:blipFill>
        <p:spPr>
          <a:xfrm>
            <a:off x="0" y="6121451"/>
            <a:ext cx="1157007" cy="7365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922F99A-526C-837A-47E3-B91F573144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38" t="5044" r="2752" b="4530"/>
          <a:stretch/>
        </p:blipFill>
        <p:spPr>
          <a:xfrm>
            <a:off x="11143159" y="6121450"/>
            <a:ext cx="987859" cy="73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75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924956F-295F-5391-F697-1D575CE9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ERCICA-2024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824480" y="2722880"/>
            <a:ext cx="7802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YOU!!</a:t>
            </a:r>
            <a:endParaRPr lang="en-US" sz="8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F1068D47-63FB-AC10-C776-5DD2E735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24ACA19-0269-42BF-9BCF-7FAB6B857EC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8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272FF7-6513-1387-8E4F-ADEBCCBC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68480"/>
            <a:ext cx="3507658" cy="7655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1694AA2-6983-18E8-16A2-98072594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ERCICA-2024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731BBB-6982-36A2-8C27-78D3C63C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A19-0269-42BF-9BCF-7FAB6B857ECF}" type="slidenum">
              <a:rPr lang="en-IN" smtClean="0"/>
              <a:t>2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42E4744-38AF-117C-1269-3485E590192E}"/>
              </a:ext>
            </a:extLst>
          </p:cNvPr>
          <p:cNvSpPr txBox="1"/>
          <p:nvPr/>
        </p:nvSpPr>
        <p:spPr>
          <a:xfrm>
            <a:off x="146221" y="971933"/>
            <a:ext cx="115146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Maternal mortality indicates the number of women dying during childbirth.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One of the UN’s Sustainable Development Goals (SDGs)  is SDG 3 (Good Health and Well Being Ensure Healthy Lives and Promote Well Being for All at All Ages)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SDG 3.1 </a:t>
            </a:r>
            <a:r>
              <a:rPr lang="en-US" dirty="0"/>
              <a:t>aims to reduce global MMR below </a:t>
            </a:r>
            <a:r>
              <a:rPr lang="en-US" b="1" dirty="0">
                <a:solidFill>
                  <a:srgbClr val="FF0000"/>
                </a:solidFill>
              </a:rPr>
              <a:t>70 per 100,000 </a:t>
            </a:r>
            <a:r>
              <a:rPr lang="en-US" dirty="0"/>
              <a:t>live births by 2030 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MMR of India has declined from </a:t>
            </a:r>
            <a:r>
              <a:rPr lang="en-US" b="1" dirty="0">
                <a:solidFill>
                  <a:srgbClr val="FF0000"/>
                </a:solidFill>
              </a:rPr>
              <a:t>384 in 2000 to 103 in 2020 </a:t>
            </a:r>
            <a:r>
              <a:rPr lang="en-US" dirty="0"/>
              <a:t>and  Karnataka's MMR has declined from </a:t>
            </a:r>
            <a:r>
              <a:rPr lang="en-US" b="1" dirty="0">
                <a:solidFill>
                  <a:srgbClr val="FF0000"/>
                </a:solidFill>
              </a:rPr>
              <a:t>83  in 2017 to 69 in 2020.</a:t>
            </a: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Even though overall MMR has decreased in Karnataka ,  few districts face varying MMRs.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/>
              <a:t>The objective of this study is to </a:t>
            </a:r>
            <a:r>
              <a:rPr lang="en-US" b="1" dirty="0">
                <a:solidFill>
                  <a:srgbClr val="FF0000"/>
                </a:solidFill>
              </a:rPr>
              <a:t>investigate &amp; analyze </a:t>
            </a:r>
            <a:r>
              <a:rPr lang="en-US" b="1" dirty="0"/>
              <a:t>the factors that cause MM in each of the district  and strategies developed &amp; applied by the Govt. to address this issue.(2017-2020)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977" y="2187147"/>
            <a:ext cx="889687" cy="78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85" y="1086871"/>
            <a:ext cx="812745" cy="840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85" y="4930719"/>
            <a:ext cx="2096487" cy="43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301070E-25E2-12A8-6291-93B3B31F0E18}"/>
              </a:ext>
            </a:extLst>
          </p:cNvPr>
          <p:cNvSpPr txBox="1"/>
          <p:nvPr/>
        </p:nvSpPr>
        <p:spPr>
          <a:xfrm>
            <a:off x="15711" y="6585623"/>
            <a:ext cx="9646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bg2">
                    <a:lumMod val="90000"/>
                  </a:schemeClr>
                </a:solidFill>
                <a:latin typeface="Calibri"/>
              </a:rPr>
              <a:t>17-07-2024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81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75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46" y="130347"/>
            <a:ext cx="5364510" cy="412200"/>
          </a:xfrm>
        </p:spPr>
        <p:txBody>
          <a:bodyPr>
            <a:noAutofit/>
          </a:bodyPr>
          <a:lstStyle/>
          <a:p>
            <a:r>
              <a:rPr lang="en-US" sz="3200" b="1" dirty="0"/>
              <a:t>Data ,Preprocessing &amp;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A19-0269-42BF-9BCF-7FAB6B857ECF}" type="slidenum">
              <a:rPr lang="en-IN" smtClean="0"/>
              <a:t>3</a:t>
            </a:fld>
            <a:endParaRPr lang="en-IN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1111C950-4192-8A12-4B43-E12F5988A40D}"/>
              </a:ext>
            </a:extLst>
          </p:cNvPr>
          <p:cNvSpPr txBox="1">
            <a:spLocks/>
          </p:cNvSpPr>
          <p:nvPr/>
        </p:nvSpPr>
        <p:spPr>
          <a:xfrm>
            <a:off x="354361" y="618097"/>
            <a:ext cx="11710029" cy="17972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years data (2017-2020: Reproductive and Child Health : 192 attributes ,30 tuples) collected from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karnataka.data.gov.in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2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 Health ,Serious medical conditions, Medicine, Successful operations of treatments, Negligence of faculty.</a:t>
            </a:r>
          </a:p>
          <a:p>
            <a:pPr marL="285750" indent="-285750">
              <a:lnSpc>
                <a:spcPct val="12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“Mortality Rate"=  "Total Deaths" /"Total ANC Registrations" ∗1000</a:t>
            </a:r>
          </a:p>
          <a:p>
            <a:pPr marL="285750" indent="-285750">
              <a:lnSpc>
                <a:spcPct val="12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employed the "Linear Regression" method for feature selection, removing attributes with variance below 0.7, focusing on "Total number of maternal deaths," resulting in 53 selected attributes out of 192.</a:t>
            </a:r>
          </a:p>
          <a:p>
            <a:pPr marL="285750" indent="-285750">
              <a:lnSpc>
                <a:spcPct val="12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600" dirty="0">
              <a:solidFill>
                <a:prstClr val="black"/>
              </a:solidFill>
              <a:latin typeface="Calibri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11513" y="831697"/>
            <a:ext cx="1484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(Sample data)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FA5B59C-DA56-CAF9-5F42-660D006BA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5" y="2478750"/>
            <a:ext cx="3151583" cy="40145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71B0602-2588-0169-41A2-355544E74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653" y="2598273"/>
            <a:ext cx="5105400" cy="3218967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8AF007D0-A239-6F69-39C6-83747923D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02440"/>
              </p:ext>
            </p:extLst>
          </p:nvPr>
        </p:nvGraphicFramePr>
        <p:xfrm>
          <a:off x="3507611" y="2787882"/>
          <a:ext cx="3594042" cy="2839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204">
                  <a:extLst>
                    <a:ext uri="{9D8B030D-6E8A-4147-A177-3AD203B41FA5}">
                      <a16:colId xmlns:a16="http://schemas.microsoft.com/office/drawing/2014/main" xmlns="" val="1526366635"/>
                    </a:ext>
                  </a:extLst>
                </a:gridCol>
                <a:gridCol w="1126292">
                  <a:extLst>
                    <a:ext uri="{9D8B030D-6E8A-4147-A177-3AD203B41FA5}">
                      <a16:colId xmlns:a16="http://schemas.microsoft.com/office/drawing/2014/main" xmlns="" val="821428914"/>
                    </a:ext>
                  </a:extLst>
                </a:gridCol>
                <a:gridCol w="900200">
                  <a:extLst>
                    <a:ext uri="{9D8B030D-6E8A-4147-A177-3AD203B41FA5}">
                      <a16:colId xmlns:a16="http://schemas.microsoft.com/office/drawing/2014/main" xmlns="" val="3160127391"/>
                    </a:ext>
                  </a:extLst>
                </a:gridCol>
                <a:gridCol w="925346">
                  <a:extLst>
                    <a:ext uri="{9D8B030D-6E8A-4147-A177-3AD203B41FA5}">
                      <a16:colId xmlns:a16="http://schemas.microsoft.com/office/drawing/2014/main" xmlns="" val="1853276495"/>
                    </a:ext>
                  </a:extLst>
                </a:gridCol>
              </a:tblGrid>
              <a:tr h="824619">
                <a:tc>
                  <a:txBody>
                    <a:bodyPr/>
                    <a:lstStyle/>
                    <a:p>
                      <a:pPr algn="just">
                        <a:tabLst>
                          <a:tab pos="1211580" algn="l"/>
                        </a:tabLs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211580" algn="l"/>
                        </a:tabLs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Total ANC registrations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211580" algn="l"/>
                        </a:tabLs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Maternal Deaths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211580" algn="l"/>
                        </a:tabLs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% of Deaths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802847555"/>
                  </a:ext>
                </a:extLst>
              </a:tr>
              <a:tr h="595255">
                <a:tc>
                  <a:txBody>
                    <a:bodyPr/>
                    <a:lstStyle/>
                    <a:p>
                      <a:pPr algn="just">
                        <a:tabLst>
                          <a:tab pos="1211580" algn="l"/>
                        </a:tabLs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2017 -2018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211580" algn="l"/>
                        </a:tabLs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10,97,344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211580" algn="l"/>
                        </a:tabLs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758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211580" algn="l"/>
                        </a:tabLs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0.718%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041915751"/>
                  </a:ext>
                </a:extLst>
              </a:tr>
              <a:tr h="824619">
                <a:tc>
                  <a:txBody>
                    <a:bodyPr/>
                    <a:lstStyle/>
                    <a:p>
                      <a:pPr algn="just">
                        <a:tabLst>
                          <a:tab pos="1211580" algn="l"/>
                        </a:tabLs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2018 - 2019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211580" algn="l"/>
                        </a:tabLs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11,40,111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211580" algn="l"/>
                        </a:tabLs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657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211580" algn="l"/>
                        </a:tabLs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0.576%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546610021"/>
                  </a:ext>
                </a:extLst>
              </a:tr>
              <a:tr h="595255">
                <a:tc>
                  <a:txBody>
                    <a:bodyPr/>
                    <a:lstStyle/>
                    <a:p>
                      <a:pPr algn="just">
                        <a:tabLst>
                          <a:tab pos="1211580" algn="l"/>
                        </a:tabLs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2019 -2020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211580" algn="l"/>
                        </a:tabLs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11,51,533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211580" algn="l"/>
                        </a:tabLs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724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211580" algn="l"/>
                        </a:tabLs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0.628%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173213471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A0CA212-827F-2E85-FD13-F052475FC235}"/>
              </a:ext>
            </a:extLst>
          </p:cNvPr>
          <p:cNvSpPr txBox="1"/>
          <p:nvPr/>
        </p:nvSpPr>
        <p:spPr>
          <a:xfrm>
            <a:off x="3827792" y="5951691"/>
            <a:ext cx="81087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maternal deaths reduced by 0.09% when compared with the year 2017-18.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Kalburgi division has highest MM when compared to other divisions.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02F2BF9-607B-782A-66E1-887F8D71D711}"/>
              </a:ext>
            </a:extLst>
          </p:cNvPr>
          <p:cNvSpPr txBox="1"/>
          <p:nvPr/>
        </p:nvSpPr>
        <p:spPr>
          <a:xfrm>
            <a:off x="4049834" y="2434038"/>
            <a:ext cx="2782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Table 1:MMR Year wise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CBFFA84-DE52-B98F-C316-2AE81E1416C1}"/>
              </a:ext>
            </a:extLst>
          </p:cNvPr>
          <p:cNvSpPr txBox="1"/>
          <p:nvPr/>
        </p:nvSpPr>
        <p:spPr>
          <a:xfrm>
            <a:off x="8653413" y="5692355"/>
            <a:ext cx="3596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 2:DivisionwiseMMR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7BEF0B4-FAD9-3FAB-E80A-A16BE08A70E0}"/>
              </a:ext>
            </a:extLst>
          </p:cNvPr>
          <p:cNvSpPr txBox="1"/>
          <p:nvPr/>
        </p:nvSpPr>
        <p:spPr>
          <a:xfrm>
            <a:off x="1132556" y="6431733"/>
            <a:ext cx="217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 1:Karnataka Divisions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8CDF90A-F0DA-56E1-5D7A-A74E06362015}"/>
              </a:ext>
            </a:extLst>
          </p:cNvPr>
          <p:cNvSpPr txBox="1"/>
          <p:nvPr/>
        </p:nvSpPr>
        <p:spPr>
          <a:xfrm>
            <a:off x="5829507" y="6633559"/>
            <a:ext cx="9646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ERCICA-2024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48B2862-35D3-2B7B-75F8-79CB26714484}"/>
              </a:ext>
            </a:extLst>
          </p:cNvPr>
          <p:cNvSpPr txBox="1"/>
          <p:nvPr/>
        </p:nvSpPr>
        <p:spPr>
          <a:xfrm>
            <a:off x="15711" y="6585623"/>
            <a:ext cx="9646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bg2">
                    <a:lumMod val="90000"/>
                  </a:schemeClr>
                </a:solidFill>
                <a:latin typeface="Calibri"/>
              </a:rPr>
              <a:t>17-07-2024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0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75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924956F-295F-5391-F697-1D575CE9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ERCICA-2024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68D47-63FB-AC10-C776-5DD2E735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A19-0269-42BF-9BCF-7FAB6B857ECF}" type="slidenum">
              <a:rPr lang="en-IN" smtClean="0"/>
              <a:t>4</a:t>
            </a:fld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161925" y="91340"/>
            <a:ext cx="333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Belagavi Division</a:t>
            </a:r>
          </a:p>
        </p:txBody>
      </p:sp>
      <p:sp>
        <p:nvSpPr>
          <p:cNvPr id="5" name="AutoShape 2" descr="data:image/png;base64,iVBORw0KGgoAAAANSUhEUgAAASIAAAIcCAYAAABSJqP2AAAAOXRFWHRTb2Z0d2FyZQBNYXRwbG90bGliIHZlcnNpb24zLjcuMSwgaHR0cHM6Ly9tYXRwbG90bGliLm9yZy/bCgiHAAAACXBIWXMAAA9hAAAPYQGoP6dpAABGIUlEQVR4nO3deVxU5f4H8M+wDItssi+igJpALiggoD+3LoXeNEksNUskl5upWaRXrRuolWiZWmnaNZdyCa+7laFFroliuKKIKSoqsrgBogIxz+8PX5wYWWQZeFA/79frvJw585znfM8AH882z6iEEAJERBLpyS6AiIhBRETSMYiISDoGERFJxyAiIukYREQkHYOIiKRjEBGRdAwiIpKOQURE0jGISOfu3buHxYsX49lnn4W9vT3UajUcHBzQsWNHvPHGG9i+fTvKfrKoZ8+eUKlUyqRWq2FnZ4dOnTph7NixSE5OrnA9ZZdRqVTYv39/uTb9+vXTajNlypR6226qA0GkQ6mpqcLT01MAqHLKz89XlunRo0eVbVUqlYiKiiq3rgfbRUREaL1++fJloa+vr9Vm8uTJ9f4eUM1xj4h05tatWwgJCcHp06cBADY2Npg+fTri4uKwY8cOLFiwAH369IGeXuW/du+99x52796NNWvWIDQ0FAAghMCMGTMwf/78Ktf/v//9D/n5+crzZcuWoaSkpM7bRQ1AdhLS4+P9999X9jxsbGxEWlpahe1OnjwpioqKlOdl94iWL1+u1fbdd99VXjM3Nxc3b95UXkOZPR1zc3MBQHz99ddCCCFKSkpEixYttF4D94gaLe4Rkc58//33yuOJEyfC3d29wnbe3t4wNDSsVp/Tpk1D06ZNAQD5+fn48ccfK2w3ePBgAMA333wDANixYwcuXrwIfX19vPzyy9XeBpKDQUQ6cfv2baSlpSnPn3nmGeXx1atXsW/fPq0pPT29Wv2amZmhbdu2yvOjR49W2G7kyJEAgEOHDuHEiRNYsmQJACAkJATNmjWr6eZQA2MQkU7k5uZqPbeyslIeb9iwAd26ddOali1bVu2+nZycKl1Pqfbt28Pf3x8A8NFHH+GHH34A8HdAUePGICKdsLS01Hp++fJlnfV95cqVStdT1qhRowDcP2ldXFwMR0dH9OvXT2d1UP1hEJFOmJmZwcPDQ3le9p6ecePGQQiByZMn17jfvLw8rfuIfHx8Km07ePBgNGnSRHkeHh4OAwODGq+TGh6DiHRm0KBByuPPPvsMGRkZde4zKipKORwzMzPD888/X2lbc3NzrRpGjBhR5/VTw+B/F6QzEydOxOrVq5Geno5bt27B398fkZGR6NixI+7du4c//vjjoX38+eef2LNnDzIyMvD9999j69atymvTp09XrqBVZtKkSXB1dYWtrS1at25d522ihsEgIp2xtrbGzz//jH79+iEtLQ0ZGRmYOHFihW0ru3w/c+ZMzJw5U2ueSqXCf/7zH0RGRj60Bk9PT0ybNq3GtZNcDCLSKW9vbxw/fhxLlizBxo0bcfLkSeTm5qJJkyZwd3dHYGAgQkND8dxzz1Xah4GBASwsLODq6orAwECMGTMGHTp0aMCtoIamEoLfa0ZEcvFkNRFJxyAiIukYREQknfQgWrhwIdzc3GBsbIyAgAAkJiZW2X7+/Plo06YNTExM4OrqinfeeQf37t1roGqJqF7I/Oh/bGysUKvVYtmyZeLkyZNi1KhRwsrKSmRlZVXYfvXq1cLIyEisXr1anD9/Xmzfvl04OTmJd955p4ErJyJdknrVLCAgAP7+/liwYAEAQKPRwNXVFePHj69wSM9x48YhJSUF8fHxyrx3330XBw8exL59+xqsbiLSLWn3ERUVFSEpKQlTp05V5unp6SE4OBgJCQkVLtOlSxesWrUKiYmJ6Ny5M9LS0rBt2za89tprla6nsLAQhYWFynONRoMbN27AxsYGKpVKdxtERFqEEMjPz4ezs3OVo3KWNpbiypUrAoDYv3+/1vxJkyaJzp07V7rc559/LgwNDYWBgYEAIN54440q1xMdHf3Q8ZM5ceJUf9OlS5cemgeP1J3Vu3btwsyZM/HVV18hICAAZ8+exYQJE/Dhhx/igw8+qHCZqVOnan00IDc3F82bN8elS5dgYWHRUKUTPXHy8vLg6uoKc3Pzh7aVFkS2trbQ19dHVlaW1vysrCw4OjpWuMwHH3yA1157TRnsql27digoKMDo0aPx/vvvV7j7Z2RkBCMjo3LzLSwsGEREDaA6p0CkXb5Xq9Xw9fXVOvGs0WgQHx+PoKCgCpe5c+dOubDR19cHAK3vySKiR4vUQ7PIyEiEh4fDz88PnTt3xvz581FQUICIiAgAwLBhw+Di4oKYmBgA978sb+7cuejYsaNyaPbBBx+gX79+SiAR0aNHahANGjQIOTk5iIqKQmZmJnx8fBAXFwcHBwcAQHp6utYe0H/+8x9lSIgrV67Azs4O/fr1w8cffyxrE4hIB564T9/n5eXB0tISubm5PEfUyJWUlKC4uFh2GVQJQ0PDKo9EavK39khdNaMngxACmZmZuHXrluxS6CGsrKzg6OhY53vyGETU6JSGkL29PUxNTXnjaSMkhMCdO3eQnZ0NQPsrn2qDQUSNSklJiRJCNjY2ssuhKpiYmAAAsrOzYW9vX6cLRtI/fU9UVuk5IVNTU8mVUHWU/pzqei6PQUSNEg/HHg26+jkxiIhIOgYREUnHk9X0yPj85ucNur4JTSfUqH1MTAw2btyI06dPw8TEBF26dMHs2bPRpk0bpc29e/fw7rvvIjY2FoWFhQgJCcFXX32l3MQLAG+99RZ+//13JCcnw8vLC0ePHtVaz7Rp0zB9+vRy6zc1NUVBQUGl9e3ZsweffvopkpKScPXqVWzatAmhoaFabW7fvo0pU6Zg8+bNuH79Otzd3fHWW2/hjTfeqNF7UVPcIyLSkd27d2Ps2LE4cOAAfvnlFxQXF+O5557TCod33nkHP/zwA9atW4fdu3cjIyMDAwYMKNfX66+/rvX12WVNnDgRV69e1Zq8vb3x0ksvVVlfQUEBOnTogIULF1baJjIyEnFxcVi1ahVSUlLw9ttvY9y4cVrfuFsfuEdEpCNxcXFaz1esWAF7e3skJSWhe/fuyM3NxdKlS7FmzRo888wzAIDly5fDy8sLBw4cQGBgIADgiy++AADk5OTg+PHj5dZjZmYGMzMz5fmxY8dw6tQpLF68uMr6+vTpgz59+lTZZv/+/QgPD0fPnj0BAKNHj8bXX3+NxMREvPDCC1W/AXXAPSKiepKbmwvg/ldxA0BSUhKKi4sRHBystPH09ETz5s0rHZW0Or755hs89dRT6NatW90Kxv1RULdu3YorV65ACIGdO3fizJkzVX4zry4wiIjqgUajwdtvv42uXbuibdu2AO7fMa5Wq2FlZaXV1sHBAZmZmbVaz71797B69WqMGDGiriUDAL788kt4e3ujWbNmUKvV6N27NxYuXIju3bvrpP/KMIiI6sHYsWORnJyM2NjYel3Ppk2bkJ+fj/DwcGXe3r17lcM3MzMzrF69utr9ffnllzhw4AC2bt2KpKQkfPbZZxg7dix+/fXX+ihfwXNERDo2btw4/Pjjj9izZw+aNWumzHd0dERRURFu3bqltVdU1aikD/PNN9+gb9++Wlfd/Pz8tK60lX2tKnfv3sV7772HTZs24fnnnwcAtG/fHkePHsWcOXO0Dil1jUFEpCNCCIwfPx6bNm3Crl274O7urvW6r68vDA0NER8fj7CwMABAamoq0tPTKx2VtCrnz5/Hzp07y13RMjExQatWrWrcX3FxMYqLiyscBVWj0dS4v5pgEBHpyNixY7FmzRps2bIF5ubmynkfS0tLmJiYwNLSEiNGjEBkZCSsra1hYWGB8ePHIygoSLliBgBnz57F7du3kZmZibt37yp7N97e3lCr1Uq7ZcuWwcnJ6aFXwkrdvn0bZ8+eVZ6fP38eR48ehbW1NZo3bw4LCwv06NEDkyZNgomJCVq0aIHdu3fju+++w9y5c3XwDlWOQUSkI4sWLQIA5dJ3qeXLl2P48OEAgHnz5kFPTw9hYWFaNzSWNXLkSOzevVt53rFjRwD3g8PNzQ3A/ZPhK1aswPDhw6v9qfc//vgDvXr1Up6XfrtNeHg4VqxYAQCIjY3F1KlTMXToUNy4cQMtWrTAxx9/XO83NHKERmpU7t27h/Pnz8Pd3R3Gxsayy6GHqOrnVZO/NV41IyLpGEREJB2DiIikYxARkXQMIiKSjkFERNIxiIhIOgYREUnHICIi6RhERCQdg4geHWtUDTvVUExMDPz9/WFubg57e3uEhoYiNTVVq829e/cwduxY2NjYwMzMDGFhYcjKytJq89Zbb8HX1xdGRkbw8fGpcF3bt29HYGAgzM3NYWdnh7CwMFy4cKHK+k6ePImwsDC4ublBpVJh/vz55drk5+fj7bffRosWLZQvADh06FBN3oZaYRAR6UhDDZ5//vx59O/fH8888wyOHj2K7du349q1axX2U9adO3fg4eGBWbNmVTr+0ciRI/HLL79g5cqVOHHiBJ577jkEBwfjypUrNXgnao4feqVGpcoPvdZiL6VOXqnbn0ZOTg7s7e2xe/duZfB8Ozs7rFmzBgMHDgQAnD59Gl5eXkhISNAaCgS4/7VBmzdvLvd1QuvXr8eQIUNQWFiojB30ww8/oH///igsLIShoeFDa3Nzc8Pbb7+Nt99+W5l39+5dmJubY8uWLcrAaMD9cZT69OmDjz76qFw//NArUSNXX4Pn+/r6Qk9PD8uXL0dJSQlyc3OxcuVKBAcHVyuEKvPXX3+hpKSkXKCYmJhg3759te63OhhERPWgPgfPd3d3x44dO/Dee+/ByMgIVlZWuHz5Mv73v//VqWZzc3MEBQXhww8/REZGBkpKSrBq1SokJCTg6tWrder7YRhERPWgPgfPz8zMxKhRoxAeHo5Dhw5h9+7dUKvVGDhwIIQQSE9P1xo8f+bMmdXue+XKlRBCwMXFBUZGRvjiiy8wZMiQcsPH6hpHaCTSsfoePH/hwoWwtLTEJ598osxbtWoVXF1dcfDgwXKD55ceGlZHy5YtsXv3bhQUFCAvLw9OTk4YNGgQPDw8qt1HbXCPiEhHhBAYN24cNm3ahN9++63KwfNL1Wbw/Dt37lQ4wD1w/5DQwMAArVq1UqaaBFGpJk2awMnJCTdv3sT27dvRv3//GvdRE9wjItKRhho8//nnn8e8efMwY8YMDBkyBPn5+XjvvffQokULZXzrihQVFeHUqVPK4ytXruDo0aMwMzNTvvVj+/btEEKgTZs2OHv2LCZNmgRPT09ERETU07t2Hy/fU6PyKF++V6kqrq/s4Pn37t3Du+++i++//15r8Pyyh2Y9e/bUGjy/VNnB82NjY/HJJ5/gzJkzMDU1RVBQEGbPng1PT89K67tw4UK5vTQA6NGjB3bt2gUA+N///oepU6fi8uXLsLa2RlhYGD7++GNYWlpW2KeuLt8ziKhR4eD5jxbeR0REjw0GERFJxyAiIukYREQkHYOIiKRjEBGRdAwiIpKuUQTRwoUL4ebmBmNjYwQEBCAxMbHStj179oRKpSo3lR0/hYgeLdKDaO3atYiMjER0dDQOHz6MDh06ICQkBNnZ2RW237hxI65evapMycnJ0NfXx0svvdTAlRORrkgPorlz52LUqFGIiIiAt7c3Fi9eDFNTUyxbtqzC9tbW1nB0dFSmX375BaampgwiokeY1A+9FhUVISkpCVOnTlXm6enpITg4uNoj1i1duhSDBw9GkyZNKny9sLAQhYWFyvO8vLy6FU3SzDpyrUHXN6WjbY3ax8TEYOPGjTh9+rQy8Pzs2bPRpk0bpU3pZ81iY2O1Pmvm4OCgtHnrrbfw+++/Izk5GV5eXuWGigXufyZs5syZOHPmDOzs7DBu3DhMmjSpyvqWLFmC7777DsnJyQDujwYwc+ZMdO7cWWkjhEB0dDSWLFmCW7duoWvXrli0aBFat25do/eipqTuEV27dg0lJSVaPwSg+iPWJSYmIjk5GSNHjqy0TUxMDCwtLZXJ1dW1znUTVaShBs//+eefMXToULzxxhtITk7GV199hXnz5mHBggVV1rdr1y4MGTIEO3fuREJCAlxdXfHcc89pDYz/ySef4IsvvsDixYtx8OBBNGnSBCEhIbh3714t35Xqkfqh14yMDLi4uGD//v1a47H8+9//xu7du3Hw4MEql//Xv/6FhIQEHD9+vNI2Fe0Rubq68kOvjVRVH6Js7HtED6qvwfNfeeUVFBcXY926dcq8L7/8Ep988gnS09MrHQXgQSUlJWjatCkWLFiAYcOGQQgBZ2dnvPvuu5g4cSKA++NuOzg4YMWKFRg8eHC5Ph6LD73a2tpCX1+/3Pc6VWfEuoKCAsTGxmLEiBFVtjMyMoKFhYXWRNQQ6mvw/MLCwgoHuL98+TIuXrxY7X7u3LmD4uJipb7z588jMzNTqz5LS0sEBATUqL7akBpEarUavr6+WiPWaTQaxMfHP3TEunXr1qGwsBCvvvpqfZdJVGP1OXh+SEgINm7ciPj4eGg0Gpw5cwafffYZANRokPvJkyfD2dlZCZ7SGmp7qqQupF81i4yMxJIlS/Dtt98iJSUFY8aMQUFBgTIi3LBhw7ROZpdaunQpQkNDYWNj09AlEz1UfQ6eP2rUKIwbNw59+/aFWq1GYGCgctikp6dXrcHzZ82ahdjYWGzatKlRjPskfajYQYMGIScnB1FRUcjMzISPjw/i4uKUVE5PTy83Pm9qair27duHHTt2yCiZqEr1PXi+SqXC7NmzMXPmTGRmZsLOzk45qvDw8EDTpk2rHDx/zpw5mDVrFn799Ve0b99eq77SepycnLTqq+yrr3VFehAB939w48aNq/C10iEsy2rTpg2esIEl6REghMD48eOxadMm7Nq1q8rB88PCwgDUbvD8Uvr6+nBxcQEAfP/99wgKCoKdnR0AKGNQP+iTTz7Bxx9/jO3bt8PPz0/rNXd3dzg6OiI+Pl4Jnry8PBw8eBBjxoypcX010SiCiOhx0FCD51+7dg3r169Hz549ce/ePSxfvly5HaAqs2fPRlRUFNasWQM3NzelvtJDOJVKhbfffhsfffQRWrduDXd3d3zwwQdwdnZGaGhovbxnpRhERDqyaNEiAPc/D1lW2cHz582bBz09PYSFhWnd0FjWyJEjtUKl9Js5yg6e/+2332LixIkQQiAoKAi7du3SujGxsvqKioqUWwdKRUdHY9q0aQDu3zpTUFCA0aNH49atW/i///s/xMXF1ft5JA6eT40KB89/tDwW9xEREQEMIiJqBBhERCQdg4iIpGMQEZF0DCJqlDQajewSqBp09XPifUTUqKjVaujp6SEjIwN2dnZQq9XVHtaCGo4QAkVFRcjJyYGenh7UanWd+mMQUaOip6cHd3d3XL16FRkZGbLLoYcwNTVF8+bNy30etKYYRNToqNVqNG/eHH/99RdKSkpkl0OV0NfXh4GBgU72WBlE1CipVCoYGhrC0NBQdinUAHiymoikYxARkXQMIiKSjkFERNIxiIhIOgYREUnHICIi6RhERCQdg4iIpGMQEZF0DCIiko5BRETSMYiISDoGERFJxyAiIukYREQkHYOIiKRjEBGRdAwiIpKOQURE0jGIiEg6BhERSccgIiLpGEREJB2DSKLY2Fh06tQJJiYmsLa2xsCBA3Hu3LmHLnf+/HkMHz4cTk5OUKvVcHBwwPPPP4/c3NwGqJpI9/hNr5IsXboUI0eOBAC4u7vj+vXr2LBhA/bu3Ytjx47B0dGxwuXOnDmDLl264Pr16zA1NYWXlxeKiorwyy+/ID8/H5aWlg25GUQ6wT0iCYqKijBlyhQAQFhYGNLS0pCSkgJzc3NkZ2dj5syZlS771ltv4fr16+jVqxeuXLmCY8eOISUlBbm5uZWGF1FjxyCS4NChQ7h27RqA+0EEAM7OzggMDAQAxMXFVbjczZs3sWPHDgBA06ZN4efnB3NzcwQGBmLfvn0wMOAOLj2aGEQSXLp0SXlsb2+vPHZwcAAApKenV7jcn3/+CSEEAGDjxo3QaDQwNjbGwYMH0adPHxw8eLAeqyaqPwyiRqQ0ZCrz119/KY+Dg4Nx7tw5nD17FtbW1igpKcGiRYvqu0SiesEgksDV1VV5nJ2dXe5x8+bNK1zOxcVFeezn5weVSgVLS0s89dRTAIALFy7UQ7VE9Y9BJIG/vz9sbGwAABs2bAAAZGRk4MCBAwCA3r17AwA8PT3h6emJBQsWAABatGiB1q1bAwCSkpIghEBeXh7OnDkDAMprRI8cIdmCBQtEixYthJGRkejcubM4ePBgle1v3rwp3nzzTeHo6CjUarVo3bq1+Omnn6q9vtzcXAFA5Obm1rX0Ovn6668FAAFAuLu7CwsLCwFA2NraiitXrgghhPJ6dHS0styGDRuESqUSAISHh4ews7MTAESTJk3EqVOnJG0NUXk1+VuTuke0du1aREZGIjo6GocPH0aHDh0QEhKidbhSVlFREZ599llcuHAB69evR2pqKpYsWaJ1yPKoGD16NFatWgUfHx9kZGRApVJhwIAB2L9/P5ydnStdbsCAAdi8eTP8/f2RkZEBPT09hIaG4o8//oCXl1cDbgGR7qiEeMgZ0noUEBAAf39/5dBDo9HA1dUV48ePV+6zKWvx4sX49NNPcfr0aRgaGtZqnXl5ebC0tERubi4sLCzqVD8RVa4mf2vS9oiKioqQlJSE4ODgv4vR00NwcDASEhIqXGbr1q0ICgrC2LFj4eDggLZt22LmzJkoKSlpqLKJqB5IuwPu2rVrKCkpUe6dKeXg4IDTp09XuExaWhp+++03DB06FNu2bcPZs2fx5ptvori4GNHR0RUuU1hYiMLCQuV5Xl6e7jaCiHTikboVV6PRwN7eHv/973+hr68PX19fXLlyBZ9++mmlQRQTE4Pp06fXan2f3/y8LuU+NiY0nSC7BHrMSTs0s7W1hb6+PrKysrTmZ2VlVfqZKScnJzz11FPQ19dX5nl5eSEzMxNFRUUVLjN16lTk5uYqU9m7momocZAWRGq1Gr6+voiPj1fmaTQaxMfHIygoqMJlunbtirNnz0Kj0Sjzzpw5owyHUREjIyNYWFhoTUTUuEi9fB8ZGYklS5bg22+/RUpKCsaMGYOCggJEREQAAIYNG4apU6cq7ceMGYMbN25gwoQJOHPmDH766SfMnDkTY8eOlbUJRKQDUs8RDRo0CDk5OYiKikJmZiZ8fHwQFxen9eFPPb2/s9LV1RXbt2/HO++8g/bt28PFxQUTJkzA5MmTZW0CEemA1PuIZKjJvQ08WX0fT1ZTbTwS9xEREZViEBGRdAwiIpKOQURE0jGIiEg6BhERSccgIiLpGEREJB2DiIikYxARkXQMIiKSjkFERNIxiIhIOgYREUnHICIi6RhERCQdg4iIpGMQEZF0DCIiko5BRETSMYiISDoGERFJxyAiIukYREQkHYOIiKRjEBGRdAwiIpKOQURE0jGIiEg6BhERSccgIiLpGEREJB2DiIikYxARkXQMIiKSjkFERNIxiIhIOgYREUnHICIi6RhERCQdg4iIpGMQEZF0DCIiko5BRETSMYiISDoGERFJ1yiCaOHChXBzc4OxsTECAgKQmJhYadsVK1ZApVJpTcbGxg1YLRHpmvQgWrt2LSIjIxEdHY3Dhw+jQ4cOCAkJQXZ2dqXLWFhY4OrVq8p08eLFBqyYiHRNehDNnTsXo0aNQkREBLy9vbF48WKYmppi2bJllS6jUqng6OioTA4ODg1YMRHpmtQgKioqQlJSEoKDg5V5enp6CA4ORkJCQqXL3b59Gy1atICrqyv69++PkydPNkS5RFRPpAbRtWvXUFJSUm6PxsHBAZmZmRUu06ZNGyxbtgxbtmzBqlWroNFo0KVLF1y+fLnC9oWFhcjLy9OaiKhxkX5oVlNBQUEYNmwYfHx80KNHD2zcuBF2dnb4+uuvK2wfExMDS0tLZXJ1dW3gionoYaQGka2tLfT19ZGVlaU1PysrC46OjtXqw9DQEB07dsTZs2crfH3q1KnIzc1VpkuXLtW5biLSLalBpFar4evri/j4eGWeRqNBfHw8goKCqtVHSUkJTpw4AScnpwpfNzIygoWFhdZERI2LgewCIiMjER4eDj8/P3Tu3Bnz589HQUEBIiIiAADDhg2Di4sLYmJiAAAzZsxAYGAgWrVqhVu3buHTTz/FxYsXMXLkSJmbQUR1ID2IBg0ahJycHERFRSEzMxM+Pj6Ii4tTTmCnp6dDT+/vHbebN29i1KhRyMzMRNOmTeHr64v9+/fD29tb1iYQUR2phBBCdhENKS8vD5aWlsjNzX3oYdrnNz9voKoatwlNJ8gugR5BNflbe+SumhHR44dBRETSMYiISDoGERFJxyAiIukYREQkHYOIiKRjEBGRdAwiIpKOQURE0jGIiEg6BhERSccgIiLpGEREJB2DiIikYxARkXQMIiKSjkFERNIxiIhIOgYREUnHICIi6RhERCQdg4iIpGMQEZF0DCIiko5BRETSMYiISDoGERFJxyAiIukYREQkHYOIiKRjEBGRdAwiIpKOQURE0jGIiEg6BhERSWdQ3Yb//e9/q9Vu9OjRtS6GiJ5M1Q6iN954AyqVqso2KpWKQURENVbjQzMhRJUTUU3FxsaiU6dOMDExgbW1NQYOHIhz585Va9mSkhJ06dIFKpUKKpUKU6ZMqedqqT5Ue48IuB9CarUaAwcOxJgxY9CsWbP6qoueEEuXLsXIkSMBAO7u7rh+/To2bNiAvXv34tixY3B0dKxy+RkzZiAhIaEhSqV6VO09ouTkZPzrX/+CoaEh1qxZg169euHf//43Ll26hBYtWigTUXUVFRUpezBhYWFIS0tDSkoKzM3NkZ2djZkzZ1a5/P79+/Hxxx/j5ZdfbohyqR5VO4i8vb2xaNEiXLlyBZ999hlatGiB9evXo0ePHujYsSPu3r1bn3XSY+jQoUO4du0agPtBBADOzs4IDAwEAMTFxVW6bF5eHl599VU4Ozvj66+/rv9iqV7V6NAMACwsLDBmzBg0adIE//73v5GXl4fjx4/j7t27MDExqY8a6TF16dIl5bG9vb3y2MHBAQCQnp5e6bJjx47FxYsXsXPnTlhZWdVbjdQwahREFy9exFdffYWlS5fi5s2bAICQkBCMHz8e1tbW9VIgPXkedtFj06ZNWLVqFf7zn/+ge/fuDVQV1adqH5qFhoaiVatWmDNnDoqLizF+/Hikpqbi559/xj//+c/6rJEeU66ursrj7Ozsco+bN29e4XLHjh0DAMydOxdmZmYwMzNTXps7dy4vojyCqr1HtHXrVgCAWq1G9+7dkZ2djaioKK02KpUKq1ev1m2F9Njy9/eHjY2NcqVsyJAhyMjIwIEDBwAAvXv3BgB4enoCAMaNG4dx48Ypy9+5c6dcn8XFxbh9+3YDVE+6VKP7iFQqFYqLi7Ft2zasXbtWa4qNjUVsbGytili4cCHc3NxgbGyMgIAAJCYmVmu52NhYqFQqhIaG1mq9JJdarVaujG3YsAEeHh7w8vJCfn4+bG1tlStqqampSE1NVU5sT5s2rdL71yZPnoxbt241+LZQ3VR7j6h58+YPvbO6NtauXYvIyEgsXrwYAQEBmD9/PkJCQpCamqp1AvNBFy5cwMSJE9GtWzed10QNZ/To0WjSpAnmzJmDlJQUGBsbY8CAAZg1axacnZ1ll0cNRCUk3w4dEBAAf39/LFiwAACg0Wjg6uqK8ePHV3qXbElJCbp3747XX38de/fuxa1bt7B58+ZqrS8vLw+WlpbIzc2FhYVFlW0/v/l5jbblcTWh6QTZJdAjqCZ/a7X+9P3169dx/fr12i4O4P4NbUlJSQgODv67ID09BAcHV3m37IwZM2Bvb48RI0bUaf1E1DjUKIj++usvREVFwcnJCfb29rC3t4ejoyM++OADFBcX13jl165dQ0lJiXLfSCkHBwdkZmZWuMy+ffuwdOlSLFmypFrrKCwsRF5entZERI1Ltc8RCSHQr18/7NixQ+vkYOmt+ElJSdi2bVu9FFkqPz8fr732GpYsWQJbW9tqLRMTE4Pp06fXa12PvTW6Pzf4yHqFH+yuD9UOou+++w7bt28HADg5OcHPzw8ajQZJSUnIzMzE9u3b8d1332HYsGHVXrmtrS309fWRlZWlNT8rK6vCDzueO3cOFy5cQL9+/ZR5Go3m/oYYGCA1NRUtW7bUWmbq1KmIjIxUnufl5Wndv0JE8lX70Gz16tVQqVQYOnQozp07hy1btuCHH35AWloahgwZAiEEVq5cWaOVq9Vq+Pr6Ij4+Xpmn0WgQHx+PoKCgcu09PT1x4sQJHD16VJleeOEF9OrVC0ePHq0wYIyMjGBhYaE1EVHjUu09olOnTsHIyAhfffUVjI2NlfnGxsZYtGgRNm7ciJSUlBoXEBkZifDwcPj5+aFz586YP38+CgoKEBERAQAYNmwYXFxcEBMTA2NjY7Rt21Zr+dLPGT04n4geHdUOohs3bqBly5YwNzcv95qFhQVatmxZ7cGsyho0aBBycnIQFRWFzMxM+Pj4IC4uTuuDj3p6HFqb6HFW7SAqLCyEEAJ79uyp8HUhBIqKimpVxIO37pe1a9euKpddsWJFrdZJRI1Hja6apaSkoFevXvVZDxE9gWo8VGxV6uMjIET0+Kt2EC1fvrw+6yCiJ1i1gyg8PLw+6yCiJ1iNh4ot9d1335WbFxoayvt0iKjGqh1E8+bNw8SJE7F8+XIMGzYMw4cPL3dOqLCwEKNGjdJ5kUT0eKv2DTrbtm2DgYEBXnzxRWXeg4NTbdq0qV6KJKLHW7WD6MyZM3BxcdG6odHHxwcpKSk4deoUHBwckJqaWi9FEtHjrdqHZllZWWjTpo3y/IUXXoCXl5cyz8nJiUFERLVS7SAyMTFBWloaioqKoFartUZE1Gg0SEtLg4FBrc99E9ETrEbf9Hrnzh1MnTq13GszZsxAXl6e1h4TEVF1VXsXZuDAgUhISMD8+fOxc+dOdOvWDXp6eti/fz/++OMPqFQqfgc5EdVKtYPozTffxLfffovjx4/j2LFjypfcAfevnnXo0AHjx4+vlyKJ6PFW7UMzIyMj/Pbbbxg0aBD09PSUS/Z6enoYMmQI4uPjYWRkVJ+1EtFjqkZnl62trfH9999j8eLFOHPmDACgTZs2vJuaiOqkVpe5LC0t4e/vr+taiOgJxaEPiUg6BhERSccgIiLpGEREJB2DiIikYxARkXQMIiKSjkFERNIxiIhIOgYREUnHICIi6RhERCQdg4iIpGMQEZF0DCIiko5BRETSMYiISDoGERFJxyAiIukYREQkHYOIiKRjEBGRdAwiIpKOQURE0jGIiEg6BhERSccgIiLpGEREJB2DiIikYxARkXSNIogWLlwINzc3GBsbIyAgAImJiZW23bhxI/z8/GBlZYUmTZrAx8cHK1eubMBqiUjXpAfR2rVrERkZiejoaBw+fBgdOnRASEgIsrOzK2xvbW2N999/HwkJCTh+/DgiIiIQERGB7du3N3DlRKQr0oNo7ty5GDVqFCIiIuDt7Y3FixfD1NQUy5Ytq7B9z5498eKLL8LLywstW7bEhAkT0L59e+zbt6+BKyciXZEaREVFRUhKSkJwcLAyT09PD8HBwUhISHjo8kIIxMfHIzU1Fd27d6+wTWFhIfLy8rQmImpcpAbRtWvXUFJSAgcHB635Dg4OyMzMrHS53NxcmJmZQa1W4/nnn8eXX36JZ599tsK2MTExsLS0VCZXV1edbgMR1Z30Q7PaMDc3x9GjR3Ho0CF8/PHHiIyMxK5duypsO3XqVOTm5irTpUuXGrZYInooA5krt7W1hb6+PrKysrTmZ2VlwdHRsdLl9PT00KpVKwCAj48PUlJSEBMTg549e5Zra2RkBCMjI53WTUS6JXWPSK1Ww9fXF/Hx8co8jUaD+Ph4BAUFVbsfjUaDwsLC+iiRiBqA1D0iAIiMjER4eDj8/PzQuXNnzJ8/HwUFBYiIiAAADBs2DC4uLoiJiQFw/5yPn58fWrZsicLCQmzbtg0rV67EokWLZG4GEdWB9CAaNGgQcnJyEBUVhczMTPj4+CAuLk45gZ2eng49vb933AoKCvDmm2/i8uXLMDExgaenJ1atWoVBgwbJ2gQiqiOVEELILqIh5eXlwdLSErm5ubCwsKiy7ec3P2+gqhq3CT+/LbuExuOVJ+rPpU5q8rf2SF41I6LHC4OIiKRjEBGRdAwiIpKOQURE0jGIiEg6BhERSccgIiLpGEREJB2DiIikYxARkXQMIiKSjkFERNIxiIhIOgYREUnHICIi6RhERCQdg4iIpGMQEZF0DCIiko5BRETSMYiISDoGERFJxyAiIukYREQkHYOIiKRjEBGRdAwiIpKOQURE0jGIiEg6BhERSccgIiLpGEREJB2DiIikYxARkXQMIiKSjkFERNIxiIgaidjYWHTq1AkmJiawtrbGwIEDce7cuSqXmTJlCoKCgmBvbw9jY2N4eHhg/PjxyM7ObqCqdYNBRNQILF26FEOGDMGRI0fg5OSEkpISbNiwAV26dEFmZmaly82ePRuHDh2Cg4MDbGxscP78eSxYsAD/+Mc/oNFoGnAL6oZBRCRZUVERpkyZAgAICwtDWloaUlJSYG5ujuzsbMycObPSZd9//31cvXoVJ06cQHp6OsLCwgAAycnJOHbsWIPUrwsMIiLJDh06hGvXrgGAEiTOzs4IDAwEAMTFxVW67EcffQQ7OzsAgL6+Prp06aK8ZmRkVF8l6xyDiEiyS5cuKY/t7e2Vxw4ODgCA9PT0avVTUFCA7777DgDQtWtXeHt767DK+sUgImqkhBDVbpuTk4N//OMfOHbsGDw9PbFu3bp6rEz3GEREkrm6uiqPy17tKn3cvHnzKpdPTU1FYGAgDh48iMDAQOzduxdOTk71U2w9YRARSebv7w8bGxsAwIYNGwAAGRkZOHDgAACgd+/eAABPT094enpiwYIFyrJ79uxBly5dkJaWhoEDB2Lnzp2wtbVt4C2oOwYRkWRqtVq5MrZhwwZ4eHjAy8sL+fn5sLW1Va6opaamIjU1VTmxDQDPPvssbty4AZVKhfT0dPTs2ROBgYEIDAzETz/9JGV7aqNRBNHChQvh5uYGY2NjBAQEIDExsdK2S5YsQbdu3dC0aVM0bdoUwcHBVbYnehSMHj0aq1atgo+PDzIyMqBSqTBgwADs378fzs7OlS5XVFQE4P75pMTERBw8eFCZcnJyGqr8OjOQXcDatWsRGRmJxYsXIyAgAPPnz0dISAhSU1O1riCU2rVrF4YMGYIuXbrA2NgYs2fPxnPPPYeTJ0/CxcVFwhYQ6cbQoUMxdOjQSl+v6OR1TU5oN2bS94jmzp2LUaNGISIiAt7e3li8eDFMTU2xbNmyCtuvXr0ab775Jnx8fODp6YlvvvkGGo0G8fHxDVw5EemK1CAqKipCUlISgoODlXl6enoIDg5GQkJCtfq4c+cOiouLYW1tXeHrhYWFyMvL05qIqHGRemh27do1lJSUKDdulXJwcMDp06er1cfkyZPh7OysFWZlxcTEYPr06XWulQgAZh259vBGT4ApHXV7ZU76oVldzJo1C7Gxsdi0aROMjY0rbDN16lTk5uYqU9m7WImocZC6R2Rrawt9fX1kZWVpzc/KyoKjo2OVy86ZMwezZs3Cr7/+ivbt21fazsjI6JH6zA3Rk0jqHpFarYavr6/WiebSE89BQUGVLvfJJ5/gww8/RFxcHPz8/BqiVCKqR9Iv30dGRiI8PBx+fn7o3Lkz5s+fj4KCAkRERAAAhg0bBhcXF8TExAC4P/5KVFQU1qxZAzc3N2WsFjMzM5iZmUnbDiKqPelBNGjQIOTk5CAqKgqZmZnw8fFBXFyc1ieP9fT+3nFbtGgRioqKMHDgQK1+oqOjMW3atIYsnYh0RHoQAcC4ceMwbty4Cl/btWuX1vMLFy7Uf0FE1KAe6atmRPR4YBARkXQMIiKSjkFERNIxiIhIOgYREUnHICIi6RhERCQdg4iIpGMQEZF0DCIiko5BRETSMYiISDoGERFJxyAiIukYREQkHYOIiKRjEBGRdAwiIpKOQURE0jGIiEg6BhERSccgIiLpGEREJB2DiIikYxARkXQMIiKSjkFERNIxiIhIOgYREUnHICIi6RhERCQdg4iIpGMQEZF0DCIiko5BRETSMYiISDoGERFJxyAiIukYREQkHYOIiKRjEBGRdAwiIpKOQURE0jGIiEg66UG0cOFCuLm5wdjYGAEBAUhMTKy07cmTJxEWFgY3NzeoVCrMnz+/4QolonojNYjWrl2LyMhIREdH4/Dhw+jQoQNCQkKQnZ1dYfs7d+7Aw8MDs2bNgqOjYwNXS0T1RWoQzZ07F6NGjUJERAS8vb2xePFimJqaYtmyZRW29/f3x6efforBgwfDyMiogaslovoiLYiKioqQlJSE4ODgv4vR00NwcDASEhJklUVEEhjIWvG1a9dQUlICBwcHrfkODg44ffq0ztZTWFiIwsJC5XleXp7O+iYi3ZB+srq+xcTEwNLSUplcXV1ll0RED5AWRLa2ttDX10dWVpbW/KysLJ2eiJ46dSpyc3OV6dKlSzrrm4h0Q1oQqdVq+Pr6Ij4+Xpmn0WgQHx+PoKAgna3HyMgIFhYWWhMRNS7SzhEBQGRkJMLDw+Hn54fOnTtj/vz5KCgoQEREBABg2LBhcHFxQUxMDID7J7hPnTqlPL5y5QqOHj0KMzMztGrVStp2EFHdSA2iQYMGIScnB1FRUcjMzISPjw/i4uKUE9jp6enQ0/t7py0jIwMdO3ZUns+ZMwdz5sxBjx49sGvXroYun4h0RGoQAcC4ceMwbty4Cl97MFzc3NwghGiAqoioIT32V82IqPFjEBGRdAwiIpKOQURE0jGIiEg6BhERSccgIiLpGEREJB2DiIikYxARkXQMIiKSjkFERNIxiIhIOgYREUnHICIi6RhERCQdg4iIpGMQEZF0DCIiko5BRETSMYiISDoGERFJxyAiIukYREQkHYOIiKRjEBGRdAwiIpKOQURE0jGIiEg6BhERSccgIiLpGEREJB2DiIikYxARkXQMIiKSjkFERNIxiIhIOgYREUnHICIi6RhERCQdg4iIpGMQEZF0DCIiko5BRETSMYiISDoGERFJ1yiCaOHChXBzc4OxsTECAgKQmJhYZft169bB09MTxsbGaNeuHbZt29ZAlRJRfZAeRGvXrkVkZCSio6Nx+PBhdOjQASEhIcjOzq6w/f79+zFkyBCMGDECR44cQWhoKEJDQ5GcnNzAlRORrkgPorlz52LUqFGIiIiAt7c3Fi9eDFNTUyxbtqzC9p9//jl69+6NSZMmwcvLCx9++CE6deqEBQsWNHDlRKQrUoOoqKgISUlJCA4OVubp6ekhODgYCQkJFS6TkJCg1R4AQkJCKm1PRI2fgcyVX7t2DSUlJXBwcNCa7+DggNOnT1e4TGZmZoXtMzMzK2xfWFiIwsJC5Xlubi4AIC8v76H13cu799A2T4K8O7IraDzu3c6XXUKjkJenrkab+39jQoiHtpUaRA0hJiYG06dPLzff1dVVQjWPpimyC2hUPGQX0CiU/4uqXH5+PiwtLatsIzWIbG1toa+vj6ysLK35WVlZcHR0rHAZR0fHGrWfOnUqIiMjlecajQY3btyAjY0NVCpVHbeAGkpeXh5cXV1x6dIlWFhYyC6HqkEIgfz8fDg7Oz+0rdQgUqvV8PX1RXx8PEJDQwHcD4r4+HiMGzeuwmWCgoIQHx+Pt99+W5n3yy+/ICgoqML2RkZGMDIy0ppnZWWli/JJAgsLCwbRI+Rhe0IKIVlsbKwwMjISK1asEKdOnRKjR48WVlZWIjMzUwghxGuvvSamTJmitP/999+FgYGBmDNnjkhJSRHR0dHC0NBQnDhxQtYmUAPIzc0VAERubq7sUqgeSD9HNGjQIOTk5CAqKgqZmZnw8fFBXFycckI6PT0denp/X9zr0qUL1qxZg//85z9477330Lp1a2zevBlt27aVtQlEVEcqIapxSptIssLCQsTExGDq1KnlDrXp0ccgIiLppN9ZTUTEICIi6RhEVKHhw4crt1Q0JJVKhc2bN0vpy83NDfPnz9d5W3o4BtFjZvjw4VCpVMpkY2OD3r174/jx47JLq5arV6+iT58+lb5edvsMDQ3h4OCAZ599FsuWLYNGo6lRXw86dOgQRo8erfO29HAMosdQ7969cfXqVVy9ehXx8fEwMDBA3759ZZdVLY6Ojg+9Kla6fRcuXMDPP/+MXr16YcKECejbty/++uuvGvVVlp2dHUxNTXXelh6OQfQYMjIygqOjIxwdHeHj44MpU6bg0qVLyMnJUdpcunQJL7/8MqysrGBtbY3+/fvjwoULlfaZn5+PoUOHokmTJnBycsK8efPQs2dPrTvcV65cCT8/P5ibm8PR0RGvvPKKMq6URqNBs2bNsGjRIq1+jxw5Aj09PVy8eBFA9Q6nSrfPxcUFnTp1wnvvvYctW7bg559/xooVK5R2Zfvq0qULJk+erNVPTk4ODA0NsWfPHgDah1tCCEybNg3NmzeHkZERnJ2d8dZbbynLPnholp6ejv79+8PMzAwWFhZ4+eWXtT6KNG3aNPj4+GDlypVwc3ODpaUlBg8ejPx8fogWYBA99m7fvo1Vq1ahVatWsLGxAQAUFxcjJCQE5ubm2Lt3L37//XeYmZmhd+/eKCoqqrCfyMhI/P7779i6dSt++eUX7N27F4cPH9ZqU1xcjA8//BDHjh3D5s2bceHCBQwfPhzA/eFdhgwZgjVr1mgts3r1anTt2hUtWrSo03Y+88wz6NChAzZu3Fjh60OHDkVsbKzWJ8HXrl0LZ2dndOvWrVz7DRs2YN68efj666/x559/YvPmzWjXrl2FfWs0GvTv3x83btzA7t278csvvyAtLQ2DBg3Sanfu3Dls3rwZP/74I3788Ufs3r0bs2bNqsNWP0Zk3tZNuhceHi709fVFkyZNRJMmTQQA4eTkJJKSkpQ2K1euFG3atBEajUaZV1hYKExMTMT27duVfvr37y+EECIvL08YGhqKdevWKe1v3bolTE1NxYQJEyqt5dChQwKAyM/PF0IIceTIEaFSqcTFixeFEEKUlJQIFxcXsWjRImUZAGLTpk1Vbl9pXQ8aNGiQ8PLyqrCv7OxsYWBgIPbs2aO8HhQUJCZPnqw8b9GihZg3b54QQojPPvtMPPXUU6KoqKjCdZVtu2PHDqGvry/S09OV10+ePCkAiMTERCGEENHR0cLU1FTk5eUpbSZNmiQCAgIq3dYnCfeIHkO9evXC0aNHcfToUSQmJiIkJAR9+vRRDn+OHTuGs2fPwtzcHGZmZjAzM4O1tTXu3buHc+fOlesvLS0NxcXF6Ny5szLP0tISbdq00WqXlJSEfv36oXnz5jA3N0ePHj0A3D9sAQAfHx94eXkpe0W7d+9GdnY2XnrpJZ1stxCi0hEV7Ozs8Nxzz2H16tUAgPPnzyMhIQFDhw6tsP1LL72Eu3fvwsPDA6NGjcKmTZu0zj+VlZKSAldXV62hZby9vWFlZYWUlBRlnpubG8zNzZXnTk5OlQ6J/KRhED2GmjRpglatWqFVq1bw9/fHN998g4KCAixZsgTA/cM1X19fJaxKpzNnzuCVV16p1ToLCgoQEhICCwsLrF69GocOHcKmTZsAQOtwb+jQoUoQrVmzBr1791YOGesqJSUF7u7ulb4+dOhQrF+/HsXFxVizZg3atWtX6eGWq6srUlNT8dVXX8HExARvvvkmunfvjuLi4lrXZ2hoqPVcpVKVu9L3pGIQPQFUKhX09PRw9+5dAECnTp3w559/wt7eXgms0qmiYRs8PDxgaGiIQ4cOKfNyc3Nx5swZ5fnp06dx/fp1zJo1C926dYOnp2eF/9u/8sorSE5ORlJSEtavX1/pHklN/fbbbzhx4gTCwsIqbdO/f3/cu3cPcXFxWLNmzUPXbWJign79+uGLL77Arl27kJCQgBMnTpRr5+XlhUuXLuHSpUvKvFOnTuHWrVvw9vau/UY9QRhEj6HCwkJkZmYiMzMTKSkpGD9+PG7fvo1+/foBuL9nYGtri/79+2Pv3r04f/48du3ahbfeeguXL18u15+5uTnCw8MxadIk7Ny5EydPnsSIESOgp6enHAo1b94carUaX375JdLS0rB161Z8+OGH5fpyc3NDly5dMGLECJSUlOCFF16o9fZduXIFhw8fxsyZM9G/f3/07dsXw4YNq3S5Jk2aIDQ0FB988AFSUlIwZMiQStuuWLECS5cuRXJyMtLS0rBq1SqYmJhUeFI9ODgY7dq1w9ChQ3H48GEkJiZi2LBh6NGjB/z8/Gq8fU8iBtFjKC4uDk5OTnByckJAQAAOHTqEdevWoWfPngAAU1NT7NmzB82bN8eAAQPg5eWFESNG4N69e5UOOjZ37lwEBQWhb9++CA4ORteuXeHl5QVjY2MA98/BrFixAuvWrYO3tzdmzZqFOXPmVNjX0KFDcezYMbz44oswMTGp9fa5ubmhd+/e2LlzJ7744gts2bIF+vr6VS5buu5u3bqhefPmlbazsrLCkiVL0LVrV7Rv3x6//vorfvjhhwoPI1UqFbZs2YKmTZuie/fuCA4OhoeHB9auXVvjbXtS8dP3VCsFBQVwcXHBZ599hhEjRsguhx5x0gdGo0fDkSNHcPr0aXTu3Bm5ubmYMWMGgPvnXYjqikFE1TZnzhykpqYqY43v3bsXtra2ssuixwAPzYhIOp6sJiLpGEREJB2DiIikYxARkXQMIiKSjkEkQelQp9OmTatzX25ubrXqa8WKFUodjV1tt1HXevbsCZVKpdyhDvz9syw7INvD1Oa9nzZtGlQqFdzc3Kpf8COEQVQHZX+h9PX1tT702FA6duyIgIAANGvWrEbL2dnZISAgAAEBAdVeZteuXcr2VjWaY21U1Xdtt7EhlL6HdnZ21V6mNu99s2bNEBAQgI4dO9amzMZP6mhIj7gePXoIAMr04YcfVmu50vbR0dH1W6CO7dy5U6n9/PnzD21fWFhYb33LUPrz7tGjh+xSHjvcI6ql8+fPK2Mdl37C+ttvvy3X7vjx4wgMDISxsTE6dOiAffv2lWtTdm/gm2++Qffu3WFiYoIuXbrg3Llz2LJlC5566illnOO8vDxl2QcPW8r2tWXLFqUvT09P/Pjjj8pyFR0eHDhwAP/4xz9gY2MDY2NjuLm5ITQ0FOfOncO0adPQq1cvpa27uztUKpUyFGxpHZMmTcLrr78OKysrhISEAACmTJmCp59+GlZWVjA0NISzszPCw8Nx9epVAKh232UPzdLT0zFs2DA4OjrC0NAQzZo1w5tvvokbN24obUq/8aNnz55YuHChMjBZ3759kZmZWfkPF8DNmzfx8ssvw9TUFM2bN8fixYsrbFf20OzKlSvQ19dX3vtS8fHxSrvTp0/X+L0vfY8ePDQrKSnBZ599Bm9vbxgZGcHS0hLPPvss9u7dq7Sp7u/D7du3MWbMGLi6usLIyAh2dnbo2rVrhb/T9UJ2Ej6qoqOjBQDh6Ogojhw5ovxvvnfvXqXNnTt3hIuLiwAgDA0NhZeXl7CwsCi3R1R2b8DIyEg89dRTQq1WCwCiVatWwsjISHh6egqVSiUAiClTpijraNGiRaV9GRoaitatWwsTExMBQJibm4vr168LIYRYvny50k6I+8O22tjYCADCwcFB+Pj4CDs7OwFA7Ny5UyxZskR4eXkpy/j4+IiAgAAxY8YMrTrUarUwMTER7dq1E3369BFCCNGhQwdhaWkp2rZtq7Ud/v7+QghR7b5LtzErK0s4Ozsr75e3t7cwMDAQAETbtm3F3bt3hRD3h5UtfR+MjY1F69atlXW88sorVf58BwwYoLRt06aN1tC7ZfeIStssX75cCCHEc889JwCIwYMHK21GjRolACjDwtb0vS/7+9aiRQul3xEjRij9tGrVSlhbWwsAwsDAQOzatatGvw/vvPOO8n527NhRuLu7C319fREeHl7l+6QrDKJa0Gg0wt3dXQAQkZGRQggh2rdvLwCIESNGKO2++eYb5Zfg559/LjevovAYOXKkEEKI999/X5n30UcfCSGEePXVV7V+oYWoOohKa9uyZUu5Oh78Y7h27Zry/PLly0r/ycnJIisrq1zfDx4+ldZha2urjN38119/CSGEOH78uCgpKVHaLlmyROnn7Nmz1e67dBujoqIEAKGnp6eMxb1p0yZl+WXLlgkh/g4iPT09cfToUSGEEC+++KLyB1+Zs2fPKn2Vjml9+vRpJeyqCqLVq1cLAKJJkyaioKBAFBcXKyHz1Vdf1fq9fzCIzp49qwR66bjht27dUt6r7t27l3tfq/p96Nu3r9bvmhBCXL9+XXnf6hsPzWph9+7dOH/+PADgtdde0/p33bp1uHPnDgDg5MmTAO6P/9O7d28AwMsvv1xl36WDl5XdBS+d5+HhAQBaX1NTldKayo4SWNmyNjY2CAoKAgC0atUK7dq1w5AhQ3DkyJEafbA1LCxMGbu5dGygo0ePwt/fH2ZmZlCpVBg1apTSPiMjo9p9lyodKbJNmzbo1KkTACA0NFT5nrE//vhDq327du3QoUMHAH+/F1W9h6U/t9LtKV1X+/btH1rbiy++CAsLCxQUFODHH3/Er7/+iuvXr8PIyAiDBw+ucJnavPdJSUnKN5KUDu9raWmJf/7znwDKvwdA1b8Ppb9jH3zwAVq0aIGQkBB8+eWXcHBweOg26wI/fV8LZS/Vll7KLR1YPS8vDxs3bsSrr76qtKnJZdrSgckMDAzKzSvtp/QX8GGsrKzK9VXVsvHx8VizZg1+//13nDp1CuvXr0dsbCyuXr2KSZMmVWudD/7i7tu3D+Hh4RBCwMbGBt7e3rh9+7YyqHxJSUm1+q2L0vcB0H4v6oOJiQleeuklLF26FGvXrlV+di+88AKaNm1a6XK6eO8fpqrfh9GjR8PT0xNbt27FiRMnkJSUhB07dmDdunVITk7Wyfqrwj2iGrp9+zbWr1+vPM/NzUVubi4KCgqUeaVB9fTTTwO4P4jYjh07AEBr2cZECIH9+/dj+PDhWLZsGQ4cOKAMeFZ6Ur7sN5uW3d6yHgzdgwcPKr/sJ06cUIZRfVB1+i7l7+8PAEhNTVW+W23z5s3Knmhdh2ctu8dQ+gUAZ86cqfbXdoeHhwMAtm3bpnzBY+mJ94pU571/kK+vr/Jel34ZQW5uLrZt2wag5u9BYmIinn76acyZMwfbt29XTmSfPHkS169fr1FftcEgqqH169crfyjJyckQ98+zQQihfPPnzp07cenSJbzyyitwdnYGcH/X9+mnn8b48eNllV6lkpISBAcHo2nTpnj66afRrl075Vs/Sg9JWrZsqXwTRXBwMAIDAx8arGUPZ9q1awcvLy98+umn5drVpO+xY8fCyckJGo0GXbp0Qdu2bZWvJGrbtm2VY1FXR6tWrRAaGgoAiImJgZeXFzp16vTQYWhL/d///R88PDxw79493Lp1C46OjsoVxIpU571/UMuWLfH6668DAD7//HO0bt0aHh4euHjxIgwMDDB9+vQabDHwxRdfwNHREe7u7vD19VXqdXFxgbW1dY36qg0GUQ2V7u089dRTyh5PqQEDBgC4/82f3377LUxMTPDTTz8p/4MDf/8P29jo6+vjjTfegLu7O65cuYKzZ8/Czc0NEydORFRUFID75zK++OILuLq6IisrCwcPHnzoZfBnn30Ws2fPhrOzM+7evQtPT89yXztd077t7e1x4MABvPbaa7CyskJqaiocHBzwxhtvYPfu3co42nWxdOlShIWFwdjYWBmRMjAwsFrLqlQqrb2+V199tcoQq857X5Gvv/4an376Kby8vJCeno7i4mIEBwfjt99+07r7uzqef/55dOvWDXfv3sWJEydgbGyMfv36Ydu2bQ1y9z0HRiMi6bhHRETSMYiISDoGERFJxyAiIukYREQkHYOIiKRjEBGRdAwiIpKOQURE0jGIiEg6BhERSccgIiLp/h9U2y0YojfNZ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ASIAAAIcCAYAAABSJqP2AAAAOXRFWHRTb2Z0d2FyZQBNYXRwbG90bGliIHZlcnNpb24zLjcuMSwgaHR0cHM6Ly9tYXRwbG90bGliLm9yZy/bCgiHAAAACXBIWXMAAA9hAAAPYQGoP6dpAABGIUlEQVR4nO3deVxU5f4H8M+wDItssi+igJpALiggoD+3LoXeNEksNUskl5upWaRXrRuolWiZWmnaNZdyCa+7laFFroliuKKIKSoqsrgBogIxz+8PX5wYWWQZeFA/79frvJw585znfM8AH882z6iEEAJERBLpyS6AiIhBRETSMYiISDoGERFJxyAiIukYREQkHYOIiKRjEBGRdAwiIpKOQURE0jGISOfu3buHxYsX49lnn4W9vT3UajUcHBzQsWNHvPHGG9i+fTvKfrKoZ8+eUKlUyqRWq2FnZ4dOnTph7NixSE5OrnA9ZZdRqVTYv39/uTb9+vXTajNlypR6226qA0GkQ6mpqcLT01MAqHLKz89XlunRo0eVbVUqlYiKiiq3rgfbRUREaL1++fJloa+vr9Vm8uTJ9f4eUM1xj4h05tatWwgJCcHp06cBADY2Npg+fTri4uKwY8cOLFiwAH369IGeXuW/du+99x52796NNWvWIDQ0FAAghMCMGTMwf/78Ktf/v//9D/n5+crzZcuWoaSkpM7bRQ1AdhLS4+P9999X9jxsbGxEWlpahe1OnjwpioqKlOdl94iWL1+u1fbdd99VXjM3Nxc3b95UXkOZPR1zc3MBQHz99ddCCCFKSkpEixYttF4D94gaLe4Rkc58//33yuOJEyfC3d29wnbe3t4wNDSsVp/Tpk1D06ZNAQD5+fn48ccfK2w3ePBgAMA333wDANixYwcuXrwIfX19vPzyy9XeBpKDQUQ6cfv2baSlpSnPn3nmGeXx1atXsW/fPq0pPT29Wv2amZmhbdu2yvOjR49W2G7kyJEAgEOHDuHEiRNYsmQJACAkJATNmjWr6eZQA2MQkU7k5uZqPbeyslIeb9iwAd26ddOali1bVu2+nZycKl1Pqfbt28Pf3x8A8NFHH+GHH34A8HdAUePGICKdsLS01Hp++fJlnfV95cqVStdT1qhRowDcP2ldXFwMR0dH9OvXT2d1UP1hEJFOmJmZwcPDQ3le9p6ecePGQQiByZMn17jfvLw8rfuIfHx8Km07ePBgNGnSRHkeHh4OAwODGq+TGh6DiHRm0KBByuPPPvsMGRkZde4zKipKORwzMzPD888/X2lbc3NzrRpGjBhR5/VTw+B/F6QzEydOxOrVq5Geno5bt27B398fkZGR6NixI+7du4c//vjjoX38+eef2LNnDzIyMvD9999j69atymvTp09XrqBVZtKkSXB1dYWtrS1at25d522ihsEgIp2xtrbGzz//jH79+iEtLQ0ZGRmYOHFihW0ru3w/c+ZMzJw5U2ueSqXCf/7zH0RGRj60Bk9PT0ybNq3GtZNcDCLSKW9vbxw/fhxLlizBxo0bcfLkSeTm5qJJkyZwd3dHYGAgQkND8dxzz1Xah4GBASwsLODq6orAwECMGTMGHTp0aMCtoIamEoLfa0ZEcvFkNRFJxyAiIukYREQknfQgWrhwIdzc3GBsbIyAgAAkJiZW2X7+/Plo06YNTExM4OrqinfeeQf37t1roGqJqF7I/Oh/bGysUKvVYtmyZeLkyZNi1KhRwsrKSmRlZVXYfvXq1cLIyEisXr1anD9/Xmzfvl04OTmJd955p4ErJyJdknrVLCAgAP7+/liwYAEAQKPRwNXVFePHj69wSM9x48YhJSUF8fHxyrx3330XBw8exL59+xqsbiLSLWn3ERUVFSEpKQlTp05V5unp6SE4OBgJCQkVLtOlSxesWrUKiYmJ6Ny5M9LS0rBt2za89tprla6nsLAQhYWFynONRoMbN27AxsYGKpVKdxtERFqEEMjPz4ezs3OVo3KWNpbiypUrAoDYv3+/1vxJkyaJzp07V7rc559/LgwNDYWBgYEAIN54440q1xMdHf3Q8ZM5ceJUf9OlS5cemgeP1J3Vu3btwsyZM/HVV18hICAAZ8+exYQJE/Dhhx/igw8+qHCZqVOnan00IDc3F82bN8elS5dgYWHRUKUTPXHy8vLg6uoKc3Pzh7aVFkS2trbQ19dHVlaW1vysrCw4OjpWuMwHH3yA1157TRnsql27digoKMDo0aPx/vvvV7j7Z2RkBCMjo3LzLSwsGEREDaA6p0CkXb5Xq9Xw9fXVOvGs0WgQHx+PoKCgCpe5c+dOubDR19cHAK3vySKiR4vUQ7PIyEiEh4fDz88PnTt3xvz581FQUICIiAgAwLBhw+Di4oKYmBgA978sb+7cuejYsaNyaPbBBx+gX79+SiAR0aNHahANGjQIOTk5iIqKQmZmJnx8fBAXFwcHBwcAQHp6utYe0H/+8x9lSIgrV67Azs4O/fr1w8cffyxrE4hIB564T9/n5eXB0tISubm5PEfUyJWUlKC4uFh2GVQJQ0PDKo9EavK39khdNaMngxACmZmZuHXrluxS6CGsrKzg6OhY53vyGETU6JSGkL29PUxNTXnjaSMkhMCdO3eQnZ0NQPsrn2qDQUSNSklJiRJCNjY2ssuhKpiYmAAAsrOzYW9vX6cLRtI/fU9UVuk5IVNTU8mVUHWU/pzqei6PQUSNEg/HHg26+jkxiIhIOgYREUnHk9X0yPj85ucNur4JTSfUqH1MTAw2btyI06dPw8TEBF26dMHs2bPRpk0bpc29e/fw7rvvIjY2FoWFhQgJCcFXX32l3MQLAG+99RZ+//13JCcnw8vLC0ePHtVaz7Rp0zB9+vRy6zc1NUVBQUGl9e3ZsweffvopkpKScPXqVWzatAmhoaFabW7fvo0pU6Zg8+bNuH79Otzd3fHWW2/hjTfeqNF7UVPcIyLSkd27d2Ps2LE4cOAAfvnlFxQXF+O5557TCod33nkHP/zwA9atW4fdu3cjIyMDAwYMKNfX66+/rvX12WVNnDgRV69e1Zq8vb3x0ksvVVlfQUEBOnTogIULF1baJjIyEnFxcVi1ahVSUlLw9ttvY9y4cVrfuFsfuEdEpCNxcXFaz1esWAF7e3skJSWhe/fuyM3NxdKlS7FmzRo888wzAIDly5fDy8sLBw4cQGBgIADgiy++AADk5OTg+PHj5dZjZmYGMzMz5fmxY8dw6tQpLF68uMr6+vTpgz59+lTZZv/+/QgPD0fPnj0BAKNHj8bXX3+NxMREvPDCC1W/AXXAPSKiepKbmwvg/ldxA0BSUhKKi4sRHBystPH09ETz5s0rHZW0Or755hs89dRT6NatW90Kxv1RULdu3YorV65ACIGdO3fizJkzVX4zry4wiIjqgUajwdtvv42uXbuibdu2AO7fMa5Wq2FlZaXV1sHBAZmZmbVaz71797B69WqMGDGiriUDAL788kt4e3ujWbNmUKvV6N27NxYuXIju3bvrpP/KMIiI6sHYsWORnJyM2NjYel3Ppk2bkJ+fj/DwcGXe3r17lcM3MzMzrF69utr9ffnllzhw4AC2bt2KpKQkfPbZZxg7dix+/fXX+ihfwXNERDo2btw4/Pjjj9izZw+aNWumzHd0dERRURFu3bqltVdU1aikD/PNN9+gb9++Wlfd/Pz8tK60lX2tKnfv3sV7772HTZs24fnnnwcAtG/fHkePHsWcOXO0Dil1jUFEpCNCCIwfPx6bNm3Crl274O7urvW6r68vDA0NER8fj7CwMABAamoq0tPTKx2VtCrnz5/Hzp07y13RMjExQatWrWrcX3FxMYqLiyscBVWj0dS4v5pgEBHpyNixY7FmzRps2bIF5ubmynkfS0tLmJiYwNLSEiNGjEBkZCSsra1hYWGB8ePHIygoSLliBgBnz57F7du3kZmZibt37yp7N97e3lCr1Uq7ZcuWwcnJ6aFXwkrdvn0bZ8+eVZ6fP38eR48ehbW1NZo3bw4LCwv06NEDkyZNgomJCVq0aIHdu3fju+++w9y5c3XwDlWOQUSkI4sWLQIA5dJ3qeXLl2P48OEAgHnz5kFPTw9hYWFaNzSWNXLkSOzevVt53rFjRwD3g8PNzQ3A/ZPhK1aswPDhw6v9qfc//vgDvXr1Up6XfrtNeHg4VqxYAQCIjY3F1KlTMXToUNy4cQMtWrTAxx9/XO83NHKERmpU7t27h/Pnz8Pd3R3Gxsayy6GHqOrnVZO/NV41IyLpGEREJB2DiIikYxARkXQMIiKSjkFERNIxiIhIOgYREUnHICIi6RhERCQdg4geHWtUDTvVUExMDPz9/WFubg57e3uEhoYiNTVVq829e/cwduxY2NjYwMzMDGFhYcjKytJq89Zbb8HX1xdGRkbw8fGpcF3bt29HYGAgzM3NYWdnh7CwMFy4cKHK+k6ePImwsDC4ublBpVJh/vz55drk5+fj7bffRosWLZQvADh06FBN3oZaYRAR6UhDDZ5//vx59O/fH8888wyOHj2K7du349q1axX2U9adO3fg4eGBWbNmVTr+0ciRI/HLL79g5cqVOHHiBJ577jkEBwfjypUrNXgnao4feqVGpcoPvdZiL6VOXqnbn0ZOTg7s7e2xe/duZfB8Ozs7rFmzBgMHDgQAnD59Gl5eXkhISNAaCgS4/7VBmzdvLvd1QuvXr8eQIUNQWFiojB30ww8/oH///igsLIShoeFDa3Nzc8Pbb7+Nt99+W5l39+5dmJubY8uWLcrAaMD9cZT69OmDjz76qFw//NArUSNXX4Pn+/r6Qk9PD8uXL0dJSQlyc3OxcuVKBAcHVyuEKvPXX3+hpKSkXKCYmJhg3759te63OhhERPWgPgfPd3d3x44dO/Dee+/ByMgIVlZWuHz5Mv73v//VqWZzc3MEBQXhww8/REZGBkpKSrBq1SokJCTg6tWrder7YRhERPWgPgfPz8zMxKhRoxAeHo5Dhw5h9+7dUKvVGDhwIIQQSE9P1xo8f+bMmdXue+XKlRBCwMXFBUZGRvjiiy8wZMiQcsPH6hpHaCTSsfoePH/hwoWwtLTEJ598osxbtWoVXF1dcfDgwXKD55ceGlZHy5YtsXv3bhQUFCAvLw9OTk4YNGgQPDw8qt1HbXCPiEhHhBAYN24cNm3ahN9++63KwfNL1Wbw/Dt37lQ4wD1w/5DQwMAArVq1UqaaBFGpJk2awMnJCTdv3sT27dvRv3//GvdRE9wjItKRhho8//nnn8e8efMwY8YMDBkyBPn5+XjvvffQokULZXzrihQVFeHUqVPK4ytXruDo0aMwMzNTvvVj+/btEEKgTZs2OHv2LCZNmgRPT09ERETU07t2Hy/fU6PyKF++V6kqrq/s4Pn37t3Du+++i++//15r8Pyyh2Y9e/bUGjy/VNnB82NjY/HJJ5/gzJkzMDU1RVBQEGbPng1PT89K67tw4UK5vTQA6NGjB3bt2gUA+N///oepU6fi8uXLsLa2RlhYGD7++GNYWlpW2KeuLt8ziKhR4eD5jxbeR0REjw0GERFJxyAiIukYREQkHYOIiKRjEBGRdAwiIpKuUQTRwoUL4ebmBmNjYwQEBCAxMbHStj179oRKpSo3lR0/hYgeLdKDaO3atYiMjER0dDQOHz6MDh06ICQkBNnZ2RW237hxI65evapMycnJ0NfXx0svvdTAlRORrkgPorlz52LUqFGIiIiAt7c3Fi9eDFNTUyxbtqzC9tbW1nB0dFSmX375BaampgwiokeY1A+9FhUVISkpCVOnTlXm6enpITg4uNoj1i1duhSDBw9GkyZNKny9sLAQhYWFyvO8vLy6FU3SzDpyrUHXN6WjbY3ax8TEYOPGjTh9+rQy8Pzs2bPRpk0bpU3pZ81iY2O1Pmvm4OCgtHnrrbfw+++/Izk5GV5eXuWGigXufyZs5syZOHPmDOzs7DBu3DhMmjSpyvqWLFmC7777DsnJyQDujwYwc+ZMdO7cWWkjhEB0dDSWLFmCW7duoWvXrli0aBFat25do/eipqTuEV27dg0lJSVaPwSg+iPWJSYmIjk5GSNHjqy0TUxMDCwtLZXJ1dW1znUTVaShBs//+eefMXToULzxxhtITk7GV199hXnz5mHBggVV1rdr1y4MGTIEO3fuREJCAlxdXfHcc89pDYz/ySef4IsvvsDixYtx8OBBNGnSBCEhIbh3714t35Xqkfqh14yMDLi4uGD//v1a47H8+9//xu7du3Hw4MEql//Xv/6FhIQEHD9+vNI2Fe0Rubq68kOvjVRVH6Js7HtED6qvwfNfeeUVFBcXY926dcq8L7/8Ep988gnS09MrHQXgQSUlJWjatCkWLFiAYcOGQQgBZ2dnvPvuu5g4cSKA++NuOzg4YMWKFRg8eHC5Ph6LD73a2tpCX1+/3Pc6VWfEuoKCAsTGxmLEiBFVtjMyMoKFhYXWRNQQ6mvw/MLCwgoHuL98+TIuXrxY7X7u3LmD4uJipb7z588jMzNTqz5LS0sEBATUqL7akBpEarUavr6+WiPWaTQaxMfHP3TEunXr1qGwsBCvvvpqfZdJVGP1OXh+SEgINm7ciPj4eGg0Gpw5cwafffYZANRokPvJkyfD2dlZCZ7SGmp7qqQupF81i4yMxJIlS/Dtt98iJSUFY8aMQUFBgTIi3LBhw7ROZpdaunQpQkNDYWNj09AlEz1UfQ6eP2rUKIwbNw59+/aFWq1GYGCgctikp6dXrcHzZ82ahdjYWGzatKlRjPskfajYQYMGIScnB1FRUcjMzISPjw/i4uKUVE5PTy83Pm9qair27duHHTt2yCiZqEr1PXi+SqXC7NmzMXPmTGRmZsLOzk45qvDw8EDTpk2rHDx/zpw5mDVrFn799Ve0b99eq77SepycnLTqq+yrr3VFehAB939w48aNq/C10iEsy2rTpg2esIEl6REghMD48eOxadMm7Nq1q8rB88PCwgDUbvD8Uvr6+nBxcQEAfP/99wgKCoKdnR0AKGNQP+iTTz7Bxx9/jO3bt8PPz0/rNXd3dzg6OiI+Pl4Jnry8PBw8eBBjxoypcX010SiCiOhx0FCD51+7dg3r169Hz549ce/ePSxfvly5HaAqs2fPRlRUFNasWQM3NzelvtJDOJVKhbfffhsfffQRWrduDXd3d3zwwQdwdnZGaGhovbxnpRhERDqyaNEiAPc/D1lW2cHz582bBz09PYSFhWnd0FjWyJEjtUKl9Js5yg6e/+2332LixIkQQiAoKAi7du3SujGxsvqKioqUWwdKRUdHY9q0aQDu3zpTUFCA0aNH49atW/i///s/xMXF1ft5JA6eT40KB89/tDwW9xEREQEMIiJqBBhERCQdg4iIpGMQEZF0DCJqlDQajewSqBp09XPifUTUqKjVaujp6SEjIwN2dnZQq9XVHtaCGo4QAkVFRcjJyYGenh7UanWd+mMQUaOip6cHd3d3XL16FRkZGbLLoYcwNTVF8+bNy30etKYYRNToqNVqNG/eHH/99RdKSkpkl0OV0NfXh4GBgU72WBlE1CipVCoYGhrC0NBQdinUAHiymoikYxARkXQMIiKSjkFERNIxiIhIOgYREUnHICIi6RhERCQdg4iIpGMQEZF0DCIiko5BRETSMYiISDoGERFJxyAiIukYREQkHYOIiKRjEBGRdAwiIpKOQURE0jGIiEg6BhERSccgIiLpGEREJB2DSKLY2Fh06tQJJiYmsLa2xsCBA3Hu3LmHLnf+/HkMHz4cTk5OUKvVcHBwwPPPP4/c3NwGqJpI9/hNr5IsXboUI0eOBAC4u7vj+vXr2LBhA/bu3Ytjx47B0dGxwuXOnDmDLl264Pr16zA1NYWXlxeKiorwyy+/ID8/H5aWlg25GUQ6wT0iCYqKijBlyhQAQFhYGNLS0pCSkgJzc3NkZ2dj5syZlS771ltv4fr16+jVqxeuXLmCY8eOISUlBbm5uZWGF1FjxyCS4NChQ7h27RqA+0EEAM7OzggMDAQAxMXFVbjczZs3sWPHDgBA06ZN4efnB3NzcwQGBmLfvn0wMOAOLj2aGEQSXLp0SXlsb2+vPHZwcAAApKenV7jcn3/+CSEEAGDjxo3QaDQwNjbGwYMH0adPHxw8eLAeqyaqPwyiRqQ0ZCrz119/KY+Dg4Nx7tw5nD17FtbW1igpKcGiRYvqu0SiesEgksDV1VV5nJ2dXe5x8+bNK1zOxcVFeezn5weVSgVLS0s89dRTAIALFy7UQ7VE9Y9BJIG/vz9sbGwAABs2bAAAZGRk4MCBAwCA3r17AwA8PT3h6emJBQsWAABatGiB1q1bAwCSkpIghEBeXh7OnDkDAMprRI8cIdmCBQtEixYthJGRkejcubM4ePBgle1v3rwp3nzzTeHo6CjUarVo3bq1+Omnn6q9vtzcXAFA5Obm1rX0Ovn6668FAAFAuLu7CwsLCwFA2NraiitXrgghhPJ6dHS0styGDRuESqUSAISHh4ews7MTAESTJk3EqVOnJG0NUXk1+VuTuke0du1aREZGIjo6GocPH0aHDh0QEhKidbhSVlFREZ599llcuHAB69evR2pqKpYsWaJ1yPKoGD16NFatWgUfHx9kZGRApVJhwIAB2L9/P5ydnStdbsCAAdi8eTP8/f2RkZEBPT09hIaG4o8//oCXl1cDbgGR7qiEeMgZ0noUEBAAf39/5dBDo9HA1dUV48ePV+6zKWvx4sX49NNPcfr0aRgaGtZqnXl5ebC0tERubi4sLCzqVD8RVa4mf2vS9oiKioqQlJSE4ODgv4vR00NwcDASEhIqXGbr1q0ICgrC2LFj4eDggLZt22LmzJkoKSlpqLKJqB5IuwPu2rVrKCkpUe6dKeXg4IDTp09XuExaWhp+++03DB06FNu2bcPZs2fx5ptvori4GNHR0RUuU1hYiMLCQuV5Xl6e7jaCiHTikboVV6PRwN7eHv/973+hr68PX19fXLlyBZ9++mmlQRQTE4Pp06fXan2f3/y8LuU+NiY0nSC7BHrMSTs0s7W1hb6+PrKysrTmZ2VlVfqZKScnJzz11FPQ19dX5nl5eSEzMxNFRUUVLjN16lTk5uYqU9m7momocZAWRGq1Gr6+voiPj1fmaTQaxMfHIygoqMJlunbtirNnz0Kj0Sjzzpw5owyHUREjIyNYWFhoTUTUuEi9fB8ZGYklS5bg22+/RUpKCsaMGYOCggJEREQAAIYNG4apU6cq7ceMGYMbN25gwoQJOHPmDH766SfMnDkTY8eOlbUJRKQDUs8RDRo0CDk5OYiKikJmZiZ8fHwQFxen9eFPPb2/s9LV1RXbt2/HO++8g/bt28PFxQUTJkzA5MmTZW0CEemA1PuIZKjJvQ08WX0fT1ZTbTwS9xEREZViEBGRdAwiIpKOQURE0jGIiEg6BhERSccgIiLpGEREJB2DiIikYxARkXQMIiKSjkFERNIxiIhIOgYREUnHICIi6RhERCQdg4iIpGMQEZF0DCIiko5BRETSMYiISDoGERFJxyAiIukYREQkHYOIiKRjEBGRdAwiIpKOQURE0jGIiEg6BhERSccgIiLpGEREJB2DiIikYxARkXQMIiKSjkFERNIxiIhIOgYREUnHICIi6RhERCQdg4iIpGMQEZF0DCIiko5BRETSMYiISDoGERFJ1yiCaOHChXBzc4OxsTECAgKQmJhYadsVK1ZApVJpTcbGxg1YLRHpmvQgWrt2LSIjIxEdHY3Dhw+jQ4cOCAkJQXZ2dqXLWFhY4OrVq8p08eLFBqyYiHRNehDNnTsXo0aNQkREBLy9vbF48WKYmppi2bJllS6jUqng6OioTA4ODg1YMRHpmtQgKioqQlJSEoKDg5V5enp6CA4ORkJCQqXL3b59Gy1atICrqyv69++PkydPNkS5RFRPpAbRtWvXUFJSUm6PxsHBAZmZmRUu06ZNGyxbtgxbtmzBqlWroNFo0KVLF1y+fLnC9oWFhcjLy9OaiKhxkX5oVlNBQUEYNmwYfHx80KNHD2zcuBF2dnb4+uuvK2wfExMDS0tLZXJ1dW3gionoYaQGka2tLfT19ZGVlaU1PysrC46OjtXqw9DQEB07dsTZs2crfH3q1KnIzc1VpkuXLtW5biLSLalBpFar4evri/j4eGWeRqNBfHw8goKCqtVHSUkJTpw4AScnpwpfNzIygoWFhdZERI2LgewCIiMjER4eDj8/P3Tu3Bnz589HQUEBIiIiAADDhg2Di4sLYmJiAAAzZsxAYGAgWrVqhVu3buHTTz/FxYsXMXLkSJmbQUR1ID2IBg0ahJycHERFRSEzMxM+Pj6Ii4tTTmCnp6dDT+/vHbebN29i1KhRyMzMRNOmTeHr64v9+/fD29tb1iYQUR2phBBCdhENKS8vD5aWlsjNzX3oYdrnNz9voKoatwlNJ8gugR5BNflbe+SumhHR44dBRETSMYiISDoGERFJxyAiIukYREQkHYOIiKRjEBGRdAwiIpKOQURE0jGIiEg6BhERSccgIiLpGEREJB2DiIikYxARkXQMIiKSjkFERNIxiIhIOgYREUnHICIi6RhERCQdg4iIpGMQEZF0DCIiko5BRETSMYiISDoGERFJxyAiIukYREQkHYOIiKRjEBGRdAwiIpKOQURE0jGIiEg6BhERSWdQ3Yb//e9/q9Vu9OjRtS6GiJ5M1Q6iN954AyqVqso2KpWKQURENVbjQzMhRJUTUU3FxsaiU6dOMDExgbW1NQYOHIhz585Va9mSkhJ06dIFKpUKKpUKU6ZMqedqqT5Ue48IuB9CarUaAwcOxJgxY9CsWbP6qoueEEuXLsXIkSMBAO7u7rh+/To2bNiAvXv34tixY3B0dKxy+RkzZiAhIaEhSqV6VO09ouTkZPzrX/+CoaEh1qxZg169euHf//43Ll26hBYtWigTUXUVFRUpezBhYWFIS0tDSkoKzM3NkZ2djZkzZ1a5/P79+/Hxxx/j5ZdfbohyqR5VO4i8vb2xaNEiXLlyBZ999hlatGiB9evXo0ePHujYsSPu3r1bn3XSY+jQoUO4du0agPtBBADOzs4IDAwEAMTFxVW6bF5eHl599VU4Ozvj66+/rv9iqV7V6NAMACwsLDBmzBg0adIE//73v5GXl4fjx4/j7t27MDExqY8a6TF16dIl5bG9vb3y2MHBAQCQnp5e6bJjx47FxYsXsXPnTlhZWdVbjdQwahREFy9exFdffYWlS5fi5s2bAICQkBCMHz8e1tbW9VIgPXkedtFj06ZNWLVqFf7zn/+ge/fuDVQV1adqH5qFhoaiVatWmDNnDoqLizF+/Hikpqbi559/xj//+c/6rJEeU66ursrj7Ozsco+bN29e4XLHjh0DAMydOxdmZmYwMzNTXps7dy4vojyCqr1HtHXrVgCAWq1G9+7dkZ2djaioKK02KpUKq1ev1m2F9Njy9/eHjY2NcqVsyJAhyMjIwIEDBwAAvXv3BgB4enoCAMaNG4dx48Ypy9+5c6dcn8XFxbh9+3YDVE+6VKP7iFQqFYqLi7Ft2zasXbtWa4qNjUVsbGytili4cCHc3NxgbGyMgIAAJCYmVmu52NhYqFQqhIaG1mq9JJdarVaujG3YsAEeHh7w8vJCfn4+bG1tlStqqampSE1NVU5sT5s2rdL71yZPnoxbt241+LZQ3VR7j6h58+YPvbO6NtauXYvIyEgsXrwYAQEBmD9/PkJCQpCamqp1AvNBFy5cwMSJE9GtWzed10QNZ/To0WjSpAnmzJmDlJQUGBsbY8CAAZg1axacnZ1ll0cNRCUk3w4dEBAAf39/LFiwAACg0Wjg6uqK8ePHV3qXbElJCbp3747XX38de/fuxa1bt7B58+ZqrS8vLw+WlpbIzc2FhYVFlW0/v/l5jbblcTWh6QTZJdAjqCZ/a7X+9P3169dx/fr12i4O4P4NbUlJSQgODv67ID09BAcHV3m37IwZM2Bvb48RI0bUaf1E1DjUKIj++usvREVFwcnJCfb29rC3t4ejoyM++OADFBcX13jl165dQ0lJiXLfSCkHBwdkZmZWuMy+ffuwdOlSLFmypFrrKCwsRF5entZERI1Ltc8RCSHQr18/7NixQ+vkYOmt+ElJSdi2bVu9FFkqPz8fr732GpYsWQJbW9tqLRMTE4Pp06fXa12PvTW6Pzf4yHqFH+yuD9UOou+++w7bt28HADg5OcHPzw8ajQZJSUnIzMzE9u3b8d1332HYsGHVXrmtrS309fWRlZWlNT8rK6vCDzueO3cOFy5cQL9+/ZR5Go3m/oYYGCA1NRUtW7bUWmbq1KmIjIxUnufl5Wndv0JE8lX70Gz16tVQqVQYOnQozp07hy1btuCHH35AWloahgwZAiEEVq5cWaOVq9Vq+Pr6Ij4+Xpmn0WgQHx+PoKCgcu09PT1x4sQJHD16VJleeOEF9OrVC0ePHq0wYIyMjGBhYaE1EVHjUu09olOnTsHIyAhfffUVjI2NlfnGxsZYtGgRNm7ciJSUlBoXEBkZifDwcPj5+aFz586YP38+CgoKEBERAQAYNmwYXFxcEBMTA2NjY7Rt21Zr+dLPGT04n4geHdUOohs3bqBly5YwNzcv95qFhQVatmxZ7cGsyho0aBBycnIQFRWFzMxM+Pj4IC4uTuuDj3p6HFqb6HFW7SAqLCyEEAJ79uyp8HUhBIqKimpVxIO37pe1a9euKpddsWJFrdZJRI1Hja6apaSkoFevXvVZDxE9gWo8VGxV6uMjIET0+Kt2EC1fvrw+6yCiJ1i1gyg8PLw+6yCiJ1iNh4ot9d1335WbFxoayvt0iKjGqh1E8+bNw8SJE7F8+XIMGzYMw4cPL3dOqLCwEKNGjdJ5kUT0eKv2DTrbtm2DgYEBXnzxRWXeg4NTbdq0qV6KJKLHW7WD6MyZM3BxcdG6odHHxwcpKSk4deoUHBwckJqaWi9FEtHjrdqHZllZWWjTpo3y/IUXXoCXl5cyz8nJiUFERLVS7SAyMTFBWloaioqKoFartUZE1Gg0SEtLg4FBrc99E9ETrEbf9Hrnzh1MnTq13GszZsxAXl6e1h4TEVF1VXsXZuDAgUhISMD8+fOxc+dOdOvWDXp6eti/fz/++OMPqFQqfgc5EdVKtYPozTffxLfffovjx4/j2LFjypfcAfevnnXo0AHjx4+vlyKJ6PFW7UMzIyMj/Pbbbxg0aBD09PSUS/Z6enoYMmQI4uPjYWRkVJ+1EtFjqkZnl62trfH9999j8eLFOHPmDACgTZs2vJuaiOqkVpe5LC0t4e/vr+taiOgJxaEPiUg6BhERSccgIiLpGEREJB2DiIikYxARkXQMIiKSjkFERNIxiIhIOgYREUnHICIi6RhERCQdg4iIpGMQEZF0DCIiko5BRETSMYiISDoGERFJxyAiIukYREQkHYOIiKRjEBGRdAwiIpKOQURE0jGIiEg6BhERSccgIiLpGEREJB2DiIikYxARkXSNIogWLlwINzc3GBsbIyAgAImJiZW23bhxI/z8/GBlZYUmTZrAx8cHK1eubMBqiUjXpAfR2rVrERkZiejoaBw+fBgdOnRASEgIsrOzK2xvbW2N999/HwkJCTh+/DgiIiIQERGB7du3N3DlRKQr0oNo7ty5GDVqFCIiIuDt7Y3FixfD1NQUy5Ytq7B9z5498eKLL8LLywstW7bEhAkT0L59e+zbt6+BKyciXZEaREVFRUhKSkJwcLAyT09PD8HBwUhISHjo8kIIxMfHIzU1Fd27d6+wTWFhIfLy8rQmImpcpAbRtWvXUFJSAgcHB635Dg4OyMzMrHS53NxcmJmZQa1W4/nnn8eXX36JZ599tsK2MTExsLS0VCZXV1edbgMR1Z30Q7PaMDc3x9GjR3Ho0CF8/PHHiIyMxK5duypsO3XqVOTm5irTpUuXGrZYInooA5krt7W1hb6+PrKysrTmZ2VlwdHRsdLl9PT00KpVKwCAj48PUlJSEBMTg549e5Zra2RkBCMjI53WTUS6JXWPSK1Ww9fXF/Hx8co8jUaD+Ph4BAUFVbsfjUaDwsLC+iiRiBqA1D0iAIiMjER4eDj8/PzQuXNnzJ8/HwUFBYiIiAAADBs2DC4uLoiJiQFw/5yPn58fWrZsicLCQmzbtg0rV67EokWLZG4GEdWB9CAaNGgQcnJyEBUVhczMTPj4+CAuLk45gZ2eng49vb933AoKCvDmm2/i8uXLMDExgaenJ1atWoVBgwbJ2gQiqiOVEELILqIh5eXlwdLSErm5ubCwsKiy7ec3P2+gqhq3CT+/LbuExuOVJ+rPpU5q8rf2SF41I6LHC4OIiKRjEBGRdAwiIpKOQURE0jGIiEg6BhERSccgIiLpGEREJB2DiIikYxARkXQMIiKSjkFERNIxiIhIOgYREUnHICIi6RhERCQdg4iIpGMQEZF0DCIiko5BRETSMYiISDoGERFJxyAiIukYREQkHYOIiKRjEBGRdAwiIpKOQURE0jGIiEg6BhERSccgIiLpGEREJB2DiIikYxARkXQMIiKSjkFERNIxiIgaidjYWHTq1AkmJiawtrbGwIEDce7cuSqXmTJlCoKCgmBvbw9jY2N4eHhg/PjxyM7ObqCqdYNBRNQILF26FEOGDMGRI0fg5OSEkpISbNiwAV26dEFmZmaly82ePRuHDh2Cg4MDbGxscP78eSxYsAD/+Mc/oNFoGnAL6oZBRCRZUVERpkyZAgAICwtDWloaUlJSYG5ujuzsbMycObPSZd9//31cvXoVJ06cQHp6OsLCwgAAycnJOHbsWIPUrwsMIiLJDh06hGvXrgGAEiTOzs4IDAwEAMTFxVW67EcffQQ7OzsAgL6+Prp06aK8ZmRkVF8l6xyDiEiyS5cuKY/t7e2Vxw4ODgCA9PT0avVTUFCA7777DgDQtWtXeHt767DK+sUgImqkhBDVbpuTk4N//OMfOHbsGDw9PbFu3bp6rEz3GEREkrm6uiqPy17tKn3cvHnzKpdPTU1FYGAgDh48iMDAQOzduxdOTk71U2w9YRARSebv7w8bGxsAwIYNGwAAGRkZOHDgAACgd+/eAABPT094enpiwYIFyrJ79uxBly5dkJaWhoEDB2Lnzp2wtbVt4C2oOwYRkWRqtVq5MrZhwwZ4eHjAy8sL+fn5sLW1Va6opaamIjU1VTmxDQDPPvssbty4AZVKhfT0dPTs2ROBgYEIDAzETz/9JGV7aqNRBNHChQvh5uYGY2NjBAQEIDExsdK2S5YsQbdu3dC0aVM0bdoUwcHBVbYnehSMHj0aq1atgo+PDzIyMqBSqTBgwADs378fzs7OlS5XVFQE4P75pMTERBw8eFCZcnJyGqr8OjOQXcDatWsRGRmJxYsXIyAgAPPnz0dISAhSU1O1riCU2rVrF4YMGYIuXbrA2NgYs2fPxnPPPYeTJ0/CxcVFwhYQ6cbQoUMxdOjQSl+v6OR1TU5oN2bS94jmzp2LUaNGISIiAt7e3li8eDFMTU2xbNmyCtuvXr0ab775Jnx8fODp6YlvvvkGGo0G8fHxDVw5EemK1CAqKipCUlISgoODlXl6enoIDg5GQkJCtfq4c+cOiouLYW1tXeHrhYWFyMvL05qIqHGRemh27do1lJSUKDdulXJwcMDp06er1cfkyZPh7OysFWZlxcTEYPr06XWulQgAZh259vBGT4ApHXV7ZU76oVldzJo1C7Gxsdi0aROMjY0rbDN16lTk5uYqU9m7WImocZC6R2Rrawt9fX1kZWVpzc/KyoKjo2OVy86ZMwezZs3Cr7/+ivbt21fazsjI6JH6zA3Rk0jqHpFarYavr6/WiebSE89BQUGVLvfJJ5/gww8/RFxcHPz8/BqiVCKqR9Iv30dGRiI8PBx+fn7o3Lkz5s+fj4KCAkRERAAAhg0bBhcXF8TExAC4P/5KVFQU1qxZAzc3N2WsFjMzM5iZmUnbDiKqPelBNGjQIOTk5CAqKgqZmZnw8fFBXFyc1ieP9fT+3nFbtGgRioqKMHDgQK1+oqOjMW3atIYsnYh0RHoQAcC4ceMwbty4Cl/btWuX1vMLFy7Uf0FE1KAe6atmRPR4YBARkXQMIiKSjkFERNIxiIhIOgYREUnHICIi6RhERCQdg4iIpGMQEZF0DCIiko5BRETSMYiISDoGERFJxyAiIukYREQkHYOIiKRjEBGRdAwiIpKOQURE0jGIiEg6BhERSccgIiLpGEREJB2DiIikYxARkXQMIiKSjkFERNIxiIhIOgYREUnHICIi6RhERCQdg4iIpGMQEZF0DCIiko5BRETSMYiISDoGERFJxyAiIukYREQkHYOIiKRjEBGRdAwiIpKOQURE0jGIiEg66UG0cOFCuLm5wdjYGAEBAUhMTKy07cmTJxEWFgY3NzeoVCrMnz+/4QolonojNYjWrl2LyMhIREdH4/Dhw+jQoQNCQkKQnZ1dYfs7d+7Aw8MDs2bNgqOjYwNXS0T1RWoQzZ07F6NGjUJERAS8vb2xePFimJqaYtmyZRW29/f3x6efforBgwfDyMiogaslovoiLYiKioqQlJSE4ODgv4vR00NwcDASEhJklUVEEhjIWvG1a9dQUlICBwcHrfkODg44ffq0ztZTWFiIwsJC5XleXp7O+iYi3ZB+srq+xcTEwNLSUplcXV1ll0RED5AWRLa2ttDX10dWVpbW/KysLJ2eiJ46dSpyc3OV6dKlSzrrm4h0Q1oQqdVq+Pr6Ij4+Xpmn0WgQHx+PoKAgna3HyMgIFhYWWhMRNS7SzhEBQGRkJMLDw+Hn54fOnTtj/vz5KCgoQEREBABg2LBhcHFxQUxMDID7J7hPnTqlPL5y5QqOHj0KMzMztGrVStp2EFHdSA2iQYMGIScnB1FRUcjMzISPjw/i4uKUE9jp6enQ0/t7py0jIwMdO3ZUns+ZMwdz5sxBjx49sGvXroYun4h0RGoQAcC4ceMwbty4Cl97MFzc3NwghGiAqoioIT32V82IqPFjEBGRdAwiIpKOQURE0jGIiEg6BhERSccgIiLpGEREJB2DiIikYxARkXQMIiKSjkFERNIxiIhIOgYREUnHICIi6RhERCQdg4iIpGMQEZF0DCIiko5BRETSMYiISDoGERFJxyAiIukYREQkHYOIiKRjEBGRdAwiIpKOQURE0jGIiEg6BhERSccgIiLpGEREJB2DiIikYxARkXQMIiKSjkFERNIxiIhIOgYREUnHICIi6RhERCQdg4iIpGMQEZF0DCIiko5BRETSMYiISDoGERFJ1yiCaOHChXBzc4OxsTECAgKQmJhYZft169bB09MTxsbGaNeuHbZt29ZAlRJRfZAeRGvXrkVkZCSio6Nx+PBhdOjQASEhIcjOzq6w/f79+zFkyBCMGDECR44cQWhoKEJDQ5GcnNzAlRORrkgPorlz52LUqFGIiIiAt7c3Fi9eDFNTUyxbtqzC9p9//jl69+6NSZMmwcvLCx9++CE6deqEBQsWNHDlRKQrUoOoqKgISUlJCA4OVubp6ekhODgYCQkJFS6TkJCg1R4AQkJCKm1PRI2fgcyVX7t2DSUlJXBwcNCa7+DggNOnT1e4TGZmZoXtMzMzK2xfWFiIwsJC5Xlubi4AIC8v76H13cu799A2T4K8O7IraDzu3c6XXUKjkJenrkab+39jQoiHtpUaRA0hJiYG06dPLzff1dVVQjWPpimyC2hUPGQX0CiU/4uqXH5+PiwtLatsIzWIbG1toa+vj6ysLK35WVlZcHR0rHAZR0fHGrWfOnUqIiMjlecajQY3btyAjY0NVCpVHbeAGkpeXh5cXV1x6dIlWFhYyC6HqkEIgfz8fDg7Oz+0rdQgUqvV8PX1RXx8PEJDQwHcD4r4+HiMGzeuwmWCgoIQHx+Pt99+W5n3yy+/ICgoqML2RkZGMDIy0ppnZWWli/JJAgsLCwbRI+Rhe0IKIVlsbKwwMjISK1asEKdOnRKjR48WVlZWIjMzUwghxGuvvSamTJmitP/999+FgYGBmDNnjkhJSRHR0dHC0NBQnDhxQtYmUAPIzc0VAERubq7sUqgeSD9HNGjQIOTk5CAqKgqZmZnw8fFBXFycckI6PT0denp/X9zr0qUL1qxZg//85z9477330Lp1a2zevBlt27aVtQlEVEcqIapxSptIssLCQsTExGDq1KnlDrXp0ccgIiLppN9ZTUTEICIi6RhEVKHhw4crt1Q0JJVKhc2bN0vpy83NDfPnz9d5W3o4BtFjZvjw4VCpVMpkY2OD3r174/jx47JLq5arV6+iT58+lb5edvsMDQ3h4OCAZ599FsuWLYNGo6lRXw86dOgQRo8erfO29HAMosdQ7969cfXqVVy9ehXx8fEwMDBA3759ZZdVLY6Ojg+9Kla6fRcuXMDPP/+MXr16YcKECejbty/++uuvGvVVlp2dHUxNTXXelh6OQfQYMjIygqOjIxwdHeHj44MpU6bg0qVLyMnJUdpcunQJL7/8MqysrGBtbY3+/fvjwoULlfaZn5+PoUOHokmTJnBycsK8efPQs2dPrTvcV65cCT8/P5ibm8PR0RGvvPKKMq6URqNBs2bNsGjRIq1+jxw5Aj09PVy8eBFA9Q6nSrfPxcUFnTp1wnvvvYctW7bg559/xooVK5R2Zfvq0qULJk+erNVPTk4ODA0NsWfPHgDah1tCCEybNg3NmzeHkZERnJ2d8dZbbynLPnholp6ejv79+8PMzAwWFhZ4+eWXtT6KNG3aNPj4+GDlypVwc3ODpaUlBg8ejPx8fogWYBA99m7fvo1Vq1ahVatWsLGxAQAUFxcjJCQE5ubm2Lt3L37//XeYmZmhd+/eKCoqqrCfyMhI/P7779i6dSt++eUX7N27F4cPH9ZqU1xcjA8//BDHjh3D5s2bceHCBQwfPhzA/eFdhgwZgjVr1mgts3r1anTt2hUtWrSo03Y+88wz6NChAzZu3Fjh60OHDkVsbKzWJ8HXrl0LZ2dndOvWrVz7DRs2YN68efj666/x559/YvPmzWjXrl2FfWs0GvTv3x83btzA7t278csvvyAtLQ2DBg3Sanfu3Dls3rwZP/74I3788Ufs3r0bs2bNqsNWP0Zk3tZNuhceHi709fVFkyZNRJMmTQQA4eTkJJKSkpQ2K1euFG3atBEajUaZV1hYKExMTMT27duVfvr37y+EECIvL08YGhqKdevWKe1v3bolTE1NxYQJEyqt5dChQwKAyM/PF0IIceTIEaFSqcTFixeFEEKUlJQIFxcXsWjRImUZAGLTpk1Vbl9pXQ8aNGiQ8PLyqrCv7OxsYWBgIPbs2aO8HhQUJCZPnqw8b9GihZg3b54QQojPPvtMPPXUU6KoqKjCdZVtu2PHDqGvry/S09OV10+ePCkAiMTERCGEENHR0cLU1FTk5eUpbSZNmiQCAgIq3dYnCfeIHkO9evXC0aNHcfToUSQmJiIkJAR9+vRRDn+OHTuGs2fPwtzcHGZmZjAzM4O1tTXu3buHc+fOlesvLS0NxcXF6Ny5szLP0tISbdq00WqXlJSEfv36oXnz5jA3N0ePHj0A3D9sAQAfHx94eXkpe0W7d+9GdnY2XnrpJZ1stxCi0hEV7Ozs8Nxzz2H16tUAgPPnzyMhIQFDhw6tsP1LL72Eu3fvwsPDA6NGjcKmTZu0zj+VlZKSAldXV62hZby9vWFlZYWUlBRlnpubG8zNzZXnTk5OlQ6J/KRhED2GmjRpglatWqFVq1bw9/fHN998g4KCAixZsgTA/cM1X19fJaxKpzNnzuCVV16p1ToLCgoQEhICCwsLrF69GocOHcKmTZsAQOtwb+jQoUoQrVmzBr1791YOGesqJSUF7u7ulb4+dOhQrF+/HsXFxVizZg3atWtX6eGWq6srUlNT8dVXX8HExARvvvkmunfvjuLi4lrXZ2hoqPVcpVKVu9L3pGIQPQFUKhX09PRw9+5dAECnTp3w559/wt7eXgms0qmiYRs8PDxgaGiIQ4cOKfNyc3Nx5swZ5fnp06dx/fp1zJo1C926dYOnp2eF/9u/8sorSE5ORlJSEtavX1/pHklN/fbbbzhx4gTCwsIqbdO/f3/cu3cPcXFxWLNmzUPXbWJign79+uGLL77Arl27kJCQgBMnTpRr5+XlhUuXLuHSpUvKvFOnTuHWrVvw9vau/UY9QRhEj6HCwkJkZmYiMzMTKSkpGD9+PG7fvo1+/foBuL9nYGtri/79+2Pv3r04f/48du3ahbfeeguXL18u15+5uTnCw8MxadIk7Ny5EydPnsSIESOgp6enHAo1b94carUaX375JdLS0rB161Z8+OGH5fpyc3NDly5dMGLECJSUlOCFF16o9fZduXIFhw8fxsyZM9G/f3/07dsXw4YNq3S5Jk2aIDQ0FB988AFSUlIwZMiQStuuWLECS5cuRXJyMtLS0rBq1SqYmJhUeFI9ODgY7dq1w9ChQ3H48GEkJiZi2LBh6NGjB/z8/Gq8fU8iBtFjKC4uDk5OTnByckJAQAAOHTqEdevWoWfPngAAU1NT7NmzB82bN8eAAQPg5eWFESNG4N69e5UOOjZ37lwEBQWhb9++CA4ORteuXeHl5QVjY2MA98/BrFixAuvWrYO3tzdmzZqFOXPmVNjX0KFDcezYMbz44oswMTGp9fa5ubmhd+/e2LlzJ7744gts2bIF+vr6VS5buu5u3bqhefPmlbazsrLCkiVL0LVrV7Rv3x6//vorfvjhhwoPI1UqFbZs2YKmTZuie/fuCA4OhoeHB9auXVvjbXtS8dP3VCsFBQVwcXHBZ599hhEjRsguhx5x0gdGo0fDkSNHcPr0aXTu3Bm5ubmYMWMGgPvnXYjqikFE1TZnzhykpqYqY43v3bsXtra2ssuixwAPzYhIOp6sJiLpGEREJB2DiIikYxARkXQMIiKSjkEkQelQp9OmTatzX25ubrXqa8WKFUodjV1tt1HXevbsCZVKpdyhDvz9syw7INvD1Oa9nzZtGlQqFdzc3Kpf8COEQVQHZX+h9PX1tT702FA6duyIgIAANGvWrEbL2dnZISAgAAEBAdVeZteuXcr2VjWaY21U1Xdtt7EhlL6HdnZ21V6mNu99s2bNEBAQgI4dO9amzMZP6mhIj7gePXoIAMr04YcfVmu50vbR0dH1W6CO7dy5U6n9/PnzD21fWFhYb33LUPrz7tGjh+xSHjvcI6ql8+fPK2Mdl37C+ttvvy3X7vjx4wgMDISxsTE6dOiAffv2lWtTdm/gm2++Qffu3WFiYoIuXbrg3Llz2LJlC5566illnOO8vDxl2QcPW8r2tWXLFqUvT09P/Pjjj8pyFR0eHDhwAP/4xz9gY2MDY2NjuLm5ITQ0FOfOncO0adPQq1cvpa27uztUKpUyFGxpHZMmTcLrr78OKysrhISEAACmTJmCp59+GlZWVjA0NISzszPCw8Nx9epVAKh232UPzdLT0zFs2DA4OjrC0NAQzZo1w5tvvokbN24obUq/8aNnz55YuHChMjBZ3759kZmZWfkPF8DNmzfx8ssvw9TUFM2bN8fixYsrbFf20OzKlSvQ19dX3vtS8fHxSrvTp0/X+L0vfY8ePDQrKSnBZ599Bm9vbxgZGcHS0hLPPvss9u7dq7Sp7u/D7du3MWbMGLi6usLIyAh2dnbo2rVrhb/T9UJ2Ej6qoqOjBQDh6Ogojhw5ovxvvnfvXqXNnTt3hIuLiwAgDA0NhZeXl7CwsCi3R1R2b8DIyEg89dRTQq1WCwCiVatWwsjISHh6egqVSiUAiClTpijraNGiRaV9GRoaitatWwsTExMBQJibm4vr168LIYRYvny50k6I+8O22tjYCADCwcFB+Pj4CDs7OwFA7Ny5UyxZskR4eXkpy/j4+IiAgAAxY8YMrTrUarUwMTER7dq1E3369BFCCNGhQwdhaWkp2rZtq7Ud/v7+QghR7b5LtzErK0s4Ozsr75e3t7cwMDAQAETbtm3F3bt3hRD3h5UtfR+MjY1F69atlXW88sorVf58BwwYoLRt06aN1tC7ZfeIStssX75cCCHEc889JwCIwYMHK21GjRolACjDwtb0vS/7+9aiRQul3xEjRij9tGrVSlhbWwsAwsDAQOzatatGvw/vvPOO8n527NhRuLu7C319fREeHl7l+6QrDKJa0Gg0wt3dXQAQkZGRQggh2rdvLwCIESNGKO2++eYb5Zfg559/LjevovAYOXKkEEKI999/X5n30UcfCSGEePXVV7V+oYWoOohKa9uyZUu5Oh78Y7h27Zry/PLly0r/ycnJIisrq1zfDx4+ldZha2urjN38119/CSGEOH78uCgpKVHaLlmyROnn7Nmz1e67dBujoqIEAKGnp6eMxb1p0yZl+WXLlgkh/g4iPT09cfToUSGEEC+++KLyB1+Zs2fPKn2Vjml9+vRpJeyqCqLVq1cLAKJJkyaioKBAFBcXKyHz1Vdf1fq9fzCIzp49qwR66bjht27dUt6r7t27l3tfq/p96Nu3r9bvmhBCXL9+XXnf6hsPzWph9+7dOH/+PADgtdde0/p33bp1uHPnDgDg5MmTAO6P/9O7d28AwMsvv1xl36WDl5XdBS+d5+HhAQBaX1NTldKayo4SWNmyNjY2CAoKAgC0atUK7dq1w5AhQ3DkyJEafbA1LCxMGbu5dGygo0ePwt/fH2ZmZlCpVBg1apTSPiMjo9p9lyodKbJNmzbo1KkTACA0NFT5nrE//vhDq327du3QoUMHAH+/F1W9h6U/t9LtKV1X+/btH1rbiy++CAsLCxQUFODHH3/Er7/+iuvXr8PIyAiDBw+ucJnavPdJSUnKN5KUDu9raWmJf/7znwDKvwdA1b8Ppb9jH3zwAVq0aIGQkBB8+eWXcHBweOg26wI/fV8LZS/Vll7KLR1YPS8vDxs3bsSrr76qtKnJZdrSgckMDAzKzSvtp/QX8GGsrKzK9VXVsvHx8VizZg1+//13nDp1CuvXr0dsbCyuXr2KSZMmVWudD/7i7tu3D+Hh4RBCwMbGBt7e3rh9+7YyqHxJSUm1+q2L0vcB0H4v6oOJiQleeuklLF26FGvXrlV+di+88AKaNm1a6XK6eO8fpqrfh9GjR8PT0xNbt27FiRMnkJSUhB07dmDdunVITk7Wyfqrwj2iGrp9+zbWr1+vPM/NzUVubi4KCgqUeaVB9fTTTwO4P4jYjh07AEBr2cZECIH9+/dj+PDhWLZsGQ4cOKAMeFZ6Ur7sN5uW3d6yHgzdgwcPKr/sJ06cUIZRfVB1+i7l7+8PAEhNTVW+W23z5s3Knmhdh2ctu8dQ+gUAZ86cqfbXdoeHhwMAtm3bpnzBY+mJ94pU571/kK+vr/Jel34ZQW5uLrZt2wag5u9BYmIinn76acyZMwfbt29XTmSfPHkS169fr1FftcEgqqH169crfyjJyckQ98+zQQihfPPnzp07cenSJbzyyitwdnYGcH/X9+mnn8b48eNllV6lkpISBAcHo2nTpnj66afRrl075Vs/Sg9JWrZsqXwTRXBwMAIDAx8arGUPZ9q1awcvLy98+umn5drVpO+xY8fCyckJGo0GXbp0Qdu2bZWvJGrbtm2VY1FXR6tWrRAaGgoAiImJgZeXFzp16vTQYWhL/d///R88PDxw79493Lp1C46OjsoVxIpU571/UMuWLfH6668DAD7//HO0bt0aHh4euHjxIgwMDDB9+vQabDHwxRdfwNHREe7u7vD19VXqdXFxgbW1dY36qg0GUQ2V7u089dRTyh5PqQEDBgC4/82f3377LUxMTPDTTz8p/4MDf/8P29jo6+vjjTfegLu7O65cuYKzZ8/Czc0NEydORFRUFID75zK++OILuLq6IisrCwcPHnzoZfBnn30Ws2fPhrOzM+7evQtPT89yXztd077t7e1x4MABvPbaa7CyskJqaiocHBzwxhtvYPfu3co42nWxdOlShIWFwdjYWBmRMjAwsFrLqlQqrb2+V199tcoQq857X5Gvv/4an376Kby8vJCeno7i4mIEBwfjt99+07r7uzqef/55dOvWDXfv3sWJEydgbGyMfv36Ydu2bQ1y9z0HRiMi6bhHRETSMYiISDoGERFJxyAiIukYREQkHYOIiKRjEBGRdAwiIpKOQURE0jGIiEg6BhERSccgIiLp/h9U2y0YojfNZ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62396"/>
              </p:ext>
            </p:extLst>
          </p:nvPr>
        </p:nvGraphicFramePr>
        <p:xfrm>
          <a:off x="83233" y="4217724"/>
          <a:ext cx="6399132" cy="2098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74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89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61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984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5795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Districts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 rise in Deaths(2017-20)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Causes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46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Anaemia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GDM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Obstetric Complications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</a:rPr>
                        <a:t>Gadag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</a:rPr>
                        <a:t>34%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✓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4450" marR="0" algn="ctr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✓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</a:rPr>
                        <a:t>Haveri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</a:rPr>
                        <a:t>8%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✓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445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</a:rPr>
                        <a:t>Bijapur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</a:rPr>
                        <a:t>7%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✓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445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✓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9550264-EB23-AA6E-49D8-391A8044B49F}"/>
              </a:ext>
            </a:extLst>
          </p:cNvPr>
          <p:cNvSpPr txBox="1"/>
          <p:nvPr/>
        </p:nvSpPr>
        <p:spPr>
          <a:xfrm>
            <a:off x="6538077" y="4343682"/>
            <a:ext cx="60387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Gadag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Anaemia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Obstetric Complication         Deaths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Haveri: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Anaemia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Deaths</a:t>
            </a:r>
          </a:p>
          <a:p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Bijapur: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Anaemia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Obstetric Complication       Deaths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GDM cases have not increased in any districts.</a:t>
            </a:r>
          </a:p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Anaemia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increased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districts in Belagavi division. 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xmlns="" id="{D5EA3317-851B-1FCA-165A-69E1B46237E8}"/>
              </a:ext>
            </a:extLst>
          </p:cNvPr>
          <p:cNvSpPr/>
          <p:nvPr/>
        </p:nvSpPr>
        <p:spPr>
          <a:xfrm>
            <a:off x="8284921" y="4351187"/>
            <a:ext cx="169682" cy="25403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xmlns="" id="{B0E8A389-C776-14DA-E887-9EAE85907832}"/>
              </a:ext>
            </a:extLst>
          </p:cNvPr>
          <p:cNvSpPr/>
          <p:nvPr/>
        </p:nvSpPr>
        <p:spPr>
          <a:xfrm>
            <a:off x="10757627" y="4351187"/>
            <a:ext cx="151295" cy="25403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xmlns="" id="{0C68A50F-F199-4007-F060-59C986A81D71}"/>
              </a:ext>
            </a:extLst>
          </p:cNvPr>
          <p:cNvSpPr/>
          <p:nvPr/>
        </p:nvSpPr>
        <p:spPr>
          <a:xfrm>
            <a:off x="11931637" y="4351187"/>
            <a:ext cx="169682" cy="25403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xmlns="" id="{96621752-7981-D624-E99A-38D9C56BB2F8}"/>
              </a:ext>
            </a:extLst>
          </p:cNvPr>
          <p:cNvSpPr/>
          <p:nvPr/>
        </p:nvSpPr>
        <p:spPr>
          <a:xfrm>
            <a:off x="8180589" y="4743382"/>
            <a:ext cx="169682" cy="25403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xmlns="" id="{3BB2CD49-DEF7-1586-2274-BCF7308CF574}"/>
              </a:ext>
            </a:extLst>
          </p:cNvPr>
          <p:cNvSpPr/>
          <p:nvPr/>
        </p:nvSpPr>
        <p:spPr>
          <a:xfrm>
            <a:off x="9387771" y="4763443"/>
            <a:ext cx="169682" cy="25403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xmlns="" id="{3061F633-0988-5C4C-8D87-0B607BD9BD4B}"/>
              </a:ext>
            </a:extLst>
          </p:cNvPr>
          <p:cNvSpPr/>
          <p:nvPr/>
        </p:nvSpPr>
        <p:spPr>
          <a:xfrm>
            <a:off x="8264847" y="5124430"/>
            <a:ext cx="169682" cy="25403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xmlns="" id="{909DD284-803D-4F62-A4FC-BCE88E082145}"/>
              </a:ext>
            </a:extLst>
          </p:cNvPr>
          <p:cNvSpPr/>
          <p:nvPr/>
        </p:nvSpPr>
        <p:spPr>
          <a:xfrm>
            <a:off x="10908922" y="5139994"/>
            <a:ext cx="169682" cy="25403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xmlns="" id="{6985E501-6B62-6B8C-1376-383A8C71BE74}"/>
              </a:ext>
            </a:extLst>
          </p:cNvPr>
          <p:cNvSpPr/>
          <p:nvPr/>
        </p:nvSpPr>
        <p:spPr>
          <a:xfrm>
            <a:off x="11939085" y="5139994"/>
            <a:ext cx="169682" cy="25403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685F1EB8-40B0-483F-13D4-48589308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552" y="541703"/>
            <a:ext cx="2432493" cy="3280603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xmlns="" id="{81AD1EFE-CB12-2865-9A28-CAC453877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477" y="541703"/>
            <a:ext cx="2476139" cy="3251965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xmlns="" id="{3C149409-A94C-9CCF-2858-CD3746FE6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699" y="553005"/>
            <a:ext cx="2476792" cy="3240663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xmlns="" id="{786C6150-6143-BBCF-0011-74B1192AA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75" y="541704"/>
            <a:ext cx="2428505" cy="3251964"/>
          </a:xfrm>
          <a:prstGeom prst="rect">
            <a:avLst/>
          </a:prstGeom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xmlns="" id="{3417E4A5-D5C0-AD63-2978-4978A3484E53}"/>
              </a:ext>
            </a:extLst>
          </p:cNvPr>
          <p:cNvSpPr txBox="1"/>
          <p:nvPr/>
        </p:nvSpPr>
        <p:spPr>
          <a:xfrm>
            <a:off x="83233" y="3758199"/>
            <a:ext cx="278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 1 </a:t>
            </a:r>
          </a:p>
          <a:p>
            <a:pPr algn="ctr"/>
            <a:r>
              <a:rPr lang="en-US" sz="1100" dirty="0"/>
              <a:t>Deaths in </a:t>
            </a:r>
            <a:r>
              <a:rPr lang="en-US" sz="1100" dirty="0" err="1"/>
              <a:t>Belgavi</a:t>
            </a:r>
            <a:r>
              <a:rPr lang="en-US" sz="1100" dirty="0"/>
              <a:t> division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xmlns="" id="{9D983872-4359-46B6-18E8-79087AD6EBEA}"/>
              </a:ext>
            </a:extLst>
          </p:cNvPr>
          <p:cNvSpPr txBox="1"/>
          <p:nvPr/>
        </p:nvSpPr>
        <p:spPr>
          <a:xfrm>
            <a:off x="2985463" y="3758199"/>
            <a:ext cx="278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 1 </a:t>
            </a:r>
          </a:p>
          <a:p>
            <a:pPr algn="ctr"/>
            <a:r>
              <a:rPr lang="en-US" sz="1100" dirty="0"/>
              <a:t>Causes(</a:t>
            </a:r>
            <a:r>
              <a:rPr lang="en-US" sz="1100" dirty="0" err="1"/>
              <a:t>Anaemia</a:t>
            </a:r>
            <a:r>
              <a:rPr lang="en-US" sz="1100" dirty="0"/>
              <a:t>)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xmlns="" id="{C0C692F0-6751-4C9B-8722-3D986382A2DA}"/>
              </a:ext>
            </a:extLst>
          </p:cNvPr>
          <p:cNvSpPr txBox="1"/>
          <p:nvPr/>
        </p:nvSpPr>
        <p:spPr>
          <a:xfrm>
            <a:off x="5758552" y="3778225"/>
            <a:ext cx="278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 1 </a:t>
            </a:r>
          </a:p>
          <a:p>
            <a:pPr algn="ctr"/>
            <a:r>
              <a:rPr lang="en-US" sz="1100" dirty="0"/>
              <a:t>Causes(GDM)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xmlns="" id="{CFB5B2E3-2835-DEBB-EAC6-9FC7F27B4DD4}"/>
              </a:ext>
            </a:extLst>
          </p:cNvPr>
          <p:cNvSpPr txBox="1"/>
          <p:nvPr/>
        </p:nvSpPr>
        <p:spPr>
          <a:xfrm>
            <a:off x="9150730" y="3768712"/>
            <a:ext cx="278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 1 </a:t>
            </a:r>
          </a:p>
          <a:p>
            <a:pPr algn="ctr"/>
            <a:r>
              <a:rPr lang="en-US" sz="1100" dirty="0"/>
              <a:t>Causes(Obstetric complication)</a:t>
            </a:r>
          </a:p>
        </p:txBody>
      </p:sp>
    </p:spTree>
    <p:extLst>
      <p:ext uri="{BB962C8B-B14F-4D97-AF65-F5344CB8AC3E}">
        <p14:creationId xmlns:p14="http://schemas.microsoft.com/office/powerpoint/2010/main" val="101833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75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924956F-295F-5391-F697-1D575CE9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ERCICA-2024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68D47-63FB-AC10-C776-5DD2E735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A19-0269-42BF-9BCF-7FAB6B857ECF}" type="slidenum">
              <a:rPr lang="en-IN" smtClean="0"/>
              <a:t>5</a:t>
            </a:fld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155574" y="124214"/>
            <a:ext cx="333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Bengaluru Division</a:t>
            </a:r>
            <a:endParaRPr lang="en-US" sz="2400" dirty="0">
              <a:effectLst/>
            </a:endParaRPr>
          </a:p>
        </p:txBody>
      </p:sp>
      <p:sp>
        <p:nvSpPr>
          <p:cNvPr id="5" name="AutoShape 2" descr="data:image/png;base64,iVBORw0KGgoAAAANSUhEUgAAASIAAAIcCAYAAABSJqP2AAAAOXRFWHRTb2Z0d2FyZQBNYXRwbG90bGliIHZlcnNpb24zLjcuMSwgaHR0cHM6Ly9tYXRwbG90bGliLm9yZy/bCgiHAAAACXBIWXMAAA9hAAAPYQGoP6dpAABGIUlEQVR4nO3deVxU5f4H8M+wDItssi+igJpALiggoD+3LoXeNEksNUskl5upWaRXrRuolWiZWmnaNZdyCa+7laFFroliuKKIKSoqsrgBogIxz+8PX5wYWWQZeFA/79frvJw585znfM8AH882z6iEEAJERBLpyS6AiIhBRETSMYiISDoGERFJxyAiIukYREQkHYOIiKRjEBGRdAwiIpKOQURE0jGISOfu3buHxYsX49lnn4W9vT3UajUcHBzQsWNHvPHGG9i+fTvKfrKoZ8+eUKlUyqRWq2FnZ4dOnTph7NixSE5OrnA9ZZdRqVTYv39/uTb9+vXTajNlypR6226qA0GkQ6mpqcLT01MAqHLKz89XlunRo0eVbVUqlYiKiiq3rgfbRUREaL1++fJloa+vr9Vm8uTJ9f4eUM1xj4h05tatWwgJCcHp06cBADY2Npg+fTri4uKwY8cOLFiwAH369IGeXuW/du+99x52796NNWvWIDQ0FAAghMCMGTMwf/78Ktf/v//9D/n5+crzZcuWoaSkpM7bRQ1AdhLS4+P9999X9jxsbGxEWlpahe1OnjwpioqKlOdl94iWL1+u1fbdd99VXjM3Nxc3b95UXkOZPR1zc3MBQHz99ddCCCFKSkpEixYttF4D94gaLe4Rkc58//33yuOJEyfC3d29wnbe3t4wNDSsVp/Tpk1D06ZNAQD5+fn48ccfK2w3ePBgAMA333wDANixYwcuXrwIfX19vPzyy9XeBpKDQUQ6cfv2baSlpSnPn3nmGeXx1atXsW/fPq0pPT29Wv2amZmhbdu2yvOjR49W2G7kyJEAgEOHDuHEiRNYsmQJACAkJATNmjWr6eZQA2MQkU7k5uZqPbeyslIeb9iwAd26ddOali1bVu2+nZycKl1Pqfbt28Pf3x8A8NFHH+GHH34A8HdAUePGICKdsLS01Hp++fJlnfV95cqVStdT1qhRowDcP2ldXFwMR0dH9OvXT2d1UP1hEJFOmJmZwcPDQ3le9p6ecePGQQiByZMn17jfvLw8rfuIfHx8Km07ePBgNGnSRHkeHh4OAwODGq+TGh6DiHRm0KBByuPPPvsMGRkZde4zKipKORwzMzPD888/X2lbc3NzrRpGjBhR5/VTw+B/F6QzEydOxOrVq5Geno5bt27B398fkZGR6NixI+7du4c//vjjoX38+eef2LNnDzIyMvD9999j69atymvTp09XrqBVZtKkSXB1dYWtrS1at25d522ihsEgIp2xtrbGzz//jH79+iEtLQ0ZGRmYOHFihW0ru3w/c+ZMzJw5U2ueSqXCf/7zH0RGRj60Bk9PT0ybNq3GtZNcDCLSKW9vbxw/fhxLlizBxo0bcfLkSeTm5qJJkyZwd3dHYGAgQkND8dxzz1Xah4GBASwsLODq6orAwECMGTMGHTp0aMCtoIamEoLfa0ZEcvFkNRFJxyAiIukYREQknfQgWrhwIdzc3GBsbIyAgAAkJiZW2X7+/Plo06YNTExM4OrqinfeeQf37t1roGqJqF7I/Oh/bGysUKvVYtmyZeLkyZNi1KhRwsrKSmRlZVXYfvXq1cLIyEisXr1anD9/Xmzfvl04OTmJd955p4ErJyJdknrVLCAgAP7+/liwYAEAQKPRwNXVFePHj69wSM9x48YhJSUF8fHxyrx3330XBw8exL59+xqsbiLSLWn3ERUVFSEpKQlTp05V5unp6SE4OBgJCQkVLtOlSxesWrUKiYmJ6Ny5M9LS0rBt2za89tprla6nsLAQhYWFynONRoMbN27AxsYGKpVKdxtERFqEEMjPz4ezs3OVo3KWNpbiypUrAoDYv3+/1vxJkyaJzp07V7rc559/LgwNDYWBgYEAIN54440q1xMdHf3Q8ZM5ceJUf9OlS5cemgeP1J3Vu3btwsyZM/HVV18hICAAZ8+exYQJE/Dhhx/igw8+qHCZqVOnan00IDc3F82bN8elS5dgYWHRUKUTPXHy8vLg6uoKc3Pzh7aVFkS2trbQ19dHVlaW1vysrCw4OjpWuMwHH3yA1157TRnsql27digoKMDo0aPx/vvvV7j7Z2RkBCMjo3LzLSwsGEREDaA6p0CkXb5Xq9Xw9fXVOvGs0WgQHx+PoKCgCpe5c+dOubDR19cHAK3vySKiR4vUQ7PIyEiEh4fDz88PnTt3xvz581FQUICIiAgAwLBhw+Di4oKYmBgA978sb+7cuejYsaNyaPbBBx+gX79+SiAR0aNHahANGjQIOTk5iIqKQmZmJnx8fBAXFwcHBwcAQHp6utYe0H/+8x9lSIgrV67Azs4O/fr1w8cffyxrE4hIB564T9/n5eXB0tISubm5PEfUyJWUlKC4uFh2GVQJQ0PDKo9EavK39khdNaMngxACmZmZuHXrluxS6CGsrKzg6OhY53vyGETU6JSGkL29PUxNTXnjaSMkhMCdO3eQnZ0NQPsrn2qDQUSNSklJiRJCNjY2ssuhKpiYmAAAsrOzYW9vX6cLRtI/fU9UVuk5IVNTU8mVUHWU/pzqei6PQUSNEg/HHg26+jkxiIhIOgYREUnHk9X0yPj85ucNur4JTSfUqH1MTAw2btyI06dPw8TEBF26dMHs2bPRpk0bpc29e/fw7rvvIjY2FoWFhQgJCcFXX32l3MQLAG+99RZ+//13JCcnw8vLC0ePHtVaz7Rp0zB9+vRy6zc1NUVBQUGl9e3ZsweffvopkpKScPXqVWzatAmhoaFabW7fvo0pU6Zg8+bNuH79Otzd3fHWW2/hjTfeqNF7UVPcIyLSkd27d2Ps2LE4cOAAfvnlFxQXF+O5557TCod33nkHP/zwA9atW4fdu3cjIyMDAwYMKNfX66+/rvX12WVNnDgRV69e1Zq8vb3x0ksvVVlfQUEBOnTogIULF1baJjIyEnFxcVi1ahVSUlLw9ttvY9y4cVrfuFsfuEdEpCNxcXFaz1esWAF7e3skJSWhe/fuyM3NxdKlS7FmzRo888wzAIDly5fDy8sLBw4cQGBgIADgiy++AADk5OTg+PHj5dZjZmYGMzMz5fmxY8dw6tQpLF68uMr6+vTpgz59+lTZZv/+/QgPD0fPnj0BAKNHj8bXX3+NxMREvPDCC1W/AXXAPSKiepKbmwvg/ldxA0BSUhKKi4sRHBystPH09ETz5s0rHZW0Or755hs89dRT6NatW90Kxv1RULdu3YorV65ACIGdO3fizJkzVX4zry4wiIjqgUajwdtvv42uXbuibdu2AO7fMa5Wq2FlZaXV1sHBAZmZmbVaz71797B69WqMGDGiriUDAL788kt4e3ujWbNmUKvV6N27NxYuXIju3bvrpP/KMIiI6sHYsWORnJyM2NjYel3Ppk2bkJ+fj/DwcGXe3r17lcM3MzMzrF69utr9ffnllzhw4AC2bt2KpKQkfPbZZxg7dix+/fXX+ihfwXNERDo2btw4/Pjjj9izZw+aNWumzHd0dERRURFu3bqltVdU1aikD/PNN9+gb9++Wlfd/Pz8tK60lX2tKnfv3sV7772HTZs24fnnnwcAtG/fHkePHsWcOXO0Dil1jUFEpCNCCIwfPx6bNm3Crl274O7urvW6r68vDA0NER8fj7CwMABAamoq0tPTKx2VtCrnz5/Hzp07y13RMjExQatWrWrcX3FxMYqLiyscBVWj0dS4v5pgEBHpyNixY7FmzRps2bIF5ubmynkfS0tLmJiYwNLSEiNGjEBkZCSsra1hYWGB8ePHIygoSLliBgBnz57F7du3kZmZibt37yp7N97e3lCr1Uq7ZcuWwcnJ6aFXwkrdvn0bZ8+eVZ6fP38eR48ehbW1NZo3bw4LCwv06NEDkyZNgomJCVq0aIHdu3fju+++w9y5c3XwDlWOQUSkI4sWLQIA5dJ3qeXLl2P48OEAgHnz5kFPTw9hYWFaNzSWNXLkSOzevVt53rFjRwD3g8PNzQ3A/ZPhK1aswPDhw6v9qfc//vgDvXr1Up6XfrtNeHg4VqxYAQCIjY3F1KlTMXToUNy4cQMtWrTAxx9/XO83NHKERmpU7t27h/Pnz8Pd3R3Gxsayy6GHqOrnVZO/NV41IyLpGEREJB2DiIikYxARkXQMIiKSjkFERNIxiIhIOgYREUnHICIi6RhERCQdg4geHWtUDTvVUExMDPz9/WFubg57e3uEhoYiNTVVq829e/cwduxY2NjYwMzMDGFhYcjKytJq89Zbb8HX1xdGRkbw8fGpcF3bt29HYGAgzM3NYWdnh7CwMFy4cKHK+k6ePImwsDC4ublBpVJh/vz55drk5+fj7bffRosWLZQvADh06FBN3oZaYRAR6UhDDZ5//vx59O/fH8888wyOHj2K7du349q1axX2U9adO3fg4eGBWbNmVTr+0ciRI/HLL79g5cqVOHHiBJ577jkEBwfjypUrNXgnao4feqVGpcoPvdZiL6VOXqnbn0ZOTg7s7e2xe/duZfB8Ozs7rFmzBgMHDgQAnD59Gl5eXkhISNAaCgS4/7VBmzdvLvd1QuvXr8eQIUNQWFiojB30ww8/oH///igsLIShoeFDa3Nzc8Pbb7+Nt99+W5l39+5dmJubY8uWLcrAaMD9cZT69OmDjz76qFw//NArUSNXX4Pn+/r6Qk9PD8uXL0dJSQlyc3OxcuVKBAcHVyuEKvPXX3+hpKSkXKCYmJhg3759te63OhhERPWgPgfPd3d3x44dO/Dee+/ByMgIVlZWuHz5Mv73v//VqWZzc3MEBQXhww8/REZGBkpKSrBq1SokJCTg6tWrder7YRhERPWgPgfPz8zMxKhRoxAeHo5Dhw5h9+7dUKvVGDhwIIQQSE9P1xo8f+bMmdXue+XKlRBCwMXFBUZGRvjiiy8wZMiQcsPH6hpHaCTSsfoePH/hwoWwtLTEJ598osxbtWoVXF1dcfDgwXKD55ceGlZHy5YtsXv3bhQUFCAvLw9OTk4YNGgQPDw8qt1HbXCPiEhHhBAYN24cNm3ahN9++63KwfNL1Wbw/Dt37lQ4wD1w/5DQwMAArVq1UqaaBFGpJk2awMnJCTdv3sT27dvRv3//GvdRE9wjItKRhho8//nnn8e8efMwY8YMDBkyBPn5+XjvvffQokULZXzrihQVFeHUqVPK4ytXruDo0aMwMzNTvvVj+/btEEKgTZs2OHv2LCZNmgRPT09ERETU07t2Hy/fU6PyKF++V6kqrq/s4Pn37t3Du+++i++//15r8Pyyh2Y9e/bUGjy/VNnB82NjY/HJJ5/gzJkzMDU1RVBQEGbPng1PT89K67tw4UK5vTQA6NGjB3bt2gUA+N///oepU6fi8uXLsLa2RlhYGD7++GNYWlpW2KeuLt8ziKhR4eD5jxbeR0REjw0GERFJxyAiIukYREQkHYOIiKRjEBGRdAwiIpKuUQTRwoUL4ebmBmNjYwQEBCAxMbHStj179oRKpSo3lR0/hYgeLdKDaO3atYiMjER0dDQOHz6MDh06ICQkBNnZ2RW237hxI65evapMycnJ0NfXx0svvdTAlRORrkgPorlz52LUqFGIiIiAt7c3Fi9eDFNTUyxbtqzC9tbW1nB0dFSmX375BaampgwiokeY1A+9FhUVISkpCVOnTlXm6enpITg4uNoj1i1duhSDBw9GkyZNKny9sLAQhYWFyvO8vLy6FU3SzDpyrUHXN6WjbY3ax8TEYOPGjTh9+rQy8Pzs2bPRpk0bpU3pZ81iY2O1Pmvm4OCgtHnrrbfw+++/Izk5GV5eXuWGigXufyZs5syZOHPmDOzs7DBu3DhMmjSpyvqWLFmC7777DsnJyQDujwYwc+ZMdO7cWWkjhEB0dDSWLFmCW7duoWvXrli0aBFat25do/eipqTuEV27dg0lJSVaPwSg+iPWJSYmIjk5GSNHjqy0TUxMDCwtLZXJ1dW1znUTVaShBs//+eefMXToULzxxhtITk7GV199hXnz5mHBggVV1rdr1y4MGTIEO3fuREJCAlxdXfHcc89pDYz/ySef4IsvvsDixYtx8OBBNGnSBCEhIbh3714t35Xqkfqh14yMDLi4uGD//v1a47H8+9//xu7du3Hw4MEql//Xv/6FhIQEHD9+vNI2Fe0Rubq68kOvjVRVH6Js7HtED6qvwfNfeeUVFBcXY926dcq8L7/8Ep988gnS09MrHQXgQSUlJWjatCkWLFiAYcOGQQgBZ2dnvPvuu5g4cSKA++NuOzg4YMWKFRg8eHC5Ph6LD73a2tpCX1+/3Pc6VWfEuoKCAsTGxmLEiBFVtjMyMoKFhYXWRNQQ6mvw/MLCwgoHuL98+TIuXrxY7X7u3LmD4uJipb7z588jMzNTqz5LS0sEBATUqL7akBpEarUavr6+WiPWaTQaxMfHP3TEunXr1qGwsBCvvvpqfZdJVGP1OXh+SEgINm7ciPj4eGg0Gpw5cwafffYZANRokPvJkyfD2dlZCZ7SGmp7qqQupF81i4yMxJIlS/Dtt98iJSUFY8aMQUFBgTIi3LBhw7ROZpdaunQpQkNDYWNj09AlEz1UfQ6eP2rUKIwbNw59+/aFWq1GYGCgctikp6dXrcHzZ82ahdjYWGzatKlRjPskfajYQYMGIScnB1FRUcjMzISPjw/i4uKUVE5PTy83Pm9qair27duHHTt2yCiZqEr1PXi+SqXC7NmzMXPmTGRmZsLOzk45qvDw8EDTpk2rHDx/zpw5mDVrFn799Ve0b99eq77SepycnLTqq+yrr3VFehAB939w48aNq/C10iEsy2rTpg2esIEl6REghMD48eOxadMm7Nq1q8rB88PCwgDUbvD8Uvr6+nBxcQEAfP/99wgKCoKdnR0AKGNQP+iTTz7Bxx9/jO3bt8PPz0/rNXd3dzg6OiI+Pl4Jnry8PBw8eBBjxoypcX010SiCiOhx0FCD51+7dg3r169Hz549ce/ePSxfvly5HaAqs2fPRlRUFNasWQM3NzelvtJDOJVKhbfffhsfffQRWrduDXd3d3zwwQdwdnZGaGhovbxnpRhERDqyaNEiAPc/D1lW2cHz582bBz09PYSFhWnd0FjWyJEjtUKl9Js5yg6e/+2332LixIkQQiAoKAi7du3SujGxsvqKioqUWwdKRUdHY9q0aQDu3zpTUFCA0aNH49atW/i///s/xMXF1ft5JA6eT40KB89/tDwW9xEREQEMIiJqBBhERCQdg4iIpGMQEZF0DCJqlDQajewSqBp09XPifUTUqKjVaujp6SEjIwN2dnZQq9XVHtaCGo4QAkVFRcjJyYGenh7UanWd+mMQUaOip6cHd3d3XL16FRkZGbLLoYcwNTVF8+bNy30etKYYRNToqNVqNG/eHH/99RdKSkpkl0OV0NfXh4GBgU72WBlE1CipVCoYGhrC0NBQdinUAHiymoikYxARkXQMIiKSjkFERNIxiIhIOgYREUnHICIi6RhERCQdg4iIpGMQEZF0DCIiko5BRETSMYiISDoGERFJxyAiIukYREQkHYOIiKRjEBGRdAwiIpKOQURE0jGIiEg6BhERSccgIiLpGEREJB2DSKLY2Fh06tQJJiYmsLa2xsCBA3Hu3LmHLnf+/HkMHz4cTk5OUKvVcHBwwPPPP4/c3NwGqJpI9/hNr5IsXboUI0eOBAC4u7vj+vXr2LBhA/bu3Ytjx47B0dGxwuXOnDmDLl264Pr16zA1NYWXlxeKiorwyy+/ID8/H5aWlg25GUQ6wT0iCYqKijBlyhQAQFhYGNLS0pCSkgJzc3NkZ2dj5syZlS771ltv4fr16+jVqxeuXLmCY8eOISUlBbm5uZWGF1FjxyCS4NChQ7h27RqA+0EEAM7OzggMDAQAxMXFVbjczZs3sWPHDgBA06ZN4efnB3NzcwQGBmLfvn0wMOAOLj2aGEQSXLp0SXlsb2+vPHZwcAAApKenV7jcn3/+CSEEAGDjxo3QaDQwNjbGwYMH0adPHxw8eLAeqyaqPwyiRqQ0ZCrz119/KY+Dg4Nx7tw5nD17FtbW1igpKcGiRYvqu0SiesEgksDV1VV5nJ2dXe5x8+bNK1zOxcVFeezn5weVSgVLS0s89dRTAIALFy7UQ7VE9Y9BJIG/vz9sbGwAABs2bAAAZGRk4MCBAwCA3r17AwA8PT3h6emJBQsWAABatGiB1q1bAwCSkpIghEBeXh7OnDkDAMprRI8cIdmCBQtEixYthJGRkejcubM4ePBgle1v3rwp3nzzTeHo6CjUarVo3bq1+Omnn6q9vtzcXAFA5Obm1rX0Ovn6668FAAFAuLu7CwsLCwFA2NraiitXrgghhPJ6dHS0styGDRuESqUSAISHh4ews7MTAESTJk3EqVOnJG0NUXk1+VuTuke0du1aREZGIjo6GocPH0aHDh0QEhKidbhSVlFREZ599llcuHAB69evR2pqKpYsWaJ1yPKoGD16NFatWgUfHx9kZGRApVJhwIAB2L9/P5ydnStdbsCAAdi8eTP8/f2RkZEBPT09hIaG4o8//oCXl1cDbgGR7qiEeMgZ0noUEBAAf39/5dBDo9HA1dUV48ePV+6zKWvx4sX49NNPcfr0aRgaGtZqnXl5ebC0tERubi4sLCzqVD8RVa4mf2vS9oiKioqQlJSE4ODgv4vR00NwcDASEhIqXGbr1q0ICgrC2LFj4eDggLZt22LmzJkoKSlpqLKJqB5IuwPu2rVrKCkpUe6dKeXg4IDTp09XuExaWhp+++03DB06FNu2bcPZs2fx5ptvori4GNHR0RUuU1hYiMLCQuV5Xl6e7jaCiHTikboVV6PRwN7eHv/973+hr68PX19fXLlyBZ9++mmlQRQTE4Pp06fXan2f3/y8LuU+NiY0nSC7BHrMSTs0s7W1hb6+PrKysrTmZ2VlVfqZKScnJzz11FPQ19dX5nl5eSEzMxNFRUUVLjN16lTk5uYqU9m7momocZAWRGq1Gr6+voiPj1fmaTQaxMfHIygoqMJlunbtirNnz0Kj0Sjzzpw5owyHUREjIyNYWFhoTUTUuEi9fB8ZGYklS5bg22+/RUpKCsaMGYOCggJEREQAAIYNG4apU6cq7ceMGYMbN25gwoQJOHPmDH766SfMnDkTY8eOlbUJRKQDUs8RDRo0CDk5OYiKikJmZiZ8fHwQFxen9eFPPb2/s9LV1RXbt2/HO++8g/bt28PFxQUTJkzA5MmTZW0CEemA1PuIZKjJvQ08WX0fT1ZTbTwS9xEREZViEBGRdAwiIpKOQURE0jGIiEg6BhERSccgIiLpGEREJB2DiIikYxARkXQMIiKSjkFERNIxiIhIOgYREUnHICIi6RhERCQdg4iIpGMQEZF0DCIiko5BRETSMYiISDoGERFJxyAiIukYREQkHYOIiKRjEBGRdAwiIpKOQURE0jGIiEg6BhERSccgIiLpGEREJB2DiIikYxARkXQMIiKSjkFERNIxiIhIOgYREUnHICIi6RhERCQdg4iIpGMQEZF0DCIiko5BRETSMYiISDoGERFJ1yiCaOHChXBzc4OxsTECAgKQmJhYadsVK1ZApVJpTcbGxg1YLRHpmvQgWrt2LSIjIxEdHY3Dhw+jQ4cOCAkJQXZ2dqXLWFhY4OrVq8p08eLFBqyYiHRNehDNnTsXo0aNQkREBLy9vbF48WKYmppi2bJllS6jUqng6OioTA4ODg1YMRHpmtQgKioqQlJSEoKDg5V5enp6CA4ORkJCQqXL3b59Gy1atICrqyv69++PkydPNkS5RFRPpAbRtWvXUFJSUm6PxsHBAZmZmRUu06ZNGyxbtgxbtmzBqlWroNFo0KVLF1y+fLnC9oWFhcjLy9OaiKhxkX5oVlNBQUEYNmwYfHx80KNHD2zcuBF2dnb4+uuvK2wfExMDS0tLZXJ1dW3gionoYaQGka2tLfT19ZGVlaU1PysrC46OjtXqw9DQEB07dsTZs2crfH3q1KnIzc1VpkuXLtW5biLSLalBpFar4evri/j4eGWeRqNBfHw8goKCqtVHSUkJTpw4AScnpwpfNzIygoWFhdZERI2LgewCIiMjER4eDj8/P3Tu3Bnz589HQUEBIiIiAADDhg2Di4sLYmJiAAAzZsxAYGAgWrVqhVu3buHTTz/FxYsXMXLkSJmbQUR1ID2IBg0ahJycHERFRSEzMxM+Pj6Ii4tTTmCnp6dDT+/vHbebN29i1KhRyMzMRNOmTeHr64v9+/fD29tb1iYQUR2phBBCdhENKS8vD5aWlsjNzX3oYdrnNz9voKoatwlNJ8gugR5BNflbe+SumhHR44dBRETSMYiISDoGERFJxyAiIukYREQkHYOIiKRjEBGRdAwiIpKOQURE0jGIiEg6BhERSccgIiLpGEREJB2DiIikYxARkXQMIiKSjkFERNIxiIhIOgYREUnHICIi6RhERCQdg4iIpGMQEZF0DCIiko5BRETSMYiISDoGERFJxyAiIukYREQkHYOIiKRjEBGRdAwiIpKOQURE0jGIiEg6BhERSWdQ3Yb//e9/q9Vu9OjRtS6GiJ5M1Q6iN954AyqVqso2KpWKQURENVbjQzMhRJUTUU3FxsaiU6dOMDExgbW1NQYOHIhz585Va9mSkhJ06dIFKpUKKpUKU6ZMqedqqT5Ue48IuB9CarUaAwcOxJgxY9CsWbP6qoueEEuXLsXIkSMBAO7u7rh+/To2bNiAvXv34tixY3B0dKxy+RkzZiAhIaEhSqV6VO09ouTkZPzrX/+CoaEh1qxZg169euHf//43Ll26hBYtWigTUXUVFRUpezBhYWFIS0tDSkoKzM3NkZ2djZkzZ1a5/P79+/Hxxx/j5ZdfbohyqR5VO4i8vb2xaNEiXLlyBZ999hlatGiB9evXo0ePHujYsSPu3r1bn3XSY+jQoUO4du0agPtBBADOzs4IDAwEAMTFxVW6bF5eHl599VU4Ozvj66+/rv9iqV7V6NAMACwsLDBmzBg0adIE//73v5GXl4fjx4/j7t27MDExqY8a6TF16dIl5bG9vb3y2MHBAQCQnp5e6bJjx47FxYsXsXPnTlhZWdVbjdQwahREFy9exFdffYWlS5fi5s2bAICQkBCMHz8e1tbW9VIgPXkedtFj06ZNWLVqFf7zn/+ge/fuDVQV1adqH5qFhoaiVatWmDNnDoqLizF+/Hikpqbi559/xj//+c/6rJEeU66ursrj7Ozsco+bN29e4XLHjh0DAMydOxdmZmYwMzNTXps7dy4vojyCqr1HtHXrVgCAWq1G9+7dkZ2djaioKK02KpUKq1ev1m2F9Njy9/eHjY2NcqVsyJAhyMjIwIEDBwAAvXv3BgB4enoCAMaNG4dx48Ypy9+5c6dcn8XFxbh9+3YDVE+6VKP7iFQqFYqLi7Ft2zasXbtWa4qNjUVsbGytili4cCHc3NxgbGyMgIAAJCYmVmu52NhYqFQqhIaG1mq9JJdarVaujG3YsAEeHh7w8vJCfn4+bG1tlStqqampSE1NVU5sT5s2rdL71yZPnoxbt241+LZQ3VR7j6h58+YPvbO6NtauXYvIyEgsXrwYAQEBmD9/PkJCQpCamqp1AvNBFy5cwMSJE9GtWzed10QNZ/To0WjSpAnmzJmDlJQUGBsbY8CAAZg1axacnZ1ll0cNRCUk3w4dEBAAf39/LFiwAACg0Wjg6uqK8ePHV3qXbElJCbp3747XX38de/fuxa1bt7B58+ZqrS8vLw+WlpbIzc2FhYVFlW0/v/l5jbblcTWh6QTZJdAjqCZ/a7X+9P3169dx/fr12i4O4P4NbUlJSQgODv67ID09BAcHV3m37IwZM2Bvb48RI0bUaf1E1DjUKIj++usvREVFwcnJCfb29rC3t4ejoyM++OADFBcX13jl165dQ0lJiXLfSCkHBwdkZmZWuMy+ffuwdOlSLFmypFrrKCwsRF5entZERI1Ltc8RCSHQr18/7NixQ+vkYOmt+ElJSdi2bVu9FFkqPz8fr732GpYsWQJbW9tqLRMTE4Pp06fXa12PvTW6Pzf4yHqFH+yuD9UOou+++w7bt28HADg5OcHPzw8ajQZJSUnIzMzE9u3b8d1332HYsGHVXrmtrS309fWRlZWlNT8rK6vCDzueO3cOFy5cQL9+/ZR5Go3m/oYYGCA1NRUtW7bUWmbq1KmIjIxUnufl5Wndv0JE8lX70Gz16tVQqVQYOnQozp07hy1btuCHH35AWloahgwZAiEEVq5cWaOVq9Vq+Pr6Ij4+Xpmn0WgQHx+PoKCgcu09PT1x4sQJHD16VJleeOEF9OrVC0ePHq0wYIyMjGBhYaE1EVHjUu09olOnTsHIyAhfffUVjI2NlfnGxsZYtGgRNm7ciJSUlBoXEBkZifDwcPj5+aFz586YP38+CgoKEBERAQAYNmwYXFxcEBMTA2NjY7Rt21Zr+dLPGT04n4geHdUOohs3bqBly5YwNzcv95qFhQVatmxZ7cGsyho0aBBycnIQFRWFzMxM+Pj4IC4uTuuDj3p6HFqb6HFW7SAqLCyEEAJ79uyp8HUhBIqKimpVxIO37pe1a9euKpddsWJFrdZJRI1Hja6apaSkoFevXvVZDxE9gWo8VGxV6uMjIET0+Kt2EC1fvrw+6yCiJ1i1gyg8PLw+6yCiJ1iNh4ot9d1335WbFxoayvt0iKjGqh1E8+bNw8SJE7F8+XIMGzYMw4cPL3dOqLCwEKNGjdJ5kUT0eKv2DTrbtm2DgYEBXnzxRWXeg4NTbdq0qV6KJKLHW7WD6MyZM3BxcdG6odHHxwcpKSk4deoUHBwckJqaWi9FEtHjrdqHZllZWWjTpo3y/IUXXoCXl5cyz8nJiUFERLVS7SAyMTFBWloaioqKoFartUZE1Gg0SEtLg4FBrc99E9ETrEbf9Hrnzh1MnTq13GszZsxAXl6e1h4TEVF1VXsXZuDAgUhISMD8+fOxc+dOdOvWDXp6eti/fz/++OMPqFQqfgc5EdVKtYPozTffxLfffovjx4/j2LFjypfcAfevnnXo0AHjx4+vlyKJ6PFW7UMzIyMj/Pbbbxg0aBD09PSUS/Z6enoYMmQI4uPjYWRkVJ+1EtFjqkZnl62trfH9999j8eLFOHPmDACgTZs2vJuaiOqkVpe5LC0t4e/vr+taiOgJxaEPiUg6BhERSccgIiLpGEREJB2DiIikYxARkXQMIiKSjkFERNIxiIhIOgYREUnHICIi6RhERCQdg4iIpGMQEZF0DCIiko5BRETSMYiISDoGERFJxyAiIukYREQkHYOIiKRjEBGRdAwiIpKOQURE0jGIiEg6BhERSccgIiLpGEREJB2DiIikYxARkXSNIogWLlwINzc3GBsbIyAgAImJiZW23bhxI/z8/GBlZYUmTZrAx8cHK1eubMBqiUjXpAfR2rVrERkZiejoaBw+fBgdOnRASEgIsrOzK2xvbW2N999/HwkJCTh+/DgiIiIQERGB7du3N3DlRKQr0oNo7ty5GDVqFCIiIuDt7Y3FixfD1NQUy5Ytq7B9z5498eKLL8LLywstW7bEhAkT0L59e+zbt6+BKyciXZEaREVFRUhKSkJwcLAyT09PD8HBwUhISHjo8kIIxMfHIzU1Fd27d6+wTWFhIfLy8rQmImpcpAbRtWvXUFJSAgcHB635Dg4OyMzMrHS53NxcmJmZQa1W4/nnn8eXX36JZ599tsK2MTExsLS0VCZXV1edbgMR1Z30Q7PaMDc3x9GjR3Ho0CF8/PHHiIyMxK5duypsO3XqVOTm5irTpUuXGrZYInooA5krt7W1hb6+PrKysrTmZ2VlwdHRsdLl9PT00KpVKwCAj48PUlJSEBMTg549e5Zra2RkBCMjI53WTUS6JXWPSK1Ww9fXF/Hx8co8jUaD+Ph4BAUFVbsfjUaDwsLC+iiRiBqA1D0iAIiMjER4eDj8/PzQuXNnzJ8/HwUFBYiIiAAADBs2DC4uLoiJiQFw/5yPn58fWrZsicLCQmzbtg0rV67EokWLZG4GEdWB9CAaNGgQcnJyEBUVhczMTPj4+CAuLk45gZ2eng49vb933AoKCvDmm2/i8uXLMDExgaenJ1atWoVBgwbJ2gQiqiOVEELILqIh5eXlwdLSErm5ubCwsKiy7ec3P2+gqhq3CT+/LbuExuOVJ+rPpU5q8rf2SF41I6LHC4OIiKRjEBGRdAwiIpKOQURE0jGIiEg6BhERSccgIiLpGEREJB2DiIikYxARkXQMIiKSjkFERNIxiIhIOgYREUnHICIi6RhERCQdg4iIpGMQEZF0DCIiko5BRETSMYiISDoGERFJxyAiIukYREQkHYOIiKRjEBGRdAwiIpKOQURE0jGIiEg6BhERSccgIiLpGEREJB2DiIikYxARkXQMIiKSjkFERNIxiIgaidjYWHTq1AkmJiawtrbGwIEDce7cuSqXmTJlCoKCgmBvbw9jY2N4eHhg/PjxyM7ObqCqdYNBRNQILF26FEOGDMGRI0fg5OSEkpISbNiwAV26dEFmZmaly82ePRuHDh2Cg4MDbGxscP78eSxYsAD/+Mc/oNFoGnAL6oZBRCRZUVERpkyZAgAICwtDWloaUlJSYG5ujuzsbMycObPSZd9//31cvXoVJ06cQHp6OsLCwgAAycnJOHbsWIPUrwsMIiLJDh06hGvXrgGAEiTOzs4IDAwEAMTFxVW67EcffQQ7OzsAgL6+Prp06aK8ZmRkVF8l6xyDiEiyS5cuKY/t7e2Vxw4ODgCA9PT0avVTUFCA7777DgDQtWtXeHt767DK+sUgImqkhBDVbpuTk4N//OMfOHbsGDw9PbFu3bp6rEz3GEREkrm6uiqPy17tKn3cvHnzKpdPTU1FYGAgDh48iMDAQOzduxdOTk71U2w9YRARSebv7w8bGxsAwIYNGwAAGRkZOHDgAACgd+/eAABPT094enpiwYIFyrJ79uxBly5dkJaWhoEDB2Lnzp2wtbVt4C2oOwYRkWRqtVq5MrZhwwZ4eHjAy8sL+fn5sLW1Va6opaamIjU1VTmxDQDPPvssbty4AZVKhfT0dPTs2ROBgYEIDAzETz/9JGV7aqNRBNHChQvh5uYGY2NjBAQEIDExsdK2S5YsQbdu3dC0aVM0bdoUwcHBVbYnehSMHj0aq1atgo+PDzIyMqBSqTBgwADs378fzs7OlS5XVFQE4P75pMTERBw8eFCZcnJyGqr8OjOQXcDatWsRGRmJxYsXIyAgAPPnz0dISAhSU1O1riCU2rVrF4YMGYIuXbrA2NgYs2fPxnPPPYeTJ0/CxcVFwhYQ6cbQoUMxdOjQSl+v6OR1TU5oN2bS94jmzp2LUaNGISIiAt7e3li8eDFMTU2xbNmyCtuvXr0ab775Jnx8fODp6YlvvvkGGo0G8fHxDVw5EemK1CAqKipCUlISgoODlXl6enoIDg5GQkJCtfq4c+cOiouLYW1tXeHrhYWFyMvL05qIqHGRemh27do1lJSUKDdulXJwcMDp06er1cfkyZPh7OysFWZlxcTEYPr06XWulQgAZh259vBGT4ApHXV7ZU76oVldzJo1C7Gxsdi0aROMjY0rbDN16lTk5uYqU9m7WImocZC6R2Rrawt9fX1kZWVpzc/KyoKjo2OVy86ZMwezZs3Cr7/+ivbt21fazsjI6JH6zA3Rk0jqHpFarYavr6/WiebSE89BQUGVLvfJJ5/gww8/RFxcHPz8/BqiVCKqR9Iv30dGRiI8PBx+fn7o3Lkz5s+fj4KCAkRERAAAhg0bBhcXF8TExAC4P/5KVFQU1qxZAzc3N2WsFjMzM5iZmUnbDiKqPelBNGjQIOTk5CAqKgqZmZnw8fFBXFyc1ieP9fT+3nFbtGgRioqKMHDgQK1+oqOjMW3atIYsnYh0RHoQAcC4ceMwbty4Cl/btWuX1vMLFy7Uf0FE1KAe6atmRPR4YBARkXQMIiKSjkFERNIxiIhIOgYREUnHICIi6RhERCQdg4iIpGMQEZF0DCIiko5BRETSMYiISDoGERFJxyAiIukYREQkHYOIiKRjEBGRdAwiIpKOQURE0jGIiEg6BhERSccgIiLpGEREJB2DiIikYxARkXQMIiKSjkFERNIxiIhIOgYREUnHICIi6RhERCQdg4iIpGMQEZF0DCIiko5BRETSMYiISDoGERFJxyAiIukYREQkHYOIiKRjEBGRdAwiIpKOQURE0jGIiEg66UG0cOFCuLm5wdjYGAEBAUhMTKy07cmTJxEWFgY3NzeoVCrMnz+/4QolonojNYjWrl2LyMhIREdH4/Dhw+jQoQNCQkKQnZ1dYfs7d+7Aw8MDs2bNgqOjYwNXS0T1RWoQzZ07F6NGjUJERAS8vb2xePFimJqaYtmyZRW29/f3x6efforBgwfDyMiogaslovoiLYiKioqQlJSE4ODgv4vR00NwcDASEhJklUVEEhjIWvG1a9dQUlICBwcHrfkODg44ffq0ztZTWFiIwsJC5XleXp7O+iYi3ZB+srq+xcTEwNLSUplcXV1ll0RED5AWRLa2ttDX10dWVpbW/KysLJ2eiJ46dSpyc3OV6dKlSzrrm4h0Q1oQqdVq+Pr6Ij4+Xpmn0WgQHx+PoKAgna3HyMgIFhYWWhMRNS7SzhEBQGRkJMLDw+Hn54fOnTtj/vz5KCgoQEREBABg2LBhcHFxQUxMDID7J7hPnTqlPL5y5QqOHj0KMzMztGrVStp2EFHdSA2iQYMGIScnB1FRUcjMzISPjw/i4uKUE9jp6enQ0/t7py0jIwMdO3ZUns+ZMwdz5sxBjx49sGvXroYun4h0RGoQAcC4ceMwbty4Cl97MFzc3NwghGiAqoioIT32V82IqPFjEBGRdAwiIpKOQURE0jGIiEg6BhERSccgIiLpGEREJB2DiIikYxARkXQMIiKSjkFERNIxiIhIOgYREUnHICIi6RhERCQdg4iIpGMQEZF0DCIiko5BRETSMYiISDoGERFJxyAiIukYREQkHYOIiKRjEBGRdAwiIpKOQURE0jGIiEg6BhERSccgIiLpGEREJB2DiIikYxARkXQMIiKSjkFERNIxiIhIOgYREUnHICIi6RhERCQdg4iIpGMQEZF0DCIiko5BRETSMYiISDoGERFJ1yiCaOHChXBzc4OxsTECAgKQmJhYZft169bB09MTxsbGaNeuHbZt29ZAlRJRfZAeRGvXrkVkZCSio6Nx+PBhdOjQASEhIcjOzq6w/f79+zFkyBCMGDECR44cQWhoKEJDQ5GcnNzAlRORrkgPorlz52LUqFGIiIiAt7c3Fi9eDFNTUyxbtqzC9p9//jl69+6NSZMmwcvLCx9++CE6deqEBQsWNHDlRKQrUoOoqKgISUlJCA4OVubp6ekhODgYCQkJFS6TkJCg1R4AQkJCKm1PRI2fgcyVX7t2DSUlJXBwcNCa7+DggNOnT1e4TGZmZoXtMzMzK2xfWFiIwsJC5Xlubi4AIC8v76H13cu799A2T4K8O7IraDzu3c6XXUKjkJenrkab+39jQoiHtpUaRA0hJiYG06dPLzff1dVVQjWPpimyC2hUPGQX0CiU/4uqXH5+PiwtLatsIzWIbG1toa+vj6ysLK35WVlZcHR0rHAZR0fHGrWfOnUqIiMjlecajQY3btyAjY0NVCpVHbeAGkpeXh5cXV1x6dIlWFhYyC6HqkEIgfz8fDg7Oz+0rdQgUqvV8PX1RXx8PEJDQwHcD4r4+HiMGzeuwmWCgoIQHx+Pt99+W5n3yy+/ICgoqML2RkZGMDIy0ppnZWWli/JJAgsLCwbRI+Rhe0IKIVlsbKwwMjISK1asEKdOnRKjR48WVlZWIjMzUwghxGuvvSamTJmitP/999+FgYGBmDNnjkhJSRHR0dHC0NBQnDhxQtYmUAPIzc0VAERubq7sUqgeSD9HNGjQIOTk5CAqKgqZmZnw8fFBXFycckI6PT0denp/X9zr0qUL1qxZg//85z9477330Lp1a2zevBlt27aVtQlEVEcqIapxSptIssLCQsTExGDq1KnlDrXp0ccgIiLppN9ZTUTEICIi6RhEVKHhw4crt1Q0JJVKhc2bN0vpy83NDfPnz9d5W3o4BtFjZvjw4VCpVMpkY2OD3r174/jx47JLq5arV6+iT58+lb5edvsMDQ3h4OCAZ599FsuWLYNGo6lRXw86dOgQRo8erfO29HAMosdQ7969cfXqVVy9ehXx8fEwMDBA3759ZZdVLY6Ojg+9Kla6fRcuXMDPP/+MXr16YcKECejbty/++uuvGvVVlp2dHUxNTXXelh6OQfQYMjIygqOjIxwdHeHj44MpU6bg0qVLyMnJUdpcunQJL7/8MqysrGBtbY3+/fvjwoULlfaZn5+PoUOHokmTJnBycsK8efPQs2dPrTvcV65cCT8/P5ibm8PR0RGvvPKKMq6URqNBs2bNsGjRIq1+jxw5Aj09PVy8eBFA9Q6nSrfPxcUFnTp1wnvvvYctW7bg559/xooVK5R2Zfvq0qULJk+erNVPTk4ODA0NsWfPHgDah1tCCEybNg3NmzeHkZERnJ2d8dZbbynLPnholp6ejv79+8PMzAwWFhZ4+eWXtT6KNG3aNPj4+GDlypVwc3ODpaUlBg8ejPx8fogWYBA99m7fvo1Vq1ahVatWsLGxAQAUFxcjJCQE5ubm2Lt3L37//XeYmZmhd+/eKCoqqrCfyMhI/P7779i6dSt++eUX7N27F4cPH9ZqU1xcjA8//BDHjh3D5s2bceHCBQwfPhzA/eFdhgwZgjVr1mgts3r1anTt2hUtWrSo03Y+88wz6NChAzZu3Fjh60OHDkVsbKzWJ8HXrl0LZ2dndOvWrVz7DRs2YN68efj666/x559/YvPmzWjXrl2FfWs0GvTv3x83btzA7t278csvvyAtLQ2DBg3Sanfu3Dls3rwZP/74I3788Ufs3r0bs2bNqsNWP0Zk3tZNuhceHi709fVFkyZNRJMmTQQA4eTkJJKSkpQ2K1euFG3atBEajUaZV1hYKExMTMT27duVfvr37y+EECIvL08YGhqKdevWKe1v3bolTE1NxYQJEyqt5dChQwKAyM/PF0IIceTIEaFSqcTFixeFEEKUlJQIFxcXsWjRImUZAGLTpk1Vbl9pXQ8aNGiQ8PLyqrCv7OxsYWBgIPbs2aO8HhQUJCZPnqw8b9GihZg3b54QQojPPvtMPPXUU6KoqKjCdZVtu2PHDqGvry/S09OV10+ePCkAiMTERCGEENHR0cLU1FTk5eUpbSZNmiQCAgIq3dYnCfeIHkO9evXC0aNHcfToUSQmJiIkJAR9+vRRDn+OHTuGs2fPwtzcHGZmZjAzM4O1tTXu3buHc+fOlesvLS0NxcXF6Ny5szLP0tISbdq00WqXlJSEfv36oXnz5jA3N0ePHj0A3D9sAQAfHx94eXkpe0W7d+9GdnY2XnrpJZ1stxCi0hEV7Ozs8Nxzz2H16tUAgPPnzyMhIQFDhw6tsP1LL72Eu3fvwsPDA6NGjcKmTZu0zj+VlZKSAldXV62hZby9vWFlZYWUlBRlnpubG8zNzZXnTk5OlQ6J/KRhED2GmjRpglatWqFVq1bw9/fHN998g4KCAixZsgTA/cM1X19fJaxKpzNnzuCVV16p1ToLCgoQEhICCwsLrF69GocOHcKmTZsAQOtwb+jQoUoQrVmzBr1791YOGesqJSUF7u7ulb4+dOhQrF+/HsXFxVizZg3atWtX6eGWq6srUlNT8dVXX8HExARvvvkmunfvjuLi4lrXZ2hoqPVcpVKVu9L3pGIQPQFUKhX09PRw9+5dAECnTp3w559/wt7eXgms0qmiYRs8PDxgaGiIQ4cOKfNyc3Nx5swZ5fnp06dx/fp1zJo1C926dYOnp2eF/9u/8sorSE5ORlJSEtavX1/pHklN/fbbbzhx4gTCwsIqbdO/f3/cu3cPcXFxWLNmzUPXbWJign79+uGLL77Arl27kJCQgBMnTpRr5+XlhUuXLuHSpUvKvFOnTuHWrVvw9vau/UY9QRhEj6HCwkJkZmYiMzMTKSkpGD9+PG7fvo1+/foBuL9nYGtri/79+2Pv3r04f/48du3ahbfeeguXL18u15+5uTnCw8MxadIk7Ny5EydPnsSIESOgp6enHAo1b94carUaX375JdLS0rB161Z8+OGH5fpyc3NDly5dMGLECJSUlOCFF16o9fZduXIFhw8fxsyZM9G/f3/07dsXw4YNq3S5Jk2aIDQ0FB988AFSUlIwZMiQStuuWLECS5cuRXJyMtLS0rBq1SqYmJhUeFI9ODgY7dq1w9ChQ3H48GEkJiZi2LBh6NGjB/z8/Gq8fU8iBtFjKC4uDk5OTnByckJAQAAOHTqEdevWoWfPngAAU1NT7NmzB82bN8eAAQPg5eWFESNG4N69e5UOOjZ37lwEBQWhb9++CA4ORteuXeHl5QVjY2MA98/BrFixAuvWrYO3tzdmzZqFOXPmVNjX0KFDcezYMbz44oswMTGp9fa5ubmhd+/e2LlzJ7744gts2bIF+vr6VS5buu5u3bqhefPmlbazsrLCkiVL0LVrV7Rv3x6//vorfvjhhwoPI1UqFbZs2YKmTZuie/fuCA4OhoeHB9auXVvjbXtS8dP3VCsFBQVwcXHBZ599hhEjRsguhx5x0gdGo0fDkSNHcPr0aXTu3Bm5ubmYMWMGgPvnXYjqikFE1TZnzhykpqYqY43v3bsXtra2ssuixwAPzYhIOp6sJiLpGEREJB2DiIikYxARkXQMIiKSjkEkQelQp9OmTatzX25ubrXqa8WKFUodjV1tt1HXevbsCZVKpdyhDvz9syw7INvD1Oa9nzZtGlQqFdzc3Kpf8COEQVQHZX+h9PX1tT702FA6duyIgIAANGvWrEbL2dnZISAgAAEBAdVeZteuXcr2VjWaY21U1Xdtt7EhlL6HdnZ21V6mNu99s2bNEBAQgI4dO9amzMZP6mhIj7gePXoIAMr04YcfVmu50vbR0dH1W6CO7dy5U6n9/PnzD21fWFhYb33LUPrz7tGjh+xSHjvcI6ql8+fPK2Mdl37C+ttvvy3X7vjx4wgMDISxsTE6dOiAffv2lWtTdm/gm2++Qffu3WFiYoIuXbrg3Llz2LJlC5566illnOO8vDxl2QcPW8r2tWXLFqUvT09P/Pjjj8pyFR0eHDhwAP/4xz9gY2MDY2NjuLm5ITQ0FOfOncO0adPQq1cvpa27uztUKpUyFGxpHZMmTcLrr78OKysrhISEAACmTJmCp59+GlZWVjA0NISzszPCw8Nx9epVAKh232UPzdLT0zFs2DA4OjrC0NAQzZo1w5tvvokbN24obUq/8aNnz55YuHChMjBZ3759kZmZWfkPF8DNmzfx8ssvw9TUFM2bN8fixYsrbFf20OzKlSvQ19dX3vtS8fHxSrvTp0/X+L0vfY8ePDQrKSnBZ599Bm9vbxgZGcHS0hLPPvss9u7dq7Sp7u/D7du3MWbMGLi6usLIyAh2dnbo2rVrhb/T9UJ2Ej6qoqOjBQDh6Ogojhw5ovxvvnfvXqXNnTt3hIuLiwAgDA0NhZeXl7CwsCi3R1R2b8DIyEg89dRTQq1WCwCiVatWwsjISHh6egqVSiUAiClTpijraNGiRaV9GRoaitatWwsTExMBQJibm4vr168LIYRYvny50k6I+8O22tjYCADCwcFB+Pj4CDs7OwFA7Ny5UyxZskR4eXkpy/j4+IiAgAAxY8YMrTrUarUwMTER7dq1E3369BFCCNGhQwdhaWkp2rZtq7Ud/v7+QghR7b5LtzErK0s4Ozsr75e3t7cwMDAQAETbtm3F3bt3hRD3h5UtfR+MjY1F69atlXW88sorVf58BwwYoLRt06aN1tC7ZfeIStssX75cCCHEc889JwCIwYMHK21GjRolACjDwtb0vS/7+9aiRQul3xEjRij9tGrVSlhbWwsAwsDAQOzatatGvw/vvPOO8n527NhRuLu7C319fREeHl7l+6QrDKJa0Gg0wt3dXQAQkZGRQggh2rdvLwCIESNGKO2++eYb5Zfg559/LjevovAYOXKkEEKI999/X5n30UcfCSGEePXVV7V+oYWoOohKa9uyZUu5Oh78Y7h27Zry/PLly0r/ycnJIisrq1zfDx4+ldZha2urjN38119/CSGEOH78uCgpKVHaLlmyROnn7Nmz1e67dBujoqIEAKGnp6eMxb1p0yZl+WXLlgkh/g4iPT09cfToUSGEEC+++KLyB1+Zs2fPKn2Vjml9+vRpJeyqCqLVq1cLAKJJkyaioKBAFBcXKyHz1Vdf1fq9fzCIzp49qwR66bjht27dUt6r7t27l3tfq/p96Nu3r9bvmhBCXL9+XXnf6hsPzWph9+7dOH/+PADgtdde0/p33bp1uHPnDgDg5MmTAO6P/9O7d28AwMsvv1xl36WDl5XdBS+d5+HhAQBaX1NTldKayo4SWNmyNjY2CAoKAgC0atUK7dq1w5AhQ3DkyJEafbA1LCxMGbu5dGygo0ePwt/fH2ZmZlCpVBg1apTSPiMjo9p9lyodKbJNmzbo1KkTACA0NFT5nrE//vhDq327du3QoUMHAH+/F1W9h6U/t9LtKV1X+/btH1rbiy++CAsLCxQUFODHH3/Er7/+iuvXr8PIyAiDBw+ucJnavPdJSUnKN5KUDu9raWmJf/7znwDKvwdA1b8Ppb9jH3zwAVq0aIGQkBB8+eWXcHBweOg26wI/fV8LZS/Vll7KLR1YPS8vDxs3bsSrr76qtKnJZdrSgckMDAzKzSvtp/QX8GGsrKzK9VXVsvHx8VizZg1+//13nDp1CuvXr0dsbCyuXr2KSZMmVWudD/7i7tu3D+Hh4RBCwMbGBt7e3rh9+7YyqHxJSUm1+q2L0vcB0H4v6oOJiQleeuklLF26FGvXrlV+di+88AKaNm1a6XK6eO8fpqrfh9GjR8PT0xNbt27FiRMnkJSUhB07dmDdunVITk7Wyfqrwj2iGrp9+zbWr1+vPM/NzUVubi4KCgqUeaVB9fTTTwO4P4jYjh07AEBr2cZECIH9+/dj+PDhWLZsGQ4cOKAMeFZ6Ur7sN5uW3d6yHgzdgwcPKr/sJ06cUIZRfVB1+i7l7+8PAEhNTVW+W23z5s3Knmhdh2ctu8dQ+gUAZ86cqfbXdoeHhwMAtm3bpnzBY+mJ94pU571/kK+vr/Jel34ZQW5uLrZt2wag5u9BYmIinn76acyZMwfbt29XTmSfPHkS169fr1FftcEgqqH169crfyjJyckQ98+zQQihfPPnzp07cenSJbzyyitwdnYGcH/X9+mnn8b48eNllV6lkpISBAcHo2nTpnj66afRrl075Vs/Sg9JWrZsqXwTRXBwMAIDAx8arGUPZ9q1awcvLy98+umn5drVpO+xY8fCyckJGo0GXbp0Qdu2bZWvJGrbtm2VY1FXR6tWrRAaGgoAiImJgZeXFzp16vTQYWhL/d///R88PDxw79493Lp1C46OjsoVxIpU571/UMuWLfH6668DAD7//HO0bt0aHh4euHjxIgwMDDB9+vQabDHwxRdfwNHREe7u7vD19VXqdXFxgbW1dY36qg0GUQ2V7u089dRTyh5PqQEDBgC4/82f3377LUxMTPDTTz8p/4MDf/8P29jo6+vjjTfegLu7O65cuYKzZ8/Czc0NEydORFRUFID75zK++OILuLq6IisrCwcPHnzoZfBnn30Ws2fPhrOzM+7evQtPT89yXztd077t7e1x4MABvPbaa7CyskJqaiocHBzwxhtvYPfu3co42nWxdOlShIWFwdjYWBmRMjAwsFrLqlQqrb2+V199tcoQq857X5Gvv/4an376Kby8vJCeno7i4mIEBwfjt99+07r7uzqef/55dOvWDXfv3sWJEydgbGyMfv36Ydu2bQ1y9z0HRiMi6bhHRETSMYiISDoGERFJxyAiIukYREQkHYOIiKRjEBGRdAwiIpKOQURE0jGIiEg6BhERSccgIiLp/h9U2y0YojfNZ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ASIAAAIcCAYAAABSJqP2AAAAOXRFWHRTb2Z0d2FyZQBNYXRwbG90bGliIHZlcnNpb24zLjcuMSwgaHR0cHM6Ly9tYXRwbG90bGliLm9yZy/bCgiHAAAACXBIWXMAAA9hAAAPYQGoP6dpAABGIUlEQVR4nO3deVxU5f4H8M+wDItssi+igJpALiggoD+3LoXeNEksNUskl5upWaRXrRuolWiZWmnaNZdyCa+7laFFroliuKKIKSoqsrgBogIxz+8PX5wYWWQZeFA/79frvJw585znfM8AH882z6iEEAJERBLpyS6AiIhBRETSMYiISDoGERFJxyAiIukYREQkHYOIiKRjEBGRdAwiIpKOQURE0jGISOfu3buHxYsX49lnn4W9vT3UajUcHBzQsWNHvPHGG9i+fTvKfrKoZ8+eUKlUyqRWq2FnZ4dOnTph7NixSE5OrnA9ZZdRqVTYv39/uTb9+vXTajNlypR6226qA0GkQ6mpqcLT01MAqHLKz89XlunRo0eVbVUqlYiKiiq3rgfbRUREaL1++fJloa+vr9Vm8uTJ9f4eUM1xj4h05tatWwgJCcHp06cBADY2Npg+fTri4uKwY8cOLFiwAH369IGeXuW/du+99x52796NNWvWIDQ0FAAghMCMGTMwf/78Ktf/v//9D/n5+crzZcuWoaSkpM7bRQ1AdhLS4+P9999X9jxsbGxEWlpahe1OnjwpioqKlOdl94iWL1+u1fbdd99VXjM3Nxc3b95UXkOZPR1zc3MBQHz99ddCCCFKSkpEixYttF4D94gaLe4Rkc58//33yuOJEyfC3d29wnbe3t4wNDSsVp/Tpk1D06ZNAQD5+fn48ccfK2w3ePBgAMA333wDANixYwcuXrwIfX19vPzyy9XeBpKDQUQ6cfv2baSlpSnPn3nmGeXx1atXsW/fPq0pPT29Wv2amZmhbdu2yvOjR49W2G7kyJEAgEOHDuHEiRNYsmQJACAkJATNmjWr6eZQA2MQkU7k5uZqPbeyslIeb9iwAd26ddOali1bVu2+nZycKl1Pqfbt28Pf3x8A8NFHH+GHH34A8HdAUePGICKdsLS01Hp++fJlnfV95cqVStdT1qhRowDcP2ldXFwMR0dH9OvXT2d1UP1hEJFOmJmZwcPDQ3le9p6ecePGQQiByZMn17jfvLw8rfuIfHx8Km07ePBgNGnSRHkeHh4OAwODGq+TGh6DiHRm0KBByuPPPvsMGRkZde4zKipKORwzMzPD888/X2lbc3NzrRpGjBhR5/VTw+B/F6QzEydOxOrVq5Geno5bt27B398fkZGR6NixI+7du4c//vjjoX38+eef2LNnDzIyMvD9999j69atymvTp09XrqBVZtKkSXB1dYWtrS1at25d522ihsEgIp2xtrbGzz//jH79+iEtLQ0ZGRmYOHFihW0ru3w/c+ZMzJw5U2ueSqXCf/7zH0RGRj60Bk9PT0ybNq3GtZNcDCLSKW9vbxw/fhxLlizBxo0bcfLkSeTm5qJJkyZwd3dHYGAgQkND8dxzz1Xah4GBASwsLODq6orAwECMGTMGHTp0aMCtoIamEoLfa0ZEcvFkNRFJxyAiIukYREQknfQgWrhwIdzc3GBsbIyAgAAkJiZW2X7+/Plo06YNTExM4OrqinfeeQf37t1roGqJqF7I/Oh/bGysUKvVYtmyZeLkyZNi1KhRwsrKSmRlZVXYfvXq1cLIyEisXr1anD9/Xmzfvl04OTmJd955p4ErJyJdknrVLCAgAP7+/liwYAEAQKPRwNXVFePHj69wSM9x48YhJSUF8fHxyrx3330XBw8exL59+xqsbiLSLWn3ERUVFSEpKQlTp05V5unp6SE4OBgJCQkVLtOlSxesWrUKiYmJ6Ny5M9LS0rBt2za89tprla6nsLAQhYWFynONRoMbN27AxsYGKpVKdxtERFqEEMjPz4ezs3OVo3KWNpbiypUrAoDYv3+/1vxJkyaJzp07V7rc559/LgwNDYWBgYEAIN54440q1xMdHf3Q8ZM5ceJUf9OlS5cemgeP1J3Vu3btwsyZM/HVV18hICAAZ8+exYQJE/Dhhx/igw8+qHCZqVOnan00IDc3F82bN8elS5dgYWHRUKUTPXHy8vLg6uoKc3Pzh7aVFkS2trbQ19dHVlaW1vysrCw4OjpWuMwHH3yA1157TRnsql27digoKMDo0aPx/vvvV7j7Z2RkBCMjo3LzLSwsGEREDaA6p0CkXb5Xq9Xw9fXVOvGs0WgQHx+PoKCgCpe5c+dOubDR19cHAK3vySKiR4vUQ7PIyEiEh4fDz88PnTt3xvz581FQUICIiAgAwLBhw+Di4oKYmBgA978sb+7cuejYsaNyaPbBBx+gX79+SiAR0aNHahANGjQIOTk5iIqKQmZmJnx8fBAXFwcHBwcAQHp6utYe0H/+8x9lSIgrV67Azs4O/fr1w8cffyxrE4hIB564T9/n5eXB0tISubm5PEfUyJWUlKC4uFh2GVQJQ0PDKo9EavK39khdNaMngxACmZmZuHXrluxS6CGsrKzg6OhY53vyGETU6JSGkL29PUxNTXnjaSMkhMCdO3eQnZ0NQPsrn2qDQUSNSklJiRJCNjY2ssuhKpiYmAAAsrOzYW9vX6cLRtI/fU9UVuk5IVNTU8mVUHWU/pzqei6PQUSNEg/HHg26+jkxiIhIOgYREUnHk9X0yPj85ucNur4JTSfUqH1MTAw2btyI06dPw8TEBF26dMHs2bPRpk0bpc29e/fw7rvvIjY2FoWFhQgJCcFXX32l3MQLAG+99RZ+//13JCcnw8vLC0ePHtVaz7Rp0zB9+vRy6zc1NUVBQUGl9e3ZsweffvopkpKScPXqVWzatAmhoaFabW7fvo0pU6Zg8+bNuH79Otzd3fHWW2/hjTfeqNF7UVPcIyLSkd27d2Ps2LE4cOAAfvnlFxQXF+O5557TCod33nkHP/zwA9atW4fdu3cjIyMDAwYMKNfX66+/rvX12WVNnDgRV69e1Zq8vb3x0ksvVVlfQUEBOnTogIULF1baJjIyEnFxcVi1ahVSUlLw9ttvY9y4cVrfuFsfuEdEpCNxcXFaz1esWAF7e3skJSWhe/fuyM3NxdKlS7FmzRo888wzAIDly5fDy8sLBw4cQGBgIADgiy++AADk5OTg+PHj5dZjZmYGMzMz5fmxY8dw6tQpLF68uMr6+vTpgz59+lTZZv/+/QgPD0fPnj0BAKNHj8bXX3+NxMREvPDCC1W/AXXAPSKiepKbmwvg/ldxA0BSUhKKi4sRHBystPH09ETz5s0rHZW0Or755hs89dRT6NatW90Kxv1RULdu3YorV65ACIGdO3fizJkzVX4zry4wiIjqgUajwdtvv42uXbuibdu2AO7fMa5Wq2FlZaXV1sHBAZmZmbVaz71797B69WqMGDGiriUDAL788kt4e3ujWbNmUKvV6N27NxYuXIju3bvrpP/KMIiI6sHYsWORnJyM2NjYel3Ppk2bkJ+fj/DwcGXe3r17lcM3MzMzrF69utr9ffnllzhw4AC2bt2KpKQkfPbZZxg7dix+/fXX+ihfwXNERDo2btw4/Pjjj9izZw+aNWumzHd0dERRURFu3bqltVdU1aikD/PNN9+gb9++Wlfd/Pz8tK60lX2tKnfv3sV7772HTZs24fnnnwcAtG/fHkePHsWcOXO0Dil1jUFEpCNCCIwfPx6bNm3Crl274O7urvW6r68vDA0NER8fj7CwMABAamoq0tPTKx2VtCrnz5/Hzp07y13RMjExQatWrWrcX3FxMYqLiyscBVWj0dS4v5pgEBHpyNixY7FmzRps2bIF5ubmynkfS0tLmJiYwNLSEiNGjEBkZCSsra1hYWGB8ePHIygoSLliBgBnz57F7du3kZmZibt37yp7N97e3lCr1Uq7ZcuWwcnJ6aFXwkrdvn0bZ8+eVZ6fP38eR48ehbW1NZo3bw4LCwv06NEDkyZNgomJCVq0aIHdu3fju+++w9y5c3XwDlWOQUSkI4sWLQIA5dJ3qeXLl2P48OEAgHnz5kFPTw9hYWFaNzSWNXLkSOzevVt53rFjRwD3g8PNzQ3A/ZPhK1aswPDhw6v9qfc//vgDvXr1Up6XfrtNeHg4VqxYAQCIjY3F1KlTMXToUNy4cQMtWrTAxx9/XO83NHKERmpU7t27h/Pnz8Pd3R3Gxsayy6GHqOrnVZO/NV41IyLpGEREJB2DiIikYxARkXQMIiKSjkFERNIxiIhIOgYREUnHICIi6RhERCQdg4geHWtUDTvVUExMDPz9/WFubg57e3uEhoYiNTVVq829e/cwduxY2NjYwMzMDGFhYcjKytJq89Zbb8HX1xdGRkbw8fGpcF3bt29HYGAgzM3NYWdnh7CwMFy4cKHK+k6ePImwsDC4ublBpVJh/vz55drk5+fj7bffRosWLZQvADh06FBN3oZaYRAR6UhDDZ5//vx59O/fH8888wyOHj2K7du349q1axX2U9adO3fg4eGBWbNmVTr+0ciRI/HLL79g5cqVOHHiBJ577jkEBwfjypUrNXgnao4feqVGpcoPvdZiL6VOXqnbn0ZOTg7s7e2xe/duZfB8Ozs7rFmzBgMHDgQAnD59Gl5eXkhISNAaCgS4/7VBmzdvLvd1QuvXr8eQIUNQWFiojB30ww8/oH///igsLIShoeFDa3Nzc8Pbb7+Nt99+W5l39+5dmJubY8uWLcrAaMD9cZT69OmDjz76qFw//NArUSNXX4Pn+/r6Qk9PD8uXL0dJSQlyc3OxcuVKBAcHVyuEKvPXX3+hpKSkXKCYmJhg3759te63OhhERPWgPgfPd3d3x44dO/Dee+/ByMgIVlZWuHz5Mv73v//VqWZzc3MEBQXhww8/REZGBkpKSrBq1SokJCTg6tWrder7YRhERPWgPgfPz8zMxKhRoxAeHo5Dhw5h9+7dUKvVGDhwIIQQSE9P1xo8f+bMmdXue+XKlRBCwMXFBUZGRvjiiy8wZMiQcsPH6hpHaCTSsfoePH/hwoWwtLTEJ598osxbtWoVXF1dcfDgwXKD55ceGlZHy5YtsXv3bhQUFCAvLw9OTk4YNGgQPDw8qt1HbXCPiEhHhBAYN24cNm3ahN9++63KwfNL1Wbw/Dt37lQ4wD1w/5DQwMAArVq1UqaaBFGpJk2awMnJCTdv3sT27dvRv3//GvdRE9wjItKRhho8//nnn8e8efMwY8YMDBkyBPn5+XjvvffQokULZXzrihQVFeHUqVPK4ytXruDo0aMwMzNTvvVj+/btEEKgTZs2OHv2LCZNmgRPT09ERETU07t2Hy/fU6PyKF++V6kqrq/s4Pn37t3Du+++i++//15r8Pyyh2Y9e/bUGjy/VNnB82NjY/HJJ5/gzJkzMDU1RVBQEGbPng1PT89K67tw4UK5vTQA6NGjB3bt2gUA+N///oepU6fi8uXLsLa2RlhYGD7++GNYWlpW2KeuLt8ziKhR4eD5jxbeR0REjw0GERFJxyAiIukYREQkHYOIiKRjEBGRdAwiIpKuUQTRwoUL4ebmBmNjYwQEBCAxMbHStj179oRKpSo3lR0/hYgeLdKDaO3atYiMjER0dDQOHz6MDh06ICQkBNnZ2RW237hxI65evapMycnJ0NfXx0svvdTAlRORrkgPorlz52LUqFGIiIiAt7c3Fi9eDFNTUyxbtqzC9tbW1nB0dFSmX375BaampgwiokeY1A+9FhUVISkpCVOnTlXm6enpITg4uNoj1i1duhSDBw9GkyZNKny9sLAQhYWFyvO8vLy6FU3SzDpyrUHXN6WjbY3ax8TEYOPGjTh9+rQy8Pzs2bPRpk0bpU3pZ81iY2O1Pmvm4OCgtHnrrbfw+++/Izk5GV5eXuWGigXufyZs5syZOHPmDOzs7DBu3DhMmjSpyvqWLFmC7777DsnJyQDujwYwc+ZMdO7cWWkjhEB0dDSWLFmCW7duoWvXrli0aBFat25do/eipqTuEV27dg0lJSVaPwSg+iPWJSYmIjk5GSNHjqy0TUxMDCwtLZXJ1dW1znUTVaShBs//+eefMXToULzxxhtITk7GV199hXnz5mHBggVV1rdr1y4MGTIEO3fuREJCAlxdXfHcc89pDYz/ySef4IsvvsDixYtx8OBBNGnSBCEhIbh3714t35Xqkfqh14yMDLi4uGD//v1a47H8+9//xu7du3Hw4MEql//Xv/6FhIQEHD9+vNI2Fe0Rubq68kOvjVRVH6Js7HtED6qvwfNfeeUVFBcXY926dcq8L7/8Ep988gnS09MrHQXgQSUlJWjatCkWLFiAYcOGQQgBZ2dnvPvuu5g4cSKA++NuOzg4YMWKFRg8eHC5Ph6LD73a2tpCX1+/3Pc6VWfEuoKCAsTGxmLEiBFVtjMyMoKFhYXWRNQQ6mvw/MLCwgoHuL98+TIuXrxY7X7u3LmD4uJipb7z588jMzNTqz5LS0sEBATUqL7akBpEarUavr6+WiPWaTQaxMfHP3TEunXr1qGwsBCvvvpqfZdJVGP1OXh+SEgINm7ciPj4eGg0Gpw5cwafffYZANRokPvJkyfD2dlZCZ7SGmp7qqQupF81i4yMxJIlS/Dtt98iJSUFY8aMQUFBgTIi3LBhw7ROZpdaunQpQkNDYWNj09AlEz1UfQ6eP2rUKIwbNw59+/aFWq1GYGCgctikp6dXrcHzZ82ahdjYWGzatKlRjPskfajYQYMGIScnB1FRUcjMzISPjw/i4uKUVE5PTy83Pm9qair27duHHTt2yCiZqEr1PXi+SqXC7NmzMXPmTGRmZsLOzk45qvDw8EDTpk2rHDx/zpw5mDVrFn799Ve0b99eq77SepycnLTqq+yrr3VFehAB939w48aNq/C10iEsy2rTpg2esIEl6REghMD48eOxadMm7Nq1q8rB88PCwgDUbvD8Uvr6+nBxcQEAfP/99wgKCoKdnR0AKGNQP+iTTz7Bxx9/jO3bt8PPz0/rNXd3dzg6OiI+Pl4Jnry8PBw8eBBjxoypcX010SiCiOhx0FCD51+7dg3r169Hz549ce/ePSxfvly5HaAqs2fPRlRUFNasWQM3NzelvtJDOJVKhbfffhsfffQRWrduDXd3d3zwwQdwdnZGaGhovbxnpRhERDqyaNEiAPc/D1lW2cHz582bBz09PYSFhWnd0FjWyJEjtUKl9Js5yg6e/+2332LixIkQQiAoKAi7du3SujGxsvqKioqUWwdKRUdHY9q0aQDu3zpTUFCA0aNH49atW/i///s/xMXF1ft5JA6eT40KB89/tDwW9xEREQEMIiJqBBhERCQdg4iIpGMQEZF0DCJqlDQajewSqBp09XPifUTUqKjVaujp6SEjIwN2dnZQq9XVHtaCGo4QAkVFRcjJyYGenh7UanWd+mMQUaOip6cHd3d3XL16FRkZGbLLoYcwNTVF8+bNy30etKYYRNToqNVqNG/eHH/99RdKSkpkl0OV0NfXh4GBgU72WBlE1CipVCoYGhrC0NBQdinUAHiymoikYxARkXQMIiKSjkFERNIxiIhIOgYREUnHICIi6RhERCQdg4iIpGMQEZF0DCIiko5BRETSMYiISDoGERFJxyAiIukYREQkHYOIiKRjEBGRdAwiIpKOQURE0jGIiEg6BhERSccgIiLpGEREJB2DSKLY2Fh06tQJJiYmsLa2xsCBA3Hu3LmHLnf+/HkMHz4cTk5OUKvVcHBwwPPPP4/c3NwGqJpI9/hNr5IsXboUI0eOBAC4u7vj+vXr2LBhA/bu3Ytjx47B0dGxwuXOnDmDLl264Pr16zA1NYWXlxeKiorwyy+/ID8/H5aWlg25GUQ6wT0iCYqKijBlyhQAQFhYGNLS0pCSkgJzc3NkZ2dj5syZlS771ltv4fr16+jVqxeuXLmCY8eOISUlBbm5uZWGF1FjxyCS4NChQ7h27RqA+0EEAM7OzggMDAQAxMXFVbjczZs3sWPHDgBA06ZN4efnB3NzcwQGBmLfvn0wMOAOLj2aGEQSXLp0SXlsb2+vPHZwcAAApKenV7jcn3/+CSEEAGDjxo3QaDQwNjbGwYMH0adPHxw8eLAeqyaqPwyiRqQ0ZCrz119/KY+Dg4Nx7tw5nD17FtbW1igpKcGiRYvqu0SiesEgksDV1VV5nJ2dXe5x8+bNK1zOxcVFeezn5weVSgVLS0s89dRTAIALFy7UQ7VE9Y9BJIG/vz9sbGwAABs2bAAAZGRk4MCBAwCA3r17AwA8PT3h6emJBQsWAABatGiB1q1bAwCSkpIghEBeXh7OnDkDAMprRI8cIdmCBQtEixYthJGRkejcubM4ePBgle1v3rwp3nzzTeHo6CjUarVo3bq1+Omnn6q9vtzcXAFA5Obm1rX0Ovn6668FAAFAuLu7CwsLCwFA2NraiitXrgghhPJ6dHS0styGDRuESqUSAISHh4ews7MTAESTJk3EqVOnJG0NUXk1+VuTuke0du1aREZGIjo6GocPH0aHDh0QEhKidbhSVlFREZ599llcuHAB69evR2pqKpYsWaJ1yPKoGD16NFatWgUfHx9kZGRApVJhwIAB2L9/P5ydnStdbsCAAdi8eTP8/f2RkZEBPT09hIaG4o8//oCXl1cDbgGR7qiEeMgZ0noUEBAAf39/5dBDo9HA1dUV48ePV+6zKWvx4sX49NNPcfr0aRgaGtZqnXl5ebC0tERubi4sLCzqVD8RVa4mf2vS9oiKioqQlJSE4ODgv4vR00NwcDASEhIqXGbr1q0ICgrC2LFj4eDggLZt22LmzJkoKSlpqLKJqB5IuwPu2rVrKCkpUe6dKeXg4IDTp09XuExaWhp+++03DB06FNu2bcPZs2fx5ptvori4GNHR0RUuU1hYiMLCQuV5Xl6e7jaCiHTikboVV6PRwN7eHv/973+hr68PX19fXLlyBZ9++mmlQRQTE4Pp06fXan2f3/y8LuU+NiY0nSC7BHrMSTs0s7W1hb6+PrKysrTmZ2VlVfqZKScnJzz11FPQ19dX5nl5eSEzMxNFRUUVLjN16lTk5uYqU9m7momocZAWRGq1Gr6+voiPj1fmaTQaxMfHIygoqMJlunbtirNnz0Kj0Sjzzpw5owyHUREjIyNYWFhoTUTUuEi9fB8ZGYklS5bg22+/RUpKCsaMGYOCggJEREQAAIYNG4apU6cq7ceMGYMbN25gwoQJOHPmDH766SfMnDkTY8eOlbUJRKQDUs8RDRo0CDk5OYiKikJmZiZ8fHwQFxen9eFPPb2/s9LV1RXbt2/HO++8g/bt28PFxQUTJkzA5MmTZW0CEemA1PuIZKjJvQ08WX0fT1ZTbTwS9xEREZViEBGRdAwiIpKOQURE0jGIiEg6BhERSccgIiLpGEREJB2DiIikYxARkXQMIiKSjkFERNIxiIhIOgYREUnHICIi6RhERCQdg4iIpGMQEZF0DCIiko5BRETSMYiISDoGERFJxyAiIukYREQkHYOIiKRjEBGRdAwiIpKOQURE0jGIiEg6BhERSccgIiLpGEREJB2DiIikYxARkXQMIiKSjkFERNIxiIhIOgYREUnHICIi6RhERCQdg4iIpGMQEZF0DCIiko5BRETSMYiISDoGERFJ1yiCaOHChXBzc4OxsTECAgKQmJhYadsVK1ZApVJpTcbGxg1YLRHpmvQgWrt2LSIjIxEdHY3Dhw+jQ4cOCAkJQXZ2dqXLWFhY4OrVq8p08eLFBqyYiHRNehDNnTsXo0aNQkREBLy9vbF48WKYmppi2bJllS6jUqng6OioTA4ODg1YMRHpmtQgKioqQlJSEoKDg5V5enp6CA4ORkJCQqXL3b59Gy1atICrqyv69++PkydPNkS5RFRPpAbRtWvXUFJSUm6PxsHBAZmZmRUu06ZNGyxbtgxbtmzBqlWroNFo0KVLF1y+fLnC9oWFhcjLy9OaiKhxkX5oVlNBQUEYNmwYfHx80KNHD2zcuBF2dnb4+uuvK2wfExMDS0tLZXJ1dW3gionoYaQGka2tLfT19ZGVlaU1PysrC46OjtXqw9DQEB07dsTZs2crfH3q1KnIzc1VpkuXLtW5biLSLalBpFar4evri/j4eGWeRqNBfHw8goKCqtVHSUkJTpw4AScnpwpfNzIygoWFhdZERI2LgewCIiMjER4eDj8/P3Tu3Bnz589HQUEBIiIiAADDhg2Di4sLYmJiAAAzZsxAYGAgWrVqhVu3buHTTz/FxYsXMXLkSJmbQUR1ID2IBg0ahJycHERFRSEzMxM+Pj6Ii4tTTmCnp6dDT+/vHbebN29i1KhRyMzMRNOmTeHr64v9+/fD29tb1iYQUR2phBBCdhENKS8vD5aWlsjNzX3oYdrnNz9voKoatwlNJ8gugR5BNflbe+SumhHR44dBRETSMYiISDoGERFJxyAiIukYREQkHYOIiKRjEBGRdAwiIpKOQURE0jGIiEg6BhERSccgIiLpGEREJB2DiIikYxARkXQMIiKSjkFERNIxiIhIOgYREUnHICIi6RhERCQdg4iIpGMQEZF0DCIiko5BRETSMYiISDoGERFJxyAiIukYREQkHYOIiKRjEBGRdAwiIpKOQURE0jGIiEg6BhERSWdQ3Yb//e9/q9Vu9OjRtS6GiJ5M1Q6iN954AyqVqso2KpWKQURENVbjQzMhRJUTUU3FxsaiU6dOMDExgbW1NQYOHIhz585Va9mSkhJ06dIFKpUKKpUKU6ZMqedqqT5Ue48IuB9CarUaAwcOxJgxY9CsWbP6qoueEEuXLsXIkSMBAO7u7rh+/To2bNiAvXv34tixY3B0dKxy+RkzZiAhIaEhSqV6VO09ouTkZPzrX/+CoaEh1qxZg169euHf//43Ll26hBYtWigTUXUVFRUpezBhYWFIS0tDSkoKzM3NkZ2djZkzZ1a5/P79+/Hxxx/j5ZdfbohyqR5VO4i8vb2xaNEiXLlyBZ999hlatGiB9evXo0ePHujYsSPu3r1bn3XSY+jQoUO4du0agPtBBADOzs4IDAwEAMTFxVW6bF5eHl599VU4Ozvj66+/rv9iqV7V6NAMACwsLDBmzBg0adIE//73v5GXl4fjx4/j7t27MDExqY8a6TF16dIl5bG9vb3y2MHBAQCQnp5e6bJjx47FxYsXsXPnTlhZWdVbjdQwahREFy9exFdffYWlS5fi5s2bAICQkBCMHz8e1tbW9VIgPXkedtFj06ZNWLVqFf7zn/+ge/fuDVQV1adqH5qFhoaiVatWmDNnDoqLizF+/Hikpqbi559/xj//+c/6rJEeU66ursrj7Ozsco+bN29e4XLHjh0DAMydOxdmZmYwMzNTXps7dy4vojyCqr1HtHXrVgCAWq1G9+7dkZ2djaioKK02KpUKq1ev1m2F9Njy9/eHjY2NcqVsyJAhyMjIwIEDBwAAvXv3BgB4enoCAMaNG4dx48Ypy9+5c6dcn8XFxbh9+3YDVE+6VKP7iFQqFYqLi7Ft2zasXbtWa4qNjUVsbGytili4cCHc3NxgbGyMgIAAJCYmVmu52NhYqFQqhIaG1mq9JJdarVaujG3YsAEeHh7w8vJCfn4+bG1tlStqqampSE1NVU5sT5s2rdL71yZPnoxbt241+LZQ3VR7j6h58+YPvbO6NtauXYvIyEgsXrwYAQEBmD9/PkJCQpCamqp1AvNBFy5cwMSJE9GtWzed10QNZ/To0WjSpAnmzJmDlJQUGBsbY8CAAZg1axacnZ1ll0cNRCUk3w4dEBAAf39/LFiwAACg0Wjg6uqK8ePHV3qXbElJCbp3747XX38de/fuxa1bt7B58+ZqrS8vLw+WlpbIzc2FhYVFlW0/v/l5jbblcTWh6QTZJdAjqCZ/a7X+9P3169dx/fr12i4O4P4NbUlJSQgODv67ID09BAcHV3m37IwZM2Bvb48RI0bUaf1E1DjUKIj++usvREVFwcnJCfb29rC3t4ejoyM++OADFBcX13jl165dQ0lJiXLfSCkHBwdkZmZWuMy+ffuwdOlSLFmypFrrKCwsRF5entZERI1Ltc8RCSHQr18/7NixQ+vkYOmt+ElJSdi2bVu9FFkqPz8fr732GpYsWQJbW9tqLRMTE4Pp06fXa12PvTW6Pzf4yHqFH+yuD9UOou+++w7bt28HADg5OcHPzw8ajQZJSUnIzMzE9u3b8d1332HYsGHVXrmtrS309fWRlZWlNT8rK6vCDzueO3cOFy5cQL9+/ZR5Go3m/oYYGCA1NRUtW7bUWmbq1KmIjIxUnufl5Wndv0JE8lX70Gz16tVQqVQYOnQozp07hy1btuCHH35AWloahgwZAiEEVq5cWaOVq9Vq+Pr6Ij4+Xpmn0WgQHx+PoKCgcu09PT1x4sQJHD16VJleeOEF9OrVC0ePHq0wYIyMjGBhYaE1EVHjUu09olOnTsHIyAhfffUVjI2NlfnGxsZYtGgRNm7ciJSUlBoXEBkZifDwcPj5+aFz586YP38+CgoKEBERAQAYNmwYXFxcEBMTA2NjY7Rt21Zr+dLPGT04n4geHdUOohs3bqBly5YwNzcv95qFhQVatmxZ7cGsyho0aBBycnIQFRWFzMxM+Pj4IC4uTuuDj3p6HFqb6HFW7SAqLCyEEAJ79uyp8HUhBIqKimpVxIO37pe1a9euKpddsWJFrdZJRI1Hja6apaSkoFevXvVZDxE9gWo8VGxV6uMjIET0+Kt2EC1fvrw+6yCiJ1i1gyg8PLw+6yCiJ1iNh4ot9d1335WbFxoayvt0iKjGqh1E8+bNw8SJE7F8+XIMGzYMw4cPL3dOqLCwEKNGjdJ5kUT0eKv2DTrbtm2DgYEBXnzxRWXeg4NTbdq0qV6KJKLHW7WD6MyZM3BxcdG6odHHxwcpKSk4deoUHBwckJqaWi9FEtHjrdqHZllZWWjTpo3y/IUXXoCXl5cyz8nJiUFERLVS7SAyMTFBWloaioqKoFartUZE1Gg0SEtLg4FBrc99E9ETrEbf9Hrnzh1MnTq13GszZsxAXl6e1h4TEVF1VXsXZuDAgUhISMD8+fOxc+dOdOvWDXp6eti/fz/++OMPqFQqfgc5EdVKtYPozTffxLfffovjx4/j2LFjypfcAfevnnXo0AHjx4+vlyKJ6PFW7UMzIyMj/Pbbbxg0aBD09PSUS/Z6enoYMmQI4uPjYWRkVJ+1EtFjqkZnl62trfH9999j8eLFOHPmDACgTZs2vJuaiOqkVpe5LC0t4e/vr+taiOgJxaEPiUg6BhERSccgIiLpGEREJB2DiIikYxARkXQMIiKSjkFERNIxiIhIOgYREUnHICIi6RhERCQdg4iIpGMQEZF0DCIiko5BRETSMYiISDoGERFJxyAiIukYREQkHYOIiKRjEBGRdAwiIpKOQURE0jGIiEg6BhERSccgIiLpGEREJB2DiIikYxARkXSNIogWLlwINzc3GBsbIyAgAImJiZW23bhxI/z8/GBlZYUmTZrAx8cHK1eubMBqiUjXpAfR2rVrERkZiejoaBw+fBgdOnRASEgIsrOzK2xvbW2N999/HwkJCTh+/DgiIiIQERGB7du3N3DlRKQr0oNo7ty5GDVqFCIiIuDt7Y3FixfD1NQUy5Ytq7B9z5498eKLL8LLywstW7bEhAkT0L59e+zbt6+BKyciXZEaREVFRUhKSkJwcLAyT09PD8HBwUhISHjo8kIIxMfHIzU1Fd27d6+wTWFhIfLy8rQmImpcpAbRtWvXUFJSAgcHB635Dg4OyMzMrHS53NxcmJmZQa1W4/nnn8eXX36JZ599tsK2MTExsLS0VCZXV1edbgMR1Z30Q7PaMDc3x9GjR3Ho0CF8/PHHiIyMxK5duypsO3XqVOTm5irTpUuXGrZYInooA5krt7W1hb6+PrKysrTmZ2VlwdHRsdLl9PT00KpVKwCAj48PUlJSEBMTg549e5Zra2RkBCMjI53WTUS6JXWPSK1Ww9fXF/Hx8co8jUaD+Ph4BAUFVbsfjUaDwsLC+iiRiBqA1D0iAIiMjER4eDj8/PzQuXNnzJ8/HwUFBYiIiAAADBs2DC4uLoiJiQFw/5yPn58fWrZsicLCQmzbtg0rV67EokWLZG4GEdWB9CAaNGgQcnJyEBUVhczMTPj4+CAuLk45gZ2eng49vb933AoKCvDmm2/i8uXLMDExgaenJ1atWoVBgwbJ2gQiqiOVEELILqIh5eXlwdLSErm5ubCwsKiy7ec3P2+gqhq3CT+/LbuExuOVJ+rPpU5q8rf2SF41I6LHC4OIiKRjEBGRdAwiIpKOQURE0jGIiEg6BhERSccgIiLpGEREJB2DiIikYxARkXQMIiKSjkFERNIxiIhIOgYREUnHICIi6RhERCQdg4iIpGMQEZF0DCIiko5BRETSMYiISDoGERFJxyAiIukYREQkHYOIiKRjEBGRdAwiIpKOQURE0jGIiEg6BhERSccgIiLpGEREJB2DiIikYxARkXQMIiKSjkFERNIxiIgaidjYWHTq1AkmJiawtrbGwIEDce7cuSqXmTJlCoKCgmBvbw9jY2N4eHhg/PjxyM7ObqCqdYNBRNQILF26FEOGDMGRI0fg5OSEkpISbNiwAV26dEFmZmaly82ePRuHDh2Cg4MDbGxscP78eSxYsAD/+Mc/oNFoGnAL6oZBRCRZUVERpkyZAgAICwtDWloaUlJSYG5ujuzsbMycObPSZd9//31cvXoVJ06cQHp6OsLCwgAAycnJOHbsWIPUrwsMIiLJDh06hGvXrgGAEiTOzs4IDAwEAMTFxVW67EcffQQ7OzsAgL6+Prp06aK8ZmRkVF8l6xyDiEiyS5cuKY/t7e2Vxw4ODgCA9PT0avVTUFCA7777DgDQtWtXeHt767DK+sUgImqkhBDVbpuTk4N//OMfOHbsGDw9PbFu3bp6rEz3GEREkrm6uiqPy17tKn3cvHnzKpdPTU1FYGAgDh48iMDAQOzduxdOTk71U2w9YRARSebv7w8bGxsAwIYNGwAAGRkZOHDgAACgd+/eAABPT094enpiwYIFyrJ79uxBly5dkJaWhoEDB2Lnzp2wtbVt4C2oOwYRkWRqtVq5MrZhwwZ4eHjAy8sL+fn5sLW1Va6opaamIjU1VTmxDQDPPvssbty4AZVKhfT0dPTs2ROBgYEIDAzETz/9JGV7aqNRBNHChQvh5uYGY2NjBAQEIDExsdK2S5YsQbdu3dC0aVM0bdoUwcHBVbYnehSMHj0aq1atgo+PDzIyMqBSqTBgwADs378fzs7OlS5XVFQE4P75pMTERBw8eFCZcnJyGqr8OjOQXcDatWsRGRmJxYsXIyAgAPPnz0dISAhSU1O1riCU2rVrF4YMGYIuXbrA2NgYs2fPxnPPPYeTJ0/CxcVFwhYQ6cbQoUMxdOjQSl+v6OR1TU5oN2bS94jmzp2LUaNGISIiAt7e3li8eDFMTU2xbNmyCtuvXr0ab775Jnx8fODp6YlvvvkGGo0G8fHxDVw5EemK1CAqKipCUlISgoODlXl6enoIDg5GQkJCtfq4c+cOiouLYW1tXeHrhYWFyMvL05qIqHGRemh27do1lJSUKDdulXJwcMDp06er1cfkyZPh7OysFWZlxcTEYPr06XWulQgAZh259vBGT4ApHXV7ZU76oVldzJo1C7Gxsdi0aROMjY0rbDN16lTk5uYqU9m7WImocZC6R2Rrawt9fX1kZWVpzc/KyoKjo2OVy86ZMwezZs3Cr7/+ivbt21fazsjI6JH6zA3Rk0jqHpFarYavr6/WiebSE89BQUGVLvfJJ5/gww8/RFxcHPz8/BqiVCKqR9Iv30dGRiI8PBx+fn7o3Lkz5s+fj4KCAkRERAAAhg0bBhcXF8TExAC4P/5KVFQU1qxZAzc3N2WsFjMzM5iZmUnbDiKqPelBNGjQIOTk5CAqKgqZmZnw8fFBXFyc1ieP9fT+3nFbtGgRioqKMHDgQK1+oqOjMW3atIYsnYh0RHoQAcC4ceMwbty4Cl/btWuX1vMLFy7Uf0FE1KAe6atmRPR4YBARkXQMIiKSjkFERNIxiIhIOgYREUnHICIi6RhERCQdg4iIpGMQEZF0DCIiko5BRETSMYiISDoGERFJxyAiIukYREQkHYOIiKRjEBGRdAwiIpKOQURE0jGIiEg6BhERSccgIiLpGEREJB2DiIikYxARkXQMIiKSjkFERNIxiIhIOgYREUnHICIi6RhERCQdg4iIpGMQEZF0DCIiko5BRETSMYiISDoGERFJxyAiIukYREQkHYOIiKRjEBGRdAwiIpKOQURE0jGIiEg66UG0cOFCuLm5wdjYGAEBAUhMTKy07cmTJxEWFgY3NzeoVCrMnz+/4QolonojNYjWrl2LyMhIREdH4/Dhw+jQoQNCQkKQnZ1dYfs7d+7Aw8MDs2bNgqOjYwNXS0T1RWoQzZ07F6NGjUJERAS8vb2xePFimJqaYtmyZRW29/f3x6efforBgwfDyMiogaslovoiLYiKioqQlJSE4ODgv4vR00NwcDASEhJklUVEEhjIWvG1a9dQUlICBwcHrfkODg44ffq0ztZTWFiIwsJC5XleXp7O+iYi3ZB+srq+xcTEwNLSUplcXV1ll0RED5AWRLa2ttDX10dWVpbW/KysLJ2eiJ46dSpyc3OV6dKlSzrrm4h0Q1oQqdVq+Pr6Ij4+Xpmn0WgQHx+PoKAgna3HyMgIFhYWWhMRNS7SzhEBQGRkJMLDw+Hn54fOnTtj/vz5KCgoQEREBABg2LBhcHFxQUxMDID7J7hPnTqlPL5y5QqOHj0KMzMztGrVStp2EFHdSA2iQYMGIScnB1FRUcjMzISPjw/i4uKUE9jp6enQ0/t7py0jIwMdO3ZUns+ZMwdz5sxBjx49sGvXroYun4h0RGoQAcC4ceMwbty4Cl97MFzc3NwghGiAqoioIT32V82IqPFjEBGRdAwiIpKOQURE0jGIiEg6BhERSccgIiLpGEREJB2DiIikYxARkXQMIiKSjkFERNIxiIhIOgYREUnHICIi6RhERCQdg4iIpGMQEZF0DCIiko5BRETSMYiISDoGERFJxyAiIukYREQkHYOIiKRjEBGRdAwiIpKOQURE0jGIiEg6BhERSccgIiLpGEREJB2DiIikYxARkXQMIiKSjkFERNIxiIhIOgYREUnHICIi6RhERCQdg4iIpGMQEZF0DCIiko5BRETSMYiISDoGERFJ1yiCaOHChXBzc4OxsTECAgKQmJhYZft169bB09MTxsbGaNeuHbZt29ZAlRJRfZAeRGvXrkVkZCSio6Nx+PBhdOjQASEhIcjOzq6w/f79+zFkyBCMGDECR44cQWhoKEJDQ5GcnNzAlRORrkgPorlz52LUqFGIiIiAt7c3Fi9eDFNTUyxbtqzC9p9//jl69+6NSZMmwcvLCx9++CE6deqEBQsWNHDlRKQrUoOoqKgISUlJCA4OVubp6ekhODgYCQkJFS6TkJCg1R4AQkJCKm1PRI2fgcyVX7t2DSUlJXBwcNCa7+DggNOnT1e4TGZmZoXtMzMzK2xfWFiIwsJC5Xlubi4AIC8v76H13cu799A2T4K8O7IraDzu3c6XXUKjkJenrkab+39jQoiHtpUaRA0hJiYG06dPLzff1dVVQjWPpimyC2hUPGQX0CiU/4uqXH5+PiwtLatsIzWIbG1toa+vj6ysLK35WVlZcHR0rHAZR0fHGrWfOnUqIiMjlecajQY3btyAjY0NVCpVHbeAGkpeXh5cXV1x6dIlWFhYyC6HqkEIgfz8fDg7Oz+0rdQgUqvV8PX1RXx8PEJDQwHcD4r4+HiMGzeuwmWCgoIQHx+Pt99+W5n3yy+/ICgoqML2RkZGMDIy0ppnZWWli/JJAgsLCwbRI+Rhe0IKIVlsbKwwMjISK1asEKdOnRKjR48WVlZWIjMzUwghxGuvvSamTJmitP/999+FgYGBmDNnjkhJSRHR0dHC0NBQnDhxQtYmUAPIzc0VAERubq7sUqgeSD9HNGjQIOTk5CAqKgqZmZnw8fFBXFycckI6PT0denp/X9zr0qUL1qxZg//85z9477330Lp1a2zevBlt27aVtQlEVEcqIapxSptIssLCQsTExGDq1KnlDrXp0ccgIiLppN9ZTUTEICIi6RhEVKHhw4crt1Q0JJVKhc2bN0vpy83NDfPnz9d5W3o4BtFjZvjw4VCpVMpkY2OD3r174/jx47JLq5arV6+iT58+lb5edvsMDQ3h4OCAZ599FsuWLYNGo6lRXw86dOgQRo8erfO29HAMosdQ7969cfXqVVy9ehXx8fEwMDBA3759ZZdVLY6Ojg+9Kla6fRcuXMDPP/+MXr16YcKECejbty/++uuvGvVVlp2dHUxNTXXelh6OQfQYMjIygqOjIxwdHeHj44MpU6bg0qVLyMnJUdpcunQJL7/8MqysrGBtbY3+/fvjwoULlfaZn5+PoUOHokmTJnBycsK8efPQs2dPrTvcV65cCT8/P5ibm8PR0RGvvPKKMq6URqNBs2bNsGjRIq1+jxw5Aj09PVy8eBFA9Q6nSrfPxcUFnTp1wnvvvYctW7bg559/xooVK5R2Zfvq0qULJk+erNVPTk4ODA0NsWfPHgDah1tCCEybNg3NmzeHkZERnJ2d8dZbbynLPnholp6ejv79+8PMzAwWFhZ4+eWXtT6KNG3aNPj4+GDlypVwc3ODpaUlBg8ejPx8fogWYBA99m7fvo1Vq1ahVatWsLGxAQAUFxcjJCQE5ubm2Lt3L37//XeYmZmhd+/eKCoqqrCfyMhI/P7779i6dSt++eUX7N27F4cPH9ZqU1xcjA8//BDHjh3D5s2bceHCBQwfPhzA/eFdhgwZgjVr1mgts3r1anTt2hUtWrSo03Y+88wz6NChAzZu3Fjh60OHDkVsbKzWJ8HXrl0LZ2dndOvWrVz7DRs2YN68efj666/x559/YvPmzWjXrl2FfWs0GvTv3x83btzA7t278csvvyAtLQ2DBg3Sanfu3Dls3rwZP/74I3788Ufs3r0bs2bNqsNWP0Zk3tZNuhceHi709fVFkyZNRJMmTQQA4eTkJJKSkpQ2K1euFG3atBEajUaZV1hYKExMTMT27duVfvr37y+EECIvL08YGhqKdevWKe1v3bolTE1NxYQJEyqt5dChQwKAyM/PF0IIceTIEaFSqcTFixeFEEKUlJQIFxcXsWjRImUZAGLTpk1Vbl9pXQ8aNGiQ8PLyqrCv7OxsYWBgIPbs2aO8HhQUJCZPnqw8b9GihZg3b54QQojPPvtMPPXUU6KoqKjCdZVtu2PHDqGvry/S09OV10+ePCkAiMTERCGEENHR0cLU1FTk5eUpbSZNmiQCAgIq3dYnCfeIHkO9evXC0aNHcfToUSQmJiIkJAR9+vRRDn+OHTuGs2fPwtzcHGZmZjAzM4O1tTXu3buHc+fOlesvLS0NxcXF6Ny5szLP0tISbdq00WqXlJSEfv36oXnz5jA3N0ePHj0A3D9sAQAfHx94eXkpe0W7d+9GdnY2XnrpJZ1stxCi0hEV7Ozs8Nxzz2H16tUAgPPnzyMhIQFDhw6tsP1LL72Eu3fvwsPDA6NGjcKmTZu0zj+VlZKSAldXV62hZby9vWFlZYWUlBRlnpubG8zNzZXnTk5OlQ6J/KRhED2GmjRpglatWqFVq1bw9/fHN998g4KCAixZsgTA/cM1X19fJaxKpzNnzuCVV16p1ToLCgoQEhICCwsLrF69GocOHcKmTZsAQOtwb+jQoUoQrVmzBr1791YOGesqJSUF7u7ulb4+dOhQrF+/HsXFxVizZg3atWtX6eGWq6srUlNT8dVXX8HExARvvvkmunfvjuLi4lrXZ2hoqPVcpVKVu9L3pGIQPQFUKhX09PRw9+5dAECnTp3w559/wt7eXgms0qmiYRs8PDxgaGiIQ4cOKfNyc3Nx5swZ5fnp06dx/fp1zJo1C926dYOnp2eF/9u/8sorSE5ORlJSEtavX1/pHklN/fbbbzhx4gTCwsIqbdO/f3/cu3cPcXFxWLNmzUPXbWJign79+uGLL77Arl27kJCQgBMnTpRr5+XlhUuXLuHSpUvKvFOnTuHWrVvw9vau/UY9QRhEj6HCwkJkZmYiMzMTKSkpGD9+PG7fvo1+/foBuL9nYGtri/79+2Pv3r04f/48du3ahbfeeguXL18u15+5uTnCw8MxadIk7Ny5EydPnsSIESOgp6enHAo1b94carUaX375JdLS0rB161Z8+OGH5fpyc3NDly5dMGLECJSUlOCFF16o9fZduXIFhw8fxsyZM9G/f3/07dsXw4YNq3S5Jk2aIDQ0FB988AFSUlIwZMiQStuuWLECS5cuRXJyMtLS0rBq1SqYmJhUeFI9ODgY7dq1w9ChQ3H48GEkJiZi2LBh6NGjB/z8/Gq8fU8iBtFjKC4uDk5OTnByckJAQAAOHTqEdevWoWfPngAAU1NT7NmzB82bN8eAAQPg5eWFESNG4N69e5UOOjZ37lwEBQWhb9++CA4ORteuXeHl5QVjY2MA98/BrFixAuvWrYO3tzdmzZqFOXPmVNjX0KFDcezYMbz44oswMTGp9fa5ubmhd+/e2LlzJ7744gts2bIF+vr6VS5buu5u3bqhefPmlbazsrLCkiVL0LVrV7Rv3x6//vorfvjhhwoPI1UqFbZs2YKmTZuie/fuCA4OhoeHB9auXVvjbXtS8dP3VCsFBQVwcXHBZ599hhEjRsguhx5x0gdGo0fDkSNHcPr0aXTu3Bm5ubmYMWMGgPvnXYjqikFE1TZnzhykpqYqY43v3bsXtra2ssuixwAPzYhIOp6sJiLpGEREJB2DiIikYxARkXQMIiKSjkEkQelQp9OmTatzX25ubrXqa8WKFUodjV1tt1HXevbsCZVKpdyhDvz9syw7INvD1Oa9nzZtGlQqFdzc3Kpf8COEQVQHZX+h9PX1tT702FA6duyIgIAANGvWrEbL2dnZISAgAAEBAdVeZteuXcr2VjWaY21U1Xdtt7EhlL6HdnZ21V6mNu99s2bNEBAQgI4dO9amzMZP6mhIj7gePXoIAMr04YcfVmu50vbR0dH1W6CO7dy5U6n9/PnzD21fWFhYb33LUPrz7tGjh+xSHjvcI6ql8+fPK2Mdl37C+ttvvy3X7vjx4wgMDISxsTE6dOiAffv2lWtTdm/gm2++Qffu3WFiYoIuXbrg3Llz2LJlC5566illnOO8vDxl2QcPW8r2tWXLFqUvT09P/Pjjj8pyFR0eHDhwAP/4xz9gY2MDY2NjuLm5ITQ0FOfOncO0adPQq1cvpa27uztUKpUyFGxpHZMmTcLrr78OKysrhISEAACmTJmCp59+GlZWVjA0NISzszPCw8Nx9epVAKh232UPzdLT0zFs2DA4OjrC0NAQzZo1w5tvvokbN24obUq/8aNnz55YuHChMjBZ3759kZmZWfkPF8DNmzfx8ssvw9TUFM2bN8fixYsrbFf20OzKlSvQ19dX3vtS8fHxSrvTp0/X+L0vfY8ePDQrKSnBZ599Bm9vbxgZGcHS0hLPPvss9u7dq7Sp7u/D7du3MWbMGLi6usLIyAh2dnbo2rVrhb/T9UJ2Ej6qoqOjBQDh6Ogojhw5ovxvvnfvXqXNnTt3hIuLiwAgDA0NhZeXl7CwsCi3R1R2b8DIyEg89dRTQq1WCwCiVatWwsjISHh6egqVSiUAiClTpijraNGiRaV9GRoaitatWwsTExMBQJibm4vr168LIYRYvny50k6I+8O22tjYCADCwcFB+Pj4CDs7OwFA7Ny5UyxZskR4eXkpy/j4+IiAgAAxY8YMrTrUarUwMTER7dq1E3369BFCCNGhQwdhaWkp2rZtq7Ud/v7+QghR7b5LtzErK0s4Ozsr75e3t7cwMDAQAETbtm3F3bt3hRD3h5UtfR+MjY1F69atlXW88sorVf58BwwYoLRt06aN1tC7ZfeIStssX75cCCHEc889JwCIwYMHK21GjRolACjDwtb0vS/7+9aiRQul3xEjRij9tGrVSlhbWwsAwsDAQOzatatGvw/vvPOO8n527NhRuLu7C319fREeHl7l+6QrDKJa0Gg0wt3dXQAQkZGRQggh2rdvLwCIESNGKO2++eYb5Zfg559/LjevovAYOXKkEEKI999/X5n30UcfCSGEePXVV7V+oYWoOohKa9uyZUu5Oh78Y7h27Zry/PLly0r/ycnJIisrq1zfDx4+ldZha2urjN38119/CSGEOH78uCgpKVHaLlmyROnn7Nmz1e67dBujoqIEAKGnp6eMxb1p0yZl+WXLlgkh/g4iPT09cfToUSGEEC+++KLyB1+Zs2fPKn2Vjml9+vRpJeyqCqLVq1cLAKJJkyaioKBAFBcXKyHz1Vdf1fq9fzCIzp49qwR66bjht27dUt6r7t27l3tfq/p96Nu3r9bvmhBCXL9+XXnf6hsPzWph9+7dOH/+PADgtdde0/p33bp1uHPnDgDg5MmTAO6P/9O7d28AwMsvv1xl36WDl5XdBS+d5+HhAQBaX1NTldKayo4SWNmyNjY2CAoKAgC0atUK7dq1w5AhQ3DkyJEafbA1LCxMGbu5dGygo0ePwt/fH2ZmZlCpVBg1apTSPiMjo9p9lyodKbJNmzbo1KkTACA0NFT5nrE//vhDq327du3QoUMHAH+/F1W9h6U/t9LtKV1X+/btH1rbiy++CAsLCxQUFODHH3/Er7/+iuvXr8PIyAiDBw+ucJnavPdJSUnKN5KUDu9raWmJf/7znwDKvwdA1b8Ppb9jH3zwAVq0aIGQkBB8+eWXcHBweOg26wI/fV8LZS/Vll7KLR1YPS8vDxs3bsSrr76qtKnJZdrSgckMDAzKzSvtp/QX8GGsrKzK9VXVsvHx8VizZg1+//13nDp1CuvXr0dsbCyuXr2KSZMmVWudD/7i7tu3D+Hh4RBCwMbGBt7e3rh9+7YyqHxJSUm1+q2L0vcB0H4v6oOJiQleeuklLF26FGvXrlV+di+88AKaNm1a6XK6eO8fpqrfh9GjR8PT0xNbt27FiRMnkJSUhB07dmDdunVITk7Wyfqrwj2iGrp9+zbWr1+vPM/NzUVubi4KCgqUeaVB9fTTTwO4P4jYjh07AEBr2cZECIH9+/dj+PDhWLZsGQ4cOKAMeFZ6Ur7sN5uW3d6yHgzdgwcPKr/sJ06cUIZRfVB1+i7l7+8PAEhNTVW+W23z5s3Knmhdh2ctu8dQ+gUAZ86cqfbXdoeHhwMAtm3bpnzBY+mJ94pU571/kK+vr/Jel34ZQW5uLrZt2wag5u9BYmIinn76acyZMwfbt29XTmSfPHkS169fr1FftcEgqqH169crfyjJyckQ98+zQQihfPPnzp07cenSJbzyyitwdnYGcH/X9+mnn8b48eNllV6lkpISBAcHo2nTpnj66afRrl075Vs/Sg9JWrZsqXwTRXBwMAIDAx8arGUPZ9q1awcvLy98+umn5drVpO+xY8fCyckJGo0GXbp0Qdu2bZWvJGrbtm2VY1FXR6tWrRAaGgoAiImJgZeXFzp16vTQYWhL/d///R88PDxw79493Lp1C46OjsoVxIpU571/UMuWLfH6668DAD7//HO0bt0aHh4euHjxIgwMDDB9+vQabDHwxRdfwNHREe7u7vD19VXqdXFxgbW1dY36qg0GUQ2V7u089dRTyh5PqQEDBgC4/82f3377LUxMTPDTTz8p/4MDf/8P29jo6+vjjTfegLu7O65cuYKzZ8/Czc0NEydORFRUFID75zK++OILuLq6IisrCwcPHnzoZfBnn30Ws2fPhrOzM+7evQtPT89yXztd077t7e1x4MABvPbaa7CyskJqaiocHBzwxhtvYPfu3co42nWxdOlShIWFwdjYWBmRMjAwsFrLqlQqrb2+V199tcoQq857X5Gvv/4an376Kby8vJCeno7i4mIEBwfjt99+07r7uzqef/55dOvWDXfv3sWJEydgbGyMfv36Ydu2bQ1y9z0HRiMi6bhHRETSMYiISDoGERFJxyAiIukYREQkHYOIiKRjEBGRdAwiIpKOQURE0jGIiEg6BhERSccgIiLp/h9U2y0YojfNZ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png;base64,iVBORw0KGgoAAAANSUhEUgAAASwAAAIcCAYAAABM75NFAAAAOXRFWHRTb2Z0d2FyZQBNYXRwbG90bGliIHZlcnNpb24zLjcuMSwgaHR0cHM6Ly9tYXRwbG90bGliLm9yZy/bCgiHAAAACXBIWXMAAA9hAAAPYQGoP6dpAABftElEQVR4nO3dd1gUV9sH4N8usEvvXamiFKUoIlgxSkTfxKBgYkvEEk1RoyHRqDGi0YgaY4wlmtfEEnsvSYwNQY2ChYAVURCDKKCiUqXu+f7g23lZWXAXdlkmPvd17SUzc+bsM7O7j1POnCNgjDEQQggPCDUdACGEKIoSFiGENyhhEUJ4gxIWIYQ3KGERQniDEhYhhDcoYRFCeIMSFiGENyhhEUJ4gxKWEjZu3AiBQACBQIC5c+dqOhy1kW6js7OzpkNp0Xr37s3tq7t37wIA7t69y83r3bu3RuObO3cuF8vGjRs1GouqaGs6AE3Ky8vD8uXLcfjwYdy5cwdVVVWws7NDcHAwpk6dCl9f32aJ4+7du9wXys/PD4MGDWpSfcuXL8ezZ88AoMUl1idPnmDVqlX4/fffcfv2bZSVlaF169bw8/PDyJEjERYWBoFAoOkweeHZs2dYvnw5AMDZ2RmjR4/WaDzNgr2iTp06xczNzRkAuS+hUMh++OEHmXU2bNjALY+OjlZZLHFxcVy9kZGRTa7PycmJq68xzpw5w86cOcMuXrzY5FhqO336NLOysqp3nwNgT58+Vel7qlNwcDAXd2ZmJmOMsbKyMm7/XblyRa3vn5mZyb1/cHBwneX//PMPF0teXp5aY2kur+QRVnZ2NgYNGoSnT58CAHr27IkpU6bA0NAQu3btwvr16yGRSDB16lS4ubnhP//5j4Yjbh4lJSUwMDBAjx49VF53RkYGBg4ciIKCAgCAu7s7oqKi0LZtWzx+/BjHjh3Dli1bVP6+zU0sFqtl/zWGo6MjHB0dNR2Gamk6Y2rC5MmTuf+Z3N3dWVlZmczy0aNHc8u9vb25+S8eYe3cuZN16NCBicVi5unpybZu3SpTT2lpKfv888+Zm5sbE4lETF9fnzk7O7PBgwezffv2McZk/5d+8VX7aOvhw4fs008/5eoyNTVl//nPf1hCQoLc+OS9GKt7NLd3717m6+vLRCIRd9QoXe7k5CSzPVVVVWz16tUsKCiIGRsbM11dXebm5sYmTJjw0n0+fPhwrl5XV1dWUFBQp0xGRgYrLy/npgsKCtisWbOYh4cH09XVZYaGhqxLly5s7dq1TCKRyKxbO+bLly+znj17Mj09Pebu7s52797NGGNs9+7dzMvLi4lEIubj48NiY2Nl6oiMjOTqOXbsGJs9ezazt7dnurq6rGfPniwpKUmmvLwjrIaOekpLS9k333zDOnbsyAwMDJi+vj7z8vJiX331FVfm1KlTbMiQIczNzY2ZmJgwHR0dZmdnx95++212+fJlubG++JK+b3R0NDdvw4YNMrEkJSWxIUOGMBsbG6ajo8NsbGxYREQEu3Tpkky5F7/zmzdvZu3bt2cikYi1bduW7dy5U6b848eP2QcffMAcHR2Zjo4OMzQ0ZG3btmXDhg1j8fHxdT5zZb2SCat169bch7Bq1ao6y69evSrzBcjIyGCMyX543t7ecr8s27Zt4+oZO3ZsvV+qkSNHMsYUS1j//POPTMy1Xzo6OuzgwYN14lMkYbm4uDCBQFDnNFdewqqoqGChoaEN1l2fsrIypqenx5XduHHjSz+jJ0+eMA8Pj3rfb9iwYTLlpfNNTU2ZhYWFTFmBQMBmz55dpw4jIyP25MkTro7aScDd3b1OeWNjY5aWlsaVVyZhFRQUMD8/P7nbUns/x8TE1LvN+vr67MaNG3ViVTZhHTx4kOno6Lz0+8SY7HfK1dW1TnmhUMhu3rzJle/Tp0+9cX355Zcv/dxf5pVLWIWFhTI78a+//qpTRiKRyHygv/32G2OsbkKYMmUK++OPP9i7777LzbO1tWUVFRWMMcb9cJycnNiePXvYsWPH2C+//MJGjRrFJk2axBhj7MqVK2zFihXc+gMGDOCuO9y6dYsxxtgbb7zBLR81ahQ7cuQIW7NmDTM0NGQAmIWFBSsuLmZ5eXnszJkzzNbWlisvrevMmTOMMdmEBYAFBASw3bt3swMHDrATJ04wxuQnrKVLl8r8cObPn8+OHDnC1q1bxwICAhrc5/X9B9CQDz/8kCvv7e3N9u3bx37++WdmZmbGzd+xYwdXvnb9QUFB7NChQ2zYsGEy88PCwtjvv//OevTowc2r/R9W7SSgr6/PfvjhB3bgwAHWuXNnbn54eDhXXpmENWnSJG6+ubk5+/7779mRI0fYypUrWWhoKFcuNjaWrVy5kh06dIjFxcWx48ePs8WLF3Prjh8/njHG2K1bt9ju3bu5+X5+fnWunclLWMXFxczS0pKb/9FHH7HDhw+zjz/+mJtnaWnJiouLGWN1v/Pjxo1jv//+O+vbty837/PPP2eM1fy2pP8BduzYkR06dIj9+eefbO3atSwiIoItXLjwpZ/7y7xyCSs7O1vmA6j9P2ZttX/0W7ZsYYzJfnjdu3fnylZVVTFHR0du2enTp2Xq8PX1ZcnJyXVOPaUauuien5/PfQlsbW1lEtDgwYO59fbs2cOt09BF99rvZWhoyPLz8+uUkZewfH19ufk//fST/J1bj7/++ktmnz9//rzB8tXV1TKJ6erVq9yylStXyiSgF2MGwCX6ixcvyiSgwsJCxhiT+aFPnTqVq6N2wqp9NHDr1i1uvq6uLvcfkqIJq7q6WuYGz9GjR+vd9pKSEjZ37lzm7e3N9PX16xyldOzYkSv7sovu8hLWvn37uHn+/v4y5f39/bll+/fvZ4zJfud9fX25somJidz8QYMGMcZqTnmFQiEDwF5//XV248YNVllZWe+2NsYr1w7L2NhYZvrRo0d1yjDGkJ+fz02bmJjUKRMYGMj9raWlBX9/f276zp07AIBx48YBAC5fvoyOHTvCwMAAXl5eiIqKQk5OjkLxpqeng/1/p7C5ubno2bMn99q/fz9XLjU1VaH6auvevTvMzc0VKnvr1i3u7zfffFOp93lx/z148KDB8o8ePeJuiOjr66NDhw7csi5dusiNScrU1BRt27YFAJltc3d3h5GREQDA0tKSmy9t/vGi2p9v27ZtYWZmBgAoKyt7afwvevz4MZ48eQKg5qJ8SEhIvWWHDx+OuXPn4urVqygtLa2zvL54FVV7n9XeRuDl+zY4OJj728LCok5Menp6GD58OADg+PHj8PLygr6+Pjp27Ig5c+ZwN1ya4pVLWEZGRmjdujU3nZKSUqfMjRs3UFlZyU17eXm9tF55bYfmz5+P7du34+2334a7uzsEAgFSU1Px/fffo1+/fqiqqmrcRshRUlKi9Do2NjYqe/+GtG3bFnp6etz02bNnFV73xf36sjZatZOjUPi/r/eL/1FJSf8zUDaOxpI25JQnKysLhw4dAgAYGhrixx9/RHx8POLj47kyEolEJXHUF1tDpEkbALS1/9fAoPY+3LBhA3766Se89dZbaNOmDaqrq5GSkoL58+dj6NChTY7xlUtYAGQaZq5evRoVFRUyy5ctW8b97e3tDVdX1zp1XLhwgfu7uroaly5d4qZrlx82bBh27dqFmzdvoqioCEOGDAEAXLt2jftfrPYP68UvpJubG/dFatOmDaqqqsBqTuW5V0VFBb7++mtunYbqq02ZH2G7du24v//44w+F1wNqjipq7/N58+ahqKioTrk7d+6goqICVlZWMDU1BVCTiK9fv86VOX/+vNyYVK3255uens4dIenq6sLe3l6puiwtLWWO0E6cOCG33P3797m/Q0ND8dFHHyE4OBhisVhueUU/59pq77Pa2/jidGP3rba2NiZMmICDBw8iPT0dT58+Rbdu3QAAx44da9R/rDL1N2ltnpo+fTq2bNmCZ8+eITU1Fa+//jqmTJkCAwMD7NmzB+vXr+fKLly4UG4df/31F6KiovD6669jx44dyMrKAlBz1BIUFASg5pSrY8eO6NKlC1q1aoWioiLcuHGDq6O8vByA7P9cf/31F/78808YGRmhXbt2sLa2xoABA3D48GFkZGTgrbfewrhx42BkZIR//vkHycnJ2LdvHxISErhHaczMzJCZmQkAWLlyJfz9/WFiYgJvb+9G77N3330Xly9fBgB8+umnePjwIQICAnD//n3897//RUJCQoPrz58/H4cPH0ZBQQEyMjLQpUsXREVFwc3NDfn5+Th69Ci2bNmCnJwcmJqaYtiwYVi7di0AYOTIkYiOjsbTp08RHR3N1Sk9/VCH77//HjY2NnB0dMQ333zDzR8wYAB0dHSUqksoFGLEiBFYvXo1AGDEiBH46quv4OHhgTt37uDQoUM4fPgwnJycuHVOnjyJ7du3Q0tLC7NmzZJbb+3vzdWrV3HgwAFYWlo22P6qX79+sLCwQH5+Pi5duoRJkybhjTfewOHDh7n/dC0tLfH6668rtY1Sbdq0QUREBHx9fWFvb4+HDx9y30XGGMrLy2FgYNCouqWVvJJOnjzJTE1N61zUlL6EQiFbtmyZzDq1L0C6ubnJXW/z5s1c+TZt2tRbv5eXF6uqqmKMMVZZWSlzkV/6kl4obahZg/QlvejLGGOfffZZneXSi7KKtKqXLn+xWUNISEi9768IZVq65+fnv7RZQ+22WPJiru+idH37oPZFdx8fnzrvaWhoyFJTU7nyytwlfPbsmdw6X4y59h1h6at79+5yyzIme6Fc+pI2T6mvWcOBAwca1ayh9tMd9W2nlpZWvZ9Z7buhjfVKnhICwGuvvYbU1FR88cUX6NChAwwMDCAWi+Hs7IzIyEhcunQJn376ab3rjxw5Ehs2bICHhwdEIhHc3d2xefNmvPvuu1yZmTNnIiwsDE5OTtDX14eOjg6cnZ3x4Ycf4uTJk9DS0gJQcxh96NAh9OjRg7swXJujoyOSk5Mxbdo0eHh4QFdXF0ZGRvDw8MCoUaNw6NAhODg4cOWjo6MxYcIE2Nvbq+zai46ODv7880+sWLECXbp0gaGhIXR1deHm5obx48crVEfPnj2RmpqKefPmoXPnzjAxMYFYLIaLiwsGDRqEvXv3ctegzM3NkZiYiJkzZ8Ld3R1isRgGBgYICAjAmjVrsG3bNrU+c/jdd99h7ty5aNWqFdd6PS4uDh4eHo2qz8TEBAkJCZg/fz58fX2hp6cHfX19eHp6YtSoUVy5zZs3IzIyEpaWljA1NcV7772H3377rd56t2/fjv79+8scbb1MWFgYEhISMGTIEFhbW0NbWxtWVlYIDw/HuXPn8NZbbzVqG4GaM5LQ0FC0bt0aYrEYYrEY7u7umDZtGnbv3t3oeqUEjNG4hIQAwOjRo7Fp0yYAQFxcnMZ7WyB1vbJHWIQQ/qGERQjhDUpYhBDeaBEJa/Xq1XB2doauri4CAwPrtA+pbd++fejcuTNMTU1hYGAAPz8/bN68WaYMYwxz5syBnZ0d9PT0EBISgtu3b6t7MwjPbdy4kWvbRtevWiaNJ6ydO3ciKioK0dHR+Pvvv+Hr64vQ0FA8fPhQbnlzc3N8+eWXSEhIwJUrVzBmzBiMGTMGR48e5cosWbIEK1aswNq1a3H+/HkYGBggNDQUZWVlzbVZhBB1aHLDiCbq0qULmzhxIjddXV3N7O3tWUxMjMJ1dOzYkc2ePZsxVtPTgq2tLfv222+55c+ePWNisZht375ddYETQpqdRlu6V1RUICkpCTNnzuTmCYVChISEvLTlNFBz6nfy5EmkpaVh8eLFAIDMzEzk5ubKPGBqYmKCwMBAJCQkYNiwYXXqKS8v51qdAzWPOTx58gQWFhbUvzghjcQYQ1FREezt7WUeI2oKjSasx48fo7q6us5DuDY2Nrh582a96xUUFKBVq1YoLy+HlpYWfvzxR+5RgtzcXK6OF+uULntRTEwM5s2b15RNIYTU4969ezIdDjQFL58lNDIyQkpKCoqLixEbG4uoqCi4uro2+kLpzJkzERUVxU0XFBTA0dER9+7dq/cpf0JIwwoLC+Hg4CD36Y3G0mjCsrS0hJaWFvLy8mTm5+XlwdbWtt71hEIh3NzcANQMi5WamoqYmBj07t2bWy8vLw92dnYydfr5+cmtT/oIwYuMjY0pYRHSRKq8rKLRu4QikQj+/v6IjY3l5kkkEsTGxqJr164K1yORSLhrUC4uLrC1tZWps7CwEOfPn1eqTkJIy6PxU8KoqChERkaic+fO6NKlC5YvX46SkhKMGTMGADBq1Ci0atUKMTExAGquN3Xu3Blt2rRBeXk5Dh8+jM2bN2PNmjUAarL51KlTsWDBArRt2xYuLi746quvYG9v3+QBSgkhmqXxhDV06FA8evQIc+bMQW5uLvz8/HDkyBHuonlWVpbMHYaSkhJ8/PHHyM7Ohp6eHjw8PLBlyxaZ3gynT5+OkpISTJgwAc+ePUOPHj1w5MgR6OrqNvv2EUJUh3prkKOwsBAmJiYoKCiga1gaVF1dLdNVNWlZdHR0uC6S5FHH70jjR1iEvIgxhtzc3CYPuEDUz9TUFLa2ts3WXpESFmlxpMnK2toa+vr61Hi3BWKMobS0lHuErvYdeXWihEValOrqai5Z1R5KirQ80pGQHj58CGtr6wZPD1VF4w8/E1Kb9JqVvr6+hiMhipB+Ts11rZESFmmR6DSQH5r7c6KERQjhDUpYhBDeoIvuhDd+ePpDs77fFLMpSpWPiYnBvn37cPPmTejp6aFbt25YvHgx3N3duTJlZWX47LPPsGPHDpSXlyM0NBQ//vijTO8in3zyCc6ePYtr167B09MTKSkpMu8zd+5cub2L6OvrNziy8unTp/Htt98iKSkJOTk52L9/f52nP4qLizFjxgwcOHAA+fn5cHFxwSeffIIPP/xQqX2hLnSERYiKnDp1ChMnTkRiYiKOHz+OyspK9OvXTyaJfPrpp/jtt9+we/dunDp1Cg8ePEB4eHidusaOHSvz9EZtn3/+OXJycmReXl5eePvttxuMr6SkBL6+vtwI1PJERUXhyJEj2LJlC1JTUzF16lRMmjQJhw4dUnAvqBcdYRGiIkeOHJGZ3rhxI6ytrZGUlIRevXqhoKAAv/zyC7Zt24Y+ffoAADZs2ABPT08kJiYiKCgIALBixQoAwKNHj3DlypU672NoaAhDQ0Nu+vLly7hx4wbWrl3bYHwDBgzAgAEDGixz7tw5REZGcl01TZgwAT/99BMuXLjQpAFWVYWOsAhRk4KCAgA14xAAQFJSEiorK2V6w/Xw8ICjo6NCPezW5+eff0a7du3Qs2fPpgUMoFu3bjh06BDu378Pxhji4uJw69Yt9OvXr8l1qwIlLELUQCKRYOrUqejevTs6dOgAoKYFv0gkgqmpqUzZhnrDfZmysjJs3boV48aNa2rIAICVK1fCy8sLrVu3hkgkQv/+/bF69Wr06tVLJfU3FSUsQtRg4sSJuHbtGnbs2KHW99m/fz+KiooQGRnJzTtz5gx32mhoaIitW7cqXN/KlSuRmJiIQ4cOISkpCd999x0mTpyIEydOqCN8pdE1LEJUbNKkSfj9999x+vRpmb7MbW1tUVFRgWfPnskcZb2sh92G/Pzzz3jzzTdl7jJ27txZ5s7ii+Mb1Of58+eYNWsW9u/fjzfeeAMA4OPjg5SUFCxdulTmVFZTKGERoiKMMUyePBn79+9HfHw8XFxcZJb7+/tDR0cHsbGxiIiIAACkpaUhKyurUb3hZmZmIi4urs4dPD09Pa4LcWVUVlaisrKyzgg3WlpakEgkStenDpSwCFGRiRMnYtu2bTh48CCMjIy461ImJibQ09ODiYkJxo0bh6ioKJibm8PY2BiTJ09G165duTuEAJCeno7i4mLk5ubi+fPn3NGSl5cXRCIRV279+vWws7N76Z0/qeLiYqSnp3PTmZmZSElJgbm5ORwdHWFsbIzg4GBMmzYNenp6cHJywqlTp/Drr79i2bJlKthDTUcJixAVkXbT/eLoTRs2bMDo0aMBAN9//z2EQiEiIiJkGo7W9v777+PUqVPcdMeOHQHUJBhnZ2cANRf1N27ciNGjRyvcS8KlS5fw2muvcdPSkaIiIyOxceNGAMCOHTswc+ZMjBw5Ek+ePIGTkxO++eabFtNwlHoclYN6HNWcsrIyZGZmwsXFhbq05oGGPi91/I7oLiEhhDcoYRFCeIMSFiGENyhhEUJ4gxIWIYQ3KGERQniDEhYhhDcoYRFCeIMSFiGENyhhEUJ4gxIW4Y9tguZ9KSkmJgYBAQEwMjKCtbU1Bg0ahLS0NJkyZWVlmDhxIiwsLGBoaIiIiAjk5eXJlPnkk0/g7+8PsVgMPz8/ue919OhRBAUFwcjICFZWVoiIiMDdu3cbjO/69euIiIiAs7MzBAIBli9fXqdMUVERpk6dCicnJ24gjYsXLyqzG9SKEhYhKtJcg1BkZmYiLCwMffr0QUpKCo4ePYrHjx/Lrae20tJSuLq6YtGiRfX2v/X+++/j+PHj2Lx5M65evYp+/fohJCQE9+/fV2JPqA89/CwHPfysOQ0+/NyIo54mGdG0n8ajR49gbW2NU6dOcYNQWFlZYdu2bRgyZAgA4ObNm/D09ERCQoJMFzNAzXBeBw4cqDPM1549ezB8+HCUl5dzfVf99ttvCAsLQ3l5OXR0dF4am7OzM6ZOnYqpU6dy854/fw4jIyMcPHiQ68APqOnHa8CAAViwYEGdeujhZ0L+JdQ1CIW/vz+EQiE2bNiA6upqFBQUYPPmzQgJCVEoWdWnqqoK1dXVdRKPnp4e/vrrr0bXq0qUsAhRA3UOQuHi4oJjx45h1qxZEIvFMDU1RXZ2Nnbt2tWkmI2MjNC1a1fMnz8fDx48QHV1NbZs2YKEhATk5OQ0qW5VoYRFiBqocxCK3NxcjB8/HpGRkbh48SJOnToFkUiEIUOGgDGGrKwsmUEoFi5cqHDdmzdvBmMMrVq1glgsxooVKzB8+PA63SZrCvU4SoiKqXsQitWrV8PExARLlizh5m3ZsgUODg44f/58nUEopKekimjTpg1OnTqFkpISFBYWws7ODkOHDoWrq6vCdahTy0ibhPwLMMYwadIk7N+/HydPnmxwEAqpxgxCUVpaKnegCKDmVFRbWxtubm7cS5mEJWVgYAA7Ozs8ffoUR48eRVhYmNJ1qAMdYRGiIs01CMUbb7yB77//Hl9//TWGDx+OoqIizJo1C05OTlz/7/JUVFTgxo0b3N/3799HSkoKDA0NuVF2jh49CsYY3N3dkZ6ejmnTpsHDwwNjxoxR015TDjVrkIOaNWgOn5s1CATy46s9CEVZWRk+++wzbN++XWYQitqnhL1795YZhEKq9iAUO3bswJIlS3Dr1i3o6+uja9euWLx4MTw8POqN7+7du3WO+gAgODgY8fHxAIBdu3Zh5syZyM7Ohrm5OSIiIvDNN9/AxMREbp3N3ayBEpYclLA0hwah4Bdqh0UIIfWghEUI4Q1KWIQQ3qCERQjhDUpYhBDeoIRFCOENSliEEN6ghEUI4Q1KWIQQ3qCERQjhDXr4mfDGouTHzfp+MzpaKlU+JiYG+/btw82bN7kBHBYvXgx3d3eujPRZwh07dsg8S2hjY8OV+eSTT3D27Flcu3YNnp6edbpIBmqe+Vu4cCFu3boFKysrTJo0CdOmTWswvnXr1uHXX3/FtWvXANT0HrFw4UJ06dKFK8MYQ3R0NNatW4dnz56he/fuWLNmDdq2bavUvlAXOsIiREWaaxCKP//8EyNHjsSHH36Ia9eu4ccff8T333+PVatWNRhffHw8hg8fjri4OCQkJMDBwQH9+vWTGWBiyZIlWLFiBdauXYvz58/DwMAAoaGhKCsra+ReUS16+FkOevhZcxp6mLalH2G9SF2DUIwYMQKVlZXYvXs3N2/lypVYsmQJsrKy6u014kXV1dUwMzPDqlWrMGrUKDDGYG9vj88++wyff/45gJp+6W1sbLBx40YMGzasTh308DMh/xLqGoSivLxc7kAR2dnZ+OeffxSup7S0FJWVlVx8mZmZyM3NlYnPxMQEgYGBSsWnTpSwCFEDdQ5CERoain379iE2NhYSiQS3bt3Cd999BwBKDRbxxRdfwN7enktQ0hhqX09rTHzqRAmLEDVQ5yAU48ePx6RJk/Dmm29CJBIhKCiIO10TCoUKDUKxaNEi7NixA/v37+dVv2N0l5AQFVP3IBQCgQCLFy/GwoULkZubCysrK66feFdXV5iZmTU4CMXSpUuxaNEinDhxAj4+PjLxSeOxs7OTic/Pz0/h+NSJjrAIUZHmGoRCSktLC61atYJIJML27dvRtWtXWFlZNTgIxZIlSzB//nwcOXIEnTt3lqnPxcUFtra2MvEVFhbi/PnzjYpPHegIixAVaa5BKB4/fow9e/agd+/eKCsrw4YNG7hmEg1ZvHgx5syZg23btsHZ2ZmLT3rqKBAIMHXqVCxYsABt27aFi4sLvvrqK9jb22PQoEFq2WfKooRFiIqsWbMGQM0gErXVHoTi+++/h1AoREREhEzD0dref/99meQjHQmn9iAUmzZtwueffw7GGLp27Yr4+HiZBqD1xVdRUcE1qZCKjo7G3LlzAQDTp09HSUkJJkyYgGfPnqFHjx44cuRIi7nORe2w5KB2WJpDg1DwC7XDIoSQelDCIoTwBiUsQghvUMIihPAGJSxCCG+0iIS1evVqODs7Q1dXF4GBgbhw4UK9ZdetW4eePXvCzMwMZmZmCAkJqVN+9OjREAgEMq/+/furezOICkkkEk2HQBTQ3J+Txtth7dy5E1FRUVi7di0CAwOxfPlyhIaGIi0tDdbW1nXKS/v06datG3R1dbF48WL069cP169fR6tWrbhy/fv3x4YNG7hpsVjcLNtDmkYkEkEoFOLBgwewsrKCSCRSuLsU0nwYY6ioqMCjR48gFAohEoma5X013g4rMDAQAQEBXOdjEokEDg4OmDx5MmbMmPHS9V/s0weoOcJ69uwZDhw40KiYqB2WZlVUVCAnJwelpaWaDoW8hL6+Puzs7OQmLHX8jjR6hFVRUYGkpCTMnDmTmycUChESEqJw/zsv9ukjFR8fD2tra5iZmaFPnz5YsGABLCws5NZRXl6O8vJybrqwsLARW0NURSQSwdHREVVVVaiurtZ0OKQeWlpa0NbWbtYjYI0mrMePH6O6ulpu/zs3b95UqI4X+/QBak4Hw8PD4eLigoyMDMyaNQsDBgxAQkICtLS06tQRExODefPmNW1jiEoJBALo6OhAR0dH06GQFkTj17CaQtqnT3x8vMxjAbW7cvX29oaPjw/atGmD+Ph49O3bt049M2fORFRUFDddWFgIBwcH9QZPCFGaRu8SWlpaQktLC3l5eTLzFekfSNqnz7Fjx2T69JHH1dUVlpaWSE9Pl7tcLBbD2NhY5kUIaXk0mrBEIhH8/f1l+t+RSCSIjY1tsP+dhvr0kSc7Oxv5+fkynZIRQvhH4+2woqKisG7dOmzatAmpqan46KOPUFJSgjFjxgAARo0aJXNRfvHixfjqq6+wfv16rk+f3NxcFBcXAwCKi4sxbdo0JCYm4u7du4iNjUVYWBjc3NwQGhqqkW0khKgIawFWrlzJHB0dmUgkYl26dGGJiYncsuDgYBYZGclNOzk5MQB1XtHR0YwxxkpLS1m/fv2YlZUV09HRYU5OTmz8+PEsNzdX4XgKCgoYAFZQUKCqTSTklaOO35HG22G1RNQOi5Cmo/6wCCGvNEpYhBDeoIRFCOENSliEEN6ghEUI4Q1KWIQQ3qCERQjhDUpYhBDeoIRFCOENSliEEN6ghEUI4Q1KWIQQ3qCERQjhDUpYhBDeoIRFCOENSliEEN6ghEUI4Q1KWIQQ3qCERQjhDUpYhBDeoIRFCOENSliEEN6ghEUI4Q1KWIQQ3qCERQjhDUpYhBDeoIRFCOENSliEEN6ghEUI4Q1KWIQQ3qCERQjhDUpYhBDeoIRFCOENSliEEN6ghEUI4Q1KWIQQ3qCERQjhDUpYhBDeoIRFCOENSliEEN6ghEUI4Q1KWIQQ3qCERQjhDUpYhBDeoIRFCOENSliEEN6ghEUI4Q1KWIQQ3qCERQjhDUpYhBDeoIRFCOENSliEEN6ghEUI4Q1KWIQQ3qCERQjhDUpYhBDeoIRFCOENpRPWpUuX8OuvvyIrKwsVFRWYPHkyfH19MWrUKBQUFKgjRkIIAQBoK7vCnDlzcPToUdy5cwfr16/H6tWrAQDXrl2DoaEhfvzxR5UHSQghQCOOsK5evQo7Ozs4OTnhxIkT0NPTQ0xMDLS1tXH48GF1xEgIIQAakbAePXoEW1tbAMCNGzcQEBCAL774Au3bt0deXp7KAySEECmlE5aJiQnu3r2LhIQEZGRkwMvLCwBQWloKQ0NDlQdICCFSSieswMBAPHnyBD169EBVVRV69+6NiooK3Lt3D66uruqIkRBCADTiovvSpUuRnZ2N9PR0DBw4EEOGDMHp06dhbm6O/v37qyNGQggB0IgjrHbt2uHvv/9GYWEhtm7dCqFQiN69e+PevXuYN29eo4JYvXo1nJ2doauri8DAQFy4cKHesuvWrUPPnj1hZmYGMzMzhISE1CnPGMOcOXNgZ2cHPT09hISE4Pbt242KjRDScjS64Wh5eTnu3buHrKwsmZeydu7ciaioKERHR+Pvv/+Gr68vQkND8fDhQ7nl4+PjMXz4cMTFxSEhIQEODg7o168f7t+/z5VZsmQJVqxYgbVr1+L8+fMwMDBAaGgoysrKGru5hJCWgCkpLS2N9ejRgwmFwjovLS0tZatjXbp0YRMnTuSmq6urmb29PYuJiVFo/aqqKmZkZMQ2bdrEGGNMIpEwW1tb9u2333Jlnj17xsRiMdu+fbtCdRYUFDAArKCgQIktIYTUpo7fkdJHWOPHj8fZs2fBGJP7UkZFRQWSkpIQEhLCzRMKhQgJCUFCQoJCdZSWlqKyshLm5uYAgMzMTOTm5srUaWJigsDAQIXrJIS0TEpfdE9KSoJQKMSUKVPg5eUFbW2lq+A8fvwY1dXVsLGxkZlvY2ODmzdvKlTHF198AXt7ey5B5ebmcnW8WKd02YvKy8tRXl7OTRcWFiq8DYSQ5qN0tmndujW0tLTw3XffqSMepSxatAg7duxAfHw8dHV1G11PTExMo28YEEKaj9KnhAsWLEBGRoZKHsOxtLSElpZWnRbyeXl5XGv6+ixduhSLFi3CsWPH4OPjw82XrqdMnTNnzkRBQQH3unfvXmM2hxCiZkonrGnTpoExhoEDB8Lc3Byurq7cq02bNkrVJRKJ4O/vj9jYWG6eRCJBbGwsunbtWu96S5Yswfz583HkyBF07txZZpmLiwtsbW1l6iwsLMT58+frrVMsFsPY2FjmRQhpgZS9Si8QCOp9CYVCpa/679ixg4nFYrZx40Z248YNNmHCBGZqaspyc3MZY4y99957bMaMGVz5RYsWMZFIxPbs2cNycnK4V1FRkUwZU1NTdvDgQXblyhUWFhbGXFxc2PPnzxWKie4SEtJ06vgdKX0NKzo6WqUJc+jQoXj06BHmzJmD3Nxc+Pn54ciRI9xF86ysLAiF/zsQXLNmDSoqKjBkyJA6cc2dOxcAMH36dJSUlGDChAl49uwZevTogSNHjjTpOhchRPMEjCnZFuEVUFhYCBMTExQUFNDpISGNpI7fUaPaJOTn52PVqlW4dOkSACAgIAATJ06EhYWFSoIihBB5lD7CunfvHrp164YHDx7IzG/VqhXOnTuH1q1bqzRATaAjLEKaTh2/I6XvEs6aNQv379+HQCCAh4cHPDw8IBAIcP/+fXz55ZcqCYoQQuRROmEdP34cenp6uHjxIq5fv47r16/jwoULEIvFOHr0qDpiJIQQAI1IWE+ePIGrqys6duzIzevUqRNcXV3x9OlTlQZHCCG1KZ2wbG1tcevWLfz222/cvEOHDuHWrVsvbZ1OCCFNoXTCGjhwICorKzFo0CAYGRnByMgIgwcPRnV1Nd566y11xEgIIQAa+Sxh+/btwRhDSUkJSkpKwBhD+/btMX/+fHXESAghABrRDsvMzAyXLl3Ctm3bZNphDR8+HGKxWOUBEkKIFLV0l4PaYRHSdBpr6T527Fi4ublh1qxZGDt2bL3lBAIBfvnlF5UERgghL1LoCEsoFCIoKAjnzp2DUCiEQCCoU4YxBoFAgOrqarUE2pzoCIuQptPYEVavXr3QoUMH7m95CYsQQtSNrmHJQUdYhDRdi3iWsE+fPpg8eXKd+atXr8YXX3yhkqAIIUQepRNWfHw8kpKS6szfvHkzli5dqpKgCCFEHoXbYZ0+fZr7u7CwUGa6pKQEt2/fhpaWlmqjI4SQWhS+hlXf3cHa3NzckJaWppLANImuYRHSdBrvcVTadEFejrOwsMCSJUtUEhQhhMijcMLKzMwEY4zrWmbfvn3cMn19fVhZWaklQEIIkVI4YTk5OQEANmzYACsrK26aEEKai9IPP0dGRqKiogJxcXF48OBBnZbto0aNUllwhBBSm9IJ6/bt2wgJCUF2dnadZQKBgBIWIURtlE5YM2bMwL1799QRCyGENEjphqNnzpyBtrY2jh8/DgDo2LEjtm/fDktLS24eIYSog9IJ69mzZ/D09ETfvn0hEAigo6ODoUOHwtbWFgsXLlRHjIQQAqARp4RGRkaQSCQAAENDQ9y8eRPnz59HVlYWMjIyVB4gIYRIKX2E5eDggH/++QfV1dXw9vZGUVERunXrhqKiItjZ2akjRkIIAdCIhBUZGYm+ffvi9u3b+PLLL6GjowPGGIRCIebOnauGEAkhpEaT+8PKzMxEcnIy2rdvD3d3d1XFpVH0LCEhTafxZwkBoLy8HOXl5dDX14e2tjZcXFzQunVrPH/+HOXl5TRyDiFEbZQ+JRw0aBDMzc1x+/Ztbl5GRgYsLCwwePBglQZHCCG1KZ2wLl68iDZt2sDT05Ob5+HhAVdXV1y8eFGlwRFCSG1KJ6yioiJUVlbWmV9ZWYmioiKVBEUIIfI0ulnDsmXLuH6xli9fjrt376J169YqD5AQQqQadQ2LMYZp06bBwMAA+vr6+OyzzyAQCBAeHq6OGAkhBEAjmjUUFxcjODgYycnJMvM7deqE+Ph4GBoaqjRATaBmDYQ0XYto1mBoaIjExERs374dFy5cAAAEBgZi2LBh0NHRUUlQhBAiDw2kKgcdYRHSdBo7who7dizc3Nwwa9YsjB07tt5yAoEAv/zyi0oCI4SQFyl0hCUUChEUFIRz587VO9yXdESdF7tM5iM6wiKk6TR2hNWrVy906NCB+/tl4xMSQog60DUsOegIi5CmU8fvSOl2WIQQoikKnRJqaWkpVJlAIEBVVVWTAiKEkPoolLDorJEQ0hIolLA2bNig7jgIIeSlFEpYkZGR6o6DEEJeqlEX3S9fvowRI0bA29sb3t7eGDlyJC5fvqzq2AghRIbSzRr27t2LYcOGQSKRcNe2BAIBhEIhduzYgYiICLUE2pyoWQMhTaeO35HSCatt27bIyMiAqakpXnvtNQBAfHw8nj59Cjc3N9y6dUslgWkSJSxCmq5F9NaQnZ0NExMTpKamwsbGBgDw8OFDuLu7Izs7WyVBEUKIPEonrM6dO+Px48dcsgIAa2tr2NrawtbWVqXBEUJIbUonrOnTp+Odd97B7NmzMWzYMADAzp07cf/+ffzwww/Iysriyjo6OqouUkLIK0/pa1ivQqt3uoZFSNO1iGtY1OqdEKIpSiesuLg4dcRBCCEvpXTCCg4OVkcchBDyUkonLABIS0vDqVOnkJeXV+cUcc6cOSoJjBBCXqT0RfeffvoJkyZNgkQikbucukgmhAAt5KL7woULUV1dDV1dXVhbW1N3yYSQZqN0wiooKICjoyOuX78OAwMDdcRECCFyKd1bw+jRo1FQUIAnT56oIx5CCKmX0tewysrK4O/vj4yMDHTo0EHm3FQgECA2NlblQTY3uoZFSNO1iGtYs2bNQmpqKgDg77//BlCTqKTjEhJCiLoofUr4yy+/QCAQwMHBAd27d0dwcDB69erF/aus1atXw9nZGbq6uggMDMSFCxfqLXv9+nVERETA2dkZAoEAy5cvr1Nm7ty5EAgEMi8PDw+l4yKEtDxKH2EZGxvDxsZGJf1e7dy5E1FRUVi7di0CAwOxfPlyhIaGIi0tDdbW1nXKl5aWwtXVFW+//TY+/fTTeutt3749Tpw4wU1razequRkhpIVR+gjrm2++QU5ODhITE5v85suWLcP48eMxZswYeHl5Ye3atdDX18f69evllg8ICMC3336LYcOGQSwW11uvtrY2192Nra0tLC0tmxwrIUTzlE5Y0dHRqKqqQvfu3WFpaQlXV1fu1aZNG4XrqaioQFJSEkJCQv4XjFCIkJAQJCQkKBuWjNu3b8Pe3h6urq4YOXKkTJc3hBD+Uvpc6Z9//uH+fvLkiUzzBmUuuj9+/BjV1dUyHQECgI2NDW7evKlsWJzAwEBs3LgR7u7uyMnJwbx589CzZ09cu3YNRkZGctcpLy9HeXk5N11YWNjo9yeEqI/SCWvUqFEt+m7ggAEDuL99fHwQGBgIJycn7Nq1C+PGjZO7TkxMDObNm9dcIRJCGknphLVx40aVvLGlpSW0tLSQl5cnMz8vL0+lXS2bmpqiXbt2SE9Pr7fMzJkzERUVxU0XFhbCwcFBZTEQQlSjUeMSVlRUYNOmTZg8eTImT56MX3/9FRUVFUrVIRKJ4O/vL9PQVCKRIDY2Fl27dm1MWHIVFxcjIyMDdnZ29ZYRi8UwNjaWeRFCWh6lj7CePn2K3r1749q1azLzly1bhvj4eJiamipcV1RUFCIjI9G5c2d06dIFy5cvR0lJCcaMGQOg5vSzVatWiImJAVCTKG/cuMH9ff/+faSkpMDQ0BBubm4AgM8//xwDBw6Ek5MTHjx4gOjoaGhpaWH48OHKbiohpKVhSvr444+ZQCBgAoGAGRgYMAMDAyYQCJhQKGQTJ05Utjq2cuVK5ujoyEQiEevSpQtLTEzklgUHB7PIyEhuOjMzkwGo8woODubKDB06lNnZ2TGRSMRatWrFhg4dytLT05WKqaCggAFgBQUFSm8PIaSGOn5HSj9L6ODggIcPH2LXrl0ICwsDABw4cADvvPMObG1t/xVNCOhZQkKaTh2/I6WvYeXl5aFdu3ZcsgKAQYMGwd3dvc4FdEIIUSWlE5aFhQUyMjJw+fJlbl5KSgrS09NhYWGh0uAIIaQ2pRPW66+/jrKyMnTu3BkdOnRAhw4dEBAQgIqKCvTr108dMRJCCIBG9Id17949BAUFIScnR2a+nZ0dzp8/j9atW6s0QE2ga1iENF2L6A/LwcEBKSkpWL16NS5evAig5qHkiRMnwsrKSiVBEUKIPEofYb0K6AiLkKbT6F3CAwcOoE+fPtiyZUudZevXr0efPn1w4MABlQRFCCHyKJywfvrpJ5w+fVqmOxip0NBQnD59GmvXrlVpcIQQUpvCCevq1ato3bq13AeTW7VqBQcHB1y5ckWlwRFCSG0KJ6xHjx5BT0+v3uW6urrIz89XSVCEECKPwglL2mD03r17dZZlZWUhIyODGo4SQtRK4YTVtWtXVFVVITw8XObU7+rVqxgyZAiqq6tV2i3Mq2THjh3o1KkT9PT0YG5ujiFDhiAjI6PBdfbt24e+ffvCxMSEGx3oyJEjMmWeP3+O8PBwODs7Q09PD8bGxvD09MSXX36JsrIydW4SIeqh6FPSsbGxXK8MQqGQmZiYMFNTUyYUCrn5J0+eVNlT2ZrUnL01/Pzzz1yvEy4uLszY2JgBYNbW1iwnJ6fe9aZMmcLEYjFr06YNt/6ff/4pU+bp06dMR0eHubm5MX9/f2Zra8uV/eCDD9S9aeQVp47fkVLdy8yZM4frWubF19y5c1UWlKY1V8IqLy9nlpaWDACLiIhgjDF2//59ZmRkxACwyZMn17tubm4uKy8vZ3FxcfUmLIlEwsrLy7npyspK5uLiwgCwDh06qGejCPl/6vgdKdXSfd68eejRowfWrVuHGzdugDGG9u3bY8KECXKbO5CGXbx4EY8fPwYAREREAADs7e0RFBSE48eP1znFq+3FwTvkEQgEEIlEeP/993HlyhVkZ2dzj1T16NFDBVtASPNS+tGc119/Ha+//ro6Ynnl1L6BUXvgWGkyUlXfYteuXeMeowKAkSNHYsWKFSqpm5Dm1Kg+3Yl6MRU/LZWYmIiysjKcOXMG9vb22Lp1K+bPn6/S9yCkOVDC0qDaI/M8fPiwzt+Ojo4qey+xWIwePXpg6NChAICFCxeitLRUZfUT0hwoYWlQQEAA13Zt7969AIAHDx4gMTERANC/f38AgIeHBzw8PLBq1Sql6o+NjcXff//NTRcXF+P06dMAgOrqamraQHiHEpYGiUQiLFy4EEBNwnJ1dYWnpyeKiopgaWmJGTNmAADS0tKQlpbGXaAHgBUrVsDNzQ0jR47k5o0dOxZubm744osvAABnzpyBv78/rK2t4efnB3t7eyQlJQEABg4cCHNz8+baVEJUghKWhk2YMAFbtmyBn58fHjx4AIFAgPDwcJw7dw729vb1rvfkyRNkZGTgwYMH3LycnBxkZGRwfesHBQWhd+/eEAgEuH79OiQSCXx9ffH1119j165dat82QlRO2XYQW7duZZ9++im7ceMGN+/GjRvs008/ZVu3blVZewtNomG+iDps376ddezYkenq6jIzMzMWERHx0iHo9u7dy/r06cM1KIac9nb37t1jH3zwAevQoQMzNTVlBgYGrH379uzbb79lFRUVXLmUlBTWt29fZmNjw3R0dJi5uTnr0qUL++WXX9SyvRpvOMoYYx4eHszU1JRVVlZy8yorK5mpqSnz9PRUWWCaRAmLqJo6n2iQNh42NDRkfn5+Msnto48+4srt37+fGRoaMk9PT9apUyeugTIAtn37dpVvc4tIWLq6uszHx6fOfB8fH6anp6eSoDSNEhZRJXU/0XD58mW2bt06VlZWxhhj7MmTJ9wTDcbGxjJxSCQSbjo9PZ2rc9KkSarcZMZYC2jpDtTcHs/IyMCjR4+4PtwfPXqEjIwMiMXixp6Z8tYPT3/QdAgaM8VsiqZD4AV1P9Hg4+MDHx8fbtrMzAwdOnRAZmamzG9SJBKhoqICvXr1QmVlJdLT07llfHnyQemE1blzZ8TFxaF79+4YM2YMAGDjxo14/vw59dZAiBzN9USDVFpaGk6ePAkAGD9+vMwyiUSC8+fPc9Pa2tr47rvvuPZ5LZ3Sdwmlt8wzMjIwe/ZszJ49G7dv34ZAIOBuwxNCXo6pYfyXixcvIjg4GCUlJQgPD8e8efNkluvq6oIxhsLCQmzcuBGMMUyfPh2HDx9WeSzq0KiBVHfs2AFnZ2ewmmtgcHFxwY4dO9C3b191xEgIrzXXEw0HDx5E7969kZeXhwkTJmDXrl3Q1pZ/EmVkZITIyEj4+PigvLwcCxYsUEkM6taodlhvv/02MjIy8PDhQzx8+BAZGRkYMmSIqmMj5F9B3U80AMAPP/yA8PBwPH/+HIsXL8ZPP/0ELS0tmTJbt27F/fv3uelbt25x17FKSkqU3zANUChhZWVlcY0Rs7KyuFdpaSlKS0tl5hFCZKn7iYaEhARMnToVEokEhoaG2LdvH4KCgriXtEuhdevWwcHBAc7OzvD29kb79u1RVFQEAIiMjGyWfdFUCl10d3Z2RteuXXH27Fk4OztDIBDILScQCFBVVaXSAAn5N5gwYQIMDAywdOlSpKamQldXF+Hh4Vi0aJFCTzTUJk1A0oOI8vJybllRUZHMRfXay8PCwlBcXIyMjAxkZ2fDyMgIPj4+GD9+PN59912VbKe6KTTys1AoRFBQEM6dOwehsP6DMoFAgOrqapUGqAnKjFhLzRoIkU8dIz8rdIQVFxfHvWFcXJxK3pgQQpSlUMIKDg4GAFRWVuLUqVPQ0tLCrFmz6j01JIQQdVCq4aiOjg5iYmLg5uaGL7/8Ul0xEcILi5Ifv7zQv9SMjpYaeV+lmzV069YNeXl5qKysVEc8hBBSL6UfzRkxYgQmTpyI/v3744MPPoCNjY3MqWGvXr1UGiAhhEgpnbDGjx8PgUCA+Ph4xMfHyyyjZg2EEHVSOmEB9T8DpY5nowghRErphJWZmamOOAgh5KWUTlinTp2ClZUVBgwYIDP/7t27NGwUIUStlL5LOHr0aLmDcA4fPlymEzFCCFE1lY2a8+TJE7qGRQhRK4VPCV1dXbm/k5OTZaZLS0vx6NEjrgsNQghRB4UT1t27dwHUNF0oLy/npmsLDw9XVVyEEFKHwgkrOjoaADBv3jy0bt0a48aN45bp6+vDw8MDb775puojJISQ/6d0woqLi0P79u25aUIIaS5KN2uQtm6/c+cOzp8/D319fYSFhak6LkIIqUPpu4QSiQTvv/8+2rVrh3fffReLFy/G5s2boaWlhZUrV6ojRkIIAdCIhLVw4UKsX78eEomEa8YwePBgaGtr49ChQyoPkBBCpJROWBs2bICOjg4OHDjAzTM0NISDgwNSU1NVGRshhMhQOmFlZ2fDy8sLb731lsx8IyMjPHr0SGWBEULIi5ROWJaWlsjMzER+fj43LysrC6mpqbCyslJpcIQQUpvSCSs0NBSFhYXw9vYGANy4cQOdOnVCZWUlNyAkIYSog9IJ65tvvkHr1q2Rm5sLoGYonydPnsDe3h5ff/21ygMkhBAppdth2dnZISUlBatWrcKFCxcA1AzFPXHiRFhaaqZjekLIq0HphHX69GkYGxtjzpw5MvPLy8tRWloKfX19lQVHCCG1KX1K2Lt3b0ycOFHufFWN7koIIfI0qj8sef1elZSUUH9YhBC1UviUsE+fPtzfN27ckJkuKSnBtWvXYGpqqtLgCCGkNoUTVnx8PAQCAQQCAQoLC+sM8QUAISEhqoyNEEJkKJywIiMjAQCbNm2ClZUV/vOf/3DLpP1hjR07VvUREkLI/1M4YW3YsAFATX9Y/v7+3DQhhDQXpZs1vNg1cnZ2Ni5evAgvLy+4u7urKi5CCKlD6buE06dPh6urKxITE3H58mV4enpiyJAh8Pb2pu5lCCFqpXTCOnbsGB4+fMidFpaUlMDIyAhVVVVYvHix0gGsXr0azs7O0NXVRWBgINd6Xp7r168jIiICzs7OEAgEWL58eZPrJITwh9IJ6+7du3BycoKOjg6SkpLg6uqKR48ewd7eXun+sHbu3ImoqChER0fj77//hq+vL0JDQ/Hw4UO55UtLS+Hq6opFixbB1tZWJXUSQvhD6YRVWVkJLS0tAEBaWhp8fX2ho6MDGxsblJWVKVXXsmXLMH78eIwZMwZeXl5Yu3Yt9PX1sX79ernlAwIC8O2332LYsGEQi8UqqZMQwh9KJyxHR0dcv34doaGhyM/PR8eOHQEAubm59R71yFNRUYGkpCSZtltCoRAhISFISEhQNqwm1VleXo7CwkKZFyGk5VE6Yb3//vtgjOH48eMQiUQYMWIE7ty5g5ycHHTq1Enheh4/fozq6mrY2NjIzLexseG6rlFWY+uMiYmBiYkJ93JwcGjU+xNC1EvpZg2fffYZ2rVrh9u3byM0NBSurq5IT0/HunXruKMtvpk5cyaioqK46cLCQkpahLRASicsABg4cCAAID8/H/n5+XBzc4Obm5tSdVhaWkJLSwt5eXky8/Py8pQ6tVRFnWKxuN5rYoSQlqNRvTWsWrUK9vb2sLa2hrW1Nezt7ZUek1AkEsHf3x+xsbHcPIlEgtjYWHTt2rUxYamlTkJIy6H0EVZ0dDQWLFgg05VMbm4upk6disePH2PevHkK1xUVFYXIyEh07twZXbp0wfLly1FSUoIxY8YAAEaNGoVWrVohJiYGQM1F9Rs3bnB/379/HykpKTA0NOSO8F5WJyGEv5ROWGvWrAEA9OzZE0OGDAEA7Nu3D6dOncKaNWuUSlhDhw7Fo0ePMGfOHOTm5sLPzw9HjhzhLppnZWVBKPzfQeCDBw9krpMtXboUS5cuRXBwMNd7xMvqJITwl4Ap2euesbExTE1NkZmZybXHqqqqgouLCwoLC1FQUKCWQJtTYWEhTExMUFBQ8NJeVH94+kMzRdXyTDGboukQNGpR8mNNh6AxMzq+fPwGZX5HilL6GtbgwYPBGINAIODmSf8ODw9XSVCEECKPQqeEv/76K/d3586dsW/fPvTp00fmlLCgoAD+/v7qiZIQQqDgKaFQKJQ5opKHMQahUIiqqiqVBacpdEqoGDolpFPChqjjlFDhi+6KXOqSSCRNCoYQQhqiUMKiREQIaQka1XAUqHlu7/HjV/eQmBDS/JRKWCUlJZg6dSqsrKxgY2MDGxsbWFlZ4dNPP0VxcbG6YiSEEABKXMN6/vw5evXqhZSUFJnrWfn5+VixYgXOnDmDv/76C7q6umoJlBBCFD7C+v7775GcnAzGGFxcXBAWFobBgwfD1dUVjDEkJyfX22UxIYSogsIJa/fu3RAIBFi0aBHS09Oxf/9+7N27F7dv38bChQvBGMPOnTvVGSsh5BWncMJKT0+Hvb09pk+fXqeV+4wZM2Bvb4/bt2+rJUhCCAGUSFjV1dUQiUT1LheJRNT8gRCiVgonLGdnZ9y9exe7d++us2znzp24e/cunJ2dVRkbIYTIUPgu4VtvvYUlS5Zg2LBhWLt2Lfz8/CAQCJCcnIz4+HgIBAKEhYWpM1ZCyCtO4YT1xRdfYPv27bh37x7i4+O5/qeAmsd2nJycMH36dHXESAghAJQ4JTQzM8O5c+fw5ptvQiAQgDHGdTMzcOBAnDlzBmZmZuqMlRDyilOqx9FWrVrh0KFDePbsGXdH0M3NjRIVIaRZNGrUHFNTUwQEBKg6FkIIaVCjH34mhJDmRgmLEMIblLAIIbxBCYsQwhuUsAghvEEJixDCG5SwCCG8QQmLEMIblLAIIbxBCYsQwhuUsAghvEEJixDCG5SwCCG8QQmLEMIblLAIIbxBCYsQwhuUsAghvEEJixDCG5SwCCG8QQmLEMIblLAIIbxBCYsQwhuUsAghvEEJixDCG5SwCCG8QQmLEMIblLAIIbxBCYsQwhuUsAghvEEJixDCG5SwCCG8QQmLEMIblLAIIbxBCYsQwhuUsAghvEEJixDCG5SwCCG8QQmLEMIblLCIxu3YsQOdOnWCnp4ezM3NMWTIEGRkZLx0vZUrV8LLywtisRjW1tYYO3Ys8vLyZMoIBAK5r9mzZ6trc4gaaWs6APJq++WXX/D+++8DAFxcXJCfn4+9e/fizJkzuHz5MmxtbeWu99VXX2HBggUAgLZt2yI7OxsbNmxAQkICkpKSoK+vL1Pez88PYrGYm3ZwcFDTFhF1oiMsojEVFRWYMWMGACAiIgJ37txBamoqjIyM8PDhQyxcuFDuenl5eVi8eDEA4LPPPsOtW7eQmJgIgUCAmzdvYu3atXXW2b9/PxITE7nXBx98oL4NI2pDCYtozMWLF/H48WMANQkLAOzt7REUFAQAOHLkiNz1Tpw4gcrKSpn1fHx84ObmVu96nTt3hr6+Ptq3b49FixahvLxctRtDmgUlLKIx9+7d4/62trbm/raxsQEAZGVlqWQ9MzMztG7dGmKxGDdu3MDMmTMxatSopm8AaXaUsEiLwxhT2XqJiYnIz89HSkoK7t+/jz59+gAAdu3aJZP4CD9QwiIaU/vC98OHD+v87ejo2OT1AgMDIRAIAAD6+voYPHgwt4wSFv9QwiIaExAQAAsLCwDA3r17AQAPHjxAYmIiAKB///4AAA8PD3h4eGDVqlUAgL59+0JbW1tmvStXriA9PV1mvdOnT2PPnj2orq4GAJSVleHgwYPc+zs5Oal1+4jqtYiEtXr1ajg7O0NXVxeBgYG4cOFCg+V3794NDw8P6OrqwtvbG4cPH5ZZPnr06DrtbqRfYtJyiEQi7k7g3r174erqCk9PTxQVFcHS0pK7g5iWloa0tDTuAr2trS2mTZsGAPjuu+/g7u6OoKAgMMbQtm1b7g7gnTt38Pbbb8PExAQ+Pj6wt7fHiRMnAABjxoxBq1atmnuTSRNpPGHt3LkTUVFRiI6Oxt9//w1fX1+EhobKHOrXdu7cOQwfPhzjxo1DcnIyBg0ahEGDBuHatWsy5fr374+cnBzutX379ubYHKKkCRMmYMuWLfDz88ODBw8gEAgQHh6Oc+fOwd7evt71vvnmGyxfvhweHh7IzMyEgYEBIiMjcfr0aRgYGAAAevTogQ8//BCOjo7IzMyERCKBv78/1q5di//+97/NtYlEhQSssVc4VSQwMBABAQHc4b5EIoGDgwMmT57M/Q9b29ChQ1FSUoLff/+dmxcUFAQ/Pz+u/c3o0aPx7NkzHDhwoFExFRYWwsTEBAUFBTA2Nm6w7A9Pf2jUe/wbTDGboukQNGpR8mNNh6AxMzpavrSMMr8jRWn0CKuiogJJSUkICQnh5gmFQoSEhCAhIUHuOgkJCTLlASA0NLRO+fj4eFhbW8Pd3R0fffQR8vPzVb8BhJBmpdFHcx4/fozq6mqu/YyUjY0Nbt68KXed3NxcueVzc3O56f79+yM8PBwuLi7IyMjArFmzMGDAACQkJEBLS6tOneXl5TINCQsLC5uyWYQQNflXPks4bNgw7m9vb2/4+PigTZs2iI+PR9++feuUj4mJwbx585ozxH+HbQJNR6BZno80HcErR6OnhJaWltDS0qrzhH1eXl69D73a2toqVR4AXF1dYWlpyd32ftHMmTNRUFDAvah9DiEtk0YTlkgkgr+/P2JjY7l5EokEsbGx6Nq1q9x1unbtKlMeAI4fP15veQDIzs5Gfn4+7Ozs5C4Xi8UwNjaWeRFCWh6NN2uIiorCunXrsGnTJqSmpuKjjz5CSUkJxowZAwAYNWoUZs6cyZWfMmUKjhw5gu+++w43b97E3LlzcenSJUyaNAkAUFxcjGnTpiExMRF3795FbGwswsLC4ObmhtDQUI1sIyFENTR+DWvo0KF49OgR5syZg9zcXPj5+eHIkSMyD7IKhf/Lq926dcO2bdswe/ZszJo1C23btsWBAwfQoUMHAICWlhauXLmCTZs24dmzZ7C3t0e/fv0wf/58mf6QCCH8o/F2WC0RtcNSzJQ/p2o6BI1a9ApfdH8l22ERQogyKGERQniDEhYhhDcoYRFCeIMSFiGENyhhEUJ4gxIWIYQ3KGERQniDEhYhhDcoYRFCeIMSFiGENyhhEUJ4gxIWIYQ3KGERQniDEhYhhDcoYRFCeIMSFiGENyhhEUJ4gxIWIYQ3KGERQniDEhYhhDcoYRFCeIMSFiGENyhhEUJ4gxIWIYQ3KGERQniDEhYhhDcoYRFCeIMSFiGENyhhEUJ4gxIWIYQ3KGERQniDEhYhhDcoYRFCeIMSFiGENyhhEUJ4gxIWIYQ3KGERQniDEhYhhDcoYRFCeIMSFiGENyhhEUJ4gxIWIYQ3KGERQniDEhYhhDcoYRFCeIMSFiGENyhhEUJ4gxIWIYQ3KGERQniDEhYhhDcoYRFCeIMSFiGENyhhEUJ4gxIWIYQ3KGERQniDEhYhhDcoYRFCeIMSFiGENyhhEUJ4gxIWIYQ3KGERQniDEhYhhDcoYRFCeIMSFiGEN1pEwlq9ejWcnZ2hq6uLwMBAXLhwocHyu3fvhoeHB3R1deHt7Y3Dhw/LLGeMYc6cObCzs4Oenh5CQkJw+/ZtdW4CIaQZaDxh7dy5E1FRUYiOjsbff/8NX19fhIaG4uHDh3LLnzt3DsOHD8e4ceOQnJyMQYMGYdCgQbh27RpXZsmSJVixYgXWrl2L8+fPw8DAAKGhoSgrK2uuzSKEqIHGE9ayZcswfvx4jBkzBl5eXli7di309fWxfv16ueV/+OEH9O/fH9OmTYOnpyfmz5+PTp06YdWqVQBqjq6WL1+O2bNnIywsDD4+Pvj111/x4MEDHDhwoBm3jBCiahpNWBUVFUhKSkJISAg3TygUIiQkBAkJCXLXSUhIkCkPAKGhoVz5zMxM5ObmypQxMTFBYGBgvXUSQvhBW5Nv/vjxY1RXV8PGxkZmvo2NDW7evCl3ndzcXLnlc3NzueXSefWVeVF5eTnKy8u56YKCAgBAYWHhS7ehrPDVPc0sLNV0BJpVVlyk6RA0prBQpECZmt8PY0xl76vRhNVSxMTEYN68eXXmOzg4aCAa/pih6QA0zlXTAWhM3V9L/YqKimBiYqKS99VowrK0tISWlhby8vJk5ufl5cHW1lbuOra2tg2Wl/6bl5cHOzs7mTJ+fn5y65w5cyaioqK4aYlEgidPnsDCwgICgUDp7SLqV1hYCAcHB9y7dw/GxsaaDofIwRhDUVER7O3tVVanRhOWSCSCv78/YmNjMWjQIAA1ySI2NhaTJk2Su07Xrl0RGxuLqVOncvOOHz+Orl27AgBcXFxga2uL2NhYLkEVFhbi/Pnz+Oijj+TWKRaLIRaLZeaZmpo2adtI8zA2NqaE1YKp6siKwzRsx44dTCwWs40bN7IbN26wCRMmMFNTU5abm8sYY+y9995jM2bM4MqfPXuWaWtrs6VLl7LU1FQWHR3NdHR02NWrV7kyixYtYqampuzgwYPsypUrLCwsjLm4uLDnz583+/YR9SgoKGAAWEFBgaZDIc1I4wmLMcZWrlzJHB0dmUgkYl26dGGJiYncsuDgYBYZGSlTfteuXaxdu3ZMJBKx9u3bsz/++ENmuUQiYV999RWzsbFhYrGY9e3bl6WlpTXHppBmQgnr1SRgTIWX8AlpJuXl5YiJicHMmTPrnM6Tfy9KWIQQ3tB4S3dCCFEUJSxCCG9QwiLNZuPGjbxoLnL37l0IBAKkpKQovI5AIFD4WVVlyhJZlLB4bPTo0RAIBNzLwsIC/fv3x5UrVzQdWovUu3dvbl+JxWK0atUKAwcOxL59+2TKOTg4ICcnBx06dFC47pycHAwYMEDlZYksSlg8179/f+Tk5CAnJwexsbHQ1tbGm2++qemw1KaioqJJ648fPx45OTnIyMjA3r174eXlhWHDhmHChAlcGS0tLdja2kJbW/F21ba2tgrfrVSmLJFFCYvnxGIxbG1tYWtrCz8/P8yYMQP37t3Do0ePuDL37t3DO++8A1NTU5ibmyMsLAx3797llo8ePRqDBg3C0qVLYWdnBwsLC0ycOBGVlZVcmZycHLzxxhvQ09ODi4sLtm3bBmdnZyxfvpwrs2zZMnh7e8PAwAAODg74+OOPUVxcXG/s0vetberUqejduzc33bt3b0yaNAlTp06FpaUlQkND5Z6yPXv2DAKBAPHx8Q3uL319fdja2qJ169YICgrC4sWL8dNPP2HdunU4ceIEANlTQolEgtatW2PNmjUy9SQnJ0MoFOKff/4BIHuaV1FRgUmTJsHOzg66urpwcnJCTEwMt+6Lp4RXr15Fnz59oKenBwsLC0yYMEFmvyny+bwqKGH9ixQXF2PLli1wc3ODhYUFAKCyshKhoaEwMjLCmTNncPbsWRgaGqJ///4yRytxcXHIyMhAXFwcNm3ahI0bN2Ljxo3c8lGjRuHBgweIj4/H3r178d///rdOJ4tCoRArVqzA9evXsWnTJpw8eRLTp09v8nZt2rQJIpEIZ8+exdq1a5tc34siIyNhZmZW59QQqNmm4cOHY9u2bTLzt27diu7du8PJyanOOitWrMChQ4ewa9cupKWlYevWrXB2dpb73iUlJQgNDYWZmRkuXryI3bt348SJE3UeTXvZ5/PK0Gy7VdIUkZGRTEtLixkYGDADAwMGgNnZ2bGkpCSuzObNm5m7uzuTSCTcvPLycqanp8eOHj3K1ePk5MSqqqq4Mm+//TYbOnQoY4yx1NRUBoBdvHiRW3779m0GgH3//ff1xrd7925mYWHBTW/YsIGZmJjIxB8WFiazzpQpU1hwcDA3HRwczDp27ChTJjMzkwFgycnJ3LynT58yACwuLq7eeIKDg9mUKVPkLgsMDGQDBgyQW39ycjITCATsn3/+YYwxVl1dzVq1asXWrFnDrQ+A7d+/nzHG2OTJk1mfPn1k9nlttcv+97//ZWZmZqy4uJhb/scffzChUMg9nvayz+dVQkdYPPfaa68hJSUFKSkpuHDhAkJDQzFgwADuVOXy5ctIT0+HkZERDA0NYWhoCHNzc5SVlSEjI4Orp3379tDS0uKm7ezsuCOotLQ0aGtro1OnTtxyNzc3mJmZycRy4sQJ9O3bF61atYKRkRHee+895Ofno7S0aR1n+fv7N2l9RTDG6u2Zw8/PD56entxR1qlTp/Dw4UO8/fbbcsuPHj0aKSkpcHd3xyeffIJjx47V+76pqanw9fWFgYEBN6979+6QSCRIS0vj5jX0+bxKKGHxnIGBAdzc3ODm5oaAgAD8/PPPKCkpwbp16wDUnCb6+/tzSU36unXrFkaMGMHVo6OjI1OvQCCARCJROI67d+/izTffhI+PD/bu3YukpCSsXr0aQP0XyoVCYZ3O3eRdl6n9Y5auB8h2DNeU6znV1dW4ffs2XFxc6i0zcuRILmFt27YN/fv35067X9SpUydkZmZi/vz5eP78Od555x0MGTKk0fEBTf98/i0oYf3LCAQCCIVCPH/+HEDNj+f27duwtrbmEpv0pWjXH+7u7qiqqkJycjI3Lz09HU+fPuWmk5KSIJFI8N133yEoKAjt2rXDgwcPGqzXysoKOTk5MvMUaftkZWUFADLrKtNm6kWbNm3C06dPERERUW+ZESNG4Nq1a0hKSsKePXswcuTIBus0NjbG0KFDsW7dOuzcuRN79+7FkydP6pTz9PTE5cuXUVJSws07e/YshEIh3N3dG71N/1aUsHiuvLwcubm5yM3NRWpqKiZPnozi4mIMHDgQQM2RgaWlJcLCwnDmzBlkZmYiPj4en3zyCbKzsxV6Dw8PD4SEhGDChAm4cOECkpOTMWHCBOjp6XGnUW5ubqisrMTKlStx584dbN68+aUXyPv06YNLly7h119/xe3btxEdHS0z+lF99PT0EBQUhEWLFiE1NRWnTp3C7NmzFdqW0tJS5ObmIjs7G4mJifjiiy/w4Ycf4qOPPsJrr71W73rOzs7o1q0bxo0bh+rqarz11lv1ll22bBm2b9+Omzdv4tatW9i9ezdsbW3lNpodOXIkdHV1ERkZiWvXriEuLg6TJ0/Ge++9V6ebb0IJi/eOHDkCOzs72NnZITAwkLvTJG0aoK+vj9OnT8PR0RHh4eHw9PTEuHHjUFZWplTHd7/++itsbGzQq1cvDB48GOPHj4eRkRF0dXUBAL6+vli2bBkWL16MDh06YOvWrTK38uUJDQ3FV199henTpyMgIABFRUUYNWqUQvGsX78eVVVV8Pf3x9SpU7FgwQKF1lu3bh3s7OzQpk0bhIeH48aNG9i5cyd+/PHHl647cuRIXL58GYMHD4aenl695YyMjLBkyRJ07twZAQEBuHv3Lg4fPsydytamr6+Po0eP4smTJwgICMCQIUPQt29fbhQoIot6ayCNkp2dDQcHB+5COyHNgRIWUcjJkydRXFwMb29v5OTkYPr06bh//z5u3bpV54IwIepCo+YQhVRWVmLWrFm4c+cOjIyM0K1bN2zdupWSFWlWdIRFCOENuuhOCOENSliEEN6ghEUI4Q1KWIQQ3qCERQjhDUpYLYC02965c+c2uS5nZ+dG1bVx40YujpausduoatIul2t3OCjdh8r0VdWYfT937lwIBIJ6+9n6t6KEpUK1v3haWlq4d+9es8fQsWNHBAYGonXr1kqtZ2VlhcDAQAQGBiq8Tnx8PLe9tXswVYWG6m7sNjYH6T6UPqCtiMbs+9atWyMwMBAdO3ZsTJj8pbGeuP6FgoODGQDuNX/+fIXWk5aPjo5Wb4AqFhcXx8WemZn50vLl5eVqq1sTpJ937Q4HiXrREZaKZGZm4vTp0wCAzp07A6jptuRFV65cQVBQEHR1deHr64u//vqrTpnaRxc///wzevXqBT09PXTr1g0ZGRk4ePAg2rVrBxMTEwwbNgyFhYXcui+eLtWu6+DBg1xdHh4e+P3337n15J2WJCYmom/fvrCwsICuri6cnZ0xaNAgZGRkYO7cuTK9G7i4uEAgEGD06NEycUybNg1jx46FqakpQkNDAQAzZsxA+/btYWpqCh0dHdjb2yMyMpLrLkbRumufEmZlZWHUqFGwtbWFjo4OWrdujY8//limSxfpKEO9e/fG6tWr4ezsDCMjI7z55pvIzc2t/8MF8PTpU7zzzjvQ19eHo6NjvT1R1D4lvH//PrS0tLh9LxUbG8uVu3nzptL7XrqPXjwlrK6uxnfffQcvLy+IxWKYmJjg9ddfx5kzZ7gyin4fiouL8dFHH8HBwQFisRhWVlbo3r273O90s9J0xvy3iI6OZgCYra0tS05O5o4Ozpw5w5UpLS1lrVq1YgCYjo4O8/T0ZMbGxnWOsGofXYjFYtauXTsmEokYAObm5sbEYjHz8PBgAoGAAWAzZszg3sPJyaneunR0dFjbtm2Znp4eA8CMjIxYfn4+Y6ym+2JpOcZqugG2sLBgAJiNjQ3z8/NjVlZWXDfE69atY56entw6fn5+LDAwkH399dcycYhEIqanp8e8vb25Loh9fX2ZiYkJ69Chg8x2BAQEMMaYwnVLtzEvL4/Z29tz+8vLy4tpa2szAKxDhw7s+fPnjLGaroal+0FXV5e1bduWe48RI0Y0+PmGh4dzZd3d3WW6pa59hCUts2HDBsYYY/369WMA2LBhw7gy48ePZwBYYGBgo/Z97e+bk5MTV++4ceO4etzc3Ji5uTkDwLS1tVl8fLxS34dPP/2U258dO3ZkLi4uTEtLi0VGRja4n9SNEpYKSCQS5uLiwgCwqKgoxhhjPj4+DAAbN24cV+7nn3/mvix//vlnnXnyksz777/PGGPsyy+/5OYtWLCAMcbYu+++K/PFZ6zhhCWN7eDBg3XiePFH8/jxY246Ozubq//atWssLy+vTt0vnrZJ47C0tGRZWVmMMcb1SX7lyhVWXV3NlV23bh1XT3p6usJ1S7dxzpw5DAATCoVcf/b79+/n1l+/fj1j7H8JSygUspSUFMYYY4MHD+YSQ33S09O5ur744gvGGGM3b97kkmJDCWvr1q0MADMwMGAlJSWssrKSS0Y//vhjo/f9iwkrPT2dS/zSfuufPXvG7atevXrV2a8NfR/efPNNme8aY4zl5+dz+01T6JRQBU6dOoXMzEwAwHvvvSfz7+7du7k+za9fvw6gpg+k/v37AwDeeeedBuuWdsRX+9BfOs/V1RUAkJeXp1Cc0pi8vLy4efWta2Fhga5duwKo6ZzP29sbw4cPR3JyMiwtLRV6PwCIiIiAg4MDAHB9kqekpCAgIACGhoYQCAQYP348V/5lvZTKc/HiRQA1PaNK+50fNGgQ9PX1AQCXLl2SKe/t7Q1fX18A/9sXDe1D6ecm3R7pe/n4+Lw0tsGDB8PY2BglJSX4/fffceLECeTn50MsFmPYsGFy12nMvk9KSuK6jJZ2fW1iYoL//Oc/AOruA6Dh74P0O/bVV1/ByckJoaGhWLlypcY7FaTeGlSg9i1s6S3uqqoqAEBhYSH27duHd999lyujzO1raSd7tQf1lM6T1iP9or6MtMfL2nU1tG5sbCy2bduGs2fP4saNG9izZw927NiBnJwcTJs2TaH3fPEL/tdffyEyMhKMMVhYWMDLywvFxcVITU0FUHMdRt1q9/ypzGCpjaGnp4e3334bv/zyC3bu3Ml9dm+99VadQTxqU8W+f5mGvg8TJkyAh4cHDh06hKtXryIpKQnHjh3D7t27FeoVVl3oCKuJiouLsWfPHm66oKAABQUFMn10SxNa+/btAdSMRScdSaX2ui0JYwznzp3D6NGjsX79eiQmJmLcuHEAwN1ckB7BAJDZ3tpeTM7nz5/nfhRXr17FhQsX5PYyqkjdUgEBAQBqRvf5+++/AQAHDhzgjmylN0Eaq/YRyP79+wEAt27dwpUrVxRaPzIyEgBw+PBhbgBV6Q0EeRTZ9y/y9/fn9rV0sIyCggIcPnwYgPL74MKFC2jfvj2WLl2Ko0ePchfkr1+/jvz8fKXqUiVKWE20Z88e7gd17do1sJrrgmCMcaMix8XF4d69exgxYgTs7e0B1Bxyt2/fHpMnT9ZU6A2qrq5GSEgIzMzM0L59e3h7e3Mj8UhPhdq0acP1hxUSEoKgoKCXJuDap1He3t7w9PTEt99+W6ecMnVPnDgRdnZ2kEgk6NatGzp06MANwdWhQwcMHz5cya2X5ebmxo1QHRMTA09PT3Tq1Elm2K2G9OjRA66urigrK8OzZ89ga2vL3TGVR5F9/6I2bdpg7NixAIAffvgBbdu2haurK/755x9oa2tj3rx5SmxxzWCwtra2cHFxgb+/Pxdvq1atYG5urlRdqkQJq4mkR0/t2rXjjqCkwsPDAQASiQSbNm2Cnp4e/vjjD+6IAPjf/9gtjZaWFj788EO4uLjg/v37SE9Ph7OzMz7//HPMmTMHQM21lhUrVsDBwQF5eXk4f/78S5sHvP7661i8eDHs7e3x/PlzeHh41BkGXtm6ra2tkZiYiPfeew+mpqZIS0uDjY0NPvzwQ5w6dYrrd74pfvnlF0REREBXVxcFBQX4+uuvERQUpNC6AoFA5ijy3XffbTDZKbLv5fnpp5/w7bffwtPTE1lZWaisrERISAhOnjwp0xpfEW+88QZ69uyJ58+f4+rVq9DV1cXAgQNx+PBhjT4NQR34EUJ4g46wCCG8QQmLEMIblLAIIbxBCYsQwhuUsAghvEEJixDCG5SwCCG8QQmLEMIblLAIIbxBCYsQwhuUsAghvEEJixDCG/8HlVKwz25nqr0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3" descr="data:image/png;base64,iVBORw0KGgoAAAANSUhEUgAAAUcAAAIcCAYAAABl6GzCAAAAOXRFWHRTb2Z0d2FyZQBNYXRwbG90bGliIHZlcnNpb24zLjcuMSwgaHR0cHM6Ly9tYXRwbG90bGliLm9yZy/bCgiHAAAACXBIWXMAAA9hAAAPYQGoP6dpAABZIElEQVR4nO3deVxU1f8/8NewD7sssiiyKLKJimbgkiuFpqVpmkuK5VKfXCJTU8sls0hzC9cy91zKCjO3UkQyE1QSV8QNd8EVUBREOL8/+HG/jFxwBgaGwdfz8ZiHzJ17z7zvnZmX9869c45CCCFAREQqDHRdABFRdcRwJCKSwXAkIpLBcCQiksFwJCKSwXAkIpLBcCQiksFwJCKSwXAkIpLBcCyFh4cHFAoFFAqFrkup1tq3by9tp4sXL+q6nAqbNm2atD6rVq3SdTmkBeV9jxpVXkml8/DwwKVLl9SaNzY2Fu3bt1dr3s2bNyMpKQkAMHjwYHh4eJSvQKqxMjIyMH/+fACF78PBgwfrtB4ASEpKwubNmwEUfpDVfb+ra9WqVVIoREREwNbWVqvtV8S0adMAALa2toiIiNBpLSUIHXB3dxcA1LrFxsaq3W54eHi5lntWjVS6Y8eOiX379ol9+/aJnJwcXZfzTKmpqdLr2q5duxKPX7p0SVqf9PT0Kqlp5cqVUk1Tp07Vevvt2rWT2k9NTdV6+xVRVJe7u3ulPUd5118ne46//PILcnJypPu9e/dGWloaACAqKgpBQUHSY4GBgVVeH6mvpr0+9erVQ7169XRdRrWQnZ0NCwsLXZehO5UW1xoovpf29B5fZmammDRpkvD19RVmZmbC0tJSvPjii2Lp0qWioKBACKG6NyB3K2ozMjJStGvXTtSpU0eYmZkJpVIp/Pz8xKeffiqys7NLrelZjh8/Lvr37y/8/PxErVq1hJGRkXB0dBSvvvqqiIuLU5n36b2EtWvXioCAAGFiYiK8vb3FTz/9pDJ/XFycePPNN0WDBg2EjY2NMDY2Fi4uLqJ3797i6NGjJWq5f/++mDp1qggICBBmZmbCyspKtGvXTmzfvl1lvqf3oPbs2SOaNWsmzMzMRFBQkLTNFi9eLDw9PYWpqalo1aqVSEpKUmmnrP+Vd+zYIbp06SIcHByEsbGxcHV1Fb169RIXL14sc3tOnTpVanPFihVi7ty5wsvLS5iamopmzZqJv/76q1zbqPiRxdO3or3I4s+9cuVKlec5evSo6Nu3r3B2dpbWZ8iQIeLKlStl1j9v3jxRv359YWJiIho3bixiYmKkecs6iirai0xNTRX9+vUTLi4uwsjISNjY2Ag/Pz8xePBg2fdAkdjY2DI/F6mpqSXeB3FxcSIkJESYmZmJ8PBwjddd3c9C8W309K34XuTjx4/FnDlzRLNmzYS5ubkwNzcXL774oli7dm2J9X3y5ImYOnWqcHV1FUqlUrRv314kJSWVe8+xWofj3bt3ha+vb6kbsW/fvkII9cPRx8en1Hk6dOhQak3PsmHDhlLbNTAwEHv27JHmLR6OXl5esvOfPn1amj8yMrLUts3NzcWpU6ekeTMyMkRgYGCp8y9atEiat/g2K/rPovi8SqVSjB07tkQbHh4eIi8vT2qntDfe559//szXozTFPzhyr5mxsbH4+++/Nd5GFQnH7du3C1NTU9llnZ2dxYULF2Trl3uNraysxN27d4UQzw7HvLw80bBhw1LnWbZsWanbUdNwdHV1VXkfFIWjJuuu7mdBnXB8/Pix6NSpU6nzjR8/XmV9R4wYUWIea2tr4eHhIfsefZZqHY7vv/++ND0wMFD89ttv4ocffhC1atWSpm/cuFHk5OSIffv2iS5dukjTo6KipO+OMjIyhBBCzJs3T6xdu1Zs375d7N27V2zZskW8+uqr0jL79++XrelZ/vvvPzFnzhyxefNmsWfPHhETEyOWLFkivaFefvllad7i4QhADBkyRGzdulXlTTB27Fhp/piYGLFgwQKxZcsWERsbK3bt2iVmzpwpzTts2DBp3uJvjldffVVs27ZNrFmzRjg7OwsAwsTERFy+fFkIUfI/lG7duolt27aJjh07qkwfOnSo2Lp1q8p/Ulu3bpWeUy4cDx06VGId//jjD7FhwwbRu3fvEnvTTyv+wTE0NBTTp08XW7duFWFhYdL0Zs2aabyNzpw5IzZt2iRNb9q0qfQeOXbsWInnLgrH7Oxs4ejoKAAIIyMj8eWXX4q//vpLjB8/Xpq3c+fOsvUDEJ988onYsmWLaNKkiTRt4cKF0raaNGmSNP2dd96Rarp06ZI4fvy49FhoaKjYuXOn2Lp1q1iwYIHo0qWLWLNmTanbMSMjQ+zbt080bdpUamPTpk0q3xE//T5o0KCB+PHHH8X27dtFdHS0xuuu7meh6Lvd4iFbVNehQ4eEEEJ888030uMhISEiOjpa/PLLLyr/YcbHxwshhEhOThYKhUIK4WnTppV4z9SYcMzPz1cJwePHj0vzL1iwQJrevXt3afqzTsicOHFC9O3bV9StW1cYGxuX+F/m22+/la3pWZ48eSLmz58vWrRoIaysrKQXqehWq1Ytad7i4dikSRNpenx8vDS9R48e0vTs7Gwxbdo0ERgYKMzNzUvUHBQUVGJ7mZiYiN27d0tvtg8++ECaf/bs2UII1XBUKpUiMzNTCCFUwqNevXrSVxfF36jz58+X6pMLxw8//FCa1q9fv2duv6cVD5cBAwZI0zMyMlS2QVHQq7uNnl5vuRMycuEYHR0tTevSpYu0Xfft2yftlSgUCnHr1q0SbRR/f27cuFGaHhERIU0v64TM6dOnpccGDhwozp8/L/Lz8zXanmUdVhbfHk8ftZRn3TX5LAhR9gmZ4v+Z/Pzzz9LzTp8+XZo+cuRIIYRQ+c+wd+/eUhtPv2eq/QkZddy6dQv37t0DAJibm6NRo0bSYy+++KL095kzZ9Rq79KlS2jVqhWysrJKnScjI6NctY4ZMwZRUVEat9uuXTvpb3t7e9n5+/Xrhy1btjyz7du3b0vb6/HjxwgNDZWdPzk5ucQ0Hx8fWFtbAwDs7Oyk6c2bN5eu83RwcHjm+hQp/pp069atzHmfJTg4WPrbxsYGPj4+OHLkCADgwoULcHNzU3sblVfx9dmxYwd27NhRYh4hBE6fPo02bdqoTFfnNS6Lt7c3XnrpJezbtw9r167F2rVroVQq0aRJE/Ts2ROjR4+GqamphmtU+nP5+PioTNN03cv7WZBT/Ln79OkjO0/R+/nChQvStBYtWkh/P/2e0YReXAT+9IXY5bkwe/Xq1VIwtmzZEps3b8a+ffswfvx4aZ6CggKN2338+DG+//57AICRkRG+/vprxMbGYt++fVKgiFJGoqhVq5b0t5HR//0/VTT/5cuXpQ+9paUlFi9ejL1792Lv3r3lrjk7O7vENBsbG+lvA4P/e0sUBebTSlufqvD0a18Z26i85Lbts17jZzEwMMD27dsxZ84cdO7cGfXq1cOjR48QHx+P8ePH48MPP6x44f+fk5NTuZfNzs6u0GehIs/7LOX9IUe1DUdHR0fpYtXs7GycPHlSeiwhIUH6u2HDhtLfxT/YT38grl27Jv09adIkdO/eHW3atEFmZmaF6rxz5450WVKTJk3wySefoH379vDy8sLdu3cr1HbxmsPCwvC///0P7dq1k91TcHBwkD6IlpaWuH//PkTh1ybSLT8/HytXrqxQTeoo/pps27atQm0dPHhQ+jszMxMpKSnSfS8vL422EVD2e6Q0xdcnPDy8xHYVQiA7OxthYWFqr5e6NQkhYGlpiTFjxmDHjh24dOkSbt68CU9PTwDAb7/9VqH2i5MLEU3WvTyfhaLnlKur+HNfuHBB9rljYmIAFL4Xihw+fFj6++n3jCaq7WG1gYEB+vbti6VLlwIABgwYgKlTp+LevXuYOnWqNF+/fv2kv4v/L/3jjz/C0NAQhoaGaNOmDdzd3aXHoqKiYGJigoSEBCxfvrxCdTo5OcHMzAw5OTk4fvw4vv/+ezg5OeGLL76o8B5L8Zr37NmDDRs2wNDQEJMmTSoxr4GBAfr164fFixfjwYMHeOWVVzB69Gg4ODjg6tWrOHHiBH777TesWLFC67/AeNqAAQPw7bffAgDWr18PCwsLdO/eHdnZ2fj999/x3nvvoW3btmq1tWHDBvj6+iIoKAgLFy6U9hSCgoLg5uYGQ0NDad5nbSNA9T1y/PhxbN68GQ4ODmVe3/jyyy/D0dERt27dwpo1a2BnZ4eXX34Z+fn5uHjxIvbv34+jR4/i1KlTaq1TWTXt3LkTbdu2hZmZGQIDA3H//n2EhoaiT58+8Pf3h5OTE1JTU3Hr1i0AQG5urkbtL1u2DK+++iqUSiVeeOGFZy6rybqX57NQq1Yt3L17F9evX8e6devg7u4OJycneHt7Y8CAATh69CiAwq9nxo8fj7p16+LGjRs4ffo0fv/9d3z88ccYPHgwXnvtNXzyyScAgF9//RVffPEFmjdvrvKe0Zja305WotLOVt+5c+eZl/IUnTAQQog//vhDdj4hCs+OyX1Z37p1a9kvwzU5ISN3CYG3t7eoXbt2iTZK+/K9tBMFXbt2LbPm4l9k37t3r8xLeYpv39Ker/jlH8Wvcyut7tK+7J8yZcozayhN8RMajRs3LrG8kZGRShuabCMhhGjevHmJ+YvWqbRLebZt21bq5SxPP0dpbZS2bW/duiXbdmxsrLhy5UqZr+d7771X5rYUQvUE5tP1PusElabrrslnQQghevXqVWL+om2Tm5tb5qU8T2/f4le3FN2USqWoU6eO7Hv0WartYTVQeHIgPj4eEydOhI+PD0xNTWFhYYEWLVpgyZIlWL9+vcqhQLdu3TB79mzUr19f5fsdoPCXD3/99RdefPFFKJVK1K9fH4sXL8bQoUMrXOfs2bMREREBFxcXWFpa4vXXX0dMTAyUSmWF2167di3Cw8Ph4OAAW1tbDBw4EH/88YfsvLa2tjhw4AC++OILNGnSBEqlEubm5vD29sabb76JDRs2ICQkpMI1qePzzz/Htm3b0LlzZ9jb28PY2Biurq7o2bOndEiojo8++ggLFy5E/fr1YWJigqCgIGzdulVl71eTbQQU7o127txZZY/qWV599VUcPnwYAwcORN26dWFsbAwHBwc0bdoUY8aMwaZNm9Ru62kODg7YvHkzgoKCSrxn7OzsMHXqVLRr1w4uLi4wNjaGUqlE48aNMWPGDCxYsOCZ7b/33nv45JNPUK9ePZVDbHVpsu6afhYWLlyIPn36wNHRscRjJiYm2LlzJ6KiovDiiy/CysoKZmZm8PT0RNeuXbF8+XK88cYb0vwLFizA5MmT4eLiAjMzM7Ru3RoxMTFo0KCBxusMAAohOG41VS/Tpk3D559/DgBYuXJltegcgp4/1XrPkYhIVxiOREQyGI5ERDJ0Go5///03XnvtNbi6ukKhUEgdfhYRQmDKlClwcXGBUqlEaGgozp49qzLP3bt3MWDAAFhbW8PW1hZDhgzBgwcPqnAtSNumTZsmXcfG7xtJV3QajtnZ2WjSpAkWLVok+/isWbMQFRWFpUuXIiEhARYWFggLC1PpC3LAgAE4efIkdu3aha1bt+Lvv//G8OHDq2oViKimUvuin0oGQERHR0v3CwoKhLOzs/jmm2+kaRkZGcLU1FRs2LBBCCHEqVOnBACpFw8hCvsQVCgU4tq1a1VWOxHVPNX2FzKpqalIS0tT6UDBxsYGwcHBOHDgAPr27YsDBw7A1tZW5Ur/0NBQGBgYICEhQeUaqOJyc3NVfllQUFCAu3fvwt7engNqEWmJEAL379+Hq6trua6v1LVqG45FwyY8/WN4Jycn6bG0tDTUrl1b5XEjIyPY2dlJ88iJjIyUrqMjosp15coV1K1bV9dlaKzahmNlmjhxIsaMGSPdz8zMRL169XDlypVSe6IhIs1kZWXBzc0NVlZWui6lXKptODo7OwMA0tPT4eLiIk1PT09H06ZNpXlu3rypstyTJ09w9+5daXk5pqamsr22WFtbMxyJtExfv6qqtl8EeHp6wtnZWeqSCCj8nyghIQEtW7YEUNgvY0ZGBhITE6V59uzZg4KCApVOUomINKXTPccHDx7g3Llz0v3U1FQkJSXBzs4O9erVQ0REBGbMmAFvb294enpi8uTJcHV1RY8ePQAAfn5+6Ny5M4YNG4alS5ciLy8PI0eORN++feHq6qqjtSKiGkGXp8pLGx2tqMuigoICMXnyZOHk5CRMTU1Fp06dREpKikobd+7cEf369ROWlpbC2tpavPPOO+L+/fsa1ZGZmSkASOOoEFHF6fvnir3yoPBw3cbGBpmZmfzOsRrJz89HXl6ersugUhgbG6t0Nvw0ff9cVdsTMvT8EkIgLS2twgNjUeWztbWFs7Oz3p50KQvDkaqdomCsXbs2zM3Na+QHT98JIfDw4UPpapHiV5TUFAxHqlby8/OlYCw+lClVP0W9e9+8eRO1a9cu8xBbH1XbS3no+VT0HaO5ubmOKyF1FL1ONfG7YYYjVUs8lNYPNfl1YjgSEclgOBIRyeAJGdIb3977tkqf78NaH2o0f2RkJH777TecPn0aSqUSrVq1wsyZM+Hj4yPNk5OTg48//hgbN25Ebm4uwsLCsHjxYpXep0aPHo39+/fjxIkT8PPzQ1JSksrzFB+dsThzc/MyB7D/+++/8c033yAxMRE3btxAdHS09GuzIg8ePMCECROwefNm3LlzB56enhg9ejTef/99jbZFTcA9RyItiYuLw4gRIxAfH49du3YhLy8Pr7zyikpgffTRR/jjjz+wadMmxMXF4fr16+jZs2eJtt5991289dZbss8zduxY3LhxQ+Xm7++P3r17l1nfs3reB4AxY8Zg586d+PHHH5GcnIyIiAiMHDkSW7ZsUXMr1BzccyTSkp07d6rcX7VqFWrXro3ExES0bdsWmZmZWL58OdavX4+OHTsCKByX28/PD/Hx8QgJCQEAREVFAQBu3bqFY8eOlXgeS0tLWFpaSvePHj2KU6dOYenSpWXW16VLF3Tp0qXMef7991+Eh4ejffv2AIDhw4fju+++w8GDB/H666+XvQFqGO45ElWSzMxMAICdnR0AIDExEXl5eSq92/v6+qJevXo4cOBAuZ/nhx9+QMOGDfHSSy9VrGAArVq1wpYtW3Dt2jUIIRAbG4szZ87glVdeqXDb+obhSFQJCgoKEBERgdatW6NRo0YACn/5Y2JiAltbW5V5i/dur6mcnBysW7cOQ4YMqWjJAIAFCxbA398fdevWhYmJCTp37oxFixahbdu2WmlfnzAciSrBiBEjcOLECWzcuLFSnyc6Ohr3799HeHi4NG3fvn3SobelpSXWrVundnsLFixAfHw8tmzZgsTERMyZMwcjRozA7t27K6P8ao3fORJp2ciRI6VhgouPneLs7IzHjx8jIyNDZe8xPT29zJ7ry/LDDz+gW7duKme7X3jhBZUz3E+Pw1SaR48eYdKkSYiOjkbXrl0BAI0bN0ZSUhJmz56t8nXA84DhSKQlQgiMGjUK0dHR2Lt3Lzw9PVUeb968OYyNjRETE4NevXoBAFJSUnD58mWpd3tNpKamIjY2tsSZZKVSiQYNGmjcXl5eHvLy8kqMFGhoaIiCggKN29N3DEciLRkxYgTWr1+P33//HVZWVtL3iDY2NlAqlbCxscGQIUMwZswY2NnZwdraGqNGjULLli2lM9UAcO7cOTx48ABpaWl49OiRtBfo7+8PExMTab4VK1bAxcXlmWegizyr531ra2u0a9cO48aNg1KphLu7O+Li4rBmzRrMnTtXC1tIvzAcibRkyZIlACBdBlNk5cqVGDx4MABg3rx5MDAwQK9evVQuAi9u6NChiIuLk+4HBQUBKAwzDw8PAIUnfFatWoXBgwer3RvO4cOH0aFDB+l+0Qic4eHhWLVqFQBg48aNmDhxIgYMGIC7d+/C3d0dX3755XN5ETh7Aof+91hck+Tk5CA1NRWenp4wMzPTdTn0DGW9Xvr+ueLZaiIiGQxHIiIZDEciIhkMRyIiGQxHIiIZDEciIhkMRyIiGQxHIiIZDEciIhkMRyIiGQxH0h/rFVV701BkZCRatGgBKysr1K5dGz169EBKSorKPDk5ORgxYgTs7e1haWmJXr16IT09XWWe0aNHo3nz5jA1NUXTpk1ln+vPP/9ESEgIrKys4OjoiF69euHixYtl1nfy5En06tULHh4eUCgUmD9/fol57t+/j4iICLi7u0uDhB06dEiTzVBjMByJtKSqBthKTU1F9+7d0bFjRyQlJeHPP//E7du3Zdsp7uHDh/Dy8sLXX39dav+RQ4cOxa5du7B27VocP34cr7zyCkJDQ3Ht2jUNtkTNwI4noP8/kK9Jyux4ohx7cxXSv2IfjVu3bqF27dqIi4uTBthydHTE+vXr8eabbwIATp8+DT8/Pxw4cECl2zKgcAjWzZs3lxia9ZdffkG/fv2Qm5sr9b34xx9/oHv37sjNzYWxsfEza/Pw8EBERAQiIiKkaY8ePYKVlRV+//13qbNboLAfyi5dumDGjBkl2mHHE0SkscoaYKt58+YwMDDAypUrkZ+fj8zMTKxduxahoaFqBWNpnjx5gvz8/BIhp1Qq8c8//5S7XX3FcCSqBJU5wJanpyf++usvTJo0CaamprC1tcXVq1fx888/V6hmKysrtGzZEl988QWuX7+O/Px8/Pjjjzhw4ABu3LhRobb1EcORqBJU5gBbaWlpGDZsGMLDw3Ho0CHExcXBxMQEb775JoQQuHz5ssoAW1999ZXaba9duxZCCNSpUwempqaIiopCv379Sgyd8DxgT+BEWlbZA2wtWrQINjY2mDVrljTtxx9/hJubGxISEkoMsFV0WK+O+vXrIy4uDtnZ2cjKyoKLiwveeusteHl5qd1GTfH8/XdAVEmEEBg5ciSio6OxZ8+eMgfYKlKeAbYePnwoOwgWUHg4b2RkhAYNGkg3TcKxiIWFBVxcXHDv3j38+eef6N69u8Zt6DvuORJpSVUNsNW1a1fMmzcP06dPR79+/XD//n1MmjQJ7u7u0ngzch4/foxTp05Jf1+7dg1JSUmwtLSURiv8888/IYSAj48Pzp07h3HjxsHX1xfvvPNOJW216ouX8kD/LzmoSfT5Uh6FQr6+4gNs5eTk4OOPP8aGDRtUBtgqfljdvn17lQG2ihQfYGvjxo2YNWsWzpw5A3Nzc7Rs2RIzZ86Er69vqfVdvHixxN4sALRr1w579+4FAPz888+YOHEirl69Cjs7O/Tq1QtffvklbGxsZNusyZfyMByh/y9iTcIBtvRLTQ5HfudIRCSD4UhEJIPhSEQkg+FIRCSD4UhEJIPhSEQkg+FIRCSD4UhEJIPhSEQkg+FIRCSDHU+Q3vj6yO0qfb4JQQ4azR8ZGYnffvsNp0+flganmjlzJnx8fKR5in5bvXHjRpXfVjs5OUnzjB49Gvv378eJEyfg5+dXYpgEoPA30F999RXOnDkDR0dHjBw5EuPGjSuzvmXLlmHNmjU4ceIEgMJegr766iu8+OKL0jxCCEydOhXLli1DRkYGWrdujSVLlsDb21ujbVETcM+RSEuqaoCtHTt2YMCAAXj//fdx4sQJLF68GPPmzcPChQvLrG/v3r3o168fYmNjceDAAbi5ueGVV15RGTxr1qxZiIqKwtKlS5GQkAALCwuEhYUhJyennFtFf7HjCej/D+RrkrI6Mqjue45Pq6wBtvr374+8vDxs2rRJmrZgwQLMmjULly9fLrV3oKfl5+ejVq1aWLhwIQYNGgQhBFxdXfHxxx9j7NixAArHwXFycsKqVavQt2/fEm2w4wki0lhlDbCVm5srOwjW1atXcenSJbXbefjwIfLy8qT6UlNTkZaWplKfjY0NgoODNaqvpmA4ElWCyhxgKywsDL/99htiYmJQUFCAM2fOYM6cOQCg0UBYn3zyCVxdXaUwLKqh+Pef5amvpmA4ElWCyhxga9iwYRg5ciS6desGExMThISESIe8BgYGag2w9fXXX2Pjxo2Ijo5mv5ml4NlqIi2r7AG2FAoFZs6cia+++gppaWlwdHSUxqXx8vJCrVq1yhxga/bs2fj666+xe/duNG7cWKW+onpcXFxU6mvatKna9dUU3HMk0pKqGmCriKGhIerUqQMTExNs2LABLVu2hKOjY5kDbM2aNQtffPEFdu7ciRdeeEGlPU9PTzg7O6vUl5WVhYSEhHLVp++450ikJVU1wNbt27fxyy+/oH379sjJycHKlSulS4PKMnPmTEyZMgXr16+Hh4eHVF/R4bdCoUBERARmzJgBb29veHp6YvLkyXB1dUWPHj0qZZtVZwxHIi1ZsmQJgMIBsoorPsDWvHnzYGBggF69eqlcBF7c0KFDVYKuaETB4gNsrV69GmPHjoUQAi1btsTevXtVLuYurb7Hjx9LlxEVmTp1KqZNmwYAGD9+PLKzszF8+HBkZGSgTZs22Llz53P5vSSvc4T+X49Vk3CALf3C6xyJiJ4zDEciIhkMRyIiGQxHIiIZDEciIhkMR6qWCgoKdF0CqaEmv068zpGqFRMTExgYGOD69etwdHSEiYmJ2l1wUdURQuDx48e4desWDAwMYGJiouuStI7hSNWKgYEBPD09cePGDVy/fl3X5dAzmJubo169ejAwqHkHoQxHqnZMTExQr149PHnyBPn5+bouh0phaGgIIyOjGrtnz3CkakmhUMDY2BjGxsa6LoWeUzVvX5iISAsYjkREMhiOREQyGI5ERDIYjkREMhiOREQyGI5ERDIYjkREMhiOREQyGI5ERDKqdTjm5+dj8uTJ8PT0hFKpRP369fHFF1+g+JhgQghMmTIFLi4uUCqVCA0NxdmzZ3VYNRHVBNU6HGfOnIklS5Zg4cKFSE5OxsyZMzFr1iwsWLBAmmfWrFmIiorC0qVLkZCQAAsLC4SFhSEnJ0eHlRORvqvWQ7N269YNTk5OWL58uTStV69eUCqV+PHHHyGEgKurKz7++GOMHTsWAJCZmQknJyesWrUKffv2Vet59H0ISaLqSN8/V9V6z7FVq1aIiYnBmTNnAABHjx7FP//8gy5dugAoHOQ8LS0NoaGh0jI2NjYIDg7GgQMHSm03NzcXWVlZKjciouKqdZdlEyZMQFZWFnx9fWFoaIj8/Hx8+eWXGDBgAAAgLS0NAODk5KSynJOTk/SYnMjISHz++eeVVzgR6b1qvef4888/Y926dVi/fj3+++8/rF69GrNnz8bq1asr1O7EiRORmZkp3a5cuaKliomopqjWe47jxo3DhAkTpO8OAwMDcenSJURGRiI8PBzOzs4AgPT0dLi4uEjLpaeno2nTpqW2a2pqClNT00qtnYj0W7Xec3z48GGJsSkMDQ2lEc88PT3h7OyMmJgY6fGsrCwkJCSgZcuWVVorEdUs1XrP8bXXXsOXX36JevXqISAgAEeOHMHcuXPx7rvvAijsSj8iIgIzZsyAt7c3PD09MXnyZLi6uqJHjx66LZ6I9Fq1DscFCxZg8uTJ+OCDD3Dz5k24urrivffew5QpU6R5xo8fj+zsbAwfPhwZGRlo06YNdu7cCTMzMx1WTkT6rlpf51hV9P16LKLqSN8/V9X6O0ciIl1hOBIRyWA4EhHJYDgSEclgOBIRyWA4EhHJYDgSEclgOBIRyWA4EhHJYDgSEclgOBIRyWA4EhHJYDgSEclgOBIRyWA4EhHJYDgSEclgOBIRyWA4EhHJYDgSEclgOBIRyWA4EhHJYDgSEclgOBIRyWA4EhHJYDgSEclgOBIRyWA4EhHJYDgSEclgOBIRyWA4EhHJYDgSEclgOBIRyWA4EhHJYDgSEclgOBIRyWA4EhHJYDgSEclgOBIRyTBSZ6Y1a9ao3eCgQYPKXQwRUXWhEEKIZ81kYGAAhULx7MYUCjx58kQrhVWlrKws2NjYIDMzE9bW1rouh6hG0PfPlVp7jgCgRoYSEdUYan3nmJqaKt22bdsGCwsLfPbZZzh27BiOHTuGyZMnQ6lU4tdff63seomIqoRah9XFvfTSS7h79y5OnjypMt3f3x82NjY4cOCAVgusCvq++09UHen750rtw+oihw8fhpGREU6fPg1fX18AQEpKCi5fvoz8/HytF0hEpAsah2P9+vWRnJyMxo0bw8fHB0BhOObn58Pf31/rBRIR6YLG1zkuWLAA5ubmePLkCU6ePImTJ0/iyZMnUCqViIqKqowaiYiqnMZ7jh06dMC5c+ewcOFCnDp1CgAQEBCADz74AM7OzlovkIhIFzQ+IVMT6fsXx0TVkb5/rsr188GUlBSEh4fDx8cHr7/+OuLj4zF9+nScOHFC2/UREemExofVR48exUsvvYTs7GwIIWBvbw8zMzNMmzYNN2/exMKFCyujTiKiKqXxnuOECRPw4MEDNG/eXJrWtGlT2NnZITY2VqvFERHpisbhuH//ftSpU6fExd5ubm64cuWK1gojqulu3bqFUaNGwd3dHSYmJnBwcECnTp1w4cIFlfmuXr0KOzs7KBQKKBQK7Ny5U+3nqMiyzzuND6vz8/NhaWkJQ0NDlem3bt1CQUGB1gojqslu376N4OBgpKamwsTEBA0bNoQQAgcOHMD169fh5eUFACgoKMCgQYNw7949jZ+jIstSOfYc/f39cebMGcyYMQNA4RmpsWPH4vr162jUqJHWC6Saq6w9p0ePHqFnz57w8PCAUqmEtbU1/Pz88OmnnyInJ+eZbf/zzz8ICwtD7dq1YW5ujuDgYPzxxx9VsFbq+eyzz5CamoqAgABcvHgRJ06cwMmTJ5GRkYEWLVpI833zzTeIjY1Fnz59NH6OiixLAISG1q5dKxQKhTAwMChxW7t2rabNVQuZmZkCgMjMzNR1Kc+NW7duCU9PTwFAmJiYiICAAOHv7y+USqXYt2+fuHfvnjA2NhYNGjQQzZs3F87OzgKAACDee++9MtvevXu3MDQ0FACEs7Oz8PHxEQCEQqEQv/32WxWtYekKCgpErVq1BADRuXNnERAQIMzNzUXjxo3F+vXrpfkSExOFsbGxeO2110RsbKy0/jt27Hjmc1RkWW3R98+VxuEohBAzZ84UFhYWQqFQCIVCIczNzUVkZKS2a6sy+v4i6qP33ntPABABAQHi+vXr0vTc3FyRk5MjCgoKRG5urjQ9Ly9PCtNGjRqV2Xbv3r0FAFGnTh2Rk5MjhBCif//+AoDw9vaunBXSQHp6uhRWRXXWqVNHur9p0yaRnZ0tfHx8hIuLi7h165ZGAVeRZbVJ3z9XGn/nCADjx4/HqFGjpJ55AgICoFQqy9MUPYeEEPj5558BFJ7Ie/nll5GamooGDRpgwoQJ6NevHwDAxMQEQ4cOxbFjx3D16lXcuHEDANCmTZsy2y/67rvoJARQ2GEzAJw9exaXL19GvXr1KmXd1FG8Q2g/Pz8kJSUBKLzqIzk5GQsXLsS+fftw5swZ/Pnnn3BwcNCo/YkTJ5Z7WSpG0zTt0KGDGDlyZInpCxcuFOPGjdNGYFc5ff8fTt+os+dUJDg4WGXeAQMGiMePH5fZ/k8//STN7+LiInx9fVXa+Pfffyt7Fcv0+PFjYWJiIgCIvn37StP79u0rAAh3d3fRrl07oVAohIWFhbCwsBBmZmZS/WZmZirLPa0iy2qTvn+uND4hs3fvXiQmJpaYvnbtWsyZM0fT5ug59PSe04ULF3DhwgX4+fkBgMoPCeLj45GTk4N9+/bB1dUV69atwxdffFFm+3369MGqVavQuHFjZGZmIjc3F3379pUeNzY21vIaacbY2Bht27YFABw7dgx5eXnIy8vDsWPHAADe3t4ACvews7OzkZ2drXISKicnB48ePQIAHDx4EL6+vvD19cXBgweledRZlp5B3RSNi4sTcXFxQqFQiICAAOl+XFyc2L59u7CzsxPGxsaVF+OVSN//h9M36uw5yfnoo48EAGFoaCiys7M1es6vvvpKABAGBgYiIyOjIuVrRXx8vLQNiu85Gxoaij179pSYv7TvDYtPj42NlX0ufudYPmrvObZv3x4dOnSAQqFAcnIyOnToIN26deuGjIwMeHp6aje5qUZSZ88pJiYG//33n7TMgwcP8PfffwMovNa2aG8oOjpa2nO6du0aAODRo0dISEiQlj158iTmzp0LAOjcuTNsbGwqfyWfITg4GHv27EH79u1x79495OTkIDQ0FPv370eHDh10XR4B6u85Fp2ZNjAwkP4ufnNwcBCbN2+uzCCvNPr+P5w+etae09SpUwUA4ejoKJo0aSKsrKykvZ/XXntNamflypXS9NTUVCFE4WVCAISrq6vw8/MTRkZGAoBwcHAQZ8+e1dEaP3/0/XOl9p5jamoqLly4ACEEgoKCVAbdSk9Px61bt9C9e3ethzfVTM/acwoJCUH79u2hUChw8uRJFBQUoEmTJpg+fbp0prs0SqUSnTt3xpMnT3Du3DnY29tj0KBBOHToEBo0aFBFa0j6TuP+HFevXg1HR0e8+uqrlVVTldP3fueIqiN9/1xpfJ1jeHg4Hj9+jNjYWFy/fr3EoFqDBg3SWnFE1dHXR27rugSdmxBU86+f1Dgcz549i9DQUFy9erXEYwqFguFIRDWCxuE4YcIEdk32PFuv0HUFuud3S9cVUBXQ+CLwffv2wcjICLt27QIABAUFYcOGDXBwcJCmERHpO43DMSMjA35+fujUqRMUCgWMjY3x1ltvwdnZGV999VVl1EhEVOU0Pqy2srKSfthvaWmJ06dPIyEhAZcvX8b58+e1XiARkS5ovOfo5uaGS5cuIT8/H4GBgbh//z5atWqF+/fvw8XFpTJqJCKqchqHY3h4ODp16oSzZ8/i008/hbGxMYQQMDAwwLRp0yqhRCKiqqfxReBPS01NxZEjRxAQEAAfHx9t1VWl9P1i1SrFs9X4mmer1brOUd8/V+Xq7BYAsrOzcezYMRgaGqJnz57arImISOc0PqwGgBkzZsDJyQlt2rRBREQEfv75Z3h5eWH9+vXaro+ISCc0DselS5diypQpePjwIYqOyDt16oQrV65g48aNWi+QiEgXNA7HqKgoGBgYYP78+dI0e3t71KlTB0ePHtVmbUREOqNxOJ4/fx4BAQEYPXq0ynQ7Ozukp6drrTAiIl3SOBxtbGxw/fp1lXEpMjIycObMmWrRwzIRkTZoHI7t2rXD3bt3ERwcDKBwT/LFF1/Eo0eP2L07EdUYGofjF198ASsrKxw/fhwKhQK3b9/GuXPnYG1tXSkXgV+7dg1vv/027O3toVQqERgYiMOHD0uPCyEwZcoUuLi4QKlUIjQ0FGfPntV6HUT0fNE4HH19fXH48GGEh4fDz88Pfn5+CA8PR0JCAnx9fbVa3L1799C6dWsYGxtjx44dOHXqFObMmYNatWpJ88yaNQtRUVFYunQpEhISYGFhgbCwMJXDfiIiTWl0EXheXh42bNgAhUKB5cuXw8CgXJdJqm3mzJlwc3PDypUrpWnFRzgUQmD+/Pn47LPPpPFr1qxZAycnJ2zevFllrGIiIk1olG7GxsYYNmwYIiMjKz0YAWDLli144YUX0Lt3b9SuXRtBQUFYtmyZ9HhqairS0tIQGhoqTbOxsUFwcDAOHDhQaru5ubnIyspSuRERFadxwjVp0qTKwuTChQtYsmQJvL298eeff+J///sfRo8ejdWrVwMA0tLSAABOTk4qyzk5OUmPyYmMjISNjY10c3Nzq7yVICK9pHE4jh8/Hrdv38agQYNw8OBBXLp0CZcvX5Zu2lRQUIBmzZrhq6++QlBQEIYPH45hw4Zh6dKlFWp34sSJyMzMlG4c9oGInqZxxxN9+vSBQqHAunXrsG7dOpXHFAoFnjx5orXiXFxc4O/vrzLNz88Pv/76KwDA2dkZAJCenq7Sl2R6ejqaNm1aarumpqYwNTXVWp1EVPOU64tDIUSpN21q3bo1UlJSVKadOXMG7u7uAApPzjg7OyMmJkZ6PCsrCwkJCWjZsqVWayGi54vGe46xsbGVUYesjz76CK1atcJXX32FPn364ODBg/j+++/x/fffAyjcU42IiMCMGTPg7e0NT09PTJ48Ga6urujRo0eV1UlENY/G4ahQKGBtbV3isDU3Nxf5+fnaqgsA0KJFC0RHR2PixImYPn06PD09MX/+fAwYMECaZ/z48cjOzsbw4cORkZGBNm3aYOfOnTAzM9NqLUT0fNG4J3ADAwO0bNkS+/fvV5nesmVLHDp0SKvfOVYVfe+xuEqxJ3D2BI7noyfwcn/n+LTs7Gytf+dIRKQrah9Wd+zYUfr71KlTKvezs7Nx4sQJ2NraarU4IiJdUTsc9+7dC4VCAYVCgaysLOzdu7fEPMV/qUJEpM/UDsfw8HAAwOrVq+Ho6IhXX31Veszc3By+vr549913tV8hEZEOqB2ORZ0/xMbGonnz5iqdQRAR1TQan5C5ePGi9AsV0ty0adOkryeevj19pv/+/fuoX7++9Lg6P5ts3769bNtt2rSprFUiqpHKPW41VYyDgwPq16+vMk2hUL1MZuTIkbhw4UK52vfy8oKjo6N0PyAgoFztED2vGI460rVrV6xatarUx3/++WesWbMGffr0wc8//6xx+5MnT8bgwYPLXyDRc67yO2UkWb/++iuUSiVcXFzQrVs3HDlyRHrsypUreO+999C8eXPMmDGjXO1/9NFHMDU1hZeXF4YPH86RIYk0xHDUAUNDQzg7O8PDwwNpaWnYtm0bWrZsiSNHjqCgoAADBw5EXl4e1q9fD2NjY43bVyqVqFOnDhwdHZGamoply5ahZcuWyM7OroS1IaqZKhyOhw4dwrx587B7925t1FPj9e/fHzdv3sTZs2eRnJyMnTt3Aij8bfqiRYvw7bffIi4uDt9++y0aNmyocfvz5s3DvXv3cOLECVy5cgUTJ04EUNhrenR0tFbXhagm0zgcBw0aBENDQ/zzzz/Yt28fWrVqhbFjxyIsLAwrVqyojBprlIYNG8LOzk66HxYWBnt7ewDA5cuXcfToUQDAhx9+CEtLS5UTKREREWjVqlWZ7QcFBUl9VSoUCvTv3196TNudERPVZBqH4+HDh2FpaYnWrVtj3bp1yM/Ph4+PD4QQWLhwYWXUWKPMnDlTJaR27dqFO3fuAAA8PDyk6dnZ2cjOzsbDhw+labm5udL9a9euwdfXF76+vtIe4c2bNzF37lzcv39fWuann36S/i7ePhGVTeNwvHr1Kjw8PKBQKJCUlAR/f3+cOnUKnp6eOH/+fGXUWKMsWbIEHh4ecHd3h7+/P8LCwgAAFhYWiIiIwKpVq1Q6D05NTVVZNikpCUDhSJApKSlISUlBZmYmAODhw4f4+OOPYWdnBz8/P9SrV086oePn54eePXtW7coS6bFyfeeYm5sLoLBX7sDAQACAtbW11vtzrIkmTZqETp06IS8vDxcuXIC7uzsGDBiAxMTEEkNCaMrR0RGffvopgoKCcPPmTdy+fRu+vr6YMGEC9u/fzz4uiTSgcX+OQUFBOHbsGBo2bIgzZ85g5syZGDt2LJycnGBjY4MzZ85UVq2VRt/7natS7M+R/TmC/TnK+uijjwAAKSkpqFWrFgYOHIjjx4/j1q1baNGihdYLJCLSBY1/ITNo0CA0bdoU586dQ+vWreHk5ISCggLs2rULXl5elVEjEVGV0zgcp0+fjrp166p0T+bi4oKLFy8iOTkZnp6eWi2wOvn23re6LkHnPtR1AURVROPD6mnTpuGHH34oMX3MmDF4/fXXtVIUEZGuaeXng48ePcKNGzc4hgwR1RhqH1YbGhoCKPzVRUJCgnS/OCcnJ+1VRkSkQ2qHY9FeoUKhKHUPcfjw4dqpiohIxzQeJuGdd95B/fr18dlnn0mPFY0hU3RBOBGRvtN4gK3Y2Fg0aNBAuk9EVBNpfClPUe/Vubm5uHnzZolD7Hr16mmlMCIiXdI4HM+ePYt3330X//77b4nH5AaJIiLSRxqH49ChQ7F///7KqIWIqNrQOBwTExNhYGCADz/8EP7+/jAy4hhdRFTzaJxsdevWhaGhIebMmVMZ9RARVQsa/0JmxowZOH/+PLZv314Z9RARVQsa7zmOGzcOQgi89tprsLGxga2trfSYQqFgb+BEVCNoHI6XLl2S/s7IyEBGRoZ0X6FgR6hEVDNoHI5Tp06tjDqIiKoVhiMRkYxyXYeTm5uL9evXIz4+Hs7OzhgyZAguXryIRo0aqYzJTESkrzQ+W33nzh288MILGDp0KH744Qfs2rULycnJ6NChA6KioiqjRiKiKqdxOI4fPx4nT56EmZmZ9Lvq0NBQmJubY8eOHVovkIhIFzQOx61bt8LGxkblkh1DQ0O4u7vjwoULWi2OiEhXNA7HjIwMeHh4wNnZWWV6fn4+7t+/r7XCiIh0SeNwdHd3x8mTJ/HPP/9I0/744w+kpKTAw8NDm7UREemMxuHYr18/PHnyBO3atZPGk+nRowcUCgX69etXGTUSEVU5jcPx008/RZcuXSCEULm98sormDhxYmXUSERU5TS+ztHExATbtm3D33//jYMHDwIAWrRogXbt2mm9OCIiXSl3Z4xt27ZF27ZttVkLEVG1oVY4duzYEQEBAViwYAE6duxY6nwKhQIxMTFaK46ISFfUCse9e/ciJydH+ru0savZKw8R1RRqheOgQYPg7e0t/c0QJKKaTq1wLBqO9em/iYhqKo0v5fHy8sKbb75ZYvpnn32Gt956SytFERHpmsZnqy9evFjip4MAsGvXLhw+fFgrRRER6Zra4bhmzRrp71u3bqncz87ORnJyMkxMTLRbHRGRjqgdjoMHD4ZCoYBCocCFCxfwzjvvqDwuhEDjxo21XiARkS5odFgthJC9jEepVMLX15ed3RJRjaF2OBYUFAAADAwMEBISgn///bfSiiIi0jWNT8jExsbC2tq6MmohIqo2NA7Hdu3a4ebNm1i5ciWuX7+O/Px8lcenTJmiteKIiHRF43A8dOgQXn755VJ7/WY4ElFNoHE4Tp48GVlZWbKP8WeFRFRTaPwLmYMHD8LMzAxnz54FAISEhODAgQNwcnKS+nckItJ3GofjgwcP4Ovri/r160OhUODJkycIDg5G7dq18cEHH1RGjUREVU7jw2obGxup+zJbW1ucPHkSP/30E86dOyfbjRkRkT7SeM/R09MTly5dQk5ODpo1a4ZHjx6hf//+yMnJQf369SujRiKiKqdxOEZERGD48OG4du0avvzyS9jY2EAIAXNzc8yePbsyaiQiqnIaH1b3798f/fv3BwDUr18fV69eRUpKCry8vGBra6vt+oiIdKLcA2z99ddfOH78OAAgMDAQzZo101pRRES6pnE4Xr16FW+88Qb+++8/lelBQUGIjo6Gm5ub1oojItIVjb9zHD58OBITEyGEULkdOXIE7733XmXUSERU5TQOx9jYWBgaGmLp0qXIzMxEZmYmvvvuOygUCuzdu7cSSiQiqnoah2Pt2rXh4+OD4cOHw8rKClZWVhg2bBh8fX1lh08gItJHGofjJ598gosXL+L06dPStNOnTyM1NRWfffaZVosjItIVjU/IbNq0Cfn5+WjSpAkCAwMBAMePH4epqSl+/PFH/PjjjwAKO6GIiYnRbrVERFVE43CMi4uT/i5+xjovL0/lO0f20ENE+kzjcBw0aBCDj4hqPI3DcdWqVZVQBhFR9aLxCRkioucBw5GISAbDkYhIBsORiEiGXoXj119/DYVCgYiICGlaTk4ORowYAXt7e1haWqJXr15IT0/XXZFEVCNoHI4xMTGIiorChQsXpGnnz59HVFQUdu/erdXiijt06BC+++47NG7cWGX6Rx99hD/++AObNm1CXFwcrl+/jp49e1ZaHUT0fNA4HD/++GN8+umnKr+jdnFxwaeffopx48ZptbgiDx48wIABA7Bs2TLUqlVLmp6ZmYnly5dj7ty56NixI5o3b46VK1fi33//RXx8fKXUQkTPB43D8ezZs/Dy8oK5ubk0zdzcHF5eXtJwrdo2YsQIdO3aFaGhoSrTExMTkZeXpzLd19cX9erVw4EDByqlFiJ6Pmh8EbiBgQEuX76M7OxsWFhYACjcs7t8+XKl/HJm48aN+O+//3Do0KESj6WlpcHExKTE8AxOTk5IS0srtc3c3Fzk5uZK97OysrRWLxHVDBrvOTZu3BhZWVno3LkzNmzYgA0bNuDVV19FVlYWmjRpotXirly5gg8//BDr1q2DmZmZ1tqNjIyEjY2NdGPv5UT0NI3DcfTo0RBC4N9//8Xbb7+Nt99+G/v375ce06bExETcvHkTzZo1g5GREYyMjBAXF4eoqCgYGRnByckJjx8/RkZGhspy6enpZfYtOXHiRKmj3szMTFy5ckWrdROR/tP4sPqtt97C1atXMW3aNGRnZwMALCws8Pnnn6NPnz5aLa5Tp07SIF5F3nnnHfj6+uKTTz6Bm5sbjI2NERMTg169egEAUlJScPnyZbRs2bLUdk1NTWFqaqrVWomoZinX6IMff/wxPvjgA5w8eRIAEBAQAKVSqdXCAMDKygqNGjVSmWZhYQF7e3tp+pAhQzBmzBjY2dnB2toao0aNQsuWLRESEqL1eojo+VHuoVmVSiVeeOEFbdZSLvPmzYOBgQF69eqF3NxchIWFYfHixboui4j0nFrhaGhoiJCQEOzfvx+GhoalzqdQKPDkyROtFSfn6UG8zMzMsGjRIixatKhSn5eIni9qhWPR8KtFfxMR1XRqhePKlSvh6Ogo/U1EVNOpFY7h4eGyfxMR1VTlOiFz7949HDp0COnp6SUOswcNGqSVwoiIdEnjcPz9998xcOBA6RrH4hQKBcORiGoEjcNx3LhxePDggexjPFlDRDWFxj8fvHHjBpydnXHu3DkUFBSUuBER1QQah2OPHj1QUFAgnb0mIqqJND6sXrx4MUJCQuDt7Y02bdrA2tpaekyhUGD58uVaLZCISBfKFY7JyclQKBSIjo6WpgshGI5EVGNoHI6zZ88GABgbG8PR0RFGRuX+eTYRUbWlcbIpFAq4u7vj5MmTKkMlEBHVJBqfkBk7diwyMjJw586dyqiHiKha0HjPcceOHcjJyYG3tzcaNWpU4oRMTEyMVgskItIFjcMxLi4OCoUCQgj8999/ACDdr4wBtoiIdEHjcGzbti1DkIhqPI3D8enOZomIaqJyX4dz4cIFJCQkwNzcHN27d9dmTUREOqfx2er8/HwMHToUDRs2xNtvv42ZM2di7dq1MDQ0xIIFCyqjRiKiKqdxOEZGRmLFihUoKCiQeuF54403YGRkhC1btmi9QCIiXdA4HFeuXAljY2Ns3rxZmmZpaQk3NzckJydrszYiIp3ROByvXr0Kf39/vP766yrTrayscOvWLa0VRkSkSxqHo4ODA1JTU1V+IXP58mUkJyezGzMiqjE0DsewsDBkZWUhMDAQAHDq1Ck0a9YMeXl56Ny5s9YLJCLSBY3D8csvv0TdunWRlpYGAMjKysLdu3fh6uqK6dOna71AIiJd0Pg6RxcXFyQlJWHBggU4dOgQAKBFixYYMWIEHBwctF4gEZEulOsicDs7O0ydOlXbtRARVRvlCsczZ85g7969suNWT5kyRSuFERHpksbhuGLFCrz33nuljjTIcCSimkDjcJwxYwby8/MroxYiompD47PV6enpsLGxwdGjR5GXl8dxq4moRtI4HDt06AA7OzsEBgbC0NCwMmoiItI5jQ+re/fujeHDh6Nv377o378/bG1tVR5v27attmojItIZjcPxnXfegUKhwKZNm7Bp0yaVxxQKBZ48eaK14oiIdKVcl/I8ffnOs6YTEekbjcMxNTW1MuogIqpWNA5Hd3d32enXrl3D6tWrMWnSpAoXRUSkaxqfrS4uJycH69evxyuvvAIPDw9eAE5ENUa5vnP8999/sWrVKmzatAlZWVkAwHGriahGUTsciw6bV69ejXPnzgH4vxMwCoUC8+fPR8+ePSunSiKiKqZ2OLq7u0MIIQVi48aNMXDgQEybNg0PHz7E6NGjK61IIqKqpvZ3jkU/DWzRogWSkpKQlJSEjz/+GEZG5R76moio2tL4hMzhw4fRpUsXjB8/HseOHauMmoiIdE7tcFyxYoX008AbN25gzpw5CAoKQmZmJgDg9OnTlVMhEZEOqB2OgwcPRmxsLM6fP48pU6bAw8ND5RcxAQEB8Pf3r5QiiYiqmsaH1R4eHpg2bRrOnz+P2NhYDBo0CObm5hBCICUlpTJqJCKqchW6CLxdu3ZYtWoV0tLSVA67iYj0XYXCsYiFhYV02E1EVBNoJRyJiGoahiMRkQyGIxGRDIYjEZEMhiMRkQyGIxGRDIYjEZEMhiMRkQyGIxGRDIYjEZEMhiMRkQyGIxGRDIYjEZEMhiMRkQyGIxGRDIYjEZEMhiMRkQyGIxGRDIYjEZEMhiMRkQyGIxGRDIYjEZEMhiMRkQyGIxGRDIYjEZEMhiMRkQyGIxGRDIYjEZEMhiMRkQyGIxGRDIYjEZEMhiMRkYxqHY6RkZFo0aIFrKysULt2bfTo0QMpKSkq8+Tk5GDEiBGwt7eHpaUlevXqhfT0dB1VTEQ1RbUOx7i4OIwYMQLx8fHYtWsX8vLy8MorryA7O1ua56OPPsIff/yBTZs2IS4uDtevX0fPnj11WDUR1QRGui6gLDt37lS5v2rVKtSuXRuJiYlo27YtMjMzsXz5cqxfvx4dO3YEAKxcuRJ+fn6Ij49HSEiILsomohqgWu85Pi0zMxMAYGdnBwBITExEXl4eQkNDpXl8fX1Rr149HDhwQCc1ElHNUK33HIsrKChAREQEWrdujUaNGgEA0tLSYGJiAltbW5V5nZyckJaWVmpbubm5yM3Nle5nZWVVSs1EpL/0Zs9xxIgROHHiBDZu3FjhtiIjI2FjYyPd3NzctFAhEdUkehGOI0eOxNatWxEbG4u6detK052dnfH48WNkZGSozJ+eng5nZ+dS25s4cSIyMzOl25UrVyqrdCLSU9U6HIUQGDlyJKKjo7Fnzx54enqqPN68eXMYGxsjJiZGmpaSkoLLly+jZcuWpbZramoKa2trlRsRUXHV+jvHESNGYP369fj9999hZWUlfY9oY2MDpVIJGxsbDBkyBGPGjIGdnR2sra0xatQotGzZkmeqiahCqnU4LlmyBADQvn17lekrV67E4MGDAQDz5s2DgYEBevXqhdzcXISFhWHx4sVVXCkR1TTVOhyFEM+cx8zMDIsWLcKiRYuqoCIiel5U6+8ciYh0heFIRCSD4UhEJIPhSEQkg+FIRCSD4UhEJIPhSEQkg+FIRCSD4UhEJIPhSEQkg+FIRCSD4UhEJIPhSEQkg+FIRCSD4UhEJIPhSEQkg+FIRCSD4UhEJIPhSEQkg+FIRCSD4UhEJIPhSEQkg+FIRCSD4UhEJIPhSEQkg+FIRCSD4UhEJIPhSEQkg+FIRCSD4UhEJIPhSEQkg+FIRCSD4UhEJIPhSEQkg+FIRCSD4UhEJIPhSEQkg+FIRCSD4UhEJIPhSEQkg+FIRCSD4UhEJIPhSEQkg+FIRCSD4UhEJIPhSEQkg+FIRCSD4UhEJIPhSEQkg+FIRCSD4UhEJIPhSEQkg+FIRCSD4UhEJIPhSEQkg+FIRCSD4UhEJIPhSEQkg+FIRCSD4UhEJIPhSEQkg+FIRCSD4UhEJIPhSEQkg+FIRCSD4UhEJIPhSEQkg+FIRCSD4UhEJIPhSEQkg+FIRCSD4UhEJIPhSEQkg+FIRCSD4UhEJIPhSEQkg+FIRCSD4UhEJIPhSEQkg+FIRCSjxoTjokWL4OHhATMzMwQHB+PgwYO6LomI9FiNCMeffvoJY8aMwdSpU/Hff/+hSZMmCAsLw82bN3VdGhHpqRoRjnPnzsWwYcPwzjvvwN/fH0uXLoW5uTlWrFih69KISE/pfTg+fvwYiYmJCA0NlaYZGBggNDQUBw4c0GFlRKTPjHRdQEXdvn0b+fn5cHJyUpnu5OSE06dPyy6Tm5uL3Nxc6X5mZiYAICsrq8znysnKqWC1+i/roa4r0L2cB/d1XYLOZWWZqDFP4edJCFHZ5VQKvQ/H8oiMjMTnn39eYrqbm5sOqtEvE3RdQLXgpesCdK7kp6d09+/fh42NTaXVUln0PhwdHBxgaGiI9PR0lenp6elwdnaWXWbixIkYM2aMdL+goAB3796Fvb09FApFpdZLFZOVlQU3NzdcuXIF1tbWui6HyiCEwP379+Hq6qrrUspF78PRxMQEzZs3R0xMDHr06AGgMOxiYmIwcuRI2WVMTU1hamqqMs3W1raSKyVtsra2ZjjqAX3cYyyi9+EIAGPGjEF4eDheeOEFvPjii5g/fz6ys7Pxzjvv6Lo0ItJTNSIc33rrLdy6dQtTpkxBWloamjZtip07d5Y4SUNEpC6F0NdTSfRcys3NRWRkJCZOnFjiqxEibWI4EhHJ0PuLwImIKgPDkYhIBsORKtWqVav04jKpixcvQqFQICkpSe1lFAoFNm/erPV5qXpgOOqZwYMHQ6FQSDd7e3t07twZx44d03Vp1VL79u2lbWVqaoo6dergtddew2+//aYyn5ubG27cuIFGjRqp3faNGzfQpUsXrc9L1QPDUQ917twZN27cwI0bNxATEwMjIyN069ZN12VVmsePH1do+WHDhuHGjRs4f/48fv31V/j7+6Nv374YPny4NI+hoSGcnZ1hZKT+1W3Ozs5qnzHXZF6qHhiOesjU1BTOzs5wdnZG06ZNMWHCBFy5cgW3bt2S5rly5Qr69OkDW1tb2NnZoXv37rh48aL0+ODBg9GjRw/Mnj0bLi4usLe3x4gRI5CXlyfNc+PGDXTt2hVKpRKenp5Yv349PDw8MH/+fGmeuXPnIjAwEBYWFnBzc8MHH3yABw8elFp70fMWFxERgfbt20v327dvj5EjRyIiIgIODg4ICwuTPezNyMiAQqHA3r17y9xe5ubmcHZ2Rt26dRESEoKZM2fiu+++w7Jly7B7924AqofVBQUFqFu3LpYsWaLSzpEjR2BgYIBLly4BUD1Ufvz4MUaOHAkXFxeYmZnB3d0dkZGR0rJPH1YfP34cHTt2hFKphL29PYYPH66y3dR5fahyMRz13IMHD/Djjz+iQYMGsLe3BwDk5eUhLCwMVlZW2LdvH/bv3w9LS0t07txZZS8sNjYW58+fR2xsLFavXo1Vq1Zh1apV0uODBg3C9evXsXfvXvz666/4/vvvS3QgbGBggKioKJw8eRKrV6/Gnj17MH78+Aqv1+rVq2FiYoL9+/dj6dKlFW7vaeHh4ahVq1aJw2ugcJ369euH9evXq0xft24dWrduDXd39xLLREVFYcuWLfj555+RkpKCdevWwcPDQ/a5s7OzERYWhlq1auHQoUPYtGkTdu/eXeLnrs96faiSCdIr4eHhwtDQUFhYWAgLCwsBQLi4uIjExERpnrVr1wofHx9RUFAgTcvNzRVKpVL8+eefUjvu7u7iyZMn0jy9e/cWb731lhBCiOTkZAFAHDp0SHr87NmzAoCYN29eqfVt2rRJ2NvbS/dXrlwpbGxsVOrv3r27yjIffvihaNeunXS/Xbt2IigoSGWe1NRUAUAcOXJEmnbv3j0BQMTGxpZaT7t27cSHH34o+1hwcLDo0qWLbPtHjhwRCoVCXLp0SQghRH5+vqhTp45YsmSJtDwAER0dLYQQYtSoUaJjx44q27y44vN+//33olatWuLBgwfS49u2bRMGBgYiLS1NCPHs14cqH/cc9VCHDh2QlJSEpKQkHDx4EGFhYejSpYt0uHf06FGcO3cOVlZWsLS0hKWlJezs7JCTk4Pz589L7QQEBMDQ0FC67+LiIu0ZpqSkwMjICM2aNZMeb9CgAWrVqqVSy+7du9GpUyfUqVMHVlZWGDhwIO7cuYOHDyvW8WPz5s0rtLw6hBCl9sLUtGlT+Pn5SXuPcXFxuHnzJnr37i07/+DBg5GUlAQfHx+MHj0af/31V6nPm5ycjCZNmsDCwkKa1rp1axQUFCAlJUWaVtbrQ5WP4aiHLCws0KBBAzRo0AAtWrTADz/8gOzsbCxbtgxA4aF28+bNpQAtup05cwb9+/eX2jE2NlZpV6FQoKCgQO06Ll68iG7duqFx48b49ddfkZiYiEWLFgEo/SSKgYFBic5P5b5HKx4cRcsBqh2nVuT7t/z8fJw9exaenp6lzjNgwAApHNevX4/OnTtLX108rVmzZkhNTcUXX3yBR48eoU+fPnjzzTfLXR9Q8deHKobhWAMoFAoYGBjg0aNHAAo/qGfPnkXt2rWlEC26qduFlI+PD548eYIjR45I086dO4d79+5J9xMTE1FQUIA5c+YgJCQEDRs2xPXr18ts19HRETdu3FCZps61hY6OjgCgsqwm1yQ+bfXq1bh37x569epV6jz9+/fHiRMnkJiYiF9++QUDBgwos01ra2u89dZbWLZsGX766Sf8+uuvuHv3bon5/Pz8cPToUWRnZ0vT9u/fDwMDA/j4+JR7nUi7GI56KDc3F2lpaUhLS0NycjJGjRqFBw8e4LXXXgNQuMfj4OCA7t27Y9++fUhNTcXevXsxevRoXL16Va3n8PX1RWhoKIYPH46DBw/iyJEjGD58OJRKpXQo2qBBA+Tl5WHBggW4cOEC1q5d+8yTJx07dsThw4exZs0anD17FlOnTsWJEyeeWY9SqURISAi+/vprJCcnIy4uDp999pla6/Lw4UOkpaXh6tWriI+PxyeffIL3338f//vf/9ChQ4dSl/Pw8ECrVq0wZMgQ5Ofn4/XXXy913rlz52LDhg04ffo0zpw5g02bNsHZ2Vn2AvgBAwbAzMwM4eHhOHHiBGJjYzFq1CgMHDiQPUlVIwxHPbRz5064uLjAxcUFwcHB0hnPosthzM3N8ffff6NevXro2bMn/Pz8MGTIEOTk5GjUQeyaNWvg5OSEtm3b4o033sCwYcNgZWUFMzMzAECTJk0wd+5czJw5E40aNcK6detULl+RExYWhsmTJ2P8+PFo0aIF7t+/j0GDBqlVz4oVK/DkyRM0b94cERERmDFjhlrLLVu2DC4uLqhfvz569uyJU6dO4aeffsLixYufueyAAQNw9OhRvPHGG1AqlaXOZ2VlhVmzZuGFF15AixYtcPHiRWzfvl36OqA4c3Nz/Pnnn7h79y5atGiBN998E506dcLChQvVWh+qGuyVh9R29epVuLm5SSdhiGoyhiOVas+ePXjw4AECAwNx48YNjB8/HteuXcOZM2dKnCwgqmlqRE/gVDny8vIwadIkXLhwAVZWVmjVqhXWrVvHYKTnAvcciYhk8IQMEZEMhiMRkQyGIxGRDIYjEZEMhiMRkQyGow4Vdd8/bdq0Crfl4eFRrrZWrVol1VHdlXcdta1o6IXiHfQWbUNN+lssz7afNm0aFApFqX1FkvYwHLWg+Jvc0NAQV65cqfIagoKCEBwcjLp162q0nKOjI4KDgxEcHKz2Mnv37pXWt3jv4tpQVtvlXceqULQNizrIUEd5tn3dunURHByMoKCg8pRJGuBF4FpQfG+hoKAAq1evVrtTBG2Jjo4u13Jdu3ZF165dtVyNqsePH8PExKTC7ZR3HatCfHy8xsuUZ9sPHToUQ4cO1fi5SHPcc6yg1NRU/P333wCAF154AUBhd1hPO3bsGEJCQmBmZoYmTZrgn3/+KTFP8b2mH374AW3btoVSqUSrVq1w/vx5/P7772jYsCFsbGzQt29fZGVlScs+fchZvK3ff/9dasvX1xdbt26VlpM7tIuPj0enTp1gb28PMzMzeHh4oEePHjh//jymTZum0pONp6cnFAoFBg8erFLHuHHj8O6778LW1hZhYWEAgAkTJiAgIAC2trYwNjaGq6srwsPDpW7I1G27+GH15cuXMWjQIDg7O8PY2Bh169bFBx98oNJVWNGIje3bt8eiRYvg4eEBKysrdOvWDWlpaaW/uADu3buHPn36wNzcHPXq1Su116Hih9XXrl2DoaGhtO2LxMTESPOdPn1a421ftI2ePqzOz8/HnDlz4O/vD1NTU9jY2ODll1/Gvn37pHnUfT88ePAA//vf/+Dm5gZTU1M4OjqidevWsu/pGk9nfZDXEFOnThUAhLOzszhy5IgAIACIffv2SfM8fPhQ1KlTRwAQxsbGws/PT1hbW0vzTp06VQghRGxsrDTN1NRUNGzYUJiYmAgAokGDBsLU1FT4+voKhUIhAIgJEyZIz+Hu7l5qW8bGxsLb21solUoBQFhZWYk7d+4IIQqHMSiaT4jC4QDs7e0FAOHk5CSaNm0qHB0dpeEIli1bJvz8/KRlmjZtKoKDg8X06dNV6jAxMRFKpVIEBgZKQxE0adJE2NjYiEaNGqmsR4sWLYQQQu22i9YxPT1duLq6StvL399fGBkZCQCiUaNG4tGjR0KIwiEHiraDmZmZ8Pb2lp6jf//+Zb6+PXv2lOb18fFRGZ6i+NAORfOsXLlSCCHEK6+8IgCIvn37SvMMGzZMABDBwcHl2vbF32/u7u5Su0OGDJHaadCggbCzsxMAhJGRkdi7d69G74ePPvpI2p5BQUHC09NTGBoaivDw8DK3U03EcKyAgoIC4enpKQCIMWPGCCGEaNy4sQAghgwZIs33ww8/SG/MHTt2lJgmF2hDhw4VQgjx6aefStNmzJghhBDi7bffVvmQCVF2OBbV9vvvv5eo4+kP6O3bt6X7V69eldo/ceKESE9PL9F2amqqyjYpqsPBwUFcvnxZCCGkcVCOHTsm8vPzpXmXLVsmtXPu3Dm12y5axylTpggAwsDAQBpDJzo6Wlp+xYoVQoj/C0cDAwORlJQkhBDijTfekEKoNOfOnZPa+uSTT4QQQpw+fVoK4LLCcd26dQKAsLCwENnZ2SIvL08KvsWLF5d72z8djufOnZP+kykaKycjI0PaVm3bti2xXct6P3Tr1k3lvSaEEHfu3JG22/OEh9UVEBcXh9TUVADAwIEDVf7dtGmTNI7KyZMnART249e5c2cAQJ8+fcpsu6jj2uKHT0XTvLy8AADp6elq1VlUk7+/vzSttGXt7e3RsmVLAIWd2QYGBqJfv344cuQIHBwc1Ho+AOjVqxfc3NwAQBoHJSkpCS1atIClpSUUCgWGDRsmzf+sHsTlHDp0CEBhr+VFY9306NED5ubmAIDDhw+rzB8YGIgmTZoA+L9tUdY2LHrditan6LkaN278zNreeOMNWFtbIzs7G1u3bsXu3btx584dmJqaom/fvrLLlGfbJyYmSkNHFA2BYWNjg1dffRVAyW0AlP1+KHqPTZ48Ge7u7ggLC8OCBQuey054eUKmAoqfiCm6rOPJkycAgKysLPz22294++23pXk0uWSjqFPa4oPMF00rakeo2WdIUW/Uxdsqa9mYmBisX78e+/fvx6lTp/DLL79g48aNuHHjBsaNG6fWcz79Yfrnn38QHh4OIQTs7e3h7++PBw8eIDk5GUDh92aVrXiv3MW3RWVQKpXo3bs3li9fjp9++kl67V5//fUSg5QVp41t/yxlvR+GDx8OX19fbNmyBcePH0diYiL++usvbNq0Sa0e22sS7jmW04MHD/DLL79I9zMzM5GZmakyLkhReAYEBAAoHK+4aFS64stWJ0II/Pvvvxg8eDBWrFiB+Ph4DBkyBACkE09Fe2YAVNa3uKf/I0hISJA+gMePH8fBgwdlewBXp+0iLVq0AFA4UuJ///0HANi8ebO0x150gqy8iu9ZFZ0pP3PmDI4dO6bW8uHh4QCA7du3Y/PmzQAgnVySo862f1rz5s2lbV00GFhmZia2b98OQPNtcPDgQQQEBGD27Nn4888/pZM1J0+exJ07dzRqS98xHMvpl19+kT68J06cgCj8/hZCCMyfPx9A4aDsV65cQf/+/eHq6gqg8LAlICAAo0aN0lXpZcrPz0doaChq1aqFgIAABAYGSqMaFh1O1q9fX+rTMTQ0FCEhIc8M++KHooGBgfDz88M333xTYj5N2h4xYgRcXFxQUFCAVq1aoVGjRtLQqY0aNUK/fv00XHtVDRo0QI8ePQAAkZGR8PPzQ7NmzVSGSy1LmzZt4OXlhZycHGRkZMDZ2Vk6cy9HnW3/tPr16+Pdd98FAHz77bfw9vaGl5cXLl26BCMjI3z++ecarDEQFRUFZ2dneHp6onnz5lK9derUgZ2dnUZt6TuGYzkV7RU2bNhQ2jMs0rNnTwD/d82jUqnEtm3bpD0doPpes2doaIj3338fnp6euHbtGs6dOwcPDw+MHTsWU6ZMAVD43VhUVBTc3NyQnp6OhISEZ14S8/LLL2PmzJlwdXXFo0eP4OvriyVLlpSYT5O2a9eujfj4eAwcOBC2trZISUmBk5MT3n//fcTFxUlj3VTE8uXL0atXL5iZmSEzMxPTp09HSEiIWssqFAqVveO33367zGBVZ9vL+e677/DNN9/Az88Ply9fRl5eHkJDQ7Fnzx6VX/Goo2vXrnjppZfw6NEjHD9+HGZmZnjttdewfft2vfgVlTaxs1siIhnccyQiksFwJCKSwXAkIpLBcCQiksFwJCKSwXAkIpLBcCQiksFwJCKSwXAkIpLBcCQiksFwJCKSwXAkIpLx/wA6OyA2vItTww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851008"/>
              </p:ext>
            </p:extLst>
          </p:nvPr>
        </p:nvGraphicFramePr>
        <p:xfrm>
          <a:off x="91819" y="4504764"/>
          <a:ext cx="6188665" cy="1998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7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33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85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119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5795">
                <a:tc rowSpan="2">
                  <a:txBody>
                    <a:bodyPr/>
                    <a:lstStyle/>
                    <a:p>
                      <a:r>
                        <a:rPr lang="en-US" dirty="0"/>
                        <a:t>Districts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 rise in Deaths(2017-20)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904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Anaemia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Obstetric Complications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974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/>
                          <a:ea typeface="Arial"/>
                          <a:cs typeface="Arial"/>
                        </a:rPr>
                        <a:t>Davanagere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0" algn="r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Arial"/>
                          <a:cs typeface="Arial"/>
                        </a:rPr>
                        <a:t>124.78%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4450" marR="0" algn="ctr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 Unicode MS"/>
                          <a:ea typeface="Calibri"/>
                          <a:cs typeface="Arial"/>
                        </a:rPr>
                        <a:t>✓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Unicode MS"/>
                          <a:ea typeface="Calibri"/>
                          <a:cs typeface="Arial"/>
                        </a:rPr>
                        <a:t>✓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7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Arial"/>
                          <a:cs typeface="Arial"/>
                        </a:rPr>
                        <a:t>Ramnagar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Arial"/>
                          <a:cs typeface="Arial"/>
                        </a:rPr>
                        <a:t>322.66%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4450" marR="0" algn="ctr">
                        <a:lnSpc>
                          <a:spcPts val="1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Unicode MS"/>
                          <a:ea typeface="Calibri"/>
                          <a:cs typeface="Arial"/>
                        </a:rPr>
                        <a:t>✓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 Unicode MS"/>
                          <a:ea typeface="Calibri"/>
                          <a:cs typeface="Arial"/>
                        </a:rPr>
                        <a:t>✓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9ED7583-D848-1EEF-AE48-5531E6462CEE}"/>
              </a:ext>
            </a:extLst>
          </p:cNvPr>
          <p:cNvSpPr txBox="1"/>
          <p:nvPr/>
        </p:nvSpPr>
        <p:spPr>
          <a:xfrm>
            <a:off x="6280484" y="4370910"/>
            <a:ext cx="58195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Davangere: GDM         Obstetric Complication        Deaths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Ramnagar</a:t>
            </a:r>
            <a:r>
              <a:rPr lang="en-US" dirty="0"/>
              <a:t> : GDM         Obstetric Complication        Deaths</a:t>
            </a:r>
          </a:p>
          <a:p>
            <a:endParaRPr lang="en-US" sz="700" dirty="0"/>
          </a:p>
          <a:p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GDM and Obstetric Complication  is common among districts in Bengaluru division.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deaths have </a:t>
            </a:r>
            <a:r>
              <a:rPr lang="en-US" dirty="0">
                <a:solidFill>
                  <a:srgbClr val="FF0000"/>
                </a:solidFill>
              </a:rPr>
              <a:t>increased by over 100%, </a:t>
            </a:r>
            <a:r>
              <a:rPr lang="en-US" dirty="0"/>
              <a:t>indicating that the number of deaths have </a:t>
            </a:r>
            <a:r>
              <a:rPr lang="en-US" dirty="0">
                <a:solidFill>
                  <a:srgbClr val="FF0000"/>
                </a:solidFill>
              </a:rPr>
              <a:t>doubled </a:t>
            </a:r>
            <a:r>
              <a:rPr lang="en-US" dirty="0"/>
              <a:t>compared to the previous year.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xmlns="" id="{BD18C1C9-22AA-F9A2-1F4D-46716287F6EF}"/>
              </a:ext>
            </a:extLst>
          </p:cNvPr>
          <p:cNvSpPr/>
          <p:nvPr/>
        </p:nvSpPr>
        <p:spPr>
          <a:xfrm>
            <a:off x="8276735" y="4454181"/>
            <a:ext cx="141402" cy="2136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xmlns="" id="{FF0770E2-2C29-FA5F-B70A-89EA3B713DA1}"/>
              </a:ext>
            </a:extLst>
          </p:cNvPr>
          <p:cNvSpPr/>
          <p:nvPr/>
        </p:nvSpPr>
        <p:spPr>
          <a:xfrm>
            <a:off x="8276735" y="4760547"/>
            <a:ext cx="141402" cy="2136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xmlns="" id="{0FF7A89B-B00D-197F-66D5-AC9D367084FC}"/>
              </a:ext>
            </a:extLst>
          </p:cNvPr>
          <p:cNvSpPr/>
          <p:nvPr/>
        </p:nvSpPr>
        <p:spPr>
          <a:xfrm>
            <a:off x="10857383" y="4766831"/>
            <a:ext cx="141402" cy="2136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xmlns="" id="{B81B6E4D-7DD6-BF52-9E9F-84A10A68D7E0}"/>
              </a:ext>
            </a:extLst>
          </p:cNvPr>
          <p:cNvSpPr/>
          <p:nvPr/>
        </p:nvSpPr>
        <p:spPr>
          <a:xfrm>
            <a:off x="11909196" y="4769977"/>
            <a:ext cx="141402" cy="2136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xmlns="" id="{DAA36D66-F887-E5F1-4C65-6110FDE4F7B9}"/>
              </a:ext>
            </a:extLst>
          </p:cNvPr>
          <p:cNvSpPr/>
          <p:nvPr/>
        </p:nvSpPr>
        <p:spPr>
          <a:xfrm>
            <a:off x="11909196" y="4436435"/>
            <a:ext cx="141402" cy="2136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xmlns="" id="{9D00F0CE-9464-FDB7-A15C-A574686CB439}"/>
              </a:ext>
            </a:extLst>
          </p:cNvPr>
          <p:cNvSpPr/>
          <p:nvPr/>
        </p:nvSpPr>
        <p:spPr>
          <a:xfrm>
            <a:off x="10857383" y="4447110"/>
            <a:ext cx="141402" cy="2136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AF190B8-126B-896A-F497-E8ECF43F6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4" y="528000"/>
            <a:ext cx="2593379" cy="35589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7392B74A-0DC7-2723-9749-0A3B6CFBF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87" y="562484"/>
            <a:ext cx="2643347" cy="35244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277F001-DE55-DFD6-D8E9-F8C15BA1E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863" y="587375"/>
            <a:ext cx="2644563" cy="34995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77AA96F3-B7E0-34EB-9D4B-5F61D533C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9939" y="528000"/>
            <a:ext cx="2688195" cy="35589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E9183F0-2F27-A577-32AE-55B905BA1B7B}"/>
              </a:ext>
            </a:extLst>
          </p:cNvPr>
          <p:cNvSpPr txBox="1"/>
          <p:nvPr/>
        </p:nvSpPr>
        <p:spPr>
          <a:xfrm>
            <a:off x="202194" y="4044266"/>
            <a:ext cx="278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 1 </a:t>
            </a:r>
          </a:p>
          <a:p>
            <a:pPr algn="ctr"/>
            <a:r>
              <a:rPr lang="en-US" sz="1100" dirty="0"/>
              <a:t>Deaths in Bengaluru division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6E6E7B9-C1A8-E69F-3873-A40050C485A1}"/>
              </a:ext>
            </a:extLst>
          </p:cNvPr>
          <p:cNvSpPr txBox="1"/>
          <p:nvPr/>
        </p:nvSpPr>
        <p:spPr>
          <a:xfrm>
            <a:off x="3104424" y="4044266"/>
            <a:ext cx="278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 1 </a:t>
            </a:r>
          </a:p>
          <a:p>
            <a:pPr algn="ctr"/>
            <a:r>
              <a:rPr lang="en-US" sz="1100" dirty="0"/>
              <a:t>Causes(</a:t>
            </a:r>
            <a:r>
              <a:rPr lang="en-US" sz="1100" dirty="0" err="1"/>
              <a:t>Anaemia</a:t>
            </a:r>
            <a:r>
              <a:rPr lang="en-US" sz="11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05264B0-FCA3-3A2C-42EE-09E7818DC821}"/>
              </a:ext>
            </a:extLst>
          </p:cNvPr>
          <p:cNvSpPr txBox="1"/>
          <p:nvPr/>
        </p:nvSpPr>
        <p:spPr>
          <a:xfrm>
            <a:off x="6377660" y="4083043"/>
            <a:ext cx="278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 1 </a:t>
            </a:r>
          </a:p>
          <a:p>
            <a:pPr algn="ctr"/>
            <a:r>
              <a:rPr lang="en-US" sz="1100" dirty="0"/>
              <a:t>Causes(GDM)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35842E1-16C3-0E37-9FBD-D8B44AD6E112}"/>
              </a:ext>
            </a:extLst>
          </p:cNvPr>
          <p:cNvSpPr txBox="1"/>
          <p:nvPr/>
        </p:nvSpPr>
        <p:spPr>
          <a:xfrm>
            <a:off x="9488815" y="4053597"/>
            <a:ext cx="278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 1 </a:t>
            </a:r>
          </a:p>
          <a:p>
            <a:pPr algn="ctr"/>
            <a:r>
              <a:rPr lang="en-US" sz="1100" dirty="0"/>
              <a:t>Causes(Obstetric complication)</a:t>
            </a:r>
          </a:p>
        </p:txBody>
      </p:sp>
    </p:spTree>
    <p:extLst>
      <p:ext uri="{BB962C8B-B14F-4D97-AF65-F5344CB8AC3E}">
        <p14:creationId xmlns:p14="http://schemas.microsoft.com/office/powerpoint/2010/main" val="333381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7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924956F-295F-5391-F697-1D575CE9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ERCICA-2024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68D47-63FB-AC10-C776-5DD2E735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A19-0269-42BF-9BCF-7FAB6B857ECF}" type="slidenum">
              <a:rPr lang="en-IN" smtClean="0"/>
              <a:t>6</a:t>
            </a:fld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161925" y="190500"/>
            <a:ext cx="3333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Kalburgi Division</a:t>
            </a:r>
            <a:endParaRPr lang="en-US" sz="2400" dirty="0"/>
          </a:p>
          <a:p>
            <a:endParaRPr lang="en-US" b="1" dirty="0"/>
          </a:p>
        </p:txBody>
      </p:sp>
      <p:sp>
        <p:nvSpPr>
          <p:cNvPr id="5" name="AutoShape 2" descr="data:image/png;base64,iVBORw0KGgoAAAANSUhEUgAAASIAAAIcCAYAAABSJqP2AAAAOXRFWHRTb2Z0d2FyZQBNYXRwbG90bGliIHZlcnNpb24zLjcuMSwgaHR0cHM6Ly9tYXRwbG90bGliLm9yZy/bCgiHAAAACXBIWXMAAA9hAAAPYQGoP6dpAABGIUlEQVR4nO3deVxU5f4H8M+wDItssi+igJpALiggoD+3LoXeNEksNUskl5upWaRXrRuolWiZWmnaNZdyCa+7laFFroliuKKIKSoqsrgBogIxz+8PX5wYWWQZeFA/79frvJw585znfM8AH882z6iEEAJERBLpyS6AiIhBRETSMYiISDoGERFJxyAiIukYREQkHYOIiKRjEBGRdAwiIpKOQURE0jGISOfu3buHxYsX49lnn4W9vT3UajUcHBzQsWNHvPHGG9i+fTvKfrKoZ8+eUKlUyqRWq2FnZ4dOnTph7NixSE5OrnA9ZZdRqVTYv39/uTb9+vXTajNlypR6226qA0GkQ6mpqcLT01MAqHLKz89XlunRo0eVbVUqlYiKiiq3rgfbRUREaL1++fJloa+vr9Vm8uTJ9f4eUM1xj4h05tatWwgJCcHp06cBADY2Npg+fTri4uKwY8cOLFiwAH369IGeXuW/du+99x52796NNWvWIDQ0FAAghMCMGTMwf/78Ktf/v//9D/n5+crzZcuWoaSkpM7bRQ1AdhLS4+P9999X9jxsbGxEWlpahe1OnjwpioqKlOdl94iWL1+u1fbdd99VXjM3Nxc3b95UXkOZPR1zc3MBQHz99ddCCCFKSkpEixYttF4D94gaLe4Rkc58//33yuOJEyfC3d29wnbe3t4wNDSsVp/Tpk1D06ZNAQD5+fn48ccfK2w3ePBgAMA333wDANixYwcuXrwIfX19vPzyy9XeBpKDQUQ6cfv2baSlpSnPn3nmGeXx1atXsW/fPq0pPT29Wv2amZmhbdu2yvOjR49W2G7kyJEAgEOHDuHEiRNYsmQJACAkJATNmjWr6eZQA2MQkU7k5uZqPbeyslIeb9iwAd26ddOali1bVu2+nZycKl1Pqfbt28Pf3x8A8NFHH+GHH34A8HdAUePGICKdsLS01Hp++fJlnfV95cqVStdT1qhRowDcP2ldXFwMR0dH9OvXT2d1UP1hEJFOmJmZwcPDQ3le9p6ecePGQQiByZMn17jfvLw8rfuIfHx8Km07ePBgNGnSRHkeHh4OAwODGq+TGh6DiHRm0KBByuPPPvsMGRkZde4zKipKORwzMzPD888/X2lbc3NzrRpGjBhR5/VTw+B/F6QzEydOxOrVq5Geno5bt27B398fkZGR6NixI+7du4c//vjjoX38+eef2LNnDzIyMvD9999j69atymvTp09XrqBVZtKkSXB1dYWtrS1at25d522ihsEgIp2xtrbGzz//jH79+iEtLQ0ZGRmYOHFihW0ru3w/c+ZMzJw5U2ueSqXCf/7zH0RGRj60Bk9PT0ybNq3GtZNcDCLSKW9vbxw/fhxLlizBxo0bcfLkSeTm5qJJkyZwd3dHYGAgQkND8dxzz1Xah4GBASwsLODq6orAwECMGTMGHTp0aMCtoIamEoLfa0ZEcvFkNRFJxyAiIukYREQknfQgWrhwIdzc3GBsbIyAgAAkJiZW2X7+/Plo06YNTExM4OrqinfeeQf37t1roGqJqF7I/Oh/bGysUKvVYtmyZeLkyZNi1KhRwsrKSmRlZVXYfvXq1cLIyEisXr1anD9/Xmzfvl04OTmJd955p4ErJyJdknrVLCAgAP7+/liwYAEAQKPRwNXVFePHj69wSM9x48YhJSUF8fHxyrx3330XBw8exL59+xqsbiLSLWn3ERUVFSEpKQlTp05V5unp6SE4OBgJCQkVLtOlSxesWrUKiYmJ6Ny5M9LS0rBt2za89tprla6nsLAQhYWFynONRoMbN27AxsYGKpVKdxtERFqEEMjPz4ezs3OVo3KWNpbiypUrAoDYv3+/1vxJkyaJzp07V7rc559/LgwNDYWBgYEAIN54440q1xMdHf3Q8ZM5ceJUf9OlS5cemgeP1J3Vu3btwsyZM/HVV18hICAAZ8+exYQJE/Dhhx/igw8+qHCZqVOnan00IDc3F82bN8elS5dgYWHRUKUTPXHy8vLg6uoKc3Pzh7aVFkS2trbQ19dHVlaW1vysrCw4OjpWuMwHH3yA1157TRnsql27digoKMDo0aPx/vvvV7j7Z2RkBCMjo3LzLSwsGEREDaA6p0CkXb5Xq9Xw9fXVOvGs0WgQHx+PoKCgCpe5c+dOubDR19cHAK3vySKiR4vUQ7PIyEiEh4fDz88PnTt3xvz581FQUICIiAgAwLBhw+Di4oKYmBgA978sb+7cuejYsaNyaPbBBx+gX79+SiAR0aNHahANGjQIOTk5iIqKQmZmJnx8fBAXFwcHBwcAQHp6utYe0H/+8x9lSIgrV67Azs4O/fr1w8cffyxrE4hIB564T9/n5eXB0tISubm5PEfUyJWUlKC4uFh2GVQJQ0PDKo9EavK39khdNaMngxACmZmZuHXrluxS6CGsrKzg6OhY53vyGETU6JSGkL29PUxNTXnjaSMkhMCdO3eQnZ0NQPsrn2qDQUSNSklJiRJCNjY2ssuhKpiYmAAAsrOzYW9vX6cLRtI/fU9UVuk5IVNTU8mVUHWU/pzqei6PQUSNEg/HHg26+jkxiIhIOgYREUnHk9X0yPj85ucNur4JTSfUqH1MTAw2btyI06dPw8TEBF26dMHs2bPRpk0bpc29e/fw7rvvIjY2FoWFhQgJCcFXX32l3MQLAG+99RZ+//13JCcnw8vLC0ePHtVaz7Rp0zB9+vRy6zc1NUVBQUGl9e3ZsweffvopkpKScPXqVWzatAmhoaFabW7fvo0pU6Zg8+bNuH79Otzd3fHWW2/hjTfeqNF7UVPcIyLSkd27d2Ps2LE4cOAAfvnlFxQXF+O5557TCod33nkHP/zwA9atW4fdu3cjIyMDAwYMKNfX66+/rvX12WVNnDgRV69e1Zq8vb3x0ksvVVlfQUEBOnTogIULF1baJjIyEnFxcVi1ahVSUlLw9ttvY9y4cVrfuFsfuEdEpCNxcXFaz1esWAF7e3skJSWhe/fuyM3NxdKlS7FmzRo888wzAIDly5fDy8sLBw4cQGBgIADgiy++AADk5OTg+PHj5dZjZmYGMzMz5fmxY8dw6tQpLF68uMr6+vTpgz59+lTZZv/+/QgPD0fPnj0BAKNHj8bXX3+NxMREvPDCC1W/AXXAPSKiepKbmwvg/ldxA0BSUhKKi4sRHBystPH09ETz5s0rHZW0Or755hs89dRT6NatW90Kxv1RULdu3YorV65ACIGdO3fizJkzVX4zry4wiIjqgUajwdtvv42uXbuibdu2AO7fMa5Wq2FlZaXV1sHBAZmZmbVaz71797B69WqMGDGiriUDAL788kt4e3ujWbNmUKvV6N27NxYuXIju3bvrpP/KMIiI6sHYsWORnJyM2NjYel3Ppk2bkJ+fj/DwcGXe3r17lcM3MzMzrF69utr9ffnllzhw4AC2bt2KpKQkfPbZZxg7dix+/fXX+ihfwXNERDo2btw4/Pjjj9izZw+aNWumzHd0dERRURFu3bqltVdU1aikD/PNN9+gb9++Wlfd/Pz8tK60lX2tKnfv3sV7772HTZs24fnnnwcAtG/fHkePHsWcOXO0Dil1jUFEpCNCCIwfPx6bNm3Crl274O7urvW6r68vDA0NER8fj7CwMABAamoq0tPTKx2VtCrnz5/Hzp07y13RMjExQatWrWrcX3FxMYqLiyscBVWj0dS4v5pgEBHpyNixY7FmzRps2bIF5ubmynkfS0tLmJiYwNLSEiNGjEBkZCSsra1hYWGB8ePHIygoSLliBgBnz57F7du3kZmZibt37yp7N97e3lCr1Uq7ZcuWwcnJ6aFXwkrdvn0bZ8+eVZ6fP38eR48ehbW1NZo3bw4LCwv06NEDkyZNgomJCVq0aIHdu3fju+++w9y5c3XwDlWOQUSkI4sWLQIA5dJ3qeXLl2P48OEAgHnz5kFPTw9hYWFaNzSWNXLkSOzevVt53rFjRwD3g8PNzQ3A/ZPhK1aswPDhw6v9qfc//vgDvXr1Up6XfrtNeHg4VqxYAQCIjY3F1KlTMXToUNy4cQMtWrTAxx9/XO83NHKERmpU7t27h/Pnz8Pd3R3Gxsayy6GHqOrnVZO/NV41IyLpGEREJB2DiIikYxARkXQMIiKSjkFERNIxiIhIOgYREUnHICIi6RhERCQdg4geHWtUDTvVUExMDPz9/WFubg57e3uEhoYiNTVVq829e/cwduxY2NjYwMzMDGFhYcjKytJq89Zbb8HX1xdGRkbw8fGpcF3bt29HYGAgzM3NYWdnh7CwMFy4cKHK+k6ePImwsDC4ublBpVJh/vz55drk5+fj7bffRosWLZQvADh06FBN3oZaYRAR6UhDDZ5//vx59O/fH8888wyOHj2K7du349q1axX2U9adO3fg4eGBWbNmVTr+0ciRI/HLL79g5cqVOHHiBJ577jkEBwfjypUrNXgnao4feqVGpcoPvdZiL6VOXqnbn0ZOTg7s7e2xe/duZfB8Ozs7rFmzBgMHDgQAnD59Gl5eXkhISNAaCgS4/7VBmzdvLvd1QuvXr8eQIUNQWFiojB30ww8/oH///igsLIShoeFDa3Nzc8Pbb7+Nt99+W5l39+5dmJubY8uWLcrAaMD9cZT69OmDjz76qFw//NArUSNXX4Pn+/r6Qk9PD8uXL0dJSQlyc3OxcuVKBAcHVyuEKvPXX3+hpKSkXKCYmJhg3759te63OhhERPWgPgfPd3d3x44dO/Dee+/ByMgIVlZWuHz5Mv73v//VqWZzc3MEBQXhww8/REZGBkpKSrBq1SokJCTg6tWrder7YRhERPWgPgfPz8zMxKhRoxAeHo5Dhw5h9+7dUKvVGDhwIIQQSE9P1xo8f+bMmdXue+XKlRBCwMXFBUZGRvjiiy8wZMiQcsPH6hpHaCTSsfoePH/hwoWwtLTEJ598osxbtWoVXF1dcfDgwXKD55ceGlZHy5YtsXv3bhQUFCAvLw9OTk4YNGgQPDw8qt1HbXCPiEhHhBAYN24cNm3ahN9++63KwfNL1Wbw/Dt37lQ4wD1w/5DQwMAArVq1UqaaBFGpJk2awMnJCTdv3sT27dvRv3//GvdRE9wjItKRhho8//nnn8e8efMwY8YMDBkyBPn5+XjvvffQokULZXzrihQVFeHUqVPK4ytXruDo0aMwMzNTvvVj+/btEEKgTZs2OHv2LCZNmgRPT09ERETU07t2Hy/fU6PyKF++V6kqrq/s4Pn37t3Du+++i++//15r8Pyyh2Y9e/bUGjy/VNnB82NjY/HJJ5/gzJkzMDU1RVBQEGbPng1PT89K67tw4UK5vTQA6NGjB3bt2gUA+N///oepU6fi8uXLsLa2RlhYGD7++GNYWlpW2KeuLt8ziKhR4eD5jxbeR0REjw0GERFJxyAiIukYREQkHYOIiKRjEBGRdAwiIpKuUQTRwoUL4ebmBmNjYwQEBCAxMbHStj179oRKpSo3lR0/hYgeLdKDaO3atYiMjER0dDQOHz6MDh06ICQkBNnZ2RW237hxI65evapMycnJ0NfXx0svvdTAlRORrkgPorlz52LUqFGIiIiAt7c3Fi9eDFNTUyxbtqzC9tbW1nB0dFSmX375BaampgwiokeY1A+9FhUVISkpCVOnTlXm6enpITg4uNoj1i1duhSDBw9GkyZNKny9sLAQhYWFyvO8vLy6FU3SzDpyrUHXN6WjbY3ax8TEYOPGjTh9+rQy8Pzs2bPRpk0bpU3pZ81iY2O1Pmvm4OCgtHnrrbfw+++/Izk5GV5eXuWGigXufyZs5syZOHPmDOzs7DBu3DhMmjSpyvqWLFmC7777DsnJyQDujwYwc+ZMdO7cWWkjhEB0dDSWLFmCW7duoWvXrli0aBFat25do/eipqTuEV27dg0lJSVaPwSg+iPWJSYmIjk5GSNHjqy0TUxMDCwtLZXJ1dW1znUTVaShBs//+eefMXToULzxxhtITk7GV199hXnz5mHBggVV1rdr1y4MGTIEO3fuREJCAlxdXfHcc89pDYz/ySef4IsvvsDixYtx8OBBNGnSBCEhIbh3714t35Xqkfqh14yMDLi4uGD//v1a47H8+9//xu7du3Hw4MEql//Xv/6FhIQEHD9+vNI2Fe0Rubq68kOvjVRVH6Js7HtED6qvwfNfeeUVFBcXY926dcq8L7/8Ep988gnS09MrHQXgQSUlJWjatCkWLFiAYcOGQQgBZ2dnvPvuu5g4cSKA++NuOzg4YMWKFRg8eHC5Ph6LD73a2tpCX1+/3Pc6VWfEuoKCAsTGxmLEiBFVtjMyMoKFhYXWRNQQ6mvw/MLCwgoHuL98+TIuXrxY7X7u3LmD4uJipb7z588jMzNTqz5LS0sEBATUqL7akBpEarUavr6+WiPWaTQaxMfHP3TEunXr1qGwsBCvvvpqfZdJVGP1OXh+SEgINm7ciPj4eGg0Gpw5cwafffYZANRokPvJkyfD2dlZCZ7SGmp7qqQupF81i4yMxJIlS/Dtt98iJSUFY8aMQUFBgTIi3LBhw7ROZpdaunQpQkNDYWNj09AlEz1UfQ6eP2rUKIwbNw59+/aFWq1GYGCgctikp6dXrcHzZ82ahdjYWGzatKlRjPskfajYQYMGIScnB1FRUcjMzISPjw/i4uKUVE5PTy83Pm9qair27duHHTt2yCiZqEr1PXi+SqXC7NmzMXPmTGRmZsLOzk45qvDw8EDTpk2rHDx/zpw5mDVrFn799Ve0b99eq77SepycnLTqq+yrr3VFehAB939w48aNq/C10iEsy2rTpg2esIEl6REghMD48eOxadMm7Nq1q8rB88PCwgDUbvD8Uvr6+nBxcQEAfP/99wgKCoKdnR0AKGNQP+iTTz7Bxx9/jO3bt8PPz0/rNXd3dzg6OiI+Pl4Jnry8PBw8eBBjxoypcX010SiCiOhx0FCD51+7dg3r169Hz549ce/ePSxfvly5HaAqs2fPRlRUFNasWQM3NzelvtJDOJVKhbfffhsfffQRWrduDXd3d3zwwQdwdnZGaGhovbxnpRhERDqyaNEiAPc/D1lW2cHz582bBz09PYSFhWnd0FjWyJEjtUKl9Js5yg6e/+2332LixIkQQiAoKAi7du3SujGxsvqKioqUWwdKRUdHY9q0aQDu3zpTUFCA0aNH49atW/i///s/xMXF1ft5JA6eT40KB89/tDwW9xEREQEMIiJqBBhERCQdg4iIpGMQEZF0DCJqlDQajewSqBp09XPifUTUqKjVaujp6SEjIwN2dnZQq9XVHtaCGo4QAkVFRcjJyYGenh7UanWd+mMQUaOip6cHd3d3XL16FRkZGbLLoYcwNTVF8+bNy30etKYYRNToqNVqNG/eHH/99RdKSkpkl0OV0NfXh4GBgU72WBlE1CipVCoYGhrC0NBQdinUAHiymoikYxARkXQMIiKSjkFERNIxiIhIOgYREUnHICIi6RhERCQdg4iIpGMQEZF0DCIiko5BRETSMYiISDoGERFJxyAiIukYREQkHYOIiKRjEBGRdAwiIpKOQURE0jGIiEg6BhERSccgIiLpGEREJB2DSKLY2Fh06tQJJiYmsLa2xsCBA3Hu3LmHLnf+/HkMHz4cTk5OUKvVcHBwwPPPP4/c3NwGqJpI9/hNr5IsXboUI0eOBAC4u7vj+vXr2LBhA/bu3Ytjx47B0dGxwuXOnDmDLl264Pr16zA1NYWXlxeKiorwyy+/ID8/H5aWlg25GUQ6wT0iCYqKijBlyhQAQFhYGNLS0pCSkgJzc3NkZ2dj5syZlS771ltv4fr16+jVqxeuXLmCY8eOISUlBbm5uZWGF1FjxyCS4NChQ7h27RqA+0EEAM7OzggMDAQAxMXFVbjczZs3sWPHDgBA06ZN4efnB3NzcwQGBmLfvn0wMOAOLj2aGEQSXLp0SXlsb2+vPHZwcAAApKenV7jcn3/+CSEEAGDjxo3QaDQwNjbGwYMH0adPHxw8eLAeqyaqPwyiRqQ0ZCrz119/KY+Dg4Nx7tw5nD17FtbW1igpKcGiRYvqu0SiesEgksDV1VV5nJ2dXe5x8+bNK1zOxcVFeezn5weVSgVLS0s89dRTAIALFy7UQ7VE9Y9BJIG/vz9sbGwAABs2bAAAZGRk4MCBAwCA3r17AwA8PT3h6emJBQsWAABatGiB1q1bAwCSkpIghEBeXh7OnDkDAMprRI8cIdmCBQtEixYthJGRkejcubM4ePBgle1v3rwp3nzzTeHo6CjUarVo3bq1+Omnn6q9vtzcXAFA5Obm1rX0Ovn6668FAAFAuLu7CwsLCwFA2NraiitXrgghhPJ6dHS0styGDRuESqUSAISHh4ews7MTAESTJk3EqVOnJG0NUXk1+VuTuke0du1aREZGIjo6GocPH0aHDh0QEhKidbhSVlFREZ599llcuHAB69evR2pqKpYsWaJ1yPKoGD16NFatWgUfHx9kZGRApVJhwIAB2L9/P5ydnStdbsCAAdi8eTP8/f2RkZEBPT09hIaG4o8//oCXl1cDbgGR7qiEeMgZ0noUEBAAf39/5dBDo9HA1dUV48ePV+6zKWvx4sX49NNPcfr0aRgaGtZqnXl5ebC0tERubi4sLCzqVD8RVa4mf2vS9oiKioqQlJSE4ODgv4vR00NwcDASEhIqXGbr1q0ICgrC2LFj4eDggLZt22LmzJkoKSlpqLKJqB5IuwPu2rVrKCkpUe6dKeXg4IDTp09XuExaWhp+++03DB06FNu2bcPZs2fx5ptvori4GNHR0RUuU1hYiMLCQuV5Xl6e7jaCiHTikboVV6PRwN7eHv/973+hr68PX19fXLlyBZ9++mmlQRQTE4Pp06fXan2f3/y8LuU+NiY0nSC7BHrMSTs0s7W1hb6+PrKysrTmZ2VlVfqZKScnJzz11FPQ19dX5nl5eSEzMxNFRUUVLjN16lTk5uYqU9m7momocZAWRGq1Gr6+voiPj1fmaTQaxMfHIygoqMJlunbtirNnz0Kj0Sjzzpw5owyHUREjIyNYWFhoTUTUuEi9fB8ZGYklS5bg22+/RUpKCsaMGYOCggJEREQAAIYNG4apU6cq7ceMGYMbN25gwoQJOHPmDH766SfMnDkTY8eOlbUJRKQDUs8RDRo0CDk5OYiKikJmZiZ8fHwQFxen9eFPPb2/s9LV1RXbt2/HO++8g/bt28PFxQUTJkzA5MmTZW0CEemA1PuIZKjJvQ08WX0fT1ZTbTwS9xEREZViEBGRdAwiIpKOQURE0jGIiEg6BhERSccgIiLpGEREJB2DiIikYxARkXQMIiKSjkFERNIxiIhIOgYREUnHICIi6RhERCQdg4iIpGMQEZF0DCIiko5BRETSMYiISDoGERFJxyAiIukYREQkHYOIiKRjEBGRdAwiIpKOQURE0jGIiEg6BhERSccgIiLpGEREJB2DiIikYxARkXQMIiKSjkFERNIxiIhIOgYREUnHICIi6RhERCQdg4iIpGMQEZF0DCIiko5BRETSMYiISDoGERFJ1yiCaOHChXBzc4OxsTECAgKQmJhYadsVK1ZApVJpTcbGxg1YLRHpmvQgWrt2LSIjIxEdHY3Dhw+jQ4cOCAkJQXZ2dqXLWFhY4OrVq8p08eLFBqyYiHRNehDNnTsXo0aNQkREBLy9vbF48WKYmppi2bJllS6jUqng6OioTA4ODg1YMRHpmtQgKioqQlJSEoKDg5V5enp6CA4ORkJCQqXL3b59Gy1atICrqyv69++PkydPNkS5RFRPpAbRtWvXUFJSUm6PxsHBAZmZmRUu06ZNGyxbtgxbtmzBqlWroNFo0KVLF1y+fLnC9oWFhcjLy9OaiKhxkX5oVlNBQUEYNmwYfHx80KNHD2zcuBF2dnb4+uuvK2wfExMDS0tLZXJ1dW3gionoYaQGka2tLfT19ZGVlaU1PysrC46OjtXqw9DQEB07dsTZs2crfH3q1KnIzc1VpkuXLtW5biLSLalBpFar4evri/j4eGWeRqNBfHw8goKCqtVHSUkJTpw4AScnpwpfNzIygoWFhdZERI2LgewCIiMjER4eDj8/P3Tu3Bnz589HQUEBIiIiAADDhg2Di4sLYmJiAAAzZsxAYGAgWrVqhVu3buHTTz/FxYsXMXLkSJmbQUR1ID2IBg0ahJycHERFRSEzMxM+Pj6Ii4tTTmCnp6dDT+/vHbebN29i1KhRyMzMRNOmTeHr64v9+/fD29tb1iYQUR2phBBCdhENKS8vD5aWlsjNzX3oYdrnNz9voKoatwlNJ8gugR5BNflbe+SumhHR44dBRETSMYiISDoGERFJxyAiIukYREQkHYOIiKRjEBGRdAwiIpKOQURE0jGIiEg6BhERSccgIiLpGEREJB2DiIikYxARkXQMIiKSjkFERNIxiIhIOgYREUnHICIi6RhERCQdg4iIpGMQEZF0DCIiko5BRETSMYiISDoGERFJxyAiIukYREQkHYOIiKRjEBGRdAwiIpKOQURE0jGIiEg6BhERSWdQ3Yb//e9/q9Vu9OjRtS6GiJ5M1Q6iN954AyqVqso2KpWKQURENVbjQzMhRJUTUU3FxsaiU6dOMDExgbW1NQYOHIhz585Va9mSkhJ06dIFKpUKKpUKU6ZMqedqqT5Ue48IuB9CarUaAwcOxJgxY9CsWbP6qoueEEuXLsXIkSMBAO7u7rh+/To2bNiAvXv34tixY3B0dKxy+RkzZiAhIaEhSqV6VO09ouTkZPzrX/+CoaEh1qxZg169euHf//43Ll26hBYtWigTUXUVFRUpezBhYWFIS0tDSkoKzM3NkZ2djZkzZ1a5/P79+/Hxxx/j5ZdfbohyqR5VO4i8vb2xaNEiXLlyBZ999hlatGiB9evXo0ePHujYsSPu3r1bn3XSY+jQoUO4du0agPtBBADOzs4IDAwEAMTFxVW6bF5eHl599VU4Ozvj66+/rv9iqV7V6NAMACwsLDBmzBg0adIE//73v5GXl4fjx4/j7t27MDExqY8a6TF16dIl5bG9vb3y2MHBAQCQnp5e6bJjx47FxYsXsXPnTlhZWdVbjdQwahREFy9exFdffYWlS5fi5s2bAICQkBCMHz8e1tbW9VIgPXkedtFj06ZNWLVqFf7zn/+ge/fuDVQV1adqH5qFhoaiVatWmDNnDoqLizF+/Hikpqbi559/xj//+c/6rJEeU66ursrj7Ozsco+bN29e4XLHjh0DAMydOxdmZmYwMzNTXps7dy4vojyCqr1HtHXrVgCAWq1G9+7dkZ2djaioKK02KpUKq1ev1m2F9Njy9/eHjY2NcqVsyJAhyMjIwIEDBwAAvXv3BgB4enoCAMaNG4dx48Ypy9+5c6dcn8XFxbh9+3YDVE+6VKP7iFQqFYqLi7Ft2zasXbtWa4qNjUVsbGytili4cCHc3NxgbGyMgIAAJCYmVmu52NhYqFQqhIaG1mq9JJdarVaujG3YsAEeHh7w8vJCfn4+bG1tlStqqampSE1NVU5sT5s2rdL71yZPnoxbt241+LZQ3VR7j6h58+YPvbO6NtauXYvIyEgsXrwYAQEBmD9/PkJCQpCamqp1AvNBFy5cwMSJE9GtWzed10QNZ/To0WjSpAnmzJmDlJQUGBsbY8CAAZg1axacnZ1ll0cNRCUk3w4dEBAAf39/LFiwAACg0Wjg6uqK8ePHV3qXbElJCbp3747XX38de/fuxa1bt7B58+ZqrS8vLw+WlpbIzc2FhYVFlW0/v/l5jbblcTWh6QTZJdAjqCZ/a7X+9P3169dx/fr12i4O4P4NbUlJSQgODv67ID09BAcHV3m37IwZM2Bvb48RI0bUaf1E1DjUKIj++usvREVFwcnJCfb29rC3t4ejoyM++OADFBcX13jl165dQ0lJiXLfSCkHBwdkZmZWuMy+ffuwdOlSLFmypFrrKCwsRF5entZERI1Ltc8RCSHQr18/7NixQ+vkYOmt+ElJSdi2bVu9FFkqPz8fr732GpYsWQJbW9tqLRMTE4Pp06fXa12PvTW6Pzf4yHqFH+yuD9UOou+++w7bt28HADg5OcHPzw8ajQZJSUnIzMzE9u3b8d1332HYsGHVXrmtrS309fWRlZWlNT8rK6vCDzueO3cOFy5cQL9+/ZR5Go3m/oYYGCA1NRUtW7bUWmbq1KmIjIxUnufl5Wndv0JE8lX70Gz16tVQqVQYOnQozp07hy1btuCHH35AWloahgwZAiEEVq5cWaOVq9Vq+Pr6Ij4+Xpmn0WgQHx+PoKCgcu09PT1x4sQJHD16VJleeOEF9OrVC0ePHq0wYIyMjGBhYaE1EVHjUu09olOnTsHIyAhfffUVjI2NlfnGxsZYtGgRNm7ciJSUlBoXEBkZifDwcPj5+aFz586YP38+CgoKEBERAQAYNmwYXFxcEBMTA2NjY7Rt21Zr+dLPGT04n4geHdUOohs3bqBly5YwNzcv95qFhQVatmxZ7cGsyho0aBBycnIQFRWFzMxM+Pj4IC4uTuuDj3p6HFqb6HFW7SAqLCyEEAJ79uyp8HUhBIqKimpVxIO37pe1a9euKpddsWJFrdZJRI1Hja6apaSkoFevXvVZDxE9gWo8VGxV6uMjIET0+Kt2EC1fvrw+6yCiJ1i1gyg8PLw+6yCiJ1iNh4ot9d1335WbFxoayvt0iKjGqh1E8+bNw8SJE7F8+XIMGzYMw4cPL3dOqLCwEKNGjdJ5kUT0eKv2DTrbtm2DgYEBXnzxRWXeg4NTbdq0qV6KJKLHW7WD6MyZM3BxcdG6odHHxwcpKSk4deoUHBwckJqaWi9FEtHjrdqHZllZWWjTpo3y/IUXXoCXl5cyz8nJiUFERLVS7SAyMTFBWloaioqKoFartUZE1Gg0SEtLg4FBrc99E9ETrEbf9Hrnzh1MnTq13GszZsxAXl6e1h4TEVF1VXsXZuDAgUhISMD8+fOxc+dOdOvWDXp6eti/fz/++OMPqFQqfgc5EdVKtYPozTffxLfffovjx4/j2LFjypfcAfevnnXo0AHjx4+vlyKJ6PFW7UMzIyMj/Pbbbxg0aBD09PSUS/Z6enoYMmQI4uPjYWRkVJ+1EtFjqkZnl62trfH9999j8eLFOHPmDACgTZs2vJuaiOqkVpe5LC0t4e/vr+taiOgJxaEPiUg6BhERSccgIiLpGEREJB2DiIikYxARkXQMIiKSjkFERNIxiIhIOgYREUnHICIi6RhERCQdg4iIpGMQEZF0DCIiko5BRETSMYiISDoGERFJxyAiIukYREQkHYOIiKRjEBGRdAwiIpKOQURE0jGIiEg6BhERSccgIiLpGEREJB2DiIikYxARkXSNIogWLlwINzc3GBsbIyAgAImJiZW23bhxI/z8/GBlZYUmTZrAx8cHK1eubMBqiUjXpAfR2rVrERkZiejoaBw+fBgdOnRASEgIsrOzK2xvbW2N999/HwkJCTh+/DgiIiIQERGB7du3N3DlRKQr0oNo7ty5GDVqFCIiIuDt7Y3FixfD1NQUy5Ytq7B9z5498eKLL8LLywstW7bEhAkT0L59e+zbt6+BKyciXZEaREVFRUhKSkJwcLAyT09PD8HBwUhISHjo8kIIxMfHIzU1Fd27d6+wTWFhIfLy8rQmImpcpAbRtWvXUFJSAgcHB635Dg4OyMzMrHS53NxcmJmZQa1W4/nnn8eXX36JZ599tsK2MTExsLS0VCZXV1edbgMR1Z30Q7PaMDc3x9GjR3Ho0CF8/PHHiIyMxK5duypsO3XqVOTm5irTpUuXGrZYInooA5krt7W1hb6+PrKysrTmZ2VlwdHRsdLl9PT00KpVKwCAj48PUlJSEBMTg549e5Zra2RkBCMjI53WTUS6JXWPSK1Ww9fXF/Hx8co8jUaD+Ph4BAUFVbsfjUaDwsLC+iiRiBqA1D0iAIiMjER4eDj8/PzQuXNnzJ8/HwUFBYiIiAAADBs2DC4uLoiJiQFw/5yPn58fWrZsicLCQmzbtg0rV67EokWLZG4GEdWB9CAaNGgQcnJyEBUVhczMTPj4+CAuLk45gZ2eng49vb933AoKCvDmm2/i8uXLMDExgaenJ1atWoVBgwbJ2gQiqiOVEELILqIh5eXlwdLSErm5ubCwsKiy7ec3P2+gqhq3CT+/LbuExuOVJ+rPpU5q8rf2SF41I6LHC4OIiKRjEBGRdAwiIpKOQURE0jGIiEg6BhERSccgIiLpGEREJB2DiIikYxARkXQMIiKSjkFERNIxiIhIOgYREUnHICIi6RhERCQdg4iIpGMQEZF0DCIiko5BRETSMYiISDoGERFJxyAiIukYREQkHYOIiKRjEBGRdAwiIpKOQURE0jGIiEg6BhERSccgIiLpGEREJB2DiIikYxARkXQMIiKSjkFERNIxiIgaidjYWHTq1AkmJiawtrbGwIEDce7cuSqXmTJlCoKCgmBvbw9jY2N4eHhg/PjxyM7ObqCqdYNBRNQILF26FEOGDMGRI0fg5OSEkpISbNiwAV26dEFmZmaly82ePRuHDh2Cg4MDbGxscP78eSxYsAD/+Mc/oNFoGnAL6oZBRCRZUVERpkyZAgAICwtDWloaUlJSYG5ujuzsbMycObPSZd9//31cvXoVJ06cQHp6OsLCwgAAycnJOHbsWIPUrwsMIiLJDh06hGvXrgGAEiTOzs4IDAwEAMTFxVW67EcffQQ7OzsAgL6+Prp06aK8ZmRkVF8l6xyDiEiyS5cuKY/t7e2Vxw4ODgCA9PT0avVTUFCA7777DgDQtWtXeHt767DK+sUgImqkhBDVbpuTk4N//OMfOHbsGDw9PbFu3bp6rEz3GEREkrm6uiqPy17tKn3cvHnzKpdPTU1FYGAgDh48iMDAQOzduxdOTk71U2w9YRARSebv7w8bGxsAwIYNGwAAGRkZOHDgAACgd+/eAABPT094enpiwYIFyrJ79uxBly5dkJaWhoEDB2Lnzp2wtbVt4C2oOwYRkWRqtVq5MrZhwwZ4eHjAy8sL+fn5sLW1Va6opaamIjU1VTmxDQDPPvssbty4AZVKhfT0dPTs2ROBgYEIDAzETz/9JGV7aqNRBNHChQvh5uYGY2NjBAQEIDExsdK2S5YsQbdu3dC0aVM0bdoUwcHBVbYnehSMHj0aq1atgo+PDzIyMqBSqTBgwADs378fzs7OlS5XVFQE4P75pMTERBw8eFCZcnJyGqr8OjOQXcDatWsRGRmJxYsXIyAgAPPnz0dISAhSU1O1riCU2rVrF4YMGYIuXbrA2NgYs2fPxnPPPYeTJ0/CxcVFwhYQ6cbQoUMxdOjQSl+v6OR1TU5oN2bS94jmzp2LUaNGISIiAt7e3li8eDFMTU2xbNmyCtuvXr0ab775Jnx8fODp6YlvvvkGGo0G8fHxDVw5EemK1CAqKipCUlISgoODlXl6enoIDg5GQkJCtfq4c+cOiouLYW1tXeHrhYWFyMvL05qIqHGRemh27do1lJSUKDdulXJwcMDp06er1cfkyZPh7OysFWZlxcTEYPr06XWulQgAZh259vBGT4ApHXV7ZU76oVldzJo1C7Gxsdi0aROMjY0rbDN16lTk5uYqU9m7WImocZC6R2Rrawt9fX1kZWVpzc/KyoKjo2OVy86ZMwezZs3Cr7/+ivbt21fazsjI6JH6zA3Rk0jqHpFarYavr6/WiebSE89BQUGVLvfJJ5/gww8/RFxcHPz8/BqiVCKqR9Iv30dGRiI8PBx+fn7o3Lkz5s+fj4KCAkRERAAAhg0bBhcXF8TExAC4P/5KVFQU1qxZAzc3N2WsFjMzM5iZmUnbDiKqPelBNGjQIOTk5CAqKgqZmZnw8fFBXFyc1ieP9fT+3nFbtGgRioqKMHDgQK1+oqOjMW3atIYsnYh0RHoQAcC4ceMwbty4Cl/btWuX1vMLFy7Uf0FE1KAe6atmRPR4YBARkXQMIiKSjkFERNIxiIhIOgYREUnHICIi6RhERCQdg4iIpGMQEZF0DCIiko5BRETSMYiISDoGERFJxyAiIukYREQkHYOIiKRjEBGRdAwiIpKOQURE0jGIiEg6BhERSccgIiLpGEREJB2DiIikYxARkXQMIiKSjkFERNIxiIhIOgYREUnHICIi6RhERCQdg4iIpGMQEZF0DCIiko5BRETSMYiISDoGERFJxyAiIukYREQkHYOIiKRjEBGRdAwiIpKOQURE0jGIiEg66UG0cOFCuLm5wdjYGAEBAUhMTKy07cmTJxEWFgY3NzeoVCrMnz+/4QolonojNYjWrl2LyMhIREdH4/Dhw+jQoQNCQkKQnZ1dYfs7d+7Aw8MDs2bNgqOjYwNXS0T1RWoQzZ07F6NGjUJERAS8vb2xePFimJqaYtmyZRW29/f3x6efforBgwfDyMiogaslovoiLYiKioqQlJSE4ODgv4vR00NwcDASEhJklUVEEhjIWvG1a9dQUlICBwcHrfkODg44ffq0ztZTWFiIwsJC5XleXp7O+iYi3ZB+srq+xcTEwNLSUplcXV1ll0RED5AWRLa2ttDX10dWVpbW/KysLJ2eiJ46dSpyc3OV6dKlSzrrm4h0Q1oQqdVq+Pr6Ij4+Xpmn0WgQHx+PoKAgna3HyMgIFhYWWhMRNS7SzhEBQGRkJMLDw+Hn54fOnTtj/vz5KCgoQEREBABg2LBhcHFxQUxMDID7J7hPnTqlPL5y5QqOHj0KMzMztGrVStp2EFHdSA2iQYMGIScnB1FRUcjMzISPjw/i4uKUE9jp6enQ0/t7py0jIwMdO3ZUns+ZMwdz5sxBjx49sGvXroYun4h0RGoQAcC4ceMwbty4Cl97MFzc3NwghGiAqoioIT32V82IqPFjEBGRdAwiIpKOQURE0jGIiEg6BhERSccgIiLpGEREJB2DiIikYxARkXQMIiKSjkFERNIxiIhIOgYREUnHICIi6RhERCQdg4iIpGMQEZF0DCIiko5BRETSMYiISDoGERFJxyAiIukYREQkHYOIiKRjEBGRdAwiIpKOQURE0jGIiEg6BhERSccgIiLpGEREJB2DiIikYxARkXQMIiKSjkFERNIxiIhIOgYREUnHICIi6RhERCQdg4iIpGMQEZF0DCIiko5BRETSMYiISDoGERFJ1yiCaOHChXBzc4OxsTECAgKQmJhYZft169bB09MTxsbGaNeuHbZt29ZAlRJRfZAeRGvXrkVkZCSio6Nx+PBhdOjQASEhIcjOzq6w/f79+zFkyBCMGDECR44cQWhoKEJDQ5GcnNzAlRORrkgPorlz52LUqFGIiIiAt7c3Fi9eDFNTUyxbtqzC9p9//jl69+6NSZMmwcvLCx9++CE6deqEBQsWNHDlRKQrUoOoqKgISUlJCA4OVubp6ekhODgYCQkJFS6TkJCg1R4AQkJCKm1PRI2fgcyVX7t2DSUlJXBwcNCa7+DggNOnT1e4TGZmZoXtMzMzK2xfWFiIwsJC5Xlubi4AIC8v76H13cu799A2T4K8O7IraDzu3c6XXUKjkJenrkab+39jQoiHtpUaRA0hJiYG06dPLzff1dVVQjWPpimyC2hUPGQX0CiU/4uqXH5+PiwtLatsIzWIbG1toa+vj6ysLK35WVlZcHR0rHAZR0fHGrWfOnUqIiMjlecajQY3btyAjY0NVCpVHbeAGkpeXh5cXV1x6dIlWFhYyC6HqkEIgfz8fDg7Oz+0rdQgUqvV8PX1RXx8PEJDQwHcD4r4+HiMGzeuwmWCgoIQHx+Pt99+W5n3yy+/ICgoqML2RkZGMDIy0ppnZWWli/JJAgsLCwbRI+Rhe0IKIVlsbKwwMjISK1asEKdOnRKjR48WVlZWIjMzUwghxGuvvSamTJmitP/999+FgYGBmDNnjkhJSRHR0dHC0NBQnDhxQtYmUAPIzc0VAERubq7sUqgeSD9HNGjQIOTk5CAqKgqZmZnw8fFBXFycckI6PT0denp/X9zr0qUL1qxZg//85z9477330Lp1a2zevBlt27aVtQlEVEcqIapxSptIssLCQsTExGDq1KnlDrXp0ccgIiLppN9ZTUTEICIi6RhEVKHhw4crt1Q0JJVKhc2bN0vpy83NDfPnz9d5W3o4BtFjZvjw4VCpVMpkY2OD3r174/jx47JLq5arV6+iT58+lb5edvsMDQ3h4OCAZ599FsuWLYNGo6lRXw86dOgQRo8erfO29HAMosdQ7969cfXqVVy9ehXx8fEwMDBA3759ZZdVLY6Ojg+9Kla6fRcuXMDPP/+MXr16YcKECejbty/++uuvGvVVlp2dHUxNTXXelh6OQfQYMjIygqOjIxwdHeHj44MpU6bg0qVLyMnJUdpcunQJL7/8MqysrGBtbY3+/fvjwoULlfaZn5+PoUOHokmTJnBycsK8efPQs2dPrTvcV65cCT8/P5ibm8PR0RGvvPKKMq6URqNBs2bNsGjRIq1+jxw5Aj09PVy8eBFA9Q6nSrfPxcUFnTp1wnvvvYctW7bg559/xooVK5R2Zfvq0qULJk+erNVPTk4ODA0NsWfPHgDah1tCCEybNg3NmzeHkZERnJ2d8dZbbynLPnholp6ejv79+8PMzAwWFhZ4+eWXtT6KNG3aNPj4+GDlypVwc3ODpaUlBg8ejPx8fogWYBA99m7fvo1Vq1ahVatWsLGxAQAUFxcjJCQE5ubm2Lt3L37//XeYmZmhd+/eKCoqqrCfyMhI/P7779i6dSt++eUX7N27F4cPH9ZqU1xcjA8//BDHjh3D5s2bceHCBQwfPhzA/eFdhgwZgjVr1mgts3r1anTt2hUtWrSo03Y+88wz6NChAzZu3Fjh60OHDkVsbKzWJ8HXrl0LZ2dndOvWrVz7DRs2YN68efj666/x559/YvPmzWjXrl2FfWs0GvTv3x83btzA7t278csvvyAtLQ2DBg3Sanfu3Dls3rwZP/74I3788Ufs3r0bs2bNqsNWP0Zk3tZNuhceHi709fVFkyZNRJMmTQQA4eTkJJKSkpQ2K1euFG3atBEajUaZV1hYKExMTMT27duVfvr37y+EECIvL08YGhqKdevWKe1v3bolTE1NxYQJEyqt5dChQwKAyM/PF0IIceTIEaFSqcTFixeFEEKUlJQIFxcXsWjRImUZAGLTpk1Vbl9pXQ8aNGiQ8PLyqrCv7OxsYWBgIPbs2aO8HhQUJCZPnqw8b9GihZg3b54QQojPPvtMPPXUU6KoqKjCdZVtu2PHDqGvry/S09OV10+ePCkAiMTERCGEENHR0cLU1FTk5eUpbSZNmiQCAgIq3dYnCfeIHkO9evXC0aNHcfToUSQmJiIkJAR9+vRRDn+OHTuGs2fPwtzcHGZmZjAzM4O1tTXu3buHc+fOlesvLS0NxcXF6Ny5szLP0tISbdq00WqXlJSEfv36oXnz5jA3N0ePHj0A3D9sAQAfHx94eXkpe0W7d+9GdnY2XnrpJZ1stxCi0hEV7Ozs8Nxzz2H16tUAgPPnzyMhIQFDhw6tsP1LL72Eu3fvwsPDA6NGjcKmTZu0zj+VlZKSAldXV62hZby9vWFlZYWUlBRlnpubG8zNzZXnTk5OlQ6J/KRhED2GmjRpglatWqFVq1bw9/fHN998g4KCAixZsgTA/cM1X19fJaxKpzNnzuCVV16p1ToLCgoQEhICCwsLrF69GocOHcKmTZsAQOtwb+jQoUoQrVmzBr1791YOGesqJSUF7u7ulb4+dOhQrF+/HsXFxVizZg3atWtX6eGWq6srUlNT8dVXX8HExARvvvkmunfvjuLi4lrXZ2hoqPVcpVKVu9L3pGIQPQFUKhX09PRw9+5dAECnTp3w559/wt7eXgms0qmiYRs8PDxgaGiIQ4cOKfNyc3Nx5swZ5fnp06dx/fp1zJo1C926dYOnp2eF/9u/8sorSE5ORlJSEtavX1/pHklN/fbbbzhx4gTCwsIqbdO/f3/cu3cPcXFxWLNmzUPXbWJign79+uGLL77Arl27kJCQgBMnTpRr5+XlhUuXLuHSpUvKvFOnTuHWrVvw9vau/UY9QRhEj6HCwkJkZmYiMzMTKSkpGD9+PG7fvo1+/foBuL9nYGtri/79+2Pv3r04f/48du3ahbfeeguXL18u15+5uTnCw8MxadIk7Ny5EydPnsSIESOgp6enHAo1b94carUaX375JdLS0rB161Z8+OGH5fpyc3NDly5dMGLECJSUlOCFF16o9fZduXIFhw8fxsyZM9G/f3/07dsXw4YNq3S5Jk2aIDQ0FB988AFSUlIwZMiQStuuWLECS5cuRXJyMtLS0rBq1SqYmJhUeFI9ODgY7dq1w9ChQ3H48GEkJiZi2LBh6NGjB/z8/Gq8fU8iBtFjKC4uDk5OTnByckJAQAAOHTqEdevWoWfPngAAU1NT7NmzB82bN8eAAQPg5eWFESNG4N69e5UOOjZ37lwEBQWhb9++CA4ORteuXeHl5QVjY2MA98/BrFixAuvWrYO3tzdmzZqFOXPmVNjX0KFDcezYMbz44oswMTGp9fa5ubmhd+/e2LlzJ7744gts2bIF+vr6VS5buu5u3bqhefPmlbazsrLCkiVL0LVrV7Rv3x6//vorfvjhhwoPI1UqFbZs2YKmTZuie/fuCA4OhoeHB9auXVvjbXtS8dP3VCsFBQVwcXHBZ599hhEjRsguhx5x0gdGo0fDkSNHcPr0aXTu3Bm5ubmYMWMGgPvnXYjqikFE1TZnzhykpqYqY43v3bsXtra2ssuixwAPzYhIOp6sJiLpGEREJB2DiIikYxARkXQMIiKSjkEkQelQp9OmTatzX25ubrXqa8WKFUodjV1tt1HXevbsCZVKpdyhDvz9syw7INvD1Oa9nzZtGlQqFdzc3Kpf8COEQVQHZX+h9PX1tT702FA6duyIgIAANGvWrEbL2dnZISAgAAEBAdVeZteuXcr2VjWaY21U1Xdtt7EhlL6HdnZ21V6mNu99s2bNEBAQgI4dO9amzMZP6mhIj7gePXoIAMr04YcfVmu50vbR0dH1W6CO7dy5U6n9/PnzD21fWFhYb33LUPrz7tGjh+xSHjvcI6ql8+fPK2Mdl37C+ttvvy3X7vjx4wgMDISxsTE6dOiAffv2lWtTdm/gm2++Qffu3WFiYoIuXbrg3Llz2LJlC5566illnOO8vDxl2QcPW8r2tWXLFqUvT09P/Pjjj8pyFR0eHDhwAP/4xz9gY2MDY2NjuLm5ITQ0FOfOncO0adPQq1cvpa27uztUKpUyFGxpHZMmTcLrr78OKysrhISEAACmTJmCp59+GlZWVjA0NISzszPCw8Nx9epVAKh232UPzdLT0zFs2DA4OjrC0NAQzZo1w5tvvokbN24obUq/8aNnz55YuHChMjBZ3759kZmZWfkPF8DNmzfx8ssvw9TUFM2bN8fixYsrbFf20OzKlSvQ19dX3vtS8fHxSrvTp0/X+L0vfY8ePDQrKSnBZ599Bm9vbxgZGcHS0hLPPvss9u7dq7Sp7u/D7du3MWbMGLi6usLIyAh2dnbo2rVrhb/T9UJ2Ej6qoqOjBQDh6Ogojhw5ovxvvnfvXqXNnTt3hIuLiwAgDA0NhZeXl7CwsCi3R1R2b8DIyEg89dRTQq1WCwCiVatWwsjISHh6egqVSiUAiClTpijraNGiRaV9GRoaitatWwsTExMBQJibm4vr168LIYRYvny50k6I+8O22tjYCADCwcFB+Pj4CDs7OwFA7Ny5UyxZskR4eXkpy/j4+IiAgAAxY8YMrTrUarUwMTER7dq1E3369BFCCNGhQwdhaWkp2rZtq7Ud/v7+QghR7b5LtzErK0s4Ozsr75e3t7cwMDAQAETbtm3F3bt3hRD3h5UtfR+MjY1F69atlXW88sorVf58BwwYoLRt06aN1tC7ZfeIStssX75cCCHEc889JwCIwYMHK21GjRolACjDwtb0vS/7+9aiRQul3xEjRij9tGrVSlhbWwsAwsDAQOzatatGvw/vvPOO8n527NhRuLu7C319fREeHl7l+6QrDKJa0Gg0wt3dXQAQkZGRQggh2rdvLwCIESNGKO2++eYb5Zfg559/LjevovAYOXKkEEKI999/X5n30UcfCSGEePXVV7V+oYWoOohKa9uyZUu5Oh78Y7h27Zry/PLly0r/ycnJIisrq1zfDx4+ldZha2urjN38119/CSGEOH78uCgpKVHaLlmyROnn7Nmz1e67dBujoqIEAKGnp6eMxb1p0yZl+WXLlgkh/g4iPT09cfToUSGEEC+++KLyB1+Zs2fPKn2Vjml9+vRpJeyqCqLVq1cLAKJJkyaioKBAFBcXKyHz1Vdf1fq9fzCIzp49qwR66bjht27dUt6r7t27l3tfq/p96Nu3r9bvmhBCXL9+XXnf6hsPzWph9+7dOH/+PADgtdde0/p33bp1uHPnDgDg5MmTAO6P/9O7d28AwMsvv1xl36WDl5XdBS+d5+HhAQBaX1NTldKayo4SWNmyNjY2CAoKAgC0atUK7dq1w5AhQ3DkyJEafbA1LCxMGbu5dGygo0ePwt/fH2ZmZlCpVBg1apTSPiMjo9p9lyodKbJNmzbo1KkTACA0NFT5nrE//vhDq327du3QoUMHAH+/F1W9h6U/t9LtKV1X+/btH1rbiy++CAsLCxQUFODHH3/Er7/+iuvXr8PIyAiDBw+ucJnavPdJSUnKN5KUDu9raWmJf/7znwDKvwdA1b8Ppb9jH3zwAVq0aIGQkBB8+eWXcHBweOg26wI/fV8LZS/Vll7KLR1YPS8vDxs3bsSrr76qtKnJZdrSgckMDAzKzSvtp/QX8GGsrKzK9VXVsvHx8VizZg1+//13nDp1CuvXr0dsbCyuXr2KSZMmVWudD/7i7tu3D+Hh4RBCwMbGBt7e3rh9+7YyqHxJSUm1+q2L0vcB0H4v6oOJiQleeuklLF26FGvXrlV+di+88AKaNm1a6XK6eO8fpqrfh9GjR8PT0xNbt27FiRMnkJSUhB07dmDdunVITk7Wyfqrwj2iGrp9+zbWr1+vPM/NzUVubi4KCgqUeaVB9fTTTwO4P4jYjh07AEBr2cZECIH9+/dj+PDhWLZsGQ4cOKAMeFZ6Ur7sN5uW3d6yHgzdgwcPKr/sJ06cUIZRfVB1+i7l7+8PAEhNTVW+W23z5s3Knmhdh2ctu8dQ+gUAZ86cqfbXdoeHhwMAtm3bpnzBY+mJ94pU571/kK+vr/Jel34ZQW5uLrZt2wag5u9BYmIinn76acyZMwfbt29XTmSfPHkS169fr1FftcEgqqH169crfyjJyckQ98+zQQihfPPnzp07cenSJbzyyitwdnYGcH/X9+mnn8b48eNllV6lkpISBAcHo2nTpnj66afRrl075Vs/Sg9JWrZsqXwTRXBwMAIDAx8arGUPZ9q1awcvLy98+umn5drVpO+xY8fCyckJGo0GXbp0Qdu2bZWvJGrbtm2VY1FXR6tWrRAaGgoAiImJgZeXFzp16vTQYWhL/d///R88PDxw79493Lp1C46OjsoVxIpU571/UMuWLfH6668DAD7//HO0bt0aHh4euHjxIgwMDDB9+vQabDHwxRdfwNHREe7u7vD19VXqdXFxgbW1dY36qg0GUQ2V7u089dRTyh5PqQEDBgC4/82f3377LUxMTPDTTz8p/4MDf/8P29jo6+vjjTfegLu7O65cuYKzZ8/Czc0NEydORFRUFID75zK++OILuLq6IisrCwcPHnzoZfBnn30Ws2fPhrOzM+7evQtPT89yXztd077t7e1x4MABvPbaa7CyskJqaiocHBzwxhtvYPfu3co42nWxdOlShIWFwdjYWBmRMjAwsFrLqlQqrb2+V199tcoQq857X5Gvv/4an376Kby8vJCeno7i4mIEBwfjt99+07r7uzqef/55dOvWDXfv3sWJEydgbGyMfv36Ydu2bQ1y9z0HRiMi6bhHRETSMYiISDoGERFJxyAiIukYREQkHYOIiKRjEBGRdAwiIpKOQURE0jGIiEg6BhERSccgIiLp/h9U2y0YojfNZ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ASIAAAIcCAYAAABSJqP2AAAAOXRFWHRTb2Z0d2FyZQBNYXRwbG90bGliIHZlcnNpb24zLjcuMSwgaHR0cHM6Ly9tYXRwbG90bGliLm9yZy/bCgiHAAAACXBIWXMAAA9hAAAPYQGoP6dpAABGIUlEQVR4nO3deVxU5f4H8M+wDItssi+igJpALiggoD+3LoXeNEksNUskl5upWaRXrRuolWiZWmnaNZdyCa+7laFFroliuKKIKSoqsrgBogIxz+8PX5wYWWQZeFA/79frvJw585znfM8AH882z6iEEAJERBLpyS6AiIhBRETSMYiISDoGERFJxyAiIukYREQkHYOIiKRjEBGRdAwiIpKOQURE0jGISOfu3buHxYsX49lnn4W9vT3UajUcHBzQsWNHvPHGG9i+fTvKfrKoZ8+eUKlUyqRWq2FnZ4dOnTph7NixSE5OrnA9ZZdRqVTYv39/uTb9+vXTajNlypR6226qA0GkQ6mpqcLT01MAqHLKz89XlunRo0eVbVUqlYiKiiq3rgfbRUREaL1++fJloa+vr9Vm8uTJ9f4eUM1xj4h05tatWwgJCcHp06cBADY2Npg+fTri4uKwY8cOLFiwAH369IGeXuW/du+99x52796NNWvWIDQ0FAAghMCMGTMwf/78Ktf/v//9D/n5+crzZcuWoaSkpM7bRQ1AdhLS4+P9999X9jxsbGxEWlpahe1OnjwpioqKlOdl94iWL1+u1fbdd99VXjM3Nxc3b95UXkOZPR1zc3MBQHz99ddCCCFKSkpEixYttF4D94gaLe4Rkc58//33yuOJEyfC3d29wnbe3t4wNDSsVp/Tpk1D06ZNAQD5+fn48ccfK2w3ePBgAMA333wDANixYwcuXrwIfX19vPzyy9XeBpKDQUQ6cfv2baSlpSnPn3nmGeXx1atXsW/fPq0pPT29Wv2amZmhbdu2yvOjR49W2G7kyJEAgEOHDuHEiRNYsmQJACAkJATNmjWr6eZQA2MQkU7k5uZqPbeyslIeb9iwAd26ddOali1bVu2+nZycKl1Pqfbt28Pf3x8A8NFHH+GHH34A8HdAUePGICKdsLS01Hp++fJlnfV95cqVStdT1qhRowDcP2ldXFwMR0dH9OvXT2d1UP1hEJFOmJmZwcPDQ3le9p6ecePGQQiByZMn17jfvLw8rfuIfHx8Km07ePBgNGnSRHkeHh4OAwODGq+TGh6DiHRm0KBByuPPPvsMGRkZde4zKipKORwzMzPD888/X2lbc3NzrRpGjBhR5/VTw+B/F6QzEydOxOrVq5Geno5bt27B398fkZGR6NixI+7du4c//vjjoX38+eef2LNnDzIyMvD9999j69atymvTp09XrqBVZtKkSXB1dYWtrS1at25d522ihsEgIp2xtrbGzz//jH79+iEtLQ0ZGRmYOHFihW0ru3w/c+ZMzJw5U2ueSqXCf/7zH0RGRj60Bk9PT0ybNq3GtZNcDCLSKW9vbxw/fhxLlizBxo0bcfLkSeTm5qJJkyZwd3dHYGAgQkND8dxzz1Xah4GBASwsLODq6orAwECMGTMGHTp0aMCtoIamEoLfa0ZEcvFkNRFJxyAiIukYREQknfQgWrhwIdzc3GBsbIyAgAAkJiZW2X7+/Plo06YNTExM4OrqinfeeQf37t1roGqJqF7I/Oh/bGysUKvVYtmyZeLkyZNi1KhRwsrKSmRlZVXYfvXq1cLIyEisXr1anD9/Xmzfvl04OTmJd955p4ErJyJdknrVLCAgAP7+/liwYAEAQKPRwNXVFePHj69wSM9x48YhJSUF8fHxyrx3330XBw8exL59+xqsbiLSLWn3ERUVFSEpKQlTp05V5unp6SE4OBgJCQkVLtOlSxesWrUKiYmJ6Ny5M9LS0rBt2za89tprla6nsLAQhYWFynONRoMbN27AxsYGKpVKdxtERFqEEMjPz4ezs3OVo3KWNpbiypUrAoDYv3+/1vxJkyaJzp07V7rc559/LgwNDYWBgYEAIN54440q1xMdHf3Q8ZM5ceJUf9OlS5cemgeP1J3Vu3btwsyZM/HVV18hICAAZ8+exYQJE/Dhhx/igw8+qHCZqVOnan00IDc3F82bN8elS5dgYWHRUKUTPXHy8vLg6uoKc3Pzh7aVFkS2trbQ19dHVlaW1vysrCw4OjpWuMwHH3yA1157TRnsql27digoKMDo0aPx/vvvV7j7Z2RkBCMjo3LzLSwsGEREDaA6p0CkXb5Xq9Xw9fXVOvGs0WgQHx+PoKCgCpe5c+dOubDR19cHAK3vySKiR4vUQ7PIyEiEh4fDz88PnTt3xvz581FQUICIiAgAwLBhw+Di4oKYmBgA978sb+7cuejYsaNyaPbBBx+gX79+SiAR0aNHahANGjQIOTk5iIqKQmZmJnx8fBAXFwcHBwcAQHp6utYe0H/+8x9lSIgrV67Azs4O/fr1w8cffyxrE4hIB564T9/n5eXB0tISubm5PEfUyJWUlKC4uFh2GVQJQ0PDKo9EavK39khdNaMngxACmZmZuHXrluxS6CGsrKzg6OhY53vyGETU6JSGkL29PUxNTXnjaSMkhMCdO3eQnZ0NQPsrn2qDQUSNSklJiRJCNjY2ssuhKpiYmAAAsrOzYW9vX6cLRtI/fU9UVuk5IVNTU8mVUHWU/pzqei6PQUSNEg/HHg26+jkxiIhIOgYREUnHk9X0yPj85ucNur4JTSfUqH1MTAw2btyI06dPw8TEBF26dMHs2bPRpk0bpc29e/fw7rvvIjY2FoWFhQgJCcFXX32l3MQLAG+99RZ+//13JCcnw8vLC0ePHtVaz7Rp0zB9+vRy6zc1NUVBQUGl9e3ZsweffvopkpKScPXqVWzatAmhoaFabW7fvo0pU6Zg8+bNuH79Otzd3fHWW2/hjTfeqNF7UVPcIyLSkd27d2Ps2LE4cOAAfvnlFxQXF+O5557TCod33nkHP/zwA9atW4fdu3cjIyMDAwYMKNfX66+/rvX12WVNnDgRV69e1Zq8vb3x0ksvVVlfQUEBOnTogIULF1baJjIyEnFxcVi1ahVSUlLw9ttvY9y4cVrfuFsfuEdEpCNxcXFaz1esWAF7e3skJSWhe/fuyM3NxdKlS7FmzRo888wzAIDly5fDy8sLBw4cQGBgIADgiy++AADk5OTg+PHj5dZjZmYGMzMz5fmxY8dw6tQpLF68uMr6+vTpgz59+lTZZv/+/QgPD0fPnj0BAKNHj8bXX3+NxMREvPDCC1W/AXXAPSKiepKbmwvg/ldxA0BSUhKKi4sRHBystPH09ETz5s0rHZW0Or755hs89dRT6NatW90Kxv1RULdu3YorV65ACIGdO3fizJkzVX4zry4wiIjqgUajwdtvv42uXbuibdu2AO7fMa5Wq2FlZaXV1sHBAZmZmbVaz71797B69WqMGDGiriUDAL788kt4e3ujWbNmUKvV6N27NxYuXIju3bvrpP/KMIiI6sHYsWORnJyM2NjYel3Ppk2bkJ+fj/DwcGXe3r17lcM3MzMzrF69utr9ffnllzhw4AC2bt2KpKQkfPbZZxg7dix+/fXX+ihfwXNERDo2btw4/Pjjj9izZw+aNWumzHd0dERRURFu3bqltVdU1aikD/PNN9+gb9++Wlfd/Pz8tK60lX2tKnfv3sV7772HTZs24fnnnwcAtG/fHkePHsWcOXO0Dil1jUFEpCNCCIwfPx6bNm3Crl274O7urvW6r68vDA0NER8fj7CwMABAamoq0tPTKx2VtCrnz5/Hzp07y13RMjExQatWrWrcX3FxMYqLiyscBVWj0dS4v5pgEBHpyNixY7FmzRps2bIF5ubmynkfS0tLmJiYwNLSEiNGjEBkZCSsra1hYWGB8ePHIygoSLliBgBnz57F7du3kZmZibt37yp7N97e3lCr1Uq7ZcuWwcnJ6aFXwkrdvn0bZ8+eVZ6fP38eR48ehbW1NZo3bw4LCwv06NEDkyZNgomJCVq0aIHdu3fju+++w9y5c3XwDlWOQUSkI4sWLQIA5dJ3qeXLl2P48OEAgHnz5kFPTw9hYWFaNzSWNXLkSOzevVt53rFjRwD3g8PNzQ3A/ZPhK1aswPDhw6v9qfc//vgDvXr1Up6XfrtNeHg4VqxYAQCIjY3F1KlTMXToUNy4cQMtWrTAxx9/XO83NHKERmpU7t27h/Pnz8Pd3R3Gxsayy6GHqOrnVZO/NV41IyLpGEREJB2DiIikYxARkXQMIiKSjkFERNIxiIhIOgYREUnHICIi6RhERCQdg4geHWtUDTvVUExMDPz9/WFubg57e3uEhoYiNTVVq829e/cwduxY2NjYwMzMDGFhYcjKytJq89Zbb8HX1xdGRkbw8fGpcF3bt29HYGAgzM3NYWdnh7CwMFy4cKHK+k6ePImwsDC4ublBpVJh/vz55drk5+fj7bffRosWLZQvADh06FBN3oZaYRAR6UhDDZ5//vx59O/fH8888wyOHj2K7du349q1axX2U9adO3fg4eGBWbNmVTr+0ciRI/HLL79g5cqVOHHiBJ577jkEBwfjypUrNXgnao4feqVGpcoPvdZiL6VOXqnbn0ZOTg7s7e2xe/duZfB8Ozs7rFmzBgMHDgQAnD59Gl5eXkhISNAaCgS4/7VBmzdvLvd1QuvXr8eQIUNQWFiojB30ww8/oH///igsLIShoeFDa3Nzc8Pbb7+Nt99+W5l39+5dmJubY8uWLcrAaMD9cZT69OmDjz76qFw//NArUSNXX4Pn+/r6Qk9PD8uXL0dJSQlyc3OxcuVKBAcHVyuEKvPXX3+hpKSkXKCYmJhg3759te63OhhERPWgPgfPd3d3x44dO/Dee+/ByMgIVlZWuHz5Mv73v//VqWZzc3MEBQXhww8/REZGBkpKSrBq1SokJCTg6tWrder7YRhERPWgPgfPz8zMxKhRoxAeHo5Dhw5h9+7dUKvVGDhwIIQQSE9P1xo8f+bMmdXue+XKlRBCwMXFBUZGRvjiiy8wZMiQcsPH6hpHaCTSsfoePH/hwoWwtLTEJ598osxbtWoVXF1dcfDgwXKD55ceGlZHy5YtsXv3bhQUFCAvLw9OTk4YNGgQPDw8qt1HbXCPiEhHhBAYN24cNm3ahN9++63KwfNL1Wbw/Dt37lQ4wD1w/5DQwMAArVq1UqaaBFGpJk2awMnJCTdv3sT27dvRv3//GvdRE9wjItKRhho8//nnn8e8efMwY8YMDBkyBPn5+XjvvffQokULZXzrihQVFeHUqVPK4ytXruDo0aMwMzNTvvVj+/btEEKgTZs2OHv2LCZNmgRPT09ERETU07t2Hy/fU6PyKF++V6kqrq/s4Pn37t3Du+++i++//15r8Pyyh2Y9e/bUGjy/VNnB82NjY/HJJ5/gzJkzMDU1RVBQEGbPng1PT89K67tw4UK5vTQA6NGjB3bt2gUA+N///oepU6fi8uXLsLa2RlhYGD7++GNYWlpW2KeuLt8ziKhR4eD5jxbeR0REjw0GERFJxyAiIukYREQkHYOIiKRjEBGRdAwiIpKuUQTRwoUL4ebmBmNjYwQEBCAxMbHStj179oRKpSo3lR0/hYgeLdKDaO3atYiMjER0dDQOHz6MDh06ICQkBNnZ2RW237hxI65evapMycnJ0NfXx0svvdTAlRORrkgPorlz52LUqFGIiIiAt7c3Fi9eDFNTUyxbtqzC9tbW1nB0dFSmX375BaampgwiokeY1A+9FhUVISkpCVOnTlXm6enpITg4uNoj1i1duhSDBw9GkyZNKny9sLAQhYWFyvO8vLy6FU3SzDpyrUHXN6WjbY3ax8TEYOPGjTh9+rQy8Pzs2bPRpk0bpU3pZ81iY2O1Pmvm4OCgtHnrrbfw+++/Izk5GV5eXuWGigXufyZs5syZOHPmDOzs7DBu3DhMmjSpyvqWLFmC7777DsnJyQDujwYwc+ZMdO7cWWkjhEB0dDSWLFmCW7duoWvXrli0aBFat25do/eipqTuEV27dg0lJSVaPwSg+iPWJSYmIjk5GSNHjqy0TUxMDCwtLZXJ1dW1znUTVaShBs//+eefMXToULzxxhtITk7GV199hXnz5mHBggVV1rdr1y4MGTIEO3fuREJCAlxdXfHcc89pDYz/ySef4IsvvsDixYtx8OBBNGnSBCEhIbh3714t35Xqkfqh14yMDLi4uGD//v1a47H8+9//xu7du3Hw4MEql//Xv/6FhIQEHD9+vNI2Fe0Rubq68kOvjVRVH6Js7HtED6qvwfNfeeUVFBcXY926dcq8L7/8Ep988gnS09MrHQXgQSUlJWjatCkWLFiAYcOGQQgBZ2dnvPvuu5g4cSKA++NuOzg4YMWKFRg8eHC5Ph6LD73a2tpCX1+/3Pc6VWfEuoKCAsTGxmLEiBFVtjMyMoKFhYXWRNQQ6mvw/MLCwgoHuL98+TIuXrxY7X7u3LmD4uJipb7z588jMzNTqz5LS0sEBATUqL7akBpEarUavr6+WiPWaTQaxMfHP3TEunXr1qGwsBCvvvpqfZdJVGP1OXh+SEgINm7ciPj4eGg0Gpw5cwafffYZANRokPvJkyfD2dlZCZ7SGmp7qqQupF81i4yMxJIlS/Dtt98iJSUFY8aMQUFBgTIi3LBhw7ROZpdaunQpQkNDYWNj09AlEz1UfQ6eP2rUKIwbNw59+/aFWq1GYGCgctikp6dXrcHzZ82ahdjYWGzatKlRjPskfajYQYMGIScnB1FRUcjMzISPjw/i4uKUVE5PTy83Pm9qair27duHHTt2yCiZqEr1PXi+SqXC7NmzMXPmTGRmZsLOzk45qvDw8EDTpk2rHDx/zpw5mDVrFn799Ve0b99eq77SepycnLTqq+yrr3VFehAB939w48aNq/C10iEsy2rTpg2esIEl6REghMD48eOxadMm7Nq1q8rB88PCwgDUbvD8Uvr6+nBxcQEAfP/99wgKCoKdnR0AKGNQP+iTTz7Bxx9/jO3bt8PPz0/rNXd3dzg6OiI+Pl4Jnry8PBw8eBBjxoypcX010SiCiOhx0FCD51+7dg3r169Hz549ce/ePSxfvly5HaAqs2fPRlRUFNasWQM3NzelvtJDOJVKhbfffhsfffQRWrduDXd3d3zwwQdwdnZGaGhovbxnpRhERDqyaNEiAPc/D1lW2cHz582bBz09PYSFhWnd0FjWyJEjtUKl9Js5yg6e/+2332LixIkQQiAoKAi7du3SujGxsvqKioqUWwdKRUdHY9q0aQDu3zpTUFCA0aNH49atW/i///s/xMXF1ft5JA6eT40KB89/tDwW9xEREQEMIiJqBBhERCQdg4iIpGMQEZF0DCJqlDQajewSqBp09XPifUTUqKjVaujp6SEjIwN2dnZQq9XVHtaCGo4QAkVFRcjJyYGenh7UanWd+mMQUaOip6cHd3d3XL16FRkZGbLLoYcwNTVF8+bNy30etKYYRNToqNVqNG/eHH/99RdKSkpkl0OV0NfXh4GBgU72WBlE1CipVCoYGhrC0NBQdinUAHiymoikYxARkXQMIiKSjkFERNIxiIhIOgYREUnHICIi6RhERCQdg4iIpGMQEZF0DCIiko5BRETSMYiISDoGERFJxyAiIukYREQkHYOIiKRjEBGRdAwiIpKOQURE0jGIiEg6BhERSccgIiLpGEREJB2DSKLY2Fh06tQJJiYmsLa2xsCBA3Hu3LmHLnf+/HkMHz4cTk5OUKvVcHBwwPPPP4/c3NwGqJpI9/hNr5IsXboUI0eOBAC4u7vj+vXr2LBhA/bu3Ytjx47B0dGxwuXOnDmDLl264Pr16zA1NYWXlxeKiorwyy+/ID8/H5aWlg25GUQ6wT0iCYqKijBlyhQAQFhYGNLS0pCSkgJzc3NkZ2dj5syZlS771ltv4fr16+jVqxeuXLmCY8eOISUlBbm5uZWGF1FjxyCS4NChQ7h27RqA+0EEAM7OzggMDAQAxMXFVbjczZs3sWPHDgBA06ZN4efnB3NzcwQGBmLfvn0wMOAOLj2aGEQSXLp0SXlsb2+vPHZwcAAApKenV7jcn3/+CSEEAGDjxo3QaDQwNjbGwYMH0adPHxw8eLAeqyaqPwyiRqQ0ZCrz119/KY+Dg4Nx7tw5nD17FtbW1igpKcGiRYvqu0SiesEgksDV1VV5nJ2dXe5x8+bNK1zOxcVFeezn5weVSgVLS0s89dRTAIALFy7UQ7VE9Y9BJIG/vz9sbGwAABs2bAAAZGRk4MCBAwCA3r17AwA8PT3h6emJBQsWAABatGiB1q1bAwCSkpIghEBeXh7OnDkDAMprRI8cIdmCBQtEixYthJGRkejcubM4ePBgle1v3rwp3nzzTeHo6CjUarVo3bq1+Omnn6q9vtzcXAFA5Obm1rX0Ovn6668FAAFAuLu7CwsLCwFA2NraiitXrgghhPJ6dHS0styGDRuESqUSAISHh4ews7MTAESTJk3EqVOnJG0NUXk1+VuTuke0du1aREZGIjo6GocPH0aHDh0QEhKidbhSVlFREZ599llcuHAB69evR2pqKpYsWaJ1yPKoGD16NFatWgUfHx9kZGRApVJhwIAB2L9/P5ydnStdbsCAAdi8eTP8/f2RkZEBPT09hIaG4o8//oCXl1cDbgGR7qiEeMgZ0noUEBAAf39/5dBDo9HA1dUV48ePV+6zKWvx4sX49NNPcfr0aRgaGtZqnXl5ebC0tERubi4sLCzqVD8RVa4mf2vS9oiKioqQlJSE4ODgv4vR00NwcDASEhIqXGbr1q0ICgrC2LFj4eDggLZt22LmzJkoKSlpqLKJqB5IuwPu2rVrKCkpUe6dKeXg4IDTp09XuExaWhp+++03DB06FNu2bcPZs2fx5ptvori4GNHR0RUuU1hYiMLCQuV5Xl6e7jaCiHTikboVV6PRwN7eHv/973+hr68PX19fXLlyBZ9++mmlQRQTE4Pp06fXan2f3/y8LuU+NiY0nSC7BHrMSTs0s7W1hb6+PrKysrTmZ2VlVfqZKScnJzz11FPQ19dX5nl5eSEzMxNFRUUVLjN16lTk5uYqU9m7momocZAWRGq1Gr6+voiPj1fmaTQaxMfHIygoqMJlunbtirNnz0Kj0Sjzzpw5owyHUREjIyNYWFhoTUTUuEi9fB8ZGYklS5bg22+/RUpKCsaMGYOCggJEREQAAIYNG4apU6cq7ceMGYMbN25gwoQJOHPmDH766SfMnDkTY8eOlbUJRKQDUs8RDRo0CDk5OYiKikJmZiZ8fHwQFxen9eFPPb2/s9LV1RXbt2/HO++8g/bt28PFxQUTJkzA5MmTZW0CEemA1PuIZKjJvQ08WX0fT1ZTbTwS9xEREZViEBGRdAwiIpKOQURE0jGIiEg6BhERSccgIiLpGEREJB2DiIikYxARkXQMIiKSjkFERNIxiIhIOgYREUnHICIi6RhERCQdg4iIpGMQEZF0DCIiko5BRETSMYiISDoGERFJxyAiIukYREQkHYOIiKRjEBGRdAwiIpKOQURE0jGIiEg6BhERSccgIiLpGEREJB2DiIikYxARkXQMIiKSjkFERNIxiIhIOgYREUnHICIi6RhERCQdg4iIpGMQEZF0DCIiko5BRETSMYiISDoGERFJ1yiCaOHChXBzc4OxsTECAgKQmJhYadsVK1ZApVJpTcbGxg1YLRHpmvQgWrt2LSIjIxEdHY3Dhw+jQ4cOCAkJQXZ2dqXLWFhY4OrVq8p08eLFBqyYiHRNehDNnTsXo0aNQkREBLy9vbF48WKYmppi2bJllS6jUqng6OioTA4ODg1YMRHpmtQgKioqQlJSEoKDg5V5enp6CA4ORkJCQqXL3b59Gy1atICrqyv69++PkydPNkS5RFRPpAbRtWvXUFJSUm6PxsHBAZmZmRUu06ZNGyxbtgxbtmzBqlWroNFo0KVLF1y+fLnC9oWFhcjLy9OaiKhxkX5oVlNBQUEYNmwYfHx80KNHD2zcuBF2dnb4+uuvK2wfExMDS0tLZXJ1dW3gionoYaQGka2tLfT19ZGVlaU1PysrC46OjtXqw9DQEB07dsTZs2crfH3q1KnIzc1VpkuXLtW5biLSLalBpFar4evri/j4eGWeRqNBfHw8goKCqtVHSUkJTpw4AScnpwpfNzIygoWFhdZERI2LgewCIiMjER4eDj8/P3Tu3Bnz589HQUEBIiIiAADDhg2Di4sLYmJiAAAzZsxAYGAgWrVqhVu3buHTTz/FxYsXMXLkSJmbQUR1ID2IBg0ahJycHERFRSEzMxM+Pj6Ii4tTTmCnp6dDT+/vHbebN29i1KhRyMzMRNOmTeHr64v9+/fD29tb1iYQUR2phBBCdhENKS8vD5aWlsjNzX3oYdrnNz9voKoatwlNJ8gugR5BNflbe+SumhHR44dBRETSMYiISDoGERFJxyAiIukYREQkHYOIiKRjEBGRdAwiIpKOQURE0jGIiEg6BhERSccgIiLpGEREJB2DiIikYxARkXQMIiKSjkFERNIxiIhIOgYREUnHICIi6RhERCQdg4iIpGMQEZF0DCIiko5BRETSMYiISDoGERFJxyAiIukYREQkHYOIiKRjEBGRdAwiIpKOQURE0jGIiEg6BhERSWdQ3Yb//e9/q9Vu9OjRtS6GiJ5M1Q6iN954AyqVqso2KpWKQURENVbjQzMhRJUTUU3FxsaiU6dOMDExgbW1NQYOHIhz585Va9mSkhJ06dIFKpUKKpUKU6ZMqedqqT5Ue48IuB9CarUaAwcOxJgxY9CsWbP6qoueEEuXLsXIkSMBAO7u7rh+/To2bNiAvXv34tixY3B0dKxy+RkzZiAhIaEhSqV6VO09ouTkZPzrX/+CoaEh1qxZg169euHf//43Ll26hBYtWigTUXUVFRUpezBhYWFIS0tDSkoKzM3NkZ2djZkzZ1a5/P79+/Hxxx/j5ZdfbohyqR5VO4i8vb2xaNEiXLlyBZ999hlatGiB9evXo0ePHujYsSPu3r1bn3XSY+jQoUO4du0agPtBBADOzs4IDAwEAMTFxVW6bF5eHl599VU4Ozvj66+/rv9iqV7V6NAMACwsLDBmzBg0adIE//73v5GXl4fjx4/j7t27MDExqY8a6TF16dIl5bG9vb3y2MHBAQCQnp5e6bJjx47FxYsXsXPnTlhZWdVbjdQwahREFy9exFdffYWlS5fi5s2bAICQkBCMHz8e1tbW9VIgPXkedtFj06ZNWLVqFf7zn/+ge/fuDVQV1adqH5qFhoaiVatWmDNnDoqLizF+/Hikpqbi559/xj//+c/6rJEeU66ursrj7Ozsco+bN29e4XLHjh0DAMydOxdmZmYwMzNTXps7dy4vojyCqr1HtHXrVgCAWq1G9+7dkZ2djaioKK02KpUKq1ev1m2F9Njy9/eHjY2NcqVsyJAhyMjIwIEDBwAAvXv3BgB4enoCAMaNG4dx48Ypy9+5c6dcn8XFxbh9+3YDVE+6VKP7iFQqFYqLi7Ft2zasXbtWa4qNjUVsbGytili4cCHc3NxgbGyMgIAAJCYmVmu52NhYqFQqhIaG1mq9JJdarVaujG3YsAEeHh7w8vJCfn4+bG1tlStqqampSE1NVU5sT5s2rdL71yZPnoxbt241+LZQ3VR7j6h58+YPvbO6NtauXYvIyEgsXrwYAQEBmD9/PkJCQpCamqp1AvNBFy5cwMSJE9GtWzed10QNZ/To0WjSpAnmzJmDlJQUGBsbY8CAAZg1axacnZ1ll0cNRCUk3w4dEBAAf39/LFiwAACg0Wjg6uqK8ePHV3qXbElJCbp3747XX38de/fuxa1bt7B58+ZqrS8vLw+WlpbIzc2FhYVFlW0/v/l5jbblcTWh6QTZJdAjqCZ/a7X+9P3169dx/fr12i4O4P4NbUlJSQgODv67ID09BAcHV3m37IwZM2Bvb48RI0bUaf1E1DjUKIj++usvREVFwcnJCfb29rC3t4ejoyM++OADFBcX13jl165dQ0lJiXLfSCkHBwdkZmZWuMy+ffuwdOlSLFmypFrrKCwsRF5entZERI1Ltc8RCSHQr18/7NixQ+vkYOmt+ElJSdi2bVu9FFkqPz8fr732GpYsWQJbW9tqLRMTE4Pp06fXa12PvTW6Pzf4yHqFH+yuD9UOou+++w7bt28HADg5OcHPzw8ajQZJSUnIzMzE9u3b8d1332HYsGHVXrmtrS309fWRlZWlNT8rK6vCDzueO3cOFy5cQL9+/ZR5Go3m/oYYGCA1NRUtW7bUWmbq1KmIjIxUnufl5Wndv0JE8lX70Gz16tVQqVQYOnQozp07hy1btuCHH35AWloahgwZAiEEVq5cWaOVq9Vq+Pr6Ij4+Xpmn0WgQHx+PoKCgcu09PT1x4sQJHD16VJleeOEF9OrVC0ePHq0wYIyMjGBhYaE1EVHjUu09olOnTsHIyAhfffUVjI2NlfnGxsZYtGgRNm7ciJSUlBoXEBkZifDwcPj5+aFz586YP38+CgoKEBERAQAYNmwYXFxcEBMTA2NjY7Rt21Zr+dLPGT04n4geHdUOohs3bqBly5YwNzcv95qFhQVatmxZ7cGsyho0aBBycnIQFRWFzMxM+Pj4IC4uTuuDj3p6HFqb6HFW7SAqLCyEEAJ79uyp8HUhBIqKimpVxIO37pe1a9euKpddsWJFrdZJRI1Hja6apaSkoFevXvVZDxE9gWo8VGxV6uMjIET0+Kt2EC1fvrw+6yCiJ1i1gyg8PLw+6yCiJ1iNh4ot9d1335WbFxoayvt0iKjGqh1E8+bNw8SJE7F8+XIMGzYMw4cPL3dOqLCwEKNGjdJ5kUT0eKv2DTrbtm2DgYEBXnzxRWXeg4NTbdq0qV6KJKLHW7WD6MyZM3BxcdG6odHHxwcpKSk4deoUHBwckJqaWi9FEtHjrdqHZllZWWjTpo3y/IUXXoCXl5cyz8nJiUFERLVS7SAyMTFBWloaioqKoFartUZE1Gg0SEtLg4FBrc99E9ETrEbf9Hrnzh1MnTq13GszZsxAXl6e1h4TEVF1VXsXZuDAgUhISMD8+fOxc+dOdOvWDXp6eti/fz/++OMPqFQqfgc5EdVKtYPozTffxLfffovjx4/j2LFjypfcAfevnnXo0AHjx4+vlyKJ6PFW7UMzIyMj/Pbbbxg0aBD09PSUS/Z6enoYMmQI4uPjYWRkVJ+1EtFjqkZnl62trfH9999j8eLFOHPmDACgTZs2vJuaiOqkVpe5LC0t4e/vr+taiOgJxaEPiUg6BhERSccgIiLpGEREJB2DiIikYxARkXQMIiKSjkFERNIxiIhIOgYREUnHICIi6RhERCQdg4iIpGMQEZF0DCIiko5BRETSMYiISDoGERFJxyAiIukYREQkHYOIiKRjEBGRdAwiIpKOQURE0jGIiEg6BhERSccgIiLpGEREJB2DiIikYxARkXSNIogWLlwINzc3GBsbIyAgAImJiZW23bhxI/z8/GBlZYUmTZrAx8cHK1eubMBqiUjXpAfR2rVrERkZiejoaBw+fBgdOnRASEgIsrOzK2xvbW2N999/HwkJCTh+/DgiIiIQERGB7du3N3DlRKQr0oNo7ty5GDVqFCIiIuDt7Y3FixfD1NQUy5Ytq7B9z5498eKLL8LLywstW7bEhAkT0L59e+zbt6+BKyciXZEaREVFRUhKSkJwcLAyT09PD8HBwUhISHjo8kIIxMfHIzU1Fd27d6+wTWFhIfLy8rQmImpcpAbRtWvXUFJSAgcHB635Dg4OyMzMrHS53NxcmJmZQa1W4/nnn8eXX36JZ599tsK2MTExsLS0VCZXV1edbgMR1Z30Q7PaMDc3x9GjR3Ho0CF8/PHHiIyMxK5duypsO3XqVOTm5irTpUuXGrZYInooA5krt7W1hb6+PrKysrTmZ2VlwdHRsdLl9PT00KpVKwCAj48PUlJSEBMTg549e5Zra2RkBCMjI53WTUS6JXWPSK1Ww9fXF/Hx8co8jUaD+Ph4BAUFVbsfjUaDwsLC+iiRiBqA1D0iAIiMjER4eDj8/PzQuXNnzJ8/HwUFBYiIiAAADBs2DC4uLoiJiQFw/5yPn58fWrZsicLCQmzbtg0rV67EokWLZG4GEdWB9CAaNGgQcnJyEBUVhczMTPj4+CAuLk45gZ2eng49vb933AoKCvDmm2/i8uXLMDExgaenJ1atWoVBgwbJ2gQiqiOVEELILqIh5eXlwdLSErm5ubCwsKiy7ec3P2+gqhq3CT+/LbuExuOVJ+rPpU5q8rf2SF41I6LHC4OIiKRjEBGRdAwiIpKOQURE0jGIiEg6BhERSccgIiLpGEREJB2DiIikYxARkXQMIiKSjkFERNIxiIhIOgYREUnHICIi6RhERCQdg4iIpGMQEZF0DCIiko5BRETSMYiISDoGERFJxyAiIukYREQkHYOIiKRjEBGRdAwiIpKOQURE0jGIiEg6BhERSccgIiLpGEREJB2DiIikYxARkXQMIiKSjkFERNIxiIgaidjYWHTq1AkmJiawtrbGwIEDce7cuSqXmTJlCoKCgmBvbw9jY2N4eHhg/PjxyM7ObqCqdYNBRNQILF26FEOGDMGRI0fg5OSEkpISbNiwAV26dEFmZmaly82ePRuHDh2Cg4MDbGxscP78eSxYsAD/+Mc/oNFoGnAL6oZBRCRZUVERpkyZAgAICwtDWloaUlJSYG5ujuzsbMycObPSZd9//31cvXoVJ06cQHp6OsLCwgAAycnJOHbsWIPUrwsMIiLJDh06hGvXrgGAEiTOzs4IDAwEAMTFxVW67EcffQQ7OzsAgL6+Prp06aK8ZmRkVF8l6xyDiEiyS5cuKY/t7e2Vxw4ODgCA9PT0avVTUFCA7777DgDQtWtXeHt767DK+sUgImqkhBDVbpuTk4N//OMfOHbsGDw9PbFu3bp6rEz3GEREkrm6uiqPy17tKn3cvHnzKpdPTU1FYGAgDh48iMDAQOzduxdOTk71U2w9YRARSebv7w8bGxsAwIYNGwAAGRkZOHDgAACgd+/eAABPT094enpiwYIFyrJ79uxBly5dkJaWhoEDB2Lnzp2wtbVt4C2oOwYRkWRqtVq5MrZhwwZ4eHjAy8sL+fn5sLW1Va6opaamIjU1VTmxDQDPPvssbty4AZVKhfT0dPTs2ROBgYEIDAzETz/9JGV7aqNRBNHChQvh5uYGY2NjBAQEIDExsdK2S5YsQbdu3dC0aVM0bdoUwcHBVbYnehSMHj0aq1atgo+PDzIyMqBSqTBgwADs378fzs7OlS5XVFQE4P75pMTERBw8eFCZcnJyGqr8OjOQXcDatWsRGRmJxYsXIyAgAPPnz0dISAhSU1O1riCU2rVrF4YMGYIuXbrA2NgYs2fPxnPPPYeTJ0/CxcVFwhYQ6cbQoUMxdOjQSl+v6OR1TU5oN2bS94jmzp2LUaNGISIiAt7e3li8eDFMTU2xbNmyCtuvXr0ab775Jnx8fODp6YlvvvkGGo0G8fHxDVw5EemK1CAqKipCUlISgoODlXl6enoIDg5GQkJCtfq4c+cOiouLYW1tXeHrhYWFyMvL05qIqHGRemh27do1lJSUKDdulXJwcMDp06er1cfkyZPh7OysFWZlxcTEYPr06XWulQgAZh259vBGT4ApHXV7ZU76oVldzJo1C7Gxsdi0aROMjY0rbDN16lTk5uYqU9m7WImocZC6R2Rrawt9fX1kZWVpzc/KyoKjo2OVy86ZMwezZs3Cr7/+ivbt21fazsjI6JH6zA3Rk0jqHpFarYavr6/WiebSE89BQUGVLvfJJ5/gww8/RFxcHPz8/BqiVCKqR9Iv30dGRiI8PBx+fn7o3Lkz5s+fj4KCAkRERAAAhg0bBhcXF8TExAC4P/5KVFQU1qxZAzc3N2WsFjMzM5iZmUnbDiKqPelBNGjQIOTk5CAqKgqZmZnw8fFBXFyc1ieP9fT+3nFbtGgRioqKMHDgQK1+oqOjMW3atIYsnYh0RHoQAcC4ceMwbty4Cl/btWuX1vMLFy7Uf0FE1KAe6atmRPR4YBARkXQMIiKSjkFERNIxiIhIOgYREUnHICIi6RhERCQdg4iIpGMQEZF0DCIiko5BRETSMYiISDoGERFJxyAiIukYREQkHYOIiKRjEBGRdAwiIpKOQURE0jGIiEg6BhERSccgIiLpGEREJB2DiIikYxARkXQMIiKSjkFERNIxiIhIOgYREUnHICIi6RhERCQdg4iIpGMQEZF0DCIiko5BRETSMYiISDoGERFJxyAiIukYREQkHYOIiKRjEBGRdAwiIpKOQURE0jGIiEg66UG0cOFCuLm5wdjYGAEBAUhMTKy07cmTJxEWFgY3NzeoVCrMnz+/4QolonojNYjWrl2LyMhIREdH4/Dhw+jQoQNCQkKQnZ1dYfs7d+7Aw8MDs2bNgqOjYwNXS0T1RWoQzZ07F6NGjUJERAS8vb2xePFimJqaYtmyZRW29/f3x6efforBgwfDyMiogaslovoiLYiKioqQlJSE4ODgv4vR00NwcDASEhJklUVEEhjIWvG1a9dQUlICBwcHrfkODg44ffq0ztZTWFiIwsJC5XleXp7O+iYi3ZB+srq+xcTEwNLSUplcXV1ll0RED5AWRLa2ttDX10dWVpbW/KysLJ2eiJ46dSpyc3OV6dKlSzrrm4h0Q1oQqdVq+Pr6Ij4+Xpmn0WgQHx+PoKAgna3HyMgIFhYWWhMRNS7SzhEBQGRkJMLDw+Hn54fOnTtj/vz5KCgoQEREBABg2LBhcHFxQUxMDID7J7hPnTqlPL5y5QqOHj0KMzMztGrVStp2EFHdSA2iQYMGIScnB1FRUcjMzISPjw/i4uKUE9jp6enQ0/t7py0jIwMdO3ZUns+ZMwdz5sxBjx49sGvXroYun4h0RGoQAcC4ceMwbty4Cl97MFzc3NwghGiAqoioIT32V82IqPFjEBGRdAwiIpKOQURE0jGIiEg6BhERSccgIiLpGEREJB2DiIikYxARkXQMIiKSjkFERNIxiIhIOgYREUnHICIi6RhERCQdg4iIpGMQEZF0DCIiko5BRETSMYiISDoGERFJxyAiIukYREQkHYOIiKRjEBGRdAwiIpKOQURE0jGIiEg6BhERSccgIiLpGEREJB2DiIikYxARkXQMIiKSjkFERNIxiIhIOgYREUnHICIi6RhERCQdg4iIpGMQEZF0DCIiko5BRETSMYiISDoGERFJ1yiCaOHChXBzc4OxsTECAgKQmJhYZft169bB09MTxsbGaNeuHbZt29ZAlRJRfZAeRGvXrkVkZCSio6Nx+PBhdOjQASEhIcjOzq6w/f79+zFkyBCMGDECR44cQWhoKEJDQ5GcnNzAlRORrkgPorlz52LUqFGIiIiAt7c3Fi9eDFNTUyxbtqzC9p9//jl69+6NSZMmwcvLCx9++CE6deqEBQsWNHDlRKQrUoOoqKgISUlJCA4OVubp6ekhODgYCQkJFS6TkJCg1R4AQkJCKm1PRI2fgcyVX7t2DSUlJXBwcNCa7+DggNOnT1e4TGZmZoXtMzMzK2xfWFiIwsJC5Xlubi4AIC8v76H13cu799A2T4K8O7IraDzu3c6XXUKjkJenrkab+39jQoiHtpUaRA0hJiYG06dPLzff1dVVQjWPpimyC2hUPGQX0CiU/4uqXH5+PiwtLatsIzWIbG1toa+vj6ysLK35WVlZcHR0rHAZR0fHGrWfOnUqIiMjlecajQY3btyAjY0NVCpVHbeAGkpeXh5cXV1x6dIlWFhYyC6HqkEIgfz8fDg7Oz+0rdQgUqvV8PX1RXx8PEJDQwHcD4r4+HiMGzeuwmWCgoIQHx+Pt99+W5n3yy+/ICgoqML2RkZGMDIy0ppnZWWli/JJAgsLCwbRI+Rhe0IKIVlsbKwwMjISK1asEKdOnRKjR48WVlZWIjMzUwghxGuvvSamTJmitP/999+FgYGBmDNnjkhJSRHR0dHC0NBQnDhxQtYmUAPIzc0VAERubq7sUqgeSD9HNGjQIOTk5CAqKgqZmZnw8fFBXFycckI6PT0denp/X9zr0qUL1qxZg//85z9477330Lp1a2zevBlt27aVtQlEVEcqIapxSptIssLCQsTExGDq1KnlDrXp0ccgIiLppN9ZTUTEICIi6RhEVKHhw4crt1Q0JJVKhc2bN0vpy83NDfPnz9d5W3o4BtFjZvjw4VCpVMpkY2OD3r174/jx47JLq5arV6+iT58+lb5edvsMDQ3h4OCAZ599FsuWLYNGo6lRXw86dOgQRo8erfO29HAMosdQ7969cfXqVVy9ehXx8fEwMDBA3759ZZdVLY6Ojg+9Kla6fRcuXMDPP/+MXr16YcKECejbty/++uuvGvVVlp2dHUxNTXXelh6OQfQYMjIygqOjIxwdHeHj44MpU6bg0qVLyMnJUdpcunQJL7/8MqysrGBtbY3+/fvjwoULlfaZn5+PoUOHokmTJnBycsK8efPQs2dPrTvcV65cCT8/P5ibm8PR0RGvvPKKMq6URqNBs2bNsGjRIq1+jxw5Aj09PVy8eBFA9Q6nSrfPxcUFnTp1wnvvvYctW7bg559/xooVK5R2Zfvq0qULJk+erNVPTk4ODA0NsWfPHgDah1tCCEybNg3NmzeHkZERnJ2d8dZbbynLPnholp6ejv79+8PMzAwWFhZ4+eWXtT6KNG3aNPj4+GDlypVwc3ODpaUlBg8ejPx8fogWYBA99m7fvo1Vq1ahVatWsLGxAQAUFxcjJCQE5ubm2Lt3L37//XeYmZmhd+/eKCoqqrCfyMhI/P7779i6dSt++eUX7N27F4cPH9ZqU1xcjA8//BDHjh3D5s2bceHCBQwfPhzA/eFdhgwZgjVr1mgts3r1anTt2hUtWrSo03Y+88wz6NChAzZu3Fjh60OHDkVsbKzWJ8HXrl0LZ2dndOvWrVz7DRs2YN68efj666/x559/YvPmzWjXrl2FfWs0GvTv3x83btzA7t278csvvyAtLQ2DBg3Sanfu3Dls3rwZP/74I3788Ufs3r0bs2bNqsNWP0Zk3tZNuhceHi709fVFkyZNRJMmTQQA4eTkJJKSkpQ2K1euFG3atBEajUaZV1hYKExMTMT27duVfvr37y+EECIvL08YGhqKdevWKe1v3bolTE1NxYQJEyqt5dChQwKAyM/PF0IIceTIEaFSqcTFixeFEEKUlJQIFxcXsWjRImUZAGLTpk1Vbl9pXQ8aNGiQ8PLyqrCv7OxsYWBgIPbs2aO8HhQUJCZPnqw8b9GihZg3b54QQojPPvtMPPXUU6KoqKjCdZVtu2PHDqGvry/S09OV10+ePCkAiMTERCGEENHR0cLU1FTk5eUpbSZNmiQCAgIq3dYnCfeIHkO9evXC0aNHcfToUSQmJiIkJAR9+vRRDn+OHTuGs2fPwtzcHGZmZjAzM4O1tTXu3buHc+fOlesvLS0NxcXF6Ny5szLP0tISbdq00WqXlJSEfv36oXnz5jA3N0ePHj0A3D9sAQAfHx94eXkpe0W7d+9GdnY2XnrpJZ1stxCi0hEV7Ozs8Nxzz2H16tUAgPPnzyMhIQFDhw6tsP1LL72Eu3fvwsPDA6NGjcKmTZu0zj+VlZKSAldXV62hZby9vWFlZYWUlBRlnpubG8zNzZXnTk5OlQ6J/KRhED2GmjRpglatWqFVq1bw9/fHN998g4KCAixZsgTA/cM1X19fJaxKpzNnzuCVV16p1ToLCgoQEhICCwsLrF69GocOHcKmTZsAQOtwb+jQoUoQrVmzBr1791YOGesqJSUF7u7ulb4+dOhQrF+/HsXFxVizZg3atWtX6eGWq6srUlNT8dVXX8HExARvvvkmunfvjuLi4lrXZ2hoqPVcpVKVu9L3pGIQPQFUKhX09PRw9+5dAECnTp3w559/wt7eXgms0qmiYRs8PDxgaGiIQ4cOKfNyc3Nx5swZ5fnp06dx/fp1zJo1C926dYOnp2eF/9u/8sorSE5ORlJSEtavX1/pHklN/fbbbzhx4gTCwsIqbdO/f3/cu3cPcXFxWLNmzUPXbWJign79+uGLL77Arl27kJCQgBMnTpRr5+XlhUuXLuHSpUvKvFOnTuHWrVvw9vau/UY9QRhEj6HCwkJkZmYiMzMTKSkpGD9+PG7fvo1+/foBuL9nYGtri/79+2Pv3r04f/48du3ahbfeeguXL18u15+5uTnCw8MxadIk7Ny5EydPnsSIESOgp6enHAo1b94carUaX375JdLS0rB161Z8+OGH5fpyc3NDly5dMGLECJSUlOCFF16o9fZduXIFhw8fxsyZM9G/f3/07dsXw4YNq3S5Jk2aIDQ0FB988AFSUlIwZMiQStuuWLECS5cuRXJyMtLS0rBq1SqYmJhUeFI9ODgY7dq1w9ChQ3H48GEkJiZi2LBh6NGjB/z8/Gq8fU8iBtFjKC4uDk5OTnByckJAQAAOHTqEdevWoWfPngAAU1NT7NmzB82bN8eAAQPg5eWFESNG4N69e5UOOjZ37lwEBQWhb9++CA4ORteuXeHl5QVjY2MA98/BrFixAuvWrYO3tzdmzZqFOXPmVNjX0KFDcezYMbz44oswMTGp9fa5ubmhd+/e2LlzJ7744gts2bIF+vr6VS5buu5u3bqhefPmlbazsrLCkiVL0LVrV7Rv3x6//vorfvjhhwoPI1UqFbZs2YKmTZuie/fuCA4OhoeHB9auXVvjbXtS8dP3VCsFBQVwcXHBZ599hhEjRsguhx5x0gdGo0fDkSNHcPr0aXTu3Bm5ubmYMWMGgPvnXYjqikFE1TZnzhykpqYqY43v3bsXtra2ssuixwAPzYhIOp6sJiLpGEREJB2DiIikYxARkXQMIiKSjkEkQelQp9OmTatzX25ubrXqa8WKFUodjV1tt1HXevbsCZVKpdyhDvz9syw7INvD1Oa9nzZtGlQqFdzc3Kpf8COEQVQHZX+h9PX1tT702FA6duyIgIAANGvWrEbL2dnZISAgAAEBAdVeZteuXcr2VjWaY21U1Xdtt7EhlL6HdnZ21V6mNu99s2bNEBAQgI4dO9amzMZP6mhIj7gePXoIAMr04YcfVmu50vbR0dH1W6CO7dy5U6n9/PnzD21fWFhYb33LUPrz7tGjh+xSHjvcI6ql8+fPK2Mdl37C+ttvvy3X7vjx4wgMDISxsTE6dOiAffv2lWtTdm/gm2++Qffu3WFiYoIuXbrg3Llz2LJlC5566illnOO8vDxl2QcPW8r2tWXLFqUvT09P/Pjjj8pyFR0eHDhwAP/4xz9gY2MDY2NjuLm5ITQ0FOfOncO0adPQq1cvpa27uztUKpUyFGxpHZMmTcLrr78OKysrhISEAACmTJmCp59+GlZWVjA0NISzszPCw8Nx9epVAKh232UPzdLT0zFs2DA4OjrC0NAQzZo1w5tvvokbN24obUq/8aNnz55YuHChMjBZ3759kZmZWfkPF8DNmzfx8ssvw9TUFM2bN8fixYsrbFf20OzKlSvQ19dX3vtS8fHxSrvTp0/X+L0vfY8ePDQrKSnBZ599Bm9vbxgZGcHS0hLPPvss9u7dq7Sp7u/D7du3MWbMGLi6usLIyAh2dnbo2rVrhb/T9UJ2Ej6qoqOjBQDh6Ogojhw5ovxvvnfvXqXNnTt3hIuLiwAgDA0NhZeXl7CwsCi3R1R2b8DIyEg89dRTQq1WCwCiVatWwsjISHh6egqVSiUAiClTpijraNGiRaV9GRoaitatWwsTExMBQJibm4vr168LIYRYvny50k6I+8O22tjYCADCwcFB+Pj4CDs7OwFA7Ny5UyxZskR4eXkpy/j4+IiAgAAxY8YMrTrUarUwMTER7dq1E3369BFCCNGhQwdhaWkp2rZtq7Ud/v7+QghR7b5LtzErK0s4Ozsr75e3t7cwMDAQAETbtm3F3bt3hRD3h5UtfR+MjY1F69atlXW88sorVf58BwwYoLRt06aN1tC7ZfeIStssX75cCCHEc889JwCIwYMHK21GjRolACjDwtb0vS/7+9aiRQul3xEjRij9tGrVSlhbWwsAwsDAQOzatatGvw/vvPOO8n527NhRuLu7C319fREeHl7l+6QrDKJa0Gg0wt3dXQAQkZGRQggh2rdvLwCIESNGKO2++eYb5Zfg559/LjevovAYOXKkEEKI999/X5n30UcfCSGEePXVV7V+oYWoOohKa9uyZUu5Oh78Y7h27Zry/PLly0r/ycnJIisrq1zfDx4+ldZha2urjN38119/CSGEOH78uCgpKVHaLlmyROnn7Nmz1e67dBujoqIEAKGnp6eMxb1p0yZl+WXLlgkh/g4iPT09cfToUSGEEC+++KLyB1+Zs2fPKn2Vjml9+vRpJeyqCqLVq1cLAKJJkyaioKBAFBcXKyHz1Vdf1fq9fzCIzp49qwR66bjht27dUt6r7t27l3tfq/p96Nu3r9bvmhBCXL9+XXnf6hsPzWph9+7dOH/+PADgtdde0/p33bp1uHPnDgDg5MmTAO6P/9O7d28AwMsvv1xl36WDl5XdBS+d5+HhAQBaX1NTldKayo4SWNmyNjY2CAoKAgC0atUK7dq1w5AhQ3DkyJEafbA1LCxMGbu5dGygo0ePwt/fH2ZmZlCpVBg1apTSPiMjo9p9lyodKbJNmzbo1KkTACA0NFT5nrE//vhDq327du3QoUMHAH+/F1W9h6U/t9LtKV1X+/btH1rbiy++CAsLCxQUFODHH3/Er7/+iuvXr8PIyAiDBw+ucJnavPdJSUnKN5KUDu9raWmJf/7znwDKvwdA1b8Ppb9jH3zwAVq0aIGQkBB8+eWXcHBweOg26wI/fV8LZS/Vll7KLR1YPS8vDxs3bsSrr76qtKnJZdrSgckMDAzKzSvtp/QX8GGsrKzK9VXVsvHx8VizZg1+//13nDp1CuvXr0dsbCyuXr2KSZMmVWudD/7i7tu3D+Hh4RBCwMbGBt7e3rh9+7YyqHxJSUm1+q2L0vcB0H4v6oOJiQleeuklLF26FGvXrlV+di+88AKaNm1a6XK6eO8fpqrfh9GjR8PT0xNbt27FiRMnkJSUhB07dmDdunVITk7Wyfqrwj2iGrp9+zbWr1+vPM/NzUVubi4KCgqUeaVB9fTTTwO4P4jYjh07AEBr2cZECIH9+/dj+PDhWLZsGQ4cOKAMeFZ6Ur7sN5uW3d6yHgzdgwcPKr/sJ06cUIZRfVB1+i7l7+8PAEhNTVW+W23z5s3Knmhdh2ctu8dQ+gUAZ86cqfbXdoeHhwMAtm3bpnzBY+mJ94pU571/kK+vr/Jel34ZQW5uLrZt2wag5u9BYmIinn76acyZMwfbt29XTmSfPHkS169fr1FftcEgqqH169crfyjJyckQ98+zQQihfPPnzp07cenSJbzyyitwdnYGcH/X9+mnn8b48eNllV6lkpISBAcHo2nTpnj66afRrl075Vs/Sg9JWrZsqXwTRXBwMAIDAx8arGUPZ9q1awcvLy98+umn5drVpO+xY8fCyckJGo0GXbp0Qdu2bZWvJGrbtm2VY1FXR6tWrRAaGgoAiImJgZeXFzp16vTQYWhL/d///R88PDxw79493Lp1C46OjsoVxIpU571/UMuWLfH6668DAD7//HO0bt0aHh4euHjxIgwMDDB9+vQabDHwxRdfwNHREe7u7vD19VXqdXFxgbW1dY36qg0GUQ2V7u089dRTyh5PqQEDBgC4/82f3377LUxMTPDTTz8p/4MDf/8P29jo6+vjjTfegLu7O65cuYKzZ8/Czc0NEydORFRUFID75zK++OILuLq6IisrCwcPHnzoZfBnn30Ws2fPhrOzM+7evQtPT89yXztd077t7e1x4MABvPbaa7CyskJqaiocHBzwxhtvYPfu3co42nWxdOlShIWFwdjYWBmRMjAwsFrLqlQqrb2+V199tcoQq857X5Gvv/4an376Kby8vJCeno7i4mIEBwfjt99+07r7uzqef/55dOvWDXfv3sWJEydgbGyMfv36Ydu2bQ1y9z0HRiMi6bhHRETSMYiISDoGERFJxyAiIukYREQkHYOIiKRjEBGRdAwiIpKOQURE0jGIiEg6BhERSccgIiLp/h9U2y0YojfNZ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607898"/>
              </p:ext>
            </p:extLst>
          </p:nvPr>
        </p:nvGraphicFramePr>
        <p:xfrm>
          <a:off x="161925" y="4429260"/>
          <a:ext cx="5716466" cy="1790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79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1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60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35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572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579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Districts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 rise in Deaths(2017-20)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Causes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46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Anaemia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GDM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Obstetric Complications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</a:rPr>
                        <a:t>Ballari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0650" algn="ctr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</a:rPr>
                        <a:t>9.5%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285750" algn="ctr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4450" marR="0" algn="ctr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✓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</a:rPr>
                        <a:t>Yadgir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079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</a:rPr>
                        <a:t>121%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445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413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</a:rPr>
                        <a:t>         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0DAE255-C745-EA3F-7668-1A1056FC5C22}"/>
              </a:ext>
            </a:extLst>
          </p:cNvPr>
          <p:cNvSpPr txBox="1"/>
          <p:nvPr/>
        </p:nvSpPr>
        <p:spPr>
          <a:xfrm>
            <a:off x="6153248" y="4902786"/>
            <a:ext cx="60387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Yadgir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GDM         Obstetric Complication        Deaths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Ballari : Obstetric Complication         Deaths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xmlns="" id="{402E1518-B2FB-192A-C3B0-C218710B1A2A}"/>
              </a:ext>
            </a:extLst>
          </p:cNvPr>
          <p:cNvSpPr/>
          <p:nvPr/>
        </p:nvSpPr>
        <p:spPr>
          <a:xfrm>
            <a:off x="10588656" y="5080387"/>
            <a:ext cx="141402" cy="2136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xmlns="" id="{544498EA-8513-C69C-6A4C-73708FA4DE30}"/>
              </a:ext>
            </a:extLst>
          </p:cNvPr>
          <p:cNvSpPr/>
          <p:nvPr/>
        </p:nvSpPr>
        <p:spPr>
          <a:xfrm>
            <a:off x="10629897" y="5454511"/>
            <a:ext cx="141402" cy="2136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xmlns="" id="{762A38ED-0ED8-8CC4-F3FE-C518289017C2}"/>
              </a:ext>
            </a:extLst>
          </p:cNvPr>
          <p:cNvSpPr/>
          <p:nvPr/>
        </p:nvSpPr>
        <p:spPr>
          <a:xfrm>
            <a:off x="7971149" y="5074940"/>
            <a:ext cx="141402" cy="2136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xmlns="" id="{D5942ABA-3CCF-2072-9158-8C4983B3B764}"/>
              </a:ext>
            </a:extLst>
          </p:cNvPr>
          <p:cNvSpPr/>
          <p:nvPr/>
        </p:nvSpPr>
        <p:spPr>
          <a:xfrm>
            <a:off x="11702747" y="5074940"/>
            <a:ext cx="141402" cy="2136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xmlns="" id="{8FBC956D-F1EA-8DEF-0B46-4E697136B4CD}"/>
              </a:ext>
            </a:extLst>
          </p:cNvPr>
          <p:cNvSpPr/>
          <p:nvPr/>
        </p:nvSpPr>
        <p:spPr>
          <a:xfrm>
            <a:off x="9506932" y="5442586"/>
            <a:ext cx="141402" cy="2136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67FC04F-6663-7D76-F4E0-248E10913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561666"/>
            <a:ext cx="2512428" cy="34662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986D5FA-8ED3-06F6-CEFB-C02ABEA2E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10" y="629550"/>
            <a:ext cx="2581603" cy="33983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35378BB7-465B-3711-195A-D690E99A5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584" y="604777"/>
            <a:ext cx="2581603" cy="34290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E3F0FF8B-AAA8-882B-9AE7-A9123B6DA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384" y="610504"/>
            <a:ext cx="2689381" cy="33922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674EE78-EA7A-8499-4F39-343BD2748EFC}"/>
              </a:ext>
            </a:extLst>
          </p:cNvPr>
          <p:cNvSpPr txBox="1"/>
          <p:nvPr/>
        </p:nvSpPr>
        <p:spPr>
          <a:xfrm>
            <a:off x="239250" y="3992223"/>
            <a:ext cx="278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 1 </a:t>
            </a:r>
          </a:p>
          <a:p>
            <a:pPr algn="ctr"/>
            <a:r>
              <a:rPr lang="en-US" sz="1100" dirty="0"/>
              <a:t>Deaths in Kalburgi division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189DCDC-D410-3644-9817-B5CC0937FE5C}"/>
              </a:ext>
            </a:extLst>
          </p:cNvPr>
          <p:cNvSpPr txBox="1"/>
          <p:nvPr/>
        </p:nvSpPr>
        <p:spPr>
          <a:xfrm>
            <a:off x="3141480" y="3992223"/>
            <a:ext cx="278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 1 </a:t>
            </a:r>
          </a:p>
          <a:p>
            <a:pPr algn="ctr"/>
            <a:r>
              <a:rPr lang="en-US" sz="1100" dirty="0"/>
              <a:t>Causes(</a:t>
            </a:r>
            <a:r>
              <a:rPr lang="en-US" sz="1100" dirty="0" err="1"/>
              <a:t>Anaemia</a:t>
            </a:r>
            <a:r>
              <a:rPr lang="en-US" sz="1100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17A36AB-28EC-BAD8-CE86-A9CCF1122524}"/>
              </a:ext>
            </a:extLst>
          </p:cNvPr>
          <p:cNvSpPr txBox="1"/>
          <p:nvPr/>
        </p:nvSpPr>
        <p:spPr>
          <a:xfrm>
            <a:off x="5914569" y="4012249"/>
            <a:ext cx="278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 1 </a:t>
            </a:r>
          </a:p>
          <a:p>
            <a:pPr algn="ctr"/>
            <a:r>
              <a:rPr lang="en-US" sz="1100" dirty="0"/>
              <a:t>Causes(GDM)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D05BC08-9BE4-FD7C-F2A9-CE3C74CAFCC1}"/>
              </a:ext>
            </a:extLst>
          </p:cNvPr>
          <p:cNvSpPr txBox="1"/>
          <p:nvPr/>
        </p:nvSpPr>
        <p:spPr>
          <a:xfrm>
            <a:off x="9306747" y="4002736"/>
            <a:ext cx="278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 1 </a:t>
            </a:r>
          </a:p>
          <a:p>
            <a:pPr algn="ctr"/>
            <a:r>
              <a:rPr lang="en-US" sz="1100" dirty="0"/>
              <a:t>Causes(Obstetric complication)</a:t>
            </a:r>
          </a:p>
        </p:txBody>
      </p:sp>
    </p:spTree>
    <p:extLst>
      <p:ext uri="{BB962C8B-B14F-4D97-AF65-F5344CB8AC3E}">
        <p14:creationId xmlns:p14="http://schemas.microsoft.com/office/powerpoint/2010/main" val="142306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75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924956F-295F-5391-F697-1D575CE9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ERCICA-2024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68D47-63FB-AC10-C776-5DD2E735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A19-0269-42BF-9BCF-7FAB6B857ECF}" type="slidenum">
              <a:rPr lang="en-IN" smtClean="0"/>
              <a:t>7</a:t>
            </a:fld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161925" y="149279"/>
            <a:ext cx="333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Mysore Division</a:t>
            </a:r>
          </a:p>
        </p:txBody>
      </p:sp>
      <p:sp>
        <p:nvSpPr>
          <p:cNvPr id="5" name="AutoShape 2" descr="data:image/png;base64,iVBORw0KGgoAAAANSUhEUgAAASIAAAIcCAYAAABSJqP2AAAAOXRFWHRTb2Z0d2FyZQBNYXRwbG90bGliIHZlcnNpb24zLjcuMSwgaHR0cHM6Ly9tYXRwbG90bGliLm9yZy/bCgiHAAAACXBIWXMAAA9hAAAPYQGoP6dpAABGIUlEQVR4nO3deVxU5f4H8M+wDItssi+igJpALiggoD+3LoXeNEksNUskl5upWaRXrRuolWiZWmnaNZdyCa+7laFFroliuKKIKSoqsrgBogIxz+8PX5wYWWQZeFA/79frvJw585znfM8AH882z6iEEAJERBLpyS6AiIhBRETSMYiISDoGERFJxyAiIukYREQkHYOIiKRjEBGRdAwiIpKOQURE0jGISOfu3buHxYsX49lnn4W9vT3UajUcHBzQsWNHvPHGG9i+fTvKfrKoZ8+eUKlUyqRWq2FnZ4dOnTph7NixSE5OrnA9ZZdRqVTYv39/uTb9+vXTajNlypR6226qA0GkQ6mpqcLT01MAqHLKz89XlunRo0eVbVUqlYiKiiq3rgfbRUREaL1++fJloa+vr9Vm8uTJ9f4eUM1xj4h05tatWwgJCcHp06cBADY2Npg+fTri4uKwY8cOLFiwAH369IGeXuW/du+99x52796NNWvWIDQ0FAAghMCMGTMwf/78Ktf/v//9D/n5+crzZcuWoaSkpM7bRQ1AdhLS4+P9999X9jxsbGxEWlpahe1OnjwpioqKlOdl94iWL1+u1fbdd99VXjM3Nxc3b95UXkOZPR1zc3MBQHz99ddCCCFKSkpEixYttF4D94gaLe4Rkc58//33yuOJEyfC3d29wnbe3t4wNDSsVp/Tpk1D06ZNAQD5+fn48ccfK2w3ePBgAMA333wDANixYwcuXrwIfX19vPzyy9XeBpKDQUQ6cfv2baSlpSnPn3nmGeXx1atXsW/fPq0pPT29Wv2amZmhbdu2yvOjR49W2G7kyJEAgEOHDuHEiRNYsmQJACAkJATNmjWr6eZQA2MQkU7k5uZqPbeyslIeb9iwAd26ddOali1bVu2+nZycKl1Pqfbt28Pf3x8A8NFHH+GHH34A8HdAUePGICKdsLS01Hp++fJlnfV95cqVStdT1qhRowDcP2ldXFwMR0dH9OvXT2d1UP1hEJFOmJmZwcPDQ3le9p6ecePGQQiByZMn17jfvLw8rfuIfHx8Km07ePBgNGnSRHkeHh4OAwODGq+TGh6DiHRm0KBByuPPPvsMGRkZde4zKipKORwzMzPD888/X2lbc3NzrRpGjBhR5/VTw+B/F6QzEydOxOrVq5Geno5bt27B398fkZGR6NixI+7du4c//vjjoX38+eef2LNnDzIyMvD9999j69atymvTp09XrqBVZtKkSXB1dYWtrS1at25d522ihsEgIp2xtrbGzz//jH79+iEtLQ0ZGRmYOHFihW0ru3w/c+ZMzJw5U2ueSqXCf/7zH0RGRj60Bk9PT0ybNq3GtZNcDCLSKW9vbxw/fhxLlizBxo0bcfLkSeTm5qJJkyZwd3dHYGAgQkND8dxzz1Xah4GBASwsLODq6orAwECMGTMGHTp0aMCtoIamEoLfa0ZEcvFkNRFJxyAiIukYREQknfQgWrhwIdzc3GBsbIyAgAAkJiZW2X7+/Plo06YNTExM4OrqinfeeQf37t1roGqJqF7I/Oh/bGysUKvVYtmyZeLkyZNi1KhRwsrKSmRlZVXYfvXq1cLIyEisXr1anD9/Xmzfvl04OTmJd955p4ErJyJdknrVLCAgAP7+/liwYAEAQKPRwNXVFePHj69wSM9x48YhJSUF8fHxyrx3330XBw8exL59+xqsbiLSLWn3ERUVFSEpKQlTp05V5unp6SE4OBgJCQkVLtOlSxesWrUKiYmJ6Ny5M9LS0rBt2za89tprla6nsLAQhYWFynONRoMbN27AxsYGKpVKdxtERFqEEMjPz4ezs3OVo3KWNpbiypUrAoDYv3+/1vxJkyaJzp07V7rc559/LgwNDYWBgYEAIN54440q1xMdHf3Q8ZM5ceJUf9OlS5cemgeP1J3Vu3btwsyZM/HVV18hICAAZ8+exYQJE/Dhhx/igw8+qHCZqVOnan00IDc3F82bN8elS5dgYWHRUKUTPXHy8vLg6uoKc3Pzh7aVFkS2trbQ19dHVlaW1vysrCw4OjpWuMwHH3yA1157TRnsql27digoKMDo0aPx/vvvV7j7Z2RkBCMjo3LzLSwsGEREDaA6p0CkXb5Xq9Xw9fXVOvGs0WgQHx+PoKCgCpe5c+dOubDR19cHAK3vySKiR4vUQ7PIyEiEh4fDz88PnTt3xvz581FQUICIiAgAwLBhw+Di4oKYmBgA978sb+7cuejYsaNyaPbBBx+gX79+SiAR0aNHahANGjQIOTk5iIqKQmZmJnx8fBAXFwcHBwcAQHp6utYe0H/+8x9lSIgrV67Azs4O/fr1w8cffyxrE4hIB564T9/n5eXB0tISubm5PEfUyJWUlKC4uFh2GVQJQ0PDKo9EavK39khdNaMngxACmZmZuHXrluxS6CGsrKzg6OhY53vyGETU6JSGkL29PUxNTXnjaSMkhMCdO3eQnZ0NQPsrn2qDQUSNSklJiRJCNjY2ssuhKpiYmAAAsrOzYW9vX6cLRtI/fU9UVuk5IVNTU8mVUHWU/pzqei6PQUSNEg/HHg26+jkxiIhIOgYREUnHk9X0yPj85ucNur4JTSfUqH1MTAw2btyI06dPw8TEBF26dMHs2bPRpk0bpc29e/fw7rvvIjY2FoWFhQgJCcFXX32l3MQLAG+99RZ+//13JCcnw8vLC0ePHtVaz7Rp0zB9+vRy6zc1NUVBQUGl9e3ZsweffvopkpKScPXqVWzatAmhoaFabW7fvo0pU6Zg8+bNuH79Otzd3fHWW2/hjTfeqNF7UVPcIyLSkd27d2Ps2LE4cOAAfvnlFxQXF+O5557TCod33nkHP/zwA9atW4fdu3cjIyMDAwYMKNfX66+/rvX12WVNnDgRV69e1Zq8vb3x0ksvVVlfQUEBOnTogIULF1baJjIyEnFxcVi1ahVSUlLw9ttvY9y4cVrfuFsfuEdEpCNxcXFaz1esWAF7e3skJSWhe/fuyM3NxdKlS7FmzRo888wzAIDly5fDy8sLBw4cQGBgIADgiy++AADk5OTg+PHj5dZjZmYGMzMz5fmxY8dw6tQpLF68uMr6+vTpgz59+lTZZv/+/QgPD0fPnj0BAKNHj8bXX3+NxMREvPDCC1W/AXXAPSKiepKbmwvg/ldxA0BSUhKKi4sRHBystPH09ETz5s0rHZW0Or755hs89dRT6NatW90Kxv1RULdu3YorV65ACIGdO3fizJkzVX4zry4wiIjqgUajwdtvv42uXbuibdu2AO7fMa5Wq2FlZaXV1sHBAZmZmbVaz71797B69WqMGDGiriUDAL788kt4e3ujWbNmUKvV6N27NxYuXIju3bvrpP/KMIiI6sHYsWORnJyM2NjYel3Ppk2bkJ+fj/DwcGXe3r17lcM3MzMzrF69utr9ffnllzhw4AC2bt2KpKQkfPbZZxg7dix+/fXX+ihfwXNERDo2btw4/Pjjj9izZw+aNWumzHd0dERRURFu3bqltVdU1aikD/PNN9+gb9++Wlfd/Pz8tK60lX2tKnfv3sV7772HTZs24fnnnwcAtG/fHkePHsWcOXO0Dil1jUFEpCNCCIwfPx6bNm3Crl274O7urvW6r68vDA0NER8fj7CwMABAamoq0tPTKx2VtCrnz5/Hzp07y13RMjExQatWrWrcX3FxMYqLiyscBVWj0dS4v5pgEBHpyNixY7FmzRps2bIF5ubmynkfS0tLmJiYwNLSEiNGjEBkZCSsra1hYWGB8ePHIygoSLliBgBnz57F7du3kZmZibt37yp7N97e3lCr1Uq7ZcuWwcnJ6aFXwkrdvn0bZ8+eVZ6fP38eR48ehbW1NZo3bw4LCwv06NEDkyZNgomJCVq0aIHdu3fju+++w9y5c3XwDlWOQUSkI4sWLQIA5dJ3qeXLl2P48OEAgHnz5kFPTw9hYWFaNzSWNXLkSOzevVt53rFjRwD3g8PNzQ3A/ZPhK1aswPDhw6v9qfc//vgDvXr1Up6XfrtNeHg4VqxYAQCIjY3F1KlTMXToUNy4cQMtWrTAxx9/XO83NHKERmpU7t27h/Pnz8Pd3R3Gxsayy6GHqOrnVZO/NV41IyLpGEREJB2DiIikYxARkXQMIiKSjkFERNIxiIhIOgYREUnHICIi6RhERCQdg4geHWtUDTvVUExMDPz9/WFubg57e3uEhoYiNTVVq829e/cwduxY2NjYwMzMDGFhYcjKytJq89Zbb8HX1xdGRkbw8fGpcF3bt29HYGAgzM3NYWdnh7CwMFy4cKHK+k6ePImwsDC4ublBpVJh/vz55drk5+fj7bffRosWLZQvADh06FBN3oZaYRAR6UhDDZ5//vx59O/fH8888wyOHj2K7du349q1axX2U9adO3fg4eGBWbNmVTr+0ciRI/HLL79g5cqVOHHiBJ577jkEBwfjypUrNXgnao4feqVGpcoPvdZiL6VOXqnbn0ZOTg7s7e2xe/duZfB8Ozs7rFmzBgMHDgQAnD59Gl5eXkhISNAaCgS4/7VBmzdvLvd1QuvXr8eQIUNQWFiojB30ww8/oH///igsLIShoeFDa3Nzc8Pbb7+Nt99+W5l39+5dmJubY8uWLcrAaMD9cZT69OmDjz76qFw//NArUSNXX4Pn+/r6Qk9PD8uXL0dJSQlyc3OxcuVKBAcHVyuEKvPXX3+hpKSkXKCYmJhg3759te63OhhERPWgPgfPd3d3x44dO/Dee+/ByMgIVlZWuHz5Mv73v//VqWZzc3MEBQXhww8/REZGBkpKSrBq1SokJCTg6tWrder7YRhERPWgPgfPz8zMxKhRoxAeHo5Dhw5h9+7dUKvVGDhwIIQQSE9P1xo8f+bMmdXue+XKlRBCwMXFBUZGRvjiiy8wZMiQcsPH6hpHaCTSsfoePH/hwoWwtLTEJ598osxbtWoVXF1dcfDgwXKD55ceGlZHy5YtsXv3bhQUFCAvLw9OTk4YNGgQPDw8qt1HbXCPiEhHhBAYN24cNm3ahN9++63KwfNL1Wbw/Dt37lQ4wD1w/5DQwMAArVq1UqaaBFGpJk2awMnJCTdv3sT27dvRv3//GvdRE9wjItKRhho8//nnn8e8efMwY8YMDBkyBPn5+XjvvffQokULZXzrihQVFeHUqVPK4ytXruDo0aMwMzNTvvVj+/btEEKgTZs2OHv2LCZNmgRPT09ERETU07t2Hy/fU6PyKF++V6kqrq/s4Pn37t3Du+++i++//15r8Pyyh2Y9e/bUGjy/VNnB82NjY/HJJ5/gzJkzMDU1RVBQEGbPng1PT89K67tw4UK5vTQA6NGjB3bt2gUA+N///oepU6fi8uXLsLa2RlhYGD7++GNYWlpW2KeuLt8ziKhR4eD5jxbeR0REjw0GERFJxyAiIukYREQkHYOIiKRjEBGRdAwiIpKuUQTRwoUL4ebmBmNjYwQEBCAxMbHStj179oRKpSo3lR0/hYgeLdKDaO3atYiMjER0dDQOHz6MDh06ICQkBNnZ2RW237hxI65evapMycnJ0NfXx0svvdTAlRORrkgPorlz52LUqFGIiIiAt7c3Fi9eDFNTUyxbtqzC9tbW1nB0dFSmX375BaampgwiokeY1A+9FhUVISkpCVOnTlXm6enpITg4uNoj1i1duhSDBw9GkyZNKny9sLAQhYWFyvO8vLy6FU3SzDpyrUHXN6WjbY3ax8TEYOPGjTh9+rQy8Pzs2bPRpk0bpU3pZ81iY2O1Pmvm4OCgtHnrrbfw+++/Izk5GV5eXuWGigXufyZs5syZOHPmDOzs7DBu3DhMmjSpyvqWLFmC7777DsnJyQDujwYwc+ZMdO7cWWkjhEB0dDSWLFmCW7duoWvXrli0aBFat25do/eipqTuEV27dg0lJSVaPwSg+iPWJSYmIjk5GSNHjqy0TUxMDCwtLZXJ1dW1znUTVaShBs//+eefMXToULzxxhtITk7GV199hXnz5mHBggVV1rdr1y4MGTIEO3fuREJCAlxdXfHcc89pDYz/ySef4IsvvsDixYtx8OBBNGnSBCEhIbh3714t35Xqkfqh14yMDLi4uGD//v1a47H8+9//xu7du3Hw4MEql//Xv/6FhIQEHD9+vNI2Fe0Rubq68kOvjVRVH6Js7HtED6qvwfNfeeUVFBcXY926dcq8L7/8Ep988gnS09MrHQXgQSUlJWjatCkWLFiAYcOGQQgBZ2dnvPvuu5g4cSKA++NuOzg4YMWKFRg8eHC5Ph6LD73a2tpCX1+/3Pc6VWfEuoKCAsTGxmLEiBFVtjMyMoKFhYXWRNQQ6mvw/MLCwgoHuL98+TIuXrxY7X7u3LmD4uJipb7z588jMzNTqz5LS0sEBATUqL7akBpEarUavr6+WiPWaTQaxMfHP3TEunXr1qGwsBCvvvpqfZdJVGP1OXh+SEgINm7ciPj4eGg0Gpw5cwafffYZANRokPvJkyfD2dlZCZ7SGmp7qqQupF81i4yMxJIlS/Dtt98iJSUFY8aMQUFBgTIi3LBhw7ROZpdaunQpQkNDYWNj09AlEz1UfQ6eP2rUKIwbNw59+/aFWq1GYGCgctikp6dXrcHzZ82ahdjYWGzatKlRjPskfajYQYMGIScnB1FRUcjMzISPjw/i4uKUVE5PTy83Pm9qair27duHHTt2yCiZqEr1PXi+SqXC7NmzMXPmTGRmZsLOzk45qvDw8EDTpk2rHDx/zpw5mDVrFn799Ve0b99eq77SepycnLTqq+yrr3VFehAB939w48aNq/C10iEsy2rTpg2esIEl6REghMD48eOxadMm7Nq1q8rB88PCwgDUbvD8Uvr6+nBxcQEAfP/99wgKCoKdnR0AKGNQP+iTTz7Bxx9/jO3bt8PPz0/rNXd3dzg6OiI+Pl4Jnry8PBw8eBBjxoypcX010SiCiOhx0FCD51+7dg3r169Hz549ce/ePSxfvly5HaAqs2fPRlRUFNasWQM3NzelvtJDOJVKhbfffhsfffQRWrduDXd3d3zwwQdwdnZGaGhovbxnpRhERDqyaNEiAPc/D1lW2cHz582bBz09PYSFhWnd0FjWyJEjtUKl9Js5yg6e/+2332LixIkQQiAoKAi7du3SujGxsvqKioqUWwdKRUdHY9q0aQDu3zpTUFCA0aNH49atW/i///s/xMXF1ft5JA6eT40KB89/tDwW9xEREQEMIiJqBBhERCQdg4iIpGMQEZF0DCJqlDQajewSqBp09XPifUTUqKjVaujp6SEjIwN2dnZQq9XVHtaCGo4QAkVFRcjJyYGenh7UanWd+mMQUaOip6cHd3d3XL16FRkZGbLLoYcwNTVF8+bNy30etKYYRNToqNVqNG/eHH/99RdKSkpkl0OV0NfXh4GBgU72WBlE1CipVCoYGhrC0NBQdinUAHiymoikYxARkXQMIiKSjkFERNIxiIhIOgYREUnHICIi6RhERCQdg4iIpGMQEZF0DCIiko5BRETSMYiISDoGERFJxyAiIukYREQkHYOIiKRjEBGRdAwiIpKOQURE0jGIiEg6BhERSccgIiLpGEREJB2DSKLY2Fh06tQJJiYmsLa2xsCBA3Hu3LmHLnf+/HkMHz4cTk5OUKvVcHBwwPPPP4/c3NwGqJpI9/hNr5IsXboUI0eOBAC4u7vj+vXr2LBhA/bu3Ytjx47B0dGxwuXOnDmDLl264Pr16zA1NYWXlxeKiorwyy+/ID8/H5aWlg25GUQ6wT0iCYqKijBlyhQAQFhYGNLS0pCSkgJzc3NkZ2dj5syZlS771ltv4fr16+jVqxeuXLmCY8eOISUlBbm5uZWGF1FjxyCS4NChQ7h27RqA+0EEAM7OzggMDAQAxMXFVbjczZs3sWPHDgBA06ZN4efnB3NzcwQGBmLfvn0wMOAOLj2aGEQSXLp0SXlsb2+vPHZwcAAApKenV7jcn3/+CSEEAGDjxo3QaDQwNjbGwYMH0adPHxw8eLAeqyaqPwyiRqQ0ZCrz119/KY+Dg4Nx7tw5nD17FtbW1igpKcGiRYvqu0SiesEgksDV1VV5nJ2dXe5x8+bNK1zOxcVFeezn5weVSgVLS0s89dRTAIALFy7UQ7VE9Y9BJIG/vz9sbGwAABs2bAAAZGRk4MCBAwCA3r17AwA8PT3h6emJBQsWAABatGiB1q1bAwCSkpIghEBeXh7OnDkDAMprRI8cIdmCBQtEixYthJGRkejcubM4ePBgle1v3rwp3nzzTeHo6CjUarVo3bq1+Omnn6q9vtzcXAFA5Obm1rX0Ovn6668FAAFAuLu7CwsLCwFA2NraiitXrgghhPJ6dHS0styGDRuESqUSAISHh4ews7MTAESTJk3EqVOnJG0NUXk1+VuTuke0du1aREZGIjo6GocPH0aHDh0QEhKidbhSVlFREZ599llcuHAB69evR2pqKpYsWaJ1yPKoGD16NFatWgUfHx9kZGRApVJhwIAB2L9/P5ydnStdbsCAAdi8eTP8/f2RkZEBPT09hIaG4o8//oCXl1cDbgGR7qiEeMgZ0noUEBAAf39/5dBDo9HA1dUV48ePV+6zKWvx4sX49NNPcfr0aRgaGtZqnXl5ebC0tERubi4sLCzqVD8RVa4mf2vS9oiKioqQlJSE4ODgv4vR00NwcDASEhIqXGbr1q0ICgrC2LFj4eDggLZt22LmzJkoKSlpqLKJqB5IuwPu2rVrKCkpUe6dKeXg4IDTp09XuExaWhp+++03DB06FNu2bcPZs2fx5ptvori4GNHR0RUuU1hYiMLCQuV5Xl6e7jaCiHTikboVV6PRwN7eHv/973+hr68PX19fXLlyBZ9++mmlQRQTE4Pp06fXan2f3/y8LuU+NiY0nSC7BHrMSTs0s7W1hb6+PrKysrTmZ2VlVfqZKScnJzz11FPQ19dX5nl5eSEzMxNFRUUVLjN16lTk5uYqU9m7momocZAWRGq1Gr6+voiPj1fmaTQaxMfHIygoqMJlunbtirNnz0Kj0Sjzzpw5owyHUREjIyNYWFhoTUTUuEi9fB8ZGYklS5bg22+/RUpKCsaMGYOCggJEREQAAIYNG4apU6cq7ceMGYMbN25gwoQJOHPmDH766SfMnDkTY8eOlbUJRKQDUs8RDRo0CDk5OYiKikJmZiZ8fHwQFxen9eFPPb2/s9LV1RXbt2/HO++8g/bt28PFxQUTJkzA5MmTZW0CEemA1PuIZKjJvQ08WX0fT1ZTbTwS9xEREZViEBGRdAwiIpKOQURE0jGIiEg6BhERSccgIiLpGEREJB2DiIikYxARkXQMIiKSjkFERNIxiIhIOgYREUnHICIi6RhERCQdg4iIpGMQEZF0DCIiko5BRETSMYiISDoGERFJxyAiIukYREQkHYOIiKRjEBGRdAwiIpKOQURE0jGIiEg6BhERSccgIiLpGEREJB2DiIikYxARkXQMIiKSjkFERNIxiIhIOgYREUnHICIi6RhERCQdg4iIpGMQEZF0DCIiko5BRETSMYiISDoGERFJ1yiCaOHChXBzc4OxsTECAgKQmJhYadsVK1ZApVJpTcbGxg1YLRHpmvQgWrt2LSIjIxEdHY3Dhw+jQ4cOCAkJQXZ2dqXLWFhY4OrVq8p08eLFBqyYiHRNehDNnTsXo0aNQkREBLy9vbF48WKYmppi2bJllS6jUqng6OioTA4ODg1YMRHpmtQgKioqQlJSEoKDg5V5enp6CA4ORkJCQqXL3b59Gy1atICrqyv69++PkydPNkS5RFRPpAbRtWvXUFJSUm6PxsHBAZmZmRUu06ZNGyxbtgxbtmzBqlWroNFo0KVLF1y+fLnC9oWFhcjLy9OaiKhxkX5oVlNBQUEYNmwYfHx80KNHD2zcuBF2dnb4+uuvK2wfExMDS0tLZXJ1dW3gionoYaQGka2tLfT19ZGVlaU1PysrC46OjtXqw9DQEB07dsTZs2crfH3q1KnIzc1VpkuXLtW5biLSLalBpFar4evri/j4eGWeRqNBfHw8goKCqtVHSUkJTpw4AScnpwpfNzIygoWFhdZERI2LgewCIiMjER4eDj8/P3Tu3Bnz589HQUEBIiIiAADDhg2Di4sLYmJiAAAzZsxAYGAgWrVqhVu3buHTTz/FxYsXMXLkSJmbQUR1ID2IBg0ahJycHERFRSEzMxM+Pj6Ii4tTTmCnp6dDT+/vHbebN29i1KhRyMzMRNOmTeHr64v9+/fD29tb1iYQUR2phBBCdhENKS8vD5aWlsjNzX3oYdrnNz9voKoatwlNJ8gugR5BNflbe+SumhHR44dBRETSMYiISDoGERFJxyAiIukYREQkHYOIiKRjEBGRdAwiIpKOQURE0jGIiEg6BhERSccgIiLpGEREJB2DiIikYxARkXQMIiKSjkFERNIxiIhIOgYREUnHICIi6RhERCQdg4iIpGMQEZF0DCIiko5BRETSMYiISDoGERFJxyAiIukYREQkHYOIiKRjEBGRdAwiIpKOQURE0jGIiEg6BhERSWdQ3Yb//e9/q9Vu9OjRtS6GiJ5M1Q6iN954AyqVqso2KpWKQURENVbjQzMhRJUTUU3FxsaiU6dOMDExgbW1NQYOHIhz585Va9mSkhJ06dIFKpUKKpUKU6ZMqedqqT5Ue48IuB9CarUaAwcOxJgxY9CsWbP6qoueEEuXLsXIkSMBAO7u7rh+/To2bNiAvXv34tixY3B0dKxy+RkzZiAhIaEhSqV6VO09ouTkZPzrX/+CoaEh1qxZg169euHf//43Ll26hBYtWigTUXUVFRUpezBhYWFIS0tDSkoKzM3NkZ2djZkzZ1a5/P79+/Hxxx/j5ZdfbohyqR5VO4i8vb2xaNEiXLlyBZ999hlatGiB9evXo0ePHujYsSPu3r1bn3XSY+jQoUO4du0agPtBBADOzs4IDAwEAMTFxVW6bF5eHl599VU4Ozvj66+/rv9iqV7V6NAMACwsLDBmzBg0adIE//73v5GXl4fjx4/j7t27MDExqY8a6TF16dIl5bG9vb3y2MHBAQCQnp5e6bJjx47FxYsXsXPnTlhZWdVbjdQwahREFy9exFdffYWlS5fi5s2bAICQkBCMHz8e1tbW9VIgPXkedtFj06ZNWLVqFf7zn/+ge/fuDVQV1adqH5qFhoaiVatWmDNnDoqLizF+/Hikpqbi559/xj//+c/6rJEeU66ursrj7Ozsco+bN29e4XLHjh0DAMydOxdmZmYwMzNTXps7dy4vojyCqr1HtHXrVgCAWq1G9+7dkZ2djaioKK02KpUKq1ev1m2F9Njy9/eHjY2NcqVsyJAhyMjIwIEDBwAAvXv3BgB4enoCAMaNG4dx48Ypy9+5c6dcn8XFxbh9+3YDVE+6VKP7iFQqFYqLi7Ft2zasXbtWa4qNjUVsbGytili4cCHc3NxgbGyMgIAAJCYmVmu52NhYqFQqhIaG1mq9JJdarVaujG3YsAEeHh7w8vJCfn4+bG1tlStqqampSE1NVU5sT5s2rdL71yZPnoxbt241+LZQ3VR7j6h58+YPvbO6NtauXYvIyEgsXrwYAQEBmD9/PkJCQpCamqp1AvNBFy5cwMSJE9GtWzed10QNZ/To0WjSpAnmzJmDlJQUGBsbY8CAAZg1axacnZ1ll0cNRCUk3w4dEBAAf39/LFiwAACg0Wjg6uqK8ePHV3qXbElJCbp3747XX38de/fuxa1bt7B58+ZqrS8vLw+WlpbIzc2FhYVFlW0/v/l5jbblcTWh6QTZJdAjqCZ/a7X+9P3169dx/fr12i4O4P4NbUlJSQgODv67ID09BAcHV3m37IwZM2Bvb48RI0bUaf1E1DjUKIj++usvREVFwcnJCfb29rC3t4ejoyM++OADFBcX13jl165dQ0lJiXLfSCkHBwdkZmZWuMy+ffuwdOlSLFmypFrrKCwsRF5entZERI1Ltc8RCSHQr18/7NixQ+vkYOmt+ElJSdi2bVu9FFkqPz8fr732GpYsWQJbW9tqLRMTE4Pp06fXa12PvTW6Pzf4yHqFH+yuD9UOou+++w7bt28HADg5OcHPzw8ajQZJSUnIzMzE9u3b8d1332HYsGHVXrmtrS309fWRlZWlNT8rK6vCDzueO3cOFy5cQL9+/ZR5Go3m/oYYGCA1NRUtW7bUWmbq1KmIjIxUnufl5Wndv0JE8lX70Gz16tVQqVQYOnQozp07hy1btuCHH35AWloahgwZAiEEVq5cWaOVq9Vq+Pr6Ij4+Xpmn0WgQHx+PoKCgcu09PT1x4sQJHD16VJleeOEF9OrVC0ePHq0wYIyMjGBhYaE1EVHjUu09olOnTsHIyAhfffUVjI2NlfnGxsZYtGgRNm7ciJSUlBoXEBkZifDwcPj5+aFz586YP38+CgoKEBERAQAYNmwYXFxcEBMTA2NjY7Rt21Zr+dLPGT04n4geHdUOohs3bqBly5YwNzcv95qFhQVatmxZ7cGsyho0aBBycnIQFRWFzMxM+Pj4IC4uTuuDj3p6HFqb6HFW7SAqLCyEEAJ79uyp8HUhBIqKimpVxIO37pe1a9euKpddsWJFrdZJRI1Hja6apaSkoFevXvVZDxE9gWo8VGxV6uMjIET0+Kt2EC1fvrw+6yCiJ1i1gyg8PLw+6yCiJ1iNh4ot9d1335WbFxoayvt0iKjGqh1E8+bNw8SJE7F8+XIMGzYMw4cPL3dOqLCwEKNGjdJ5kUT0eKv2DTrbtm2DgYEBXnzxRWXeg4NTbdq0qV6KJKLHW7WD6MyZM3BxcdG6odHHxwcpKSk4deoUHBwckJqaWi9FEtHjrdqHZllZWWjTpo3y/IUXXoCXl5cyz8nJiUFERLVS7SAyMTFBWloaioqKoFartUZE1Gg0SEtLg4FBrc99E9ETrEbf9Hrnzh1MnTq13GszZsxAXl6e1h4TEVF1VXsXZuDAgUhISMD8+fOxc+dOdOvWDXp6eti/fz/++OMPqFQqfgc5EdVKtYPozTffxLfffovjx4/j2LFjypfcAfevnnXo0AHjx4+vlyKJ6PFW7UMzIyMj/Pbbbxg0aBD09PSUS/Z6enoYMmQI4uPjYWRkVJ+1EtFjqkZnl62trfH9999j8eLFOHPmDACgTZs2vJuaiOqkVpe5LC0t4e/vr+taiOgJxaEPiUg6BhERSccgIiLpGEREJB2DiIikYxARkXQMIiKSjkFERNIxiIhIOgYREUnHICIi6RhERCQdg4iIpGMQEZF0DCIiko5BRETSMYiISDoGERFJxyAiIukYREQkHYOIiKRjEBGRdAwiIpKOQURE0jGIiEg6BhERSccgIiLpGEREJB2DiIikYxARkXSNIogWLlwINzc3GBsbIyAgAImJiZW23bhxI/z8/GBlZYUmTZrAx8cHK1eubMBqiUjXpAfR2rVrERkZiejoaBw+fBgdOnRASEgIsrOzK2xvbW2N999/HwkJCTh+/DgiIiIQERGB7du3N3DlRKQr0oNo7ty5GDVqFCIiIuDt7Y3FixfD1NQUy5Ytq7B9z5498eKLL8LLywstW7bEhAkT0L59e+zbt6+BKyciXZEaREVFRUhKSkJwcLAyT09PD8HBwUhISHjo8kIIxMfHIzU1Fd27d6+wTWFhIfLy8rQmImpcpAbRtWvXUFJSAgcHB635Dg4OyMzMrHS53NxcmJmZQa1W4/nnn8eXX36JZ599tsK2MTExsLS0VCZXV1edbgMR1Z30Q7PaMDc3x9GjR3Ho0CF8/PHHiIyMxK5duypsO3XqVOTm5irTpUuXGrZYInooA5krt7W1hb6+PrKysrTmZ2VlwdHRsdLl9PT00KpVKwCAj48PUlJSEBMTg549e5Zra2RkBCMjI53WTUS6JXWPSK1Ww9fXF/Hx8co8jUaD+Ph4BAUFVbsfjUaDwsLC+iiRiBqA1D0iAIiMjER4eDj8/PzQuXNnzJ8/HwUFBYiIiAAADBs2DC4uLoiJiQFw/5yPn58fWrZsicLCQmzbtg0rV67EokWLZG4GEdWB9CAaNGgQcnJyEBUVhczMTPj4+CAuLk45gZ2eng49vb933AoKCvDmm2/i8uXLMDExgaenJ1atWoVBgwbJ2gQiqiOVEELILqIh5eXlwdLSErm5ubCwsKiy7ec3P2+gqhq3CT+/LbuExuOVJ+rPpU5q8rf2SF41I6LHC4OIiKRjEBGRdAwiIpKOQURE0jGIiEg6BhERSccgIiLpGEREJB2DiIikYxARkXQMIiKSjkFERNIxiIhIOgYREUnHICIi6RhERCQdg4iIpGMQEZF0DCIiko5BRETSMYiISDoGERFJxyAiIukYREQkHYOIiKRjEBGRdAwiIpKOQURE0jGIiEg6BhERSccgIiLpGEREJB2DiIikYxARkXQMIiKSjkFERNIxiIgaidjYWHTq1AkmJiawtrbGwIEDce7cuSqXmTJlCoKCgmBvbw9jY2N4eHhg/PjxyM7ObqCqdYNBRNQILF26FEOGDMGRI0fg5OSEkpISbNiwAV26dEFmZmaly82ePRuHDh2Cg4MDbGxscP78eSxYsAD/+Mc/oNFoGnAL6oZBRCRZUVERpkyZAgAICwtDWloaUlJSYG5ujuzsbMycObPSZd9//31cvXoVJ06cQHp6OsLCwgAAycnJOHbsWIPUrwsMIiLJDh06hGvXrgGAEiTOzs4IDAwEAMTFxVW67EcffQQ7OzsAgL6+Prp06aK8ZmRkVF8l6xyDiEiyS5cuKY/t7e2Vxw4ODgCA9PT0avVTUFCA7777DgDQtWtXeHt767DK+sUgImqkhBDVbpuTk4N//OMfOHbsGDw9PbFu3bp6rEz3GEREkrm6uiqPy17tKn3cvHnzKpdPTU1FYGAgDh48iMDAQOzduxdOTk71U2w9YRARSebv7w8bGxsAwIYNGwAAGRkZOHDgAACgd+/eAABPT094enpiwYIFyrJ79uxBly5dkJaWhoEDB2Lnzp2wtbVt4C2oOwYRkWRqtVq5MrZhwwZ4eHjAy8sL+fn5sLW1Va6opaamIjU1VTmxDQDPPvssbty4AZVKhfT0dPTs2ROBgYEIDAzETz/9JGV7aqNRBNHChQvh5uYGY2NjBAQEIDExsdK2S5YsQbdu3dC0aVM0bdoUwcHBVbYnehSMHj0aq1atgo+PDzIyMqBSqTBgwADs378fzs7OlS5XVFQE4P75pMTERBw8eFCZcnJyGqr8OjOQXcDatWsRGRmJxYsXIyAgAPPnz0dISAhSU1O1riCU2rVrF4YMGYIuXbrA2NgYs2fPxnPPPYeTJ0/CxcVFwhYQ6cbQoUMxdOjQSl+v6OR1TU5oN2bS94jmzp2LUaNGISIiAt7e3li8eDFMTU2xbNmyCtuvXr0ab775Jnx8fODp6YlvvvkGGo0G8fHxDVw5EemK1CAqKipCUlISgoODlXl6enoIDg5GQkJCtfq4c+cOiouLYW1tXeHrhYWFyMvL05qIqHGRemh27do1lJSUKDdulXJwcMDp06er1cfkyZPh7OysFWZlxcTEYPr06XWulQgAZh259vBGT4ApHXV7ZU76oVldzJo1C7Gxsdi0aROMjY0rbDN16lTk5uYqU9m7WImocZC6R2Rrawt9fX1kZWVpzc/KyoKjo2OVy86ZMwezZs3Cr7/+ivbt21fazsjI6JH6zA3Rk0jqHpFarYavr6/WiebSE89BQUGVLvfJJ5/gww8/RFxcHPz8/BqiVCKqR9Iv30dGRiI8PBx+fn7o3Lkz5s+fj4KCAkRERAAAhg0bBhcXF8TExAC4P/5KVFQU1qxZAzc3N2WsFjMzM5iZmUnbDiKqPelBNGjQIOTk5CAqKgqZmZnw8fFBXFyc1ieP9fT+3nFbtGgRioqKMHDgQK1+oqOjMW3atIYsnYh0RHoQAcC4ceMwbty4Cl/btWuX1vMLFy7Uf0FE1KAe6atmRPR4YBARkXQMIiKSjkFERNIxiIhIOgYREUnHICIi6RhERCQdg4iIpGMQEZF0DCIiko5BRETSMYiISDoGERFJxyAiIukYREQkHYOIiKRjEBGRdAwiIpKOQURE0jGIiEg6BhERSccgIiLpGEREJB2DiIikYxARkXQMIiKSjkFERNIxiIhIOgYREUnHICIi6RhERCQdg4iIpGMQEZF0DCIiko5BRETSMYiISDoGERFJxyAiIukYREQkHYOIiKRjEBGRdAwiIpKOQURE0jGIiEg66UG0cOFCuLm5wdjYGAEBAUhMTKy07cmTJxEWFgY3NzeoVCrMnz+/4QolonojNYjWrl2LyMhIREdH4/Dhw+jQoQNCQkKQnZ1dYfs7d+7Aw8MDs2bNgqOjYwNXS0T1RWoQzZ07F6NGjUJERAS8vb2xePFimJqaYtmyZRW29/f3x6efforBgwfDyMiogaslovoiLYiKioqQlJSE4ODgv4vR00NwcDASEhJklUVEEhjIWvG1a9dQUlICBwcHrfkODg44ffq0ztZTWFiIwsJC5XleXp7O+iYi3ZB+srq+xcTEwNLSUplcXV1ll0RED5AWRLa2ttDX10dWVpbW/KysLJ2eiJ46dSpyc3OV6dKlSzrrm4h0Q1oQqdVq+Pr6Ij4+Xpmn0WgQHx+PoKAgna3HyMgIFhYWWhMRNS7SzhEBQGRkJMLDw+Hn54fOnTtj/vz5KCgoQEREBABg2LBhcHFxQUxMDID7J7hPnTqlPL5y5QqOHj0KMzMztGrVStp2EFHdSA2iQYMGIScnB1FRUcjMzISPjw/i4uKUE9jp6enQ0/t7py0jIwMdO3ZUns+ZMwdz5sxBjx49sGvXroYun4h0RGoQAcC4ceMwbty4Cl97MFzc3NwghGiAqoioIT32V82IqPFjEBGRdAwiIpKOQURE0jGIiEg6BhERSccgIiLpGEREJB2DiIikYxARkXQMIiKSjkFERNIxiIhIOgYREUnHICIi6RhERCQdg4iIpGMQEZF0DCIiko5BRETSMYiISDoGERFJxyAiIukYREQkHYOIiKRjEBGRdAwiIpKOQURE0jGIiEg6BhERSccgIiLpGEREJB2DiIikYxARkXQMIiKSjkFERNIxiIhIOgYREUnHICIi6RhERCQdg4iIpGMQEZF0DCIiko5BRETSMYiISDoGERFJ1yiCaOHChXBzc4OxsTECAgKQmJhYZft169bB09MTxsbGaNeuHbZt29ZAlRJRfZAeRGvXrkVkZCSio6Nx+PBhdOjQASEhIcjOzq6w/f79+zFkyBCMGDECR44cQWhoKEJDQ5GcnNzAlRORrkgPorlz52LUqFGIiIiAt7c3Fi9eDFNTUyxbtqzC9p9//jl69+6NSZMmwcvLCx9++CE6deqEBQsWNHDlRKQrUoOoqKgISUlJCA4OVubp6ekhODgYCQkJFS6TkJCg1R4AQkJCKm1PRI2fgcyVX7t2DSUlJXBwcNCa7+DggNOnT1e4TGZmZoXtMzMzK2xfWFiIwsJC5Xlubi4AIC8v76H13cu799A2T4K8O7IraDzu3c6XXUKjkJenrkab+39jQoiHtpUaRA0hJiYG06dPLzff1dVVQjWPpimyC2hUPGQX0CiU/4uqXH5+PiwtLatsIzWIbG1toa+vj6ysLK35WVlZcHR0rHAZR0fHGrWfOnUqIiMjlecajQY3btyAjY0NVCpVHbeAGkpeXh5cXV1x6dIlWFhYyC6HqkEIgfz8fDg7Oz+0rdQgUqvV8PX1RXx8PEJDQwHcD4r4+HiMGzeuwmWCgoIQHx+Pt99+W5n3yy+/ICgoqML2RkZGMDIy0ppnZWWli/JJAgsLCwbRI+Rhe0IKIVlsbKwwMjISK1asEKdOnRKjR48WVlZWIjMzUwghxGuvvSamTJmitP/999+FgYGBmDNnjkhJSRHR0dHC0NBQnDhxQtYmUAPIzc0VAERubq7sUqgeSD9HNGjQIOTk5CAqKgqZmZnw8fFBXFycckI6PT0denp/X9zr0qUL1qxZg//85z9477330Lp1a2zevBlt27aVtQlEVEcqIapxSptIssLCQsTExGDq1KnlDrXp0ccgIiLppN9ZTUTEICIi6RhEVKHhw4crt1Q0JJVKhc2bN0vpy83NDfPnz9d5W3o4BtFjZvjw4VCpVMpkY2OD3r174/jx47JLq5arV6+iT58+lb5edvsMDQ3h4OCAZ599FsuWLYNGo6lRXw86dOgQRo8erfO29HAMosdQ7969cfXqVVy9ehXx8fEwMDBA3759ZZdVLY6Ojg+9Kla6fRcuXMDPP/+MXr16YcKECejbty/++uuvGvVVlp2dHUxNTXXelh6OQfQYMjIygqOjIxwdHeHj44MpU6bg0qVLyMnJUdpcunQJL7/8MqysrGBtbY3+/fvjwoULlfaZn5+PoUOHokmTJnBycsK8efPQs2dPrTvcV65cCT8/P5ibm8PR0RGvvPKKMq6URqNBs2bNsGjRIq1+jxw5Aj09PVy8eBFA9Q6nSrfPxcUFnTp1wnvvvYctW7bg559/xooVK5R2Zfvq0qULJk+erNVPTk4ODA0NsWfPHgDah1tCCEybNg3NmzeHkZERnJ2d8dZbbynLPnholp6ejv79+8PMzAwWFhZ4+eWXtT6KNG3aNPj4+GDlypVwc3ODpaUlBg8ejPx8fogWYBA99m7fvo1Vq1ahVatWsLGxAQAUFxcjJCQE5ubm2Lt3L37//XeYmZmhd+/eKCoqqrCfyMhI/P7779i6dSt++eUX7N27F4cPH9ZqU1xcjA8//BDHjh3D5s2bceHCBQwfPhzA/eFdhgwZgjVr1mgts3r1anTt2hUtWrSo03Y+88wz6NChAzZu3Fjh60OHDkVsbKzWJ8HXrl0LZ2dndOvWrVz7DRs2YN68efj666/x559/YvPmzWjXrl2FfWs0GvTv3x83btzA7t278csvvyAtLQ2DBg3Sanfu3Dls3rwZP/74I3788Ufs3r0bs2bNqsNWP0Zk3tZNuhceHi709fVFkyZNRJMmTQQA4eTkJJKSkpQ2K1euFG3atBEajUaZV1hYKExMTMT27duVfvr37y+EECIvL08YGhqKdevWKe1v3bolTE1NxYQJEyqt5dChQwKAyM/PF0IIceTIEaFSqcTFixeFEEKUlJQIFxcXsWjRImUZAGLTpk1Vbl9pXQ8aNGiQ8PLyqrCv7OxsYWBgIPbs2aO8HhQUJCZPnqw8b9GihZg3b54QQojPPvtMPPXUU6KoqKjCdZVtu2PHDqGvry/S09OV10+ePCkAiMTERCGEENHR0cLU1FTk5eUpbSZNmiQCAgIq3dYnCfeIHkO9evXC0aNHcfToUSQmJiIkJAR9+vRRDn+OHTuGs2fPwtzcHGZmZjAzM4O1tTXu3buHc+fOlesvLS0NxcXF6Ny5szLP0tISbdq00WqXlJSEfv36oXnz5jA3N0ePHj0A3D9sAQAfHx94eXkpe0W7d+9GdnY2XnrpJZ1stxCi0hEV7Ozs8Nxzz2H16tUAgPPnzyMhIQFDhw6tsP1LL72Eu3fvwsPDA6NGjcKmTZu0zj+VlZKSAldXV62hZby9vWFlZYWUlBRlnpubG8zNzZXnTk5OlQ6J/KRhED2GmjRpglatWqFVq1bw9/fHN998g4KCAixZsgTA/cM1X19fJaxKpzNnzuCVV16p1ToLCgoQEhICCwsLrF69GocOHcKmTZsAQOtwb+jQoUoQrVmzBr1791YOGesqJSUF7u7ulb4+dOhQrF+/HsXFxVizZg3atWtX6eGWq6srUlNT8dVXX8HExARvvvkmunfvjuLi4lrXZ2hoqPVcpVKVu9L3pGIQPQFUKhX09PRw9+5dAECnTp3w559/wt7eXgms0qmiYRs8PDxgaGiIQ4cOKfNyc3Nx5swZ5fnp06dx/fp1zJo1C926dYOnp2eF/9u/8sorSE5ORlJSEtavX1/pHklN/fbbbzhx4gTCwsIqbdO/f3/cu3cPcXFxWLNmzUPXbWJign79+uGLL77Arl27kJCQgBMnTpRr5+XlhUuXLuHSpUvKvFOnTuHWrVvw9vau/UY9QRhEj6HCwkJkZmYiMzMTKSkpGD9+PG7fvo1+/foBuL9nYGtri/79+2Pv3r04f/48du3ahbfeeguXL18u15+5uTnCw8MxadIk7Ny5EydPnsSIESOgp6enHAo1b94carUaX375JdLS0rB161Z8+OGH5fpyc3NDly5dMGLECJSUlOCFF16o9fZduXIFhw8fxsyZM9G/f3/07dsXw4YNq3S5Jk2aIDQ0FB988AFSUlIwZMiQStuuWLECS5cuRXJyMtLS0rBq1SqYmJhUeFI9ODgY7dq1w9ChQ3H48GEkJiZi2LBh6NGjB/z8/Gq8fU8iBtFjKC4uDk5OTnByckJAQAAOHTqEdevWoWfPngAAU1NT7NmzB82bN8eAAQPg5eWFESNG4N69e5UOOjZ37lwEBQWhb9++CA4ORteuXeHl5QVjY2MA98/BrFixAuvWrYO3tzdmzZqFOXPmVNjX0KFDcezYMbz44oswMTGp9fa5ubmhd+/e2LlzJ7744gts2bIF+vr6VS5buu5u3bqhefPmlbazsrLCkiVL0LVrV7Rv3x6//vorfvjhhwoPI1UqFbZs2YKmTZuie/fuCA4OhoeHB9auXVvjbXtS8dP3VCsFBQVwcXHBZ599hhEjRsguhx5x0gdGo0fDkSNHcPr0aXTu3Bm5ubmYMWMGgPvnXYjqikFE1TZnzhykpqYqY43v3bsXtra2ssuixwAPzYhIOp6sJiLpGEREJB2DiIikYxARkXQMIiKSjkEkQelQp9OmTatzX25ubrXqa8WKFUodjV1tt1HXevbsCZVKpdyhDvz9syw7INvD1Oa9nzZtGlQqFdzc3Kpf8COEQVQHZX+h9PX1tT702FA6duyIgIAANGvWrEbL2dnZISAgAAEBAdVeZteuXcr2VjWaY21U1Xdtt7EhlL6HdnZ21V6mNu99s2bNEBAQgI4dO9amzMZP6mhIj7gePXoIAMr04YcfVmu50vbR0dH1W6CO7dy5U6n9/PnzD21fWFhYb33LUPrz7tGjh+xSHjvcI6ql8+fPK2Mdl37C+ttvvy3X7vjx4wgMDISxsTE6dOiAffv2lWtTdm/gm2++Qffu3WFiYoIuXbrg3Llz2LJlC5566illnOO8vDxl2QcPW8r2tWXLFqUvT09P/Pjjj8pyFR0eHDhwAP/4xz9gY2MDY2NjuLm5ITQ0FOfOncO0adPQq1cvpa27uztUKpUyFGxpHZMmTcLrr78OKysrhISEAACmTJmCp59+GlZWVjA0NISzszPCw8Nx9epVAKh232UPzdLT0zFs2DA4OjrC0NAQzZo1w5tvvokbN24obUq/8aNnz55YuHChMjBZ3759kZmZWfkPF8DNmzfx8ssvw9TUFM2bN8fixYsrbFf20OzKlSvQ19dX3vtS8fHxSrvTp0/X+L0vfY8ePDQrKSnBZ599Bm9vbxgZGcHS0hLPPvss9u7dq7Sp7u/D7du3MWbMGLi6usLIyAh2dnbo2rVrhb/T9UJ2Ej6qoqOjBQDh6Ogojhw5ovxvvnfvXqXNnTt3hIuLiwAgDA0NhZeXl7CwsCi3R1R2b8DIyEg89dRTQq1WCwCiVatWwsjISHh6egqVSiUAiClTpijraNGiRaV9GRoaitatWwsTExMBQJibm4vr168LIYRYvny50k6I+8O22tjYCADCwcFB+Pj4CDs7OwFA7Ny5UyxZskR4eXkpy/j4+IiAgAAxY8YMrTrUarUwMTER7dq1E3369BFCCNGhQwdhaWkp2rZtq7Ud/v7+QghR7b5LtzErK0s4Ozsr75e3t7cwMDAQAETbtm3F3bt3hRD3h5UtfR+MjY1F69atlXW88sorVf58BwwYoLRt06aN1tC7ZfeIStssX75cCCHEc889JwCIwYMHK21GjRolACjDwtb0vS/7+9aiRQul3xEjRij9tGrVSlhbWwsAwsDAQOzatatGvw/vvPOO8n527NhRuLu7C319fREeHl7l+6QrDKJa0Gg0wt3dXQAQkZGRQggh2rdvLwCIESNGKO2++eYb5Zfg559/LjevovAYOXKkEEKI999/X5n30UcfCSGEePXVV7V+oYWoOohKa9uyZUu5Oh78Y7h27Zry/PLly0r/ycnJIisrq1zfDx4+ldZha2urjN38119/CSGEOH78uCgpKVHaLlmyROnn7Nmz1e67dBujoqIEAKGnp6eMxb1p0yZl+WXLlgkh/g4iPT09cfToUSGEEC+++KLyB1+Zs2fPKn2Vjml9+vRpJeyqCqLVq1cLAKJJkyaioKBAFBcXKyHz1Vdf1fq9fzCIzp49qwR66bjht27dUt6r7t27l3tfq/p96Nu3r9bvmhBCXL9+XXnf6hsPzWph9+7dOH/+PADgtdde0/p33bp1uHPnDgDg5MmTAO6P/9O7d28AwMsvv1xl36WDl5XdBS+d5+HhAQBaX1NTldKayo4SWNmyNjY2CAoKAgC0atUK7dq1w5AhQ3DkyJEafbA1LCxMGbu5dGygo0ePwt/fH2ZmZlCpVBg1apTSPiMjo9p9lyodKbJNmzbo1KkTACA0NFT5nrE//vhDq327du3QoUMHAH+/F1W9h6U/t9LtKV1X+/btH1rbiy++CAsLCxQUFODHH3/Er7/+iuvXr8PIyAiDBw+ucJnavPdJSUnKN5KUDu9raWmJf/7znwDKvwdA1b8Ppb9jH3zwAVq0aIGQkBB8+eWXcHBweOg26wI/fV8LZS/Vll7KLR1YPS8vDxs3bsSrr76qtKnJZdrSgckMDAzKzSvtp/QX8GGsrKzK9VXVsvHx8VizZg1+//13nDp1CuvXr0dsbCyuXr2KSZMmVWudD/7i7tu3D+Hh4RBCwMbGBt7e3rh9+7YyqHxJSUm1+q2L0vcB0H4v6oOJiQleeuklLF26FGvXrlV+di+88AKaNm1a6XK6eO8fpqrfh9GjR8PT0xNbt27FiRMnkJSUhB07dmDdunVITk7Wyfqrwj2iGrp9+zbWr1+vPM/NzUVubi4KCgqUeaVB9fTTTwO4P4jYjh07AEBr2cZECIH9+/dj+PDhWLZsGQ4cOKAMeFZ6Ur7sN5uW3d6yHgzdgwcPKr/sJ06cUIZRfVB1+i7l7+8PAEhNTVW+W23z5s3Knmhdh2ctu8dQ+gUAZ86cqfbXdoeHhwMAtm3bpnzBY+mJ94pU571/kK+vr/Jel34ZQW5uLrZt2wag5u9BYmIinn76acyZMwfbt29XTmSfPHkS169fr1FftcEgqqH169crfyjJyckQ98+zQQihfPPnzp07cenSJbzyyitwdnYGcH/X9+mnn8b48eNllV6lkpISBAcHo2nTpnj66afRrl075Vs/Sg9JWrZsqXwTRXBwMAIDAx8arGUPZ9q1awcvLy98+umn5drVpO+xY8fCyckJGo0GXbp0Qdu2bZWvJGrbtm2VY1FXR6tWrRAaGgoAiImJgZeXFzp16vTQYWhL/d///R88PDxw79493Lp1C46OjsoVxIpU571/UMuWLfH6668DAD7//HO0bt0aHh4euHjxIgwMDDB9+vQabDHwxRdfwNHREe7u7vD19VXqdXFxgbW1dY36qg0GUQ2V7u089dRTyh5PqQEDBgC4/82f3377LUxMTPDTTz8p/4MDf/8P29jo6+vjjTfegLu7O65cuYKzZ8/Czc0NEydORFRUFID75zK++OILuLq6IisrCwcPHnzoZfBnn30Ws2fPhrOzM+7evQtPT89yXztd077t7e1x4MABvPbaa7CyskJqaiocHBzwxhtvYPfu3co42nWxdOlShIWFwdjYWBmRMjAwsFrLqlQqrb2+V199tcoQq857X5Gvv/4an376Kby8vJCeno7i4mIEBwfjt99+07r7uzqef/55dOvWDXfv3sWJEydgbGyMfv36Ydu2bQ1y9z0HRiMi6bhHRETSMYiISDoGERFJxyAiIukYREQkHYOIiKRjEBGRdAwiIpKOQURE0jGIiEg6BhERSccgIiLp/h9U2y0YojfNZ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ASIAAAIcCAYAAABSJqP2AAAAOXRFWHRTb2Z0d2FyZQBNYXRwbG90bGliIHZlcnNpb24zLjcuMSwgaHR0cHM6Ly9tYXRwbG90bGliLm9yZy/bCgiHAAAACXBIWXMAAA9hAAAPYQGoP6dpAABGIUlEQVR4nO3deVxU5f4H8M+wDItssi+igJpALiggoD+3LoXeNEksNUskl5upWaRXrRuolWiZWmnaNZdyCa+7laFFroliuKKIKSoqsrgBogIxz+8PX5wYWWQZeFA/79frvJw585znfM8AH882z6iEEAJERBLpyS6AiIhBRETSMYiISDoGERFJxyAiIukYREQkHYOIiKRjEBGRdAwiIpKOQURE0jGISOfu3buHxYsX49lnn4W9vT3UajUcHBzQsWNHvPHGG9i+fTvKfrKoZ8+eUKlUyqRWq2FnZ4dOnTph7NixSE5OrnA9ZZdRqVTYv39/uTb9+vXTajNlypR6226qA0GkQ6mpqcLT01MAqHLKz89XlunRo0eVbVUqlYiKiiq3rgfbRUREaL1++fJloa+vr9Vm8uTJ9f4eUM1xj4h05tatWwgJCcHp06cBADY2Npg+fTri4uKwY8cOLFiwAH369IGeXuW/du+99x52796NNWvWIDQ0FAAghMCMGTMwf/78Ktf/v//9D/n5+crzZcuWoaSkpM7bRQ1AdhLS4+P9999X9jxsbGxEWlpahe1OnjwpioqKlOdl94iWL1+u1fbdd99VXjM3Nxc3b95UXkOZPR1zc3MBQHz99ddCCCFKSkpEixYttF4D94gaLe4Rkc58//33yuOJEyfC3d29wnbe3t4wNDSsVp/Tpk1D06ZNAQD5+fn48ccfK2w3ePBgAMA333wDANixYwcuXrwIfX19vPzyy9XeBpKDQUQ6cfv2baSlpSnPn3nmGeXx1atXsW/fPq0pPT29Wv2amZmhbdu2yvOjR49W2G7kyJEAgEOHDuHEiRNYsmQJACAkJATNmjWr6eZQA2MQkU7k5uZqPbeyslIeb9iwAd26ddOali1bVu2+nZycKl1Pqfbt28Pf3x8A8NFHH+GHH34A8HdAUePGICKdsLS01Hp++fJlnfV95cqVStdT1qhRowDcP2ldXFwMR0dH9OvXT2d1UP1hEJFOmJmZwcPDQ3le9p6ecePGQQiByZMn17jfvLw8rfuIfHx8Km07ePBgNGnSRHkeHh4OAwODGq+TGh6DiHRm0KBByuPPPvsMGRkZde4zKipKORwzMzPD888/X2lbc3NzrRpGjBhR5/VTw+B/F6QzEydOxOrVq5Geno5bt27B398fkZGR6NixI+7du4c//vjjoX38+eef2LNnDzIyMvD9999j69atymvTp09XrqBVZtKkSXB1dYWtrS1at25d522ihsEgIp2xtrbGzz//jH79+iEtLQ0ZGRmYOHFihW0ru3w/c+ZMzJw5U2ueSqXCf/7zH0RGRj60Bk9PT0ybNq3GtZNcDCLSKW9vbxw/fhxLlizBxo0bcfLkSeTm5qJJkyZwd3dHYGAgQkND8dxzz1Xah4GBASwsLODq6orAwECMGTMGHTp0aMCtoIamEoLfa0ZEcvFkNRFJxyAiIukYREQknfQgWrhwIdzc3GBsbIyAgAAkJiZW2X7+/Plo06YNTExM4OrqinfeeQf37t1roGqJqF7I/Oh/bGysUKvVYtmyZeLkyZNi1KhRwsrKSmRlZVXYfvXq1cLIyEisXr1anD9/Xmzfvl04OTmJd955p4ErJyJdknrVLCAgAP7+/liwYAEAQKPRwNXVFePHj69wSM9x48YhJSUF8fHxyrx3330XBw8exL59+xqsbiLSLWn3ERUVFSEpKQlTp05V5unp6SE4OBgJCQkVLtOlSxesWrUKiYmJ6Ny5M9LS0rBt2za89tprla6nsLAQhYWFynONRoMbN27AxsYGKpVKdxtERFqEEMjPz4ezs3OVo3KWNpbiypUrAoDYv3+/1vxJkyaJzp07V7rc559/LgwNDYWBgYEAIN54440q1xMdHf3Q8ZM5ceJUf9OlS5cemgeP1J3Vu3btwsyZM/HVV18hICAAZ8+exYQJE/Dhhx/igw8+qHCZqVOnan00IDc3F82bN8elS5dgYWHRUKUTPXHy8vLg6uoKc3Pzh7aVFkS2trbQ19dHVlaW1vysrCw4OjpWuMwHH3yA1157TRnsql27digoKMDo0aPx/vvvV7j7Z2RkBCMjo3LzLSwsGEREDaA6p0CkXb5Xq9Xw9fXVOvGs0WgQHx+PoKCgCpe5c+dOubDR19cHAK3vySKiR4vUQ7PIyEiEh4fDz88PnTt3xvz581FQUICIiAgAwLBhw+Di4oKYmBgA978sb+7cuejYsaNyaPbBBx+gX79+SiAR0aNHahANGjQIOTk5iIqKQmZmJnx8fBAXFwcHBwcAQHp6utYe0H/+8x9lSIgrV67Azs4O/fr1w8cffyxrE4hIB564T9/n5eXB0tISubm5PEfUyJWUlKC4uFh2GVQJQ0PDKo9EavK39khdNaMngxACmZmZuHXrluxS6CGsrKzg6OhY53vyGETU6JSGkL29PUxNTXnjaSMkhMCdO3eQnZ0NQPsrn2qDQUSNSklJiRJCNjY2ssuhKpiYmAAAsrOzYW9vX6cLRtI/fU9UVuk5IVNTU8mVUHWU/pzqei6PQUSNEg/HHg26+jkxiIhIOgYREUnHk9X0yPj85ucNur4JTSfUqH1MTAw2btyI06dPw8TEBF26dMHs2bPRpk0bpc29e/fw7rvvIjY2FoWFhQgJCcFXX32l3MQLAG+99RZ+//13JCcnw8vLC0ePHtVaz7Rp0zB9+vRy6zc1NUVBQUGl9e3ZsweffvopkpKScPXqVWzatAmhoaFabW7fvo0pU6Zg8+bNuH79Otzd3fHWW2/hjTfeqNF7UVPcIyLSkd27d2Ps2LE4cOAAfvnlFxQXF+O5557TCod33nkHP/zwA9atW4fdu3cjIyMDAwYMKNfX66+/rvX12WVNnDgRV69e1Zq8vb3x0ksvVVlfQUEBOnTogIULF1baJjIyEnFxcVi1ahVSUlLw9ttvY9y4cVrfuFsfuEdEpCNxcXFaz1esWAF7e3skJSWhe/fuyM3NxdKlS7FmzRo888wzAIDly5fDy8sLBw4cQGBgIADgiy++AADk5OTg+PHj5dZjZmYGMzMz5fmxY8dw6tQpLF68uMr6+vTpgz59+lTZZv/+/QgPD0fPnj0BAKNHj8bXX3+NxMREvPDCC1W/AXXAPSKiepKbmwvg/ldxA0BSUhKKi4sRHBystPH09ETz5s0rHZW0Or755hs89dRT6NatW90Kxv1RULdu3YorV65ACIGdO3fizJkzVX4zry4wiIjqgUajwdtvv42uXbuibdu2AO7fMa5Wq2FlZaXV1sHBAZmZmbVaz71797B69WqMGDGiriUDAL788kt4e3ujWbNmUKvV6N27NxYuXIju3bvrpP/KMIiI6sHYsWORnJyM2NjYel3Ppk2bkJ+fj/DwcGXe3r17lcM3MzMzrF69utr9ffnllzhw4AC2bt2KpKQkfPbZZxg7dix+/fXX+ihfwXNERDo2btw4/Pjjj9izZw+aNWumzHd0dERRURFu3bqltVdU1aikD/PNN9+gb9++Wlfd/Pz8tK60lX2tKnfv3sV7772HTZs24fnnnwcAtG/fHkePHsWcOXO0Dil1jUFEpCNCCIwfPx6bNm3Crl274O7urvW6r68vDA0NER8fj7CwMABAamoq0tPTKx2VtCrnz5/Hzp07y13RMjExQatWrWrcX3FxMYqLiyscBVWj0dS4v5pgEBHpyNixY7FmzRps2bIF5ubmynkfS0tLmJiYwNLSEiNGjEBkZCSsra1hYWGB8ePHIygoSLliBgBnz57F7du3kZmZibt37yp7N97e3lCr1Uq7ZcuWwcnJ6aFXwkrdvn0bZ8+eVZ6fP38eR48ehbW1NZo3bw4LCwv06NEDkyZNgomJCVq0aIHdu3fju+++w9y5c3XwDlWOQUSkI4sWLQIA5dJ3qeXLl2P48OEAgHnz5kFPTw9hYWFaNzSWNXLkSOzevVt53rFjRwD3g8PNzQ3A/ZPhK1aswPDhw6v9qfc//vgDvXr1Up6XfrtNeHg4VqxYAQCIjY3F1KlTMXToUNy4cQMtWrTAxx9/XO83NHKERmpU7t27h/Pnz8Pd3R3Gxsayy6GHqOrnVZO/NV41IyLpGEREJB2DiIikYxARkXQMIiKSjkFERNIxiIhIOgYREUnHICIi6RhERCQdg4geHWtUDTvVUExMDPz9/WFubg57e3uEhoYiNTVVq829e/cwduxY2NjYwMzMDGFhYcjKytJq89Zbb8HX1xdGRkbw8fGpcF3bt29HYGAgzM3NYWdnh7CwMFy4cKHK+k6ePImwsDC4ublBpVJh/vz55drk5+fj7bffRosWLZQvADh06FBN3oZaYRAR6UhDDZ5//vx59O/fH8888wyOHj2K7du349q1axX2U9adO3fg4eGBWbNmVTr+0ciRI/HLL79g5cqVOHHiBJ577jkEBwfjypUrNXgnao4feqVGpcoPvdZiL6VOXqnbn0ZOTg7s7e2xe/duZfB8Ozs7rFmzBgMHDgQAnD59Gl5eXkhISNAaCgS4/7VBmzdvLvd1QuvXr8eQIUNQWFiojB30ww8/oH///igsLIShoeFDa3Nzc8Pbb7+Nt99+W5l39+5dmJubY8uWLcrAaMD9cZT69OmDjz76qFw//NArUSNXX4Pn+/r6Qk9PD8uXL0dJSQlyc3OxcuVKBAcHVyuEKvPXX3+hpKSkXKCYmJhg3759te63OhhERPWgPgfPd3d3x44dO/Dee+/ByMgIVlZWuHz5Mv73v//VqWZzc3MEBQXhww8/REZGBkpKSrBq1SokJCTg6tWrder7YRhERPWgPgfPz8zMxKhRoxAeHo5Dhw5h9+7dUKvVGDhwIIQQSE9P1xo8f+bMmdXue+XKlRBCwMXFBUZGRvjiiy8wZMiQcsPH6hpHaCTSsfoePH/hwoWwtLTEJ598osxbtWoVXF1dcfDgwXKD55ceGlZHy5YtsXv3bhQUFCAvLw9OTk4YNGgQPDw8qt1HbXCPiEhHhBAYN24cNm3ahN9++63KwfNL1Wbw/Dt37lQ4wD1w/5DQwMAArVq1UqaaBFGpJk2awMnJCTdv3sT27dvRv3//GvdRE9wjItKRhho8//nnn8e8efMwY8YMDBkyBPn5+XjvvffQokULZXzrihQVFeHUqVPK4ytXruDo0aMwMzNTvvVj+/btEEKgTZs2OHv2LCZNmgRPT09ERETU07t2Hy/fU6PyKF++V6kqrq/s4Pn37t3Du+++i++//15r8Pyyh2Y9e/bUGjy/VNnB82NjY/HJJ5/gzJkzMDU1RVBQEGbPng1PT89K67tw4UK5vTQA6NGjB3bt2gUA+N///oepU6fi8uXLsLa2RlhYGD7++GNYWlpW2KeuLt8ziKhR4eD5jxbeR0REjw0GERFJxyAiIukYREQkHYOIiKRjEBGRdAwiIpKuUQTRwoUL4ebmBmNjYwQEBCAxMbHStj179oRKpSo3lR0/hYgeLdKDaO3atYiMjER0dDQOHz6MDh06ICQkBNnZ2RW237hxI65evapMycnJ0NfXx0svvdTAlRORrkgPorlz52LUqFGIiIiAt7c3Fi9eDFNTUyxbtqzC9tbW1nB0dFSmX375BaampgwiokeY1A+9FhUVISkpCVOnTlXm6enpITg4uNoj1i1duhSDBw9GkyZNKny9sLAQhYWFyvO8vLy6FU3SzDpyrUHXN6WjbY3ax8TEYOPGjTh9+rQy8Pzs2bPRpk0bpU3pZ81iY2O1Pmvm4OCgtHnrrbfw+++/Izk5GV5eXuWGigXufyZs5syZOHPmDOzs7DBu3DhMmjSpyvqWLFmC7777DsnJyQDujwYwc+ZMdO7cWWkjhEB0dDSWLFmCW7duoWvXrli0aBFat25do/eipqTuEV27dg0lJSVaPwSg+iPWJSYmIjk5GSNHjqy0TUxMDCwtLZXJ1dW1znUTVaShBs//+eefMXToULzxxhtITk7GV199hXnz5mHBggVV1rdr1y4MGTIEO3fuREJCAlxdXfHcc89pDYz/ySef4IsvvsDixYtx8OBBNGnSBCEhIbh3714t35Xqkfqh14yMDLi4uGD//v1a47H8+9//xu7du3Hw4MEql//Xv/6FhIQEHD9+vNI2Fe0Rubq68kOvjVRVH6Js7HtED6qvwfNfeeUVFBcXY926dcq8L7/8Ep988gnS09MrHQXgQSUlJWjatCkWLFiAYcOGQQgBZ2dnvPvuu5g4cSKA++NuOzg4YMWKFRg8eHC5Ph6LD73a2tpCX1+/3Pc6VWfEuoKCAsTGxmLEiBFVtjMyMoKFhYXWRNQQ6mvw/MLCwgoHuL98+TIuXrxY7X7u3LmD4uJipb7z588jMzNTqz5LS0sEBATUqL7akBpEarUavr6+WiPWaTQaxMfHP3TEunXr1qGwsBCvvvpqfZdJVGP1OXh+SEgINm7ciPj4eGg0Gpw5cwafffYZANRokPvJkyfD2dlZCZ7SGmp7qqQupF81i4yMxJIlS/Dtt98iJSUFY8aMQUFBgTIi3LBhw7ROZpdaunQpQkNDYWNj09AlEz1UfQ6eP2rUKIwbNw59+/aFWq1GYGCgctikp6dXrcHzZ82ahdjYWGzatKlRjPskfajYQYMGIScnB1FRUcjMzISPjw/i4uKUVE5PTy83Pm9qair27duHHTt2yCiZqEr1PXi+SqXC7NmzMXPmTGRmZsLOzk45qvDw8EDTpk2rHDx/zpw5mDVrFn799Ve0b99eq77SepycnLTqq+yrr3VFehAB939w48aNq/C10iEsy2rTpg2esIEl6REghMD48eOxadMm7Nq1q8rB88PCwgDUbvD8Uvr6+nBxcQEAfP/99wgKCoKdnR0AKGNQP+iTTz7Bxx9/jO3bt8PPz0/rNXd3dzg6OiI+Pl4Jnry8PBw8eBBjxoypcX010SiCiOhx0FCD51+7dg3r169Hz549ce/ePSxfvly5HaAqs2fPRlRUFNasWQM3NzelvtJDOJVKhbfffhsfffQRWrduDXd3d3zwwQdwdnZGaGhovbxnpRhERDqyaNEiAPc/D1lW2cHz582bBz09PYSFhWnd0FjWyJEjtUKl9Js5yg6e/+2332LixIkQQiAoKAi7du3SujGxsvqKioqUWwdKRUdHY9q0aQDu3zpTUFCA0aNH49atW/i///s/xMXF1ft5JA6eT40KB89/tDwW9xEREQEMIiJqBBhERCQdg4iIpGMQEZF0DCJqlDQajewSqBp09XPifUTUqKjVaujp6SEjIwN2dnZQq9XVHtaCGo4QAkVFRcjJyYGenh7UanWd+mMQUaOip6cHd3d3XL16FRkZGbLLoYcwNTVF8+bNy30etKYYRNToqNVqNG/eHH/99RdKSkpkl0OV0NfXh4GBgU72WBlE1CipVCoYGhrC0NBQdinUAHiymoikYxARkXQMIiKSjkFERNIxiIhIOgYREUnHICIi6RhERCQdg4iIpGMQEZF0DCIiko5BRETSMYiISDoGERFJxyAiIukYREQkHYOIiKRjEBGRdAwiIpKOQURE0jGIiEg6BhERSccgIiLpGEREJB2DSKLY2Fh06tQJJiYmsLa2xsCBA3Hu3LmHLnf+/HkMHz4cTk5OUKvVcHBwwPPPP4/c3NwGqJpI9/hNr5IsXboUI0eOBAC4u7vj+vXr2LBhA/bu3Ytjx47B0dGxwuXOnDmDLl264Pr16zA1NYWXlxeKiorwyy+/ID8/H5aWlg25GUQ6wT0iCYqKijBlyhQAQFhYGNLS0pCSkgJzc3NkZ2dj5syZlS771ltv4fr16+jVqxeuXLmCY8eOISUlBbm5uZWGF1FjxyCS4NChQ7h27RqA+0EEAM7OzggMDAQAxMXFVbjczZs3sWPHDgBA06ZN4efnB3NzcwQGBmLfvn0wMOAOLj2aGEQSXLp0SXlsb2+vPHZwcAAApKenV7jcn3/+CSEEAGDjxo3QaDQwNjbGwYMH0adPHxw8eLAeqyaqPwyiRqQ0ZCrz119/KY+Dg4Nx7tw5nD17FtbW1igpKcGiRYvqu0SiesEgksDV1VV5nJ2dXe5x8+bNK1zOxcVFeezn5weVSgVLS0s89dRTAIALFy7UQ7VE9Y9BJIG/vz9sbGwAABs2bAAAZGRk4MCBAwCA3r17AwA8PT3h6emJBQsWAABatGiB1q1bAwCSkpIghEBeXh7OnDkDAMprRI8cIdmCBQtEixYthJGRkejcubM4ePBgle1v3rwp3nzzTeHo6CjUarVo3bq1+Omnn6q9vtzcXAFA5Obm1rX0Ovn6668FAAFAuLu7CwsLCwFA2NraiitXrgghhPJ6dHS0styGDRuESqUSAISHh4ews7MTAESTJk3EqVOnJG0NUXk1+VuTuke0du1aREZGIjo6GocPH0aHDh0QEhKidbhSVlFREZ599llcuHAB69evR2pqKpYsWaJ1yPKoGD16NFatWgUfHx9kZGRApVJhwIAB2L9/P5ydnStdbsCAAdi8eTP8/f2RkZEBPT09hIaG4o8//oCXl1cDbgGR7qiEeMgZ0noUEBAAf39/5dBDo9HA1dUV48ePV+6zKWvx4sX49NNPcfr0aRgaGtZqnXl5ebC0tERubi4sLCzqVD8RVa4mf2vS9oiKioqQlJSE4ODgv4vR00NwcDASEhIqXGbr1q0ICgrC2LFj4eDggLZt22LmzJkoKSlpqLKJqB5IuwPu2rVrKCkpUe6dKeXg4IDTp09XuExaWhp+++03DB06FNu2bcPZs2fx5ptvori4GNHR0RUuU1hYiMLCQuV5Xl6e7jaCiHTikboVV6PRwN7eHv/973+hr68PX19fXLlyBZ9++mmlQRQTE4Pp06fXan2f3/y8LuU+NiY0nSC7BHrMSTs0s7W1hb6+PrKysrTmZ2VlVfqZKScnJzz11FPQ19dX5nl5eSEzMxNFRUUVLjN16lTk5uYqU9m7momocZAWRGq1Gr6+voiPj1fmaTQaxMfHIygoqMJlunbtirNnz0Kj0Sjzzpw5owyHUREjIyNYWFhoTUTUuEi9fB8ZGYklS5bg22+/RUpKCsaMGYOCggJEREQAAIYNG4apU6cq7ceMGYMbN25gwoQJOHPmDH766SfMnDkTY8eOlbUJRKQDUs8RDRo0CDk5OYiKikJmZiZ8fHwQFxen9eFPPb2/s9LV1RXbt2/HO++8g/bt28PFxQUTJkzA5MmTZW0CEemA1PuIZKjJvQ08WX0fT1ZTbTwS9xEREZViEBGRdAwiIpKOQURE0jGIiEg6BhERSccgIiLpGEREJB2DiIikYxARkXQMIiKSjkFERNIxiIhIOgYREUnHICIi6RhERCQdg4iIpGMQEZF0DCIiko5BRETSMYiISDoGERFJxyAiIukYREQkHYOIiKRjEBGRdAwiIpKOQURE0jGIiEg6BhERSccgIiLpGEREJB2DiIikYxARkXQMIiKSjkFERNIxiIhIOgYREUnHICIi6RhERCQdg4iIpGMQEZF0DCIiko5BRETSMYiISDoGERFJ1yiCaOHChXBzc4OxsTECAgKQmJhYadsVK1ZApVJpTcbGxg1YLRHpmvQgWrt2LSIjIxEdHY3Dhw+jQ4cOCAkJQXZ2dqXLWFhY4OrVq8p08eLFBqyYiHRNehDNnTsXo0aNQkREBLy9vbF48WKYmppi2bJllS6jUqng6OioTA4ODg1YMRHpmtQgKioqQlJSEoKDg5V5enp6CA4ORkJCQqXL3b59Gy1atICrqyv69++PkydPNkS5RFRPpAbRtWvXUFJSUm6PxsHBAZmZmRUu06ZNGyxbtgxbtmzBqlWroNFo0KVLF1y+fLnC9oWFhcjLy9OaiKhxkX5oVlNBQUEYNmwYfHx80KNHD2zcuBF2dnb4+uuvK2wfExMDS0tLZXJ1dW3gionoYaQGka2tLfT19ZGVlaU1PysrC46OjtXqw9DQEB07dsTZs2crfH3q1KnIzc1VpkuXLtW5biLSLalBpFar4evri/j4eGWeRqNBfHw8goKCqtVHSUkJTpw4AScnpwpfNzIygoWFhdZERI2LgewCIiMjER4eDj8/P3Tu3Bnz589HQUEBIiIiAADDhg2Di4sLYmJiAAAzZsxAYGAgWrVqhVu3buHTTz/FxYsXMXLkSJmbQUR1ID2IBg0ahJycHERFRSEzMxM+Pj6Ii4tTTmCnp6dDT+/vHbebN29i1KhRyMzMRNOmTeHr64v9+/fD29tb1iYQUR2phBBCdhENKS8vD5aWlsjNzX3oYdrnNz9voKoatwlNJ8gugR5BNflbe+SumhHR44dBRETSMYiISDoGERFJxyAiIukYREQkHYOIiKRjEBGRdAwiIpKOQURE0jGIiEg6BhERSccgIiLpGEREJB2DiIikYxARkXQMIiKSjkFERNIxiIhIOgYREUnHICIi6RhERCQdg4iIpGMQEZF0DCIiko5BRETSMYiISDoGERFJxyAiIukYREQkHYOIiKRjEBGRdAwiIpKOQURE0jGIiEg6BhERSWdQ3Yb//e9/q9Vu9OjRtS6GiJ5M1Q6iN954AyqVqso2KpWKQURENVbjQzMhRJUTUU3FxsaiU6dOMDExgbW1NQYOHIhz585Va9mSkhJ06dIFKpUKKpUKU6ZMqedqqT5Ue48IuB9CarUaAwcOxJgxY9CsWbP6qoueEEuXLsXIkSMBAO7u7rh+/To2bNiAvXv34tixY3B0dKxy+RkzZiAhIaEhSqV6VO09ouTkZPzrX/+CoaEh1qxZg169euHf//43Ll26hBYtWigTUXUVFRUpezBhYWFIS0tDSkoKzM3NkZ2djZkzZ1a5/P79+/Hxxx/j5ZdfbohyqR5VO4i8vb2xaNEiXLlyBZ999hlatGiB9evXo0ePHujYsSPu3r1bn3XSY+jQoUO4du0agPtBBADOzs4IDAwEAMTFxVW6bF5eHl599VU4Ozvj66+/rv9iqV7V6NAMACwsLDBmzBg0adIE//73v5GXl4fjx4/j7t27MDExqY8a6TF16dIl5bG9vb3y2MHBAQCQnp5e6bJjx47FxYsXsXPnTlhZWdVbjdQwahREFy9exFdffYWlS5fi5s2bAICQkBCMHz8e1tbW9VIgPXkedtFj06ZNWLVqFf7zn/+ge/fuDVQV1adqH5qFhoaiVatWmDNnDoqLizF+/Hikpqbi559/xj//+c/6rJEeU66ursrj7Ozsco+bN29e4XLHjh0DAMydOxdmZmYwMzNTXps7dy4vojyCqr1HtHXrVgCAWq1G9+7dkZ2djaioKK02KpUKq1ev1m2F9Njy9/eHjY2NcqVsyJAhyMjIwIEDBwAAvXv3BgB4enoCAMaNG4dx48Ypy9+5c6dcn8XFxbh9+3YDVE+6VKP7iFQqFYqLi7Ft2zasXbtWa4qNjUVsbGytili4cCHc3NxgbGyMgIAAJCYmVmu52NhYqFQqhIaG1mq9JJdarVaujG3YsAEeHh7w8vJCfn4+bG1tlStqqampSE1NVU5sT5s2rdL71yZPnoxbt241+LZQ3VR7j6h58+YPvbO6NtauXYvIyEgsXrwYAQEBmD9/PkJCQpCamqp1AvNBFy5cwMSJE9GtWzed10QNZ/To0WjSpAnmzJmDlJQUGBsbY8CAAZg1axacnZ1ll0cNRCUk3w4dEBAAf39/LFiwAACg0Wjg6uqK8ePHV3qXbElJCbp3747XX38de/fuxa1bt7B58+ZqrS8vLw+WlpbIzc2FhYVFlW0/v/l5jbblcTWh6QTZJdAjqCZ/a7X+9P3169dx/fr12i4O4P4NbUlJSQgODv67ID09BAcHV3m37IwZM2Bvb48RI0bUaf1E1DjUKIj++usvREVFwcnJCfb29rC3t4ejoyM++OADFBcX13jl165dQ0lJiXLfSCkHBwdkZmZWuMy+ffuwdOlSLFmypFrrKCwsRF5entZERI1Ltc8RCSHQr18/7NixQ+vkYOmt+ElJSdi2bVu9FFkqPz8fr732GpYsWQJbW9tqLRMTE4Pp06fXa12PvTW6Pzf4yHqFH+yuD9UOou+++w7bt28HADg5OcHPzw8ajQZJSUnIzMzE9u3b8d1332HYsGHVXrmtrS309fWRlZWlNT8rK6vCDzueO3cOFy5cQL9+/ZR5Go3m/oYYGCA1NRUtW7bUWmbq1KmIjIxUnufl5Wndv0JE8lX70Gz16tVQqVQYOnQozp07hy1btuCHH35AWloahgwZAiEEVq5cWaOVq9Vq+Pr6Ij4+Xpmn0WgQHx+PoKCgcu09PT1x4sQJHD16VJleeOEF9OrVC0ePHq0wYIyMjGBhYaE1EVHjUu09olOnTsHIyAhfffUVjI2NlfnGxsZYtGgRNm7ciJSUlBoXEBkZifDwcPj5+aFz586YP38+CgoKEBERAQAYNmwYXFxcEBMTA2NjY7Rt21Zr+dLPGT04n4geHdUOohs3bqBly5YwNzcv95qFhQVatmxZ7cGsyho0aBBycnIQFRWFzMxM+Pj4IC4uTuuDj3p6HFqb6HFW7SAqLCyEEAJ79uyp8HUhBIqKimpVxIO37pe1a9euKpddsWJFrdZJRI1Hja6apaSkoFevXvVZDxE9gWo8VGxV6uMjIET0+Kt2EC1fvrw+6yCiJ1i1gyg8PLw+6yCiJ1iNh4ot9d1335WbFxoayvt0iKjGqh1E8+bNw8SJE7F8+XIMGzYMw4cPL3dOqLCwEKNGjdJ5kUT0eKv2DTrbtm2DgYEBXnzxRWXeg4NTbdq0qV6KJKLHW7WD6MyZM3BxcdG6odHHxwcpKSk4deoUHBwckJqaWi9FEtHjrdqHZllZWWjTpo3y/IUXXoCXl5cyz8nJiUFERLVS7SAyMTFBWloaioqKoFartUZE1Gg0SEtLg4FBrc99E9ETrEbf9Hrnzh1MnTq13GszZsxAXl6e1h4TEVF1VXsXZuDAgUhISMD8+fOxc+dOdOvWDXp6eti/fz/++OMPqFQqfgc5EdVKtYPozTffxLfffovjx4/j2LFjypfcAfevnnXo0AHjx4+vlyKJ6PFW7UMzIyMj/Pbbbxg0aBD09PSUS/Z6enoYMmQI4uPjYWRkVJ+1EtFjqkZnl62trfH9999j8eLFOHPmDACgTZs2vJuaiOqkVpe5LC0t4e/vr+taiOgJxaEPiUg6BhERSccgIiLpGEREJB2DiIikYxARkXQMIiKSjkFERNIxiIhIOgYREUnHICIi6RhERCQdg4iIpGMQEZF0DCIiko5BRETSMYiISDoGERFJxyAiIukYREQkHYOIiKRjEBGRdAwiIpKOQURE0jGIiEg6BhERSccgIiLpGEREJB2DiIikYxARkXSNIogWLlwINzc3GBsbIyAgAImJiZW23bhxI/z8/GBlZYUmTZrAx8cHK1eubMBqiUjXpAfR2rVrERkZiejoaBw+fBgdOnRASEgIsrOzK2xvbW2N999/HwkJCTh+/DgiIiIQERGB7du3N3DlRKQr0oNo7ty5GDVqFCIiIuDt7Y3FixfD1NQUy5Ytq7B9z5498eKLL8LLywstW7bEhAkT0L59e+zbt6+BKyciXZEaREVFRUhKSkJwcLAyT09PD8HBwUhISHjo8kIIxMfHIzU1Fd27d6+wTWFhIfLy8rQmImpcpAbRtWvXUFJSAgcHB635Dg4OyMzMrHS53NxcmJmZQa1W4/nnn8eXX36JZ599tsK2MTExsLS0VCZXV1edbgMR1Z30Q7PaMDc3x9GjR3Ho0CF8/PHHiIyMxK5duypsO3XqVOTm5irTpUuXGrZYInooA5krt7W1hb6+PrKysrTmZ2VlwdHRsdLl9PT00KpVKwCAj48PUlJSEBMTg549e5Zra2RkBCMjI53WTUS6JXWPSK1Ww9fXF/Hx8co8jUaD+Ph4BAUFVbsfjUaDwsLC+iiRiBqA1D0iAIiMjER4eDj8/PzQuXNnzJ8/HwUFBYiIiAAADBs2DC4uLoiJiQFw/5yPn58fWrZsicLCQmzbtg0rV67EokWLZG4GEdWB9CAaNGgQcnJyEBUVhczMTPj4+CAuLk45gZ2eng49vb933AoKCvDmm2/i8uXLMDExgaenJ1atWoVBgwbJ2gQiqiOVEELILqIh5eXlwdLSErm5ubCwsKiy7ec3P2+gqhq3CT+/LbuExuOVJ+rPpU5q8rf2SF41I6LHC4OIiKRjEBGRdAwiIpKOQURE0jGIiEg6BhERSccgIiLpGEREJB2DiIikYxARkXQMIiKSjkFERNIxiIhIOgYREUnHICIi6RhERCQdg4iIpGMQEZF0DCIiko5BRETSMYiISDoGERFJxyAiIukYREQkHYOIiKRjEBGRdAwiIpKOQURE0jGIiEg6BhERSccgIiLpGEREJB2DiIikYxARkXQMIiKSjkFERNIxiIgaidjYWHTq1AkmJiawtrbGwIEDce7cuSqXmTJlCoKCgmBvbw9jY2N4eHhg/PjxyM7ObqCqdYNBRNQILF26FEOGDMGRI0fg5OSEkpISbNiwAV26dEFmZmaly82ePRuHDh2Cg4MDbGxscP78eSxYsAD/+Mc/oNFoGnAL6oZBRCRZUVERpkyZAgAICwtDWloaUlJSYG5ujuzsbMycObPSZd9//31cvXoVJ06cQHp6OsLCwgAAycnJOHbsWIPUrwsMIiLJDh06hGvXrgGAEiTOzs4IDAwEAMTFxVW67EcffQQ7OzsAgL6+Prp06aK8ZmRkVF8l6xyDiEiyS5cuKY/t7e2Vxw4ODgCA9PT0avVTUFCA7777DgDQtWtXeHt767DK+sUgImqkhBDVbpuTk4N//OMfOHbsGDw9PbFu3bp6rEz3GEREkrm6uiqPy17tKn3cvHnzKpdPTU1FYGAgDh48iMDAQOzduxdOTk71U2w9YRARSebv7w8bGxsAwIYNGwAAGRkZOHDgAACgd+/eAABPT094enpiwYIFyrJ79uxBly5dkJaWhoEDB2Lnzp2wtbVt4C2oOwYRkWRqtVq5MrZhwwZ4eHjAy8sL+fn5sLW1Va6opaamIjU1VTmxDQDPPvssbty4AZVKhfT0dPTs2ROBgYEIDAzETz/9JGV7aqNRBNHChQvh5uYGY2NjBAQEIDExsdK2S5YsQbdu3dC0aVM0bdoUwcHBVbYnehSMHj0aq1atgo+PDzIyMqBSqTBgwADs378fzs7OlS5XVFQE4P75pMTERBw8eFCZcnJyGqr8OjOQXcDatWsRGRmJxYsXIyAgAPPnz0dISAhSU1O1riCU2rVrF4YMGYIuXbrA2NgYs2fPxnPPPYeTJ0/CxcVFwhYQ6cbQoUMxdOjQSl+v6OR1TU5oN2bS94jmzp2LUaNGISIiAt7e3li8eDFMTU2xbNmyCtuvXr0ab775Jnx8fODp6YlvvvkGGo0G8fHxDVw5EemK1CAqKipCUlISgoODlXl6enoIDg5GQkJCtfq4c+cOiouLYW1tXeHrhYWFyMvL05qIqHGRemh27do1lJSUKDdulXJwcMDp06er1cfkyZPh7OysFWZlxcTEYPr06XWulQgAZh259vBGT4ApHXV7ZU76oVldzJo1C7Gxsdi0aROMjY0rbDN16lTk5uYqU9m7WImocZC6R2Rrawt9fX1kZWVpzc/KyoKjo2OVy86ZMwezZs3Cr7/+ivbt21fazsjI6JH6zA3Rk0jqHpFarYavr6/WiebSE89BQUGVLvfJJ5/gww8/RFxcHPz8/BqiVCKqR9Iv30dGRiI8PBx+fn7o3Lkz5s+fj4KCAkRERAAAhg0bBhcXF8TExAC4P/5KVFQU1qxZAzc3N2WsFjMzM5iZmUnbDiKqPelBNGjQIOTk5CAqKgqZmZnw8fFBXFyc1ieP9fT+3nFbtGgRioqKMHDgQK1+oqOjMW3atIYsnYh0RHoQAcC4ceMwbty4Cl/btWuX1vMLFy7Uf0FE1KAe6atmRPR4YBARkXQMIiKSjkFERNIxiIhIOgYREUnHICIi6RhERCQdg4iIpGMQEZF0DCIiko5BRETSMYiISDoGERFJxyAiIukYREQkHYOIiKRjEBGRdAwiIpKOQURE0jGIiEg6BhERSccgIiLpGEREJB2DiIikYxARkXQMIiKSjkFERNIxiIhIOgYREUnHICIi6RhERCQdg4iIpGMQEZF0DCIiko5BRETSMYiISDoGERFJxyAiIukYREQkHYOIiKRjEBGRdAwiIpKOQURE0jGIiEg66UG0cOFCuLm5wdjYGAEBAUhMTKy07cmTJxEWFgY3NzeoVCrMnz+/4QolonojNYjWrl2LyMhIREdH4/Dhw+jQoQNCQkKQnZ1dYfs7d+7Aw8MDs2bNgqOjYwNXS0T1RWoQzZ07F6NGjUJERAS8vb2xePFimJqaYtmyZRW29/f3x6efforBgwfDyMiogaslovoiLYiKioqQlJSE4ODgv4vR00NwcDASEhJklUVEEhjIWvG1a9dQUlICBwcHrfkODg44ffq0ztZTWFiIwsJC5XleXp7O+iYi3ZB+srq+xcTEwNLSUplcXV1ll0RED5AWRLa2ttDX10dWVpbW/KysLJ2eiJ46dSpyc3OV6dKlSzrrm4h0Q1oQqdVq+Pr6Ij4+Xpmn0WgQHx+PoKAgna3HyMgIFhYWWhMRNS7SzhEBQGRkJMLDw+Hn54fOnTtj/vz5KCgoQEREBABg2LBhcHFxQUxMDID7J7hPnTqlPL5y5QqOHj0KMzMztGrVStp2EFHdSA2iQYMGIScnB1FRUcjMzISPjw/i4uKUE9jp6enQ0/t7py0jIwMdO3ZUns+ZMwdz5sxBjx49sGvXroYun4h0RGoQAcC4ceMwbty4Cl97MFzc3NwghGiAqoioIT32V82IqPFjEBGRdAwiIpKOQURE0jGIiEg6BhERSccgIiLpGEREJB2DiIikYxARkXQMIiKSjkFERNIxiIhIOgYREUnHICIi6RhERCQdg4iIpGMQEZF0DCIiko5BRETSMYiISDoGERFJxyAiIukYREQkHYOIiKRjEBGRdAwiIpKOQURE0jGIiEg6BhERSccgIiLpGEREJB2DiIikYxARkXQMIiKSjkFERNIxiIhIOgYREUnHICIi6RhERCQdg4iIpGMQEZF0DCIiko5BRETSMYiISDoGERFJ1yiCaOHChXBzc4OxsTECAgKQmJhYZft169bB09MTxsbGaNeuHbZt29ZAlRJRfZAeRGvXrkVkZCSio6Nx+PBhdOjQASEhIcjOzq6w/f79+zFkyBCMGDECR44cQWhoKEJDQ5GcnNzAlRORrkgPorlz52LUqFGIiIiAt7c3Fi9eDFNTUyxbtqzC9p9//jl69+6NSZMmwcvLCx9++CE6deqEBQsWNHDlRKQrUoOoqKgISUlJCA4OVubp6ekhODgYCQkJFS6TkJCg1R4AQkJCKm1PRI2fgcyVX7t2DSUlJXBwcNCa7+DggNOnT1e4TGZmZoXtMzMzK2xfWFiIwsJC5Xlubi4AIC8v76H13cu799A2T4K8O7IraDzu3c6XXUKjkJenrkab+39jQoiHtpUaRA0hJiYG06dPLzff1dVVQjWPpimyC2hUPGQX0CiU/4uqXH5+PiwtLatsIzWIbG1toa+vj6ysLK35WVlZcHR0rHAZR0fHGrWfOnUqIiMjlecajQY3btyAjY0NVCpVHbeAGkpeXh5cXV1x6dIlWFhYyC6HqkEIgfz8fDg7Oz+0rdQgUqvV8PX1RXx8PEJDQwHcD4r4+HiMGzeuwmWCgoIQHx+Pt99+W5n3yy+/ICgoqML2RkZGMDIy0ppnZWWli/JJAgsLCwbRI+Rhe0IKIVlsbKwwMjISK1asEKdOnRKjR48WVlZWIjMzUwghxGuvvSamTJmitP/999+FgYGBmDNnjkhJSRHR0dHC0NBQnDhxQtYmUAPIzc0VAERubq7sUqgeSD9HNGjQIOTk5CAqKgqZmZnw8fFBXFycckI6PT0denp/X9zr0qUL1qxZg//85z9477330Lp1a2zevBlt27aVtQlEVEcqIapxSptIssLCQsTExGDq1KnlDrXp0ccgIiLppN9ZTUTEICIi6RhEVKHhw4crt1Q0JJVKhc2bN0vpy83NDfPnz9d5W3o4BtFjZvjw4VCpVMpkY2OD3r174/jx47JLq5arV6+iT58+lb5edvsMDQ3h4OCAZ599FsuWLYNGo6lRXw86dOgQRo8erfO29HAMosdQ7969cfXqVVy9ehXx8fEwMDBA3759ZZdVLY6Ojg+9Kla6fRcuXMDPP/+MXr16YcKECejbty/++uuvGvVVlp2dHUxNTXXelh6OQfQYMjIygqOjIxwdHeHj44MpU6bg0qVLyMnJUdpcunQJL7/8MqysrGBtbY3+/fvjwoULlfaZn5+PoUOHokmTJnBycsK8efPQs2dPrTvcV65cCT8/P5ibm8PR0RGvvPKKMq6URqNBs2bNsGjRIq1+jxw5Aj09PVy8eBFA9Q6nSrfPxcUFnTp1wnvvvYctW7bg559/xooVK5R2Zfvq0qULJk+erNVPTk4ODA0NsWfPHgDah1tCCEybNg3NmzeHkZERnJ2d8dZbbynLPnholp6ejv79+8PMzAwWFhZ4+eWXtT6KNG3aNPj4+GDlypVwc3ODpaUlBg8ejPx8fogWYBA99m7fvo1Vq1ahVatWsLGxAQAUFxcjJCQE5ubm2Lt3L37//XeYmZmhd+/eKCoqqrCfyMhI/P7779i6dSt++eUX7N27F4cPH9ZqU1xcjA8//BDHjh3D5s2bceHCBQwfPhzA/eFdhgwZgjVr1mgts3r1anTt2hUtWrSo03Y+88wz6NChAzZu3Fjh60OHDkVsbKzWJ8HXrl0LZ2dndOvWrVz7DRs2YN68efj666/x559/YvPmzWjXrl2FfWs0GvTv3x83btzA7t278csvvyAtLQ2DBg3Sanfu3Dls3rwZP/74I3788Ufs3r0bs2bNqsNWP0Zk3tZNuhceHi709fVFkyZNRJMmTQQA4eTkJJKSkpQ2K1euFG3atBEajUaZV1hYKExMTMT27duVfvr37y+EECIvL08YGhqKdevWKe1v3bolTE1NxYQJEyqt5dChQwKAyM/PF0IIceTIEaFSqcTFixeFEEKUlJQIFxcXsWjRImUZAGLTpk1Vbl9pXQ8aNGiQ8PLyqrCv7OxsYWBgIPbs2aO8HhQUJCZPnqw8b9GihZg3b54QQojPPvtMPPXUU6KoqKjCdZVtu2PHDqGvry/S09OV10+ePCkAiMTERCGEENHR0cLU1FTk5eUpbSZNmiQCAgIq3dYnCfeIHkO9evXC0aNHcfToUSQmJiIkJAR9+vRRDn+OHTuGs2fPwtzcHGZmZjAzM4O1tTXu3buHc+fOlesvLS0NxcXF6Ny5szLP0tISbdq00WqXlJSEfv36oXnz5jA3N0ePHj0A3D9sAQAfHx94eXkpe0W7d+9GdnY2XnrpJZ1stxCi0hEV7Ozs8Nxzz2H16tUAgPPnzyMhIQFDhw6tsP1LL72Eu3fvwsPDA6NGjcKmTZu0zj+VlZKSAldXV62hZby9vWFlZYWUlBRlnpubG8zNzZXnTk5OlQ6J/KRhED2GmjRpglatWqFVq1bw9/fHN998g4KCAixZsgTA/cM1X19fJaxKpzNnzuCVV16p1ToLCgoQEhICCwsLrF69GocOHcKmTZsAQOtwb+jQoUoQrVmzBr1791YOGesqJSUF7u7ulb4+dOhQrF+/HsXFxVizZg3atWtX6eGWq6srUlNT8dVXX8HExARvvvkmunfvjuLi4lrXZ2hoqPVcpVKVu9L3pGIQPQFUKhX09PRw9+5dAECnTp3w559/wt7eXgms0qmiYRs8PDxgaGiIQ4cOKfNyc3Nx5swZ5fnp06dx/fp1zJo1C926dYOnp2eF/9u/8sorSE5ORlJSEtavX1/pHklN/fbbbzhx4gTCwsIqbdO/f3/cu3cPcXFxWLNmzUPXbWJign79+uGLL77Arl27kJCQgBMnTpRr5+XlhUuXLuHSpUvKvFOnTuHWrVvw9vau/UY9QRhEj6HCwkJkZmYiMzMTKSkpGD9+PG7fvo1+/foBuL9nYGtri/79+2Pv3r04f/48du3ahbfeeguXL18u15+5uTnCw8MxadIk7Ny5EydPnsSIESOgp6enHAo1b94carUaX375JdLS0rB161Z8+OGH5fpyc3NDly5dMGLECJSUlOCFF16o9fZduXIFhw8fxsyZM9G/f3/07dsXw4YNq3S5Jk2aIDQ0FB988AFSUlIwZMiQStuuWLECS5cuRXJyMtLS0rBq1SqYmJhUeFI9ODgY7dq1w9ChQ3H48GEkJiZi2LBh6NGjB/z8/Gq8fU8iBtFjKC4uDk5OTnByckJAQAAOHTqEdevWoWfPngAAU1NT7NmzB82bN8eAAQPg5eWFESNG4N69e5UOOjZ37lwEBQWhb9++CA4ORteuXeHl5QVjY2MA98/BrFixAuvWrYO3tzdmzZqFOXPmVNjX0KFDcezYMbz44oswMTGp9fa5ubmhd+/e2LlzJ7744gts2bIF+vr6VS5buu5u3bqhefPmlbazsrLCkiVL0LVrV7Rv3x6//vorfvjhhwoPI1UqFbZs2YKmTZuie/fuCA4OhoeHB9auXVvjbXtS8dP3VCsFBQVwcXHBZ599hhEjRsguhx5x0gdGo0fDkSNHcPr0aXTu3Bm5ubmYMWMGgPvnXYjqikFE1TZnzhykpqYqY43v3bsXtra2ssuixwAPzYhIOp6sJiLpGEREJB2DiIikYxARkXQMIiKSjkEkQelQp9OmTatzX25ubrXqa8WKFUodjV1tt1HXevbsCZVKpdyhDvz9syw7INvD1Oa9nzZtGlQqFdzc3Kpf8COEQVQHZX+h9PX1tT702FA6duyIgIAANGvWrEbL2dnZISAgAAEBAdVeZteuXcr2VjWaY21U1Xdtt7EhlL6HdnZ21V6mNu99s2bNEBAQgI4dO9amzMZP6mhIj7gePXoIAMr04YcfVmu50vbR0dH1W6CO7dy5U6n9/PnzD21fWFhYb33LUPrz7tGjh+xSHjvcI6ql8+fPK2Mdl37C+ttvvy3X7vjx4wgMDISxsTE6dOiAffv2lWtTdm/gm2++Qffu3WFiYoIuXbrg3Llz2LJlC5566illnOO8vDxl2QcPW8r2tWXLFqUvT09P/Pjjj8pyFR0eHDhwAP/4xz9gY2MDY2NjuLm5ITQ0FOfOncO0adPQq1cvpa27uztUKpUyFGxpHZMmTcLrr78OKysrhISEAACmTJmCp59+GlZWVjA0NISzszPCw8Nx9epVAKh232UPzdLT0zFs2DA4OjrC0NAQzZo1w5tvvokbN24obUq/8aNnz55YuHChMjBZ3759kZmZWfkPF8DNmzfx8ssvw9TUFM2bN8fixYsrbFf20OzKlSvQ19dX3vtS8fHxSrvTp0/X+L0vfY8ePDQrKSnBZ599Bm9vbxgZGcHS0hLPPvss9u7dq7Sp7u/D7du3MWbMGLi6usLIyAh2dnbo2rVrhb/T9UJ2Ej6qoqOjBQDh6Ogojhw5ovxvvnfvXqXNnTt3hIuLiwAgDA0NhZeXl7CwsCi3R1R2b8DIyEg89dRTQq1WCwCiVatWwsjISHh6egqVSiUAiClTpijraNGiRaV9GRoaitatWwsTExMBQJibm4vr168LIYRYvny50k6I+8O22tjYCADCwcFB+Pj4CDs7OwFA7Ny5UyxZskR4eXkpy/j4+IiAgAAxY8YMrTrUarUwMTER7dq1E3369BFCCNGhQwdhaWkp2rZtq7Ud/v7+QghR7b5LtzErK0s4Ozsr75e3t7cwMDAQAETbtm3F3bt3hRD3h5UtfR+MjY1F69atlXW88sorVf58BwwYoLRt06aN1tC7ZfeIStssX75cCCHEc889JwCIwYMHK21GjRolACjDwtb0vS/7+9aiRQul3xEjRij9tGrVSlhbWwsAwsDAQOzatatGvw/vvPOO8n527NhRuLu7C319fREeHl7l+6QrDKJa0Gg0wt3dXQAQkZGRQggh2rdvLwCIESNGKO2++eYb5Zfg559/LjevovAYOXKkEEKI999/X5n30UcfCSGEePXVV7V+oYWoOohKa9uyZUu5Oh78Y7h27Zry/PLly0r/ycnJIisrq1zfDx4+ldZha2urjN38119/CSGEOH78uCgpKVHaLlmyROnn7Nmz1e67dBujoqIEAKGnp6eMxb1p0yZl+WXLlgkh/g4iPT09cfToUSGEEC+++KLyB1+Zs2fPKn2Vjml9+vRpJeyqCqLVq1cLAKJJkyaioKBAFBcXKyHz1Vdf1fq9fzCIzp49qwR66bjht27dUt6r7t27l3tfq/p96Nu3r9bvmhBCXL9+XXnf6hsPzWph9+7dOH/+PADgtdde0/p33bp1uHPnDgDg5MmTAO6P/9O7d28AwMsvv1xl36WDl5XdBS+d5+HhAQBaX1NTldKayo4SWNmyNjY2CAoKAgC0atUK7dq1w5AhQ3DkyJEafbA1LCxMGbu5dGygo0ePwt/fH2ZmZlCpVBg1apTSPiMjo9p9lyodKbJNmzbo1KkTACA0NFT5nrE//vhDq327du3QoUMHAH+/F1W9h6U/t9LtKV1X+/btH1rbiy++CAsLCxQUFODHH3/Er7/+iuvXr8PIyAiDBw+ucJnavPdJSUnKN5KUDu9raWmJf/7znwDKvwdA1b8Ppb9jH3zwAVq0aIGQkBB8+eWXcHBweOg26wI/fV8LZS/Vll7KLR1YPS8vDxs3bsSrr76qtKnJZdrSgckMDAzKzSvtp/QX8GGsrKzK9VXVsvHx8VizZg1+//13nDp1CuvXr0dsbCyuXr2KSZMmVWudD/7i7tu3D+Hh4RBCwMbGBt7e3rh9+7YyqHxJSUm1+q2L0vcB0H4v6oOJiQleeuklLF26FGvXrlV+di+88AKaNm1a6XK6eO8fpqrfh9GjR8PT0xNbt27FiRMnkJSUhB07dmDdunVITk7Wyfqrwj2iGrp9+zbWr1+vPM/NzUVubi4KCgqUeaVB9fTTTwO4P4jYjh07AEBr2cZECIH9+/dj+PDhWLZsGQ4cOKAMeFZ6Ur7sN5uW3d6yHgzdgwcPKr/sJ06cUIZRfVB1+i7l7+8PAEhNTVW+W23z5s3Knmhdh2ctu8dQ+gUAZ86cqfbXdoeHhwMAtm3bpnzBY+mJ94pU571/kK+vr/Jel34ZQW5uLrZt2wag5u9BYmIinn76acyZMwfbt29XTmSfPHkS169fr1FftcEgqqH169crfyjJyckQ98+zQQihfPPnzp07cenSJbzyyitwdnYGcH/X9+mnn8b48eNllV6lkpISBAcHo2nTpnj66afRrl075Vs/Sg9JWrZsqXwTRXBwMAIDAx8arGUPZ9q1awcvLy98+umn5drVpO+xY8fCyckJGo0GXbp0Qdu2bZWvJGrbtm2VY1FXR6tWrRAaGgoAiImJgZeXFzp16vTQYWhL/d///R88PDxw79493Lp1C46OjsoVxIpU571/UMuWLfH6668DAD7//HO0bt0aHh4euHjxIgwMDDB9+vQabDHwxRdfwNHREe7u7vD19VXqdXFxgbW1dY36qg0GUQ2V7u089dRTyh5PqQEDBgC4/82f3377LUxMTPDTTz8p/4MDf/8P29jo6+vjjTfegLu7O65cuYKzZ8/Czc0NEydORFRUFID75zK++OILuLq6IisrCwcPHnzoZfBnn30Ws2fPhrOzM+7evQtPT89yXztd077t7e1x4MABvPbaa7CyskJqaiocHBzwxhtvYPfu3co42nWxdOlShIWFwdjYWBmRMjAwsFrLqlQqrb2+V199tcoQq857X5Gvv/4an376Kby8vJCeno7i4mIEBwfjt99+07r7uzqef/55dOvWDXfv3sWJEydgbGyMfv36Ydu2bQ1y9z0HRiMi6bhHRETSMYiISDoGERFJxyAiIukYREQkHYOIiKRjEBGRdAwiIpKOQURE0jGIiEg6BhERSccgIiLp/h9U2y0YojfNZ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06072"/>
              </p:ext>
            </p:extLst>
          </p:nvPr>
        </p:nvGraphicFramePr>
        <p:xfrm>
          <a:off x="46257" y="4335094"/>
          <a:ext cx="5716466" cy="2277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3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15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8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169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5795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Districts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 rise in Deaths(2017-20)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46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Anaemia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Obstetric Complications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Arial"/>
                          <a:cs typeface="Arial"/>
                        </a:rPr>
                        <a:t>Chikmagalur</a:t>
                      </a:r>
                      <a:endParaRPr lang="en-US" sz="16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marR="0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Arial"/>
                          <a:cs typeface="Arial"/>
                        </a:rPr>
                        <a:t>27.2%</a:t>
                      </a:r>
                      <a:endParaRPr lang="en-US" sz="16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4450" marR="0" algn="ctr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 Unicode MS"/>
                          <a:ea typeface="Calibri"/>
                          <a:cs typeface="Arial"/>
                        </a:rPr>
                        <a:t>✓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Arial"/>
                          <a:cs typeface="Arial"/>
                        </a:rPr>
                        <a:t>Dakshina kannada</a:t>
                      </a:r>
                      <a:endParaRPr lang="en-US" sz="16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Arial"/>
                          <a:cs typeface="Arial"/>
                        </a:rPr>
                        <a:t>47.4%</a:t>
                      </a:r>
                      <a:endParaRPr lang="en-US" sz="16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445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Unicode MS"/>
                          <a:ea typeface="Calibri"/>
                          <a:cs typeface="Arial"/>
                        </a:rPr>
                        <a:t>✓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 Unicode MS"/>
                          <a:ea typeface="Calibri"/>
                          <a:cs typeface="Arial"/>
                        </a:rPr>
                        <a:t>✓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Arial"/>
                          <a:cs typeface="Arial"/>
                        </a:rPr>
                        <a:t>Mysore</a:t>
                      </a:r>
                      <a:endParaRPr lang="en-US" sz="16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Arial"/>
                          <a:cs typeface="Arial"/>
                        </a:rPr>
                        <a:t>14.4%</a:t>
                      </a:r>
                      <a:endParaRPr lang="en-US" sz="16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 Unicode MS"/>
                          <a:ea typeface="Calibri"/>
                          <a:cs typeface="Arial"/>
                        </a:rPr>
                        <a:t>✓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4450" marR="0" algn="ctr">
                        <a:lnSpc>
                          <a:spcPts val="1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Unicode MS"/>
                          <a:ea typeface="Calibri"/>
                          <a:cs typeface="Arial"/>
                        </a:rPr>
                        <a:t>✓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 Unicode MS"/>
                          <a:ea typeface="Calibri"/>
                          <a:cs typeface="Arial"/>
                        </a:rPr>
                        <a:t>✓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9974B4F-2C58-9FCD-B67A-BF4407E92105}"/>
              </a:ext>
            </a:extLst>
          </p:cNvPr>
          <p:cNvSpPr txBox="1"/>
          <p:nvPr/>
        </p:nvSpPr>
        <p:spPr>
          <a:xfrm>
            <a:off x="5747972" y="4553198"/>
            <a:ext cx="654838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Chikmaglur</a:t>
            </a:r>
            <a:r>
              <a:rPr lang="en-US" dirty="0"/>
              <a:t> : Obstetric Complication         Deaths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Dakshin Kannada :  GDM      Obstetric Complication       Deaths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Mysore : Anemia       GDM    Obstetric Complications    Deaths</a:t>
            </a:r>
          </a:p>
          <a:p>
            <a:r>
              <a:rPr lang="en-US" sz="600" dirty="0"/>
              <a:t>    </a:t>
            </a:r>
            <a:endParaRPr lang="en-US" sz="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 deaths in Mysore district was affected by all 3 ,GDM , Obstetric Complication and </a:t>
            </a:r>
            <a:r>
              <a:rPr lang="en-US" dirty="0" err="1">
                <a:solidFill>
                  <a:srgbClr val="FF0000"/>
                </a:solidFill>
              </a:rPr>
              <a:t>Anaemia</a:t>
            </a:r>
            <a:r>
              <a:rPr lang="en-US" dirty="0"/>
              <a:t>.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xmlns="" id="{AFA38ED6-3317-9537-A30D-DAA4D9DA04D3}"/>
              </a:ext>
            </a:extLst>
          </p:cNvPr>
          <p:cNvSpPr/>
          <p:nvPr/>
        </p:nvSpPr>
        <p:spPr>
          <a:xfrm>
            <a:off x="9499491" y="4619777"/>
            <a:ext cx="141402" cy="2136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xmlns="" id="{2AD10B7E-7A87-F5C5-A24E-ED0DD24D69C4}"/>
              </a:ext>
            </a:extLst>
          </p:cNvPr>
          <p:cNvSpPr/>
          <p:nvPr/>
        </p:nvSpPr>
        <p:spPr>
          <a:xfrm>
            <a:off x="10647905" y="4619777"/>
            <a:ext cx="141402" cy="2136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xmlns="" id="{C8AF7898-C783-624B-7BAE-3C1C98E9BBC2}"/>
              </a:ext>
            </a:extLst>
          </p:cNvPr>
          <p:cNvSpPr/>
          <p:nvPr/>
        </p:nvSpPr>
        <p:spPr>
          <a:xfrm>
            <a:off x="8469198" y="4983672"/>
            <a:ext cx="141402" cy="2136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xmlns="" id="{1FAF1C05-CFFE-400F-012D-B71AD331E755}"/>
              </a:ext>
            </a:extLst>
          </p:cNvPr>
          <p:cNvSpPr/>
          <p:nvPr/>
        </p:nvSpPr>
        <p:spPr>
          <a:xfrm>
            <a:off x="10890704" y="5004290"/>
            <a:ext cx="141402" cy="2136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xmlns="" id="{2D5EE94A-9FF6-3629-6064-74F97789D34D}"/>
              </a:ext>
            </a:extLst>
          </p:cNvPr>
          <p:cNvSpPr/>
          <p:nvPr/>
        </p:nvSpPr>
        <p:spPr>
          <a:xfrm>
            <a:off x="11937722" y="4970545"/>
            <a:ext cx="141402" cy="2136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xmlns="" id="{53C87646-8D8E-67EF-5AF5-51B26F81F1AB}"/>
              </a:ext>
            </a:extLst>
          </p:cNvPr>
          <p:cNvSpPr/>
          <p:nvPr/>
        </p:nvSpPr>
        <p:spPr>
          <a:xfrm>
            <a:off x="7747699" y="5315834"/>
            <a:ext cx="141402" cy="2136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xmlns="" id="{19E321AF-594E-E859-2297-48DCA93815DC}"/>
              </a:ext>
            </a:extLst>
          </p:cNvPr>
          <p:cNvSpPr/>
          <p:nvPr/>
        </p:nvSpPr>
        <p:spPr>
          <a:xfrm>
            <a:off x="8539899" y="5285356"/>
            <a:ext cx="141402" cy="2136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xmlns="" id="{8290A61E-6C5A-40F3-2827-12A593996CD7}"/>
              </a:ext>
            </a:extLst>
          </p:cNvPr>
          <p:cNvSpPr/>
          <p:nvPr/>
        </p:nvSpPr>
        <p:spPr>
          <a:xfrm>
            <a:off x="10964150" y="5291275"/>
            <a:ext cx="141402" cy="2136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xmlns="" id="{6BFC44BF-24A1-5D49-C784-23E396E58DF9}"/>
              </a:ext>
            </a:extLst>
          </p:cNvPr>
          <p:cNvSpPr/>
          <p:nvPr/>
        </p:nvSpPr>
        <p:spPr>
          <a:xfrm>
            <a:off x="11867021" y="5295482"/>
            <a:ext cx="141402" cy="2136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1E24126-5A4F-E12A-A135-1F0CB3F58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568436"/>
            <a:ext cx="2448834" cy="33078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52EB53D6-2C49-6253-7621-944BFF57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676" y="574119"/>
            <a:ext cx="2579632" cy="32964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3D4C9E6D-09CF-582D-0C4E-6C0113068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0581" y="610944"/>
            <a:ext cx="2499494" cy="329328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552D76A6-47F5-3AE3-485B-EB92BB07B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770" y="568436"/>
            <a:ext cx="2579633" cy="33228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0B6FA86-72F0-5354-3569-46AE7C8C006F}"/>
              </a:ext>
            </a:extLst>
          </p:cNvPr>
          <p:cNvSpPr txBox="1"/>
          <p:nvPr/>
        </p:nvSpPr>
        <p:spPr>
          <a:xfrm>
            <a:off x="230720" y="3852846"/>
            <a:ext cx="278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 1 </a:t>
            </a:r>
          </a:p>
          <a:p>
            <a:pPr algn="ctr"/>
            <a:r>
              <a:rPr lang="en-US" sz="1100" dirty="0"/>
              <a:t>Deaths in Mysore  division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152402C-80C7-87EF-C012-1B2F32A81138}"/>
              </a:ext>
            </a:extLst>
          </p:cNvPr>
          <p:cNvSpPr txBox="1"/>
          <p:nvPr/>
        </p:nvSpPr>
        <p:spPr>
          <a:xfrm>
            <a:off x="3132950" y="3852846"/>
            <a:ext cx="278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 1 </a:t>
            </a:r>
          </a:p>
          <a:p>
            <a:pPr algn="ctr"/>
            <a:r>
              <a:rPr lang="en-US" sz="1100" dirty="0"/>
              <a:t>Causes(</a:t>
            </a:r>
            <a:r>
              <a:rPr lang="en-US" sz="1100" dirty="0" err="1"/>
              <a:t>Anaemia</a:t>
            </a:r>
            <a:r>
              <a:rPr lang="en-US" sz="11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2B71F4B-E8C9-2F0D-DBCB-D76827E2D625}"/>
              </a:ext>
            </a:extLst>
          </p:cNvPr>
          <p:cNvSpPr txBox="1"/>
          <p:nvPr/>
        </p:nvSpPr>
        <p:spPr>
          <a:xfrm>
            <a:off x="6404878" y="3907074"/>
            <a:ext cx="278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 1 </a:t>
            </a:r>
          </a:p>
          <a:p>
            <a:pPr algn="ctr"/>
            <a:r>
              <a:rPr lang="en-US" sz="1100" dirty="0"/>
              <a:t>Causes(GDM)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E862479-EACF-B5CA-7DEA-3300CBEE0F80}"/>
              </a:ext>
            </a:extLst>
          </p:cNvPr>
          <p:cNvSpPr txBox="1"/>
          <p:nvPr/>
        </p:nvSpPr>
        <p:spPr>
          <a:xfrm>
            <a:off x="9593964" y="3891272"/>
            <a:ext cx="2780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 1 </a:t>
            </a:r>
          </a:p>
          <a:p>
            <a:pPr algn="ctr"/>
            <a:r>
              <a:rPr lang="en-US" sz="1100" dirty="0"/>
              <a:t>Causes(Obstetric complication)</a:t>
            </a:r>
          </a:p>
        </p:txBody>
      </p:sp>
    </p:spTree>
    <p:extLst>
      <p:ext uri="{BB962C8B-B14F-4D97-AF65-F5344CB8AC3E}">
        <p14:creationId xmlns:p14="http://schemas.microsoft.com/office/powerpoint/2010/main" val="343023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7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29978D-4701-1A9D-6E47-17BEDCBD1B14}"/>
              </a:ext>
            </a:extLst>
          </p:cNvPr>
          <p:cNvSpPr txBox="1"/>
          <p:nvPr/>
        </p:nvSpPr>
        <p:spPr>
          <a:xfrm>
            <a:off x="248239" y="657536"/>
            <a:ext cx="11547834" cy="638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Increased distribution of 180 IFA tablets </a:t>
            </a:r>
            <a:r>
              <a:rPr lang="en-US" b="1" dirty="0"/>
              <a:t>has led</a:t>
            </a:r>
            <a:r>
              <a:rPr lang="en-US" dirty="0"/>
              <a:t> to decreased maternal deaths in districts like Belgaum and Dharwad.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District-Specific Observations</a:t>
            </a:r>
            <a:r>
              <a:rPr lang="en-US" dirty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5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Dharwad</a:t>
            </a:r>
            <a:r>
              <a:rPr lang="en-US" dirty="0"/>
              <a:t>: Declining </a:t>
            </a:r>
            <a:r>
              <a:rPr lang="en-US" dirty="0" err="1"/>
              <a:t>anaemia</a:t>
            </a:r>
            <a:r>
              <a:rPr lang="en-US" dirty="0"/>
              <a:t> treatment </a:t>
            </a:r>
            <a:r>
              <a:rPr lang="en-US" b="1" dirty="0"/>
              <a:t>has contributed</a:t>
            </a:r>
            <a:r>
              <a:rPr lang="en-US" dirty="0"/>
              <a:t> to higher mortality rates, underscoring the importance of maintaining IFA tablet distribution.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Davangere, Kolar, </a:t>
            </a:r>
            <a:r>
              <a:rPr lang="en-US" b="1" dirty="0" err="1"/>
              <a:t>Ramanagar</a:t>
            </a:r>
            <a:r>
              <a:rPr lang="en-US" b="1" dirty="0"/>
              <a:t>, Shivamogga, </a:t>
            </a:r>
            <a:r>
              <a:rPr lang="en-US" b="1" dirty="0" err="1"/>
              <a:t>Tumkur</a:t>
            </a:r>
            <a:r>
              <a:rPr lang="en-US" dirty="0"/>
              <a:t>: Significant decrease in anemia cases and maternal deaths </a:t>
            </a:r>
            <a:r>
              <a:rPr lang="en-US" b="1" dirty="0"/>
              <a:t>has been observed</a:t>
            </a:r>
            <a:r>
              <a:rPr lang="en-US" dirty="0"/>
              <a:t> due to proactive IFA tablet distribution.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Bidar, Gulbarga, </a:t>
            </a:r>
            <a:r>
              <a:rPr lang="en-US" b="1" dirty="0" err="1"/>
              <a:t>Koppal</a:t>
            </a:r>
            <a:r>
              <a:rPr lang="en-US" dirty="0"/>
              <a:t>: Enhanced distribution </a:t>
            </a:r>
            <a:r>
              <a:rPr lang="en-US" b="1" dirty="0"/>
              <a:t>has led</a:t>
            </a:r>
            <a:r>
              <a:rPr lang="en-US" dirty="0"/>
              <a:t> to a decline in anemia cases and improved maternal health outcomes.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4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Challenges and Areas Needing Attention</a:t>
            </a:r>
            <a:r>
              <a:rPr lang="en-US" dirty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5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Raichur and </a:t>
            </a:r>
            <a:r>
              <a:rPr lang="en-US" b="1" dirty="0" err="1"/>
              <a:t>Yadgir</a:t>
            </a:r>
            <a:r>
              <a:rPr lang="en-US" dirty="0"/>
              <a:t>: Reduced IFA tablet distribution </a:t>
            </a:r>
            <a:r>
              <a:rPr lang="en-US" b="1" dirty="0"/>
              <a:t>has resulted</a:t>
            </a:r>
            <a:r>
              <a:rPr lang="en-US" dirty="0"/>
              <a:t> in increased anemia cases and higher mortality rates.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Mysore and Udupi</a:t>
            </a:r>
            <a:r>
              <a:rPr lang="en-US" dirty="0"/>
              <a:t>: An increase in anemia cases in Mysore </a:t>
            </a:r>
            <a:r>
              <a:rPr lang="en-US" b="1" dirty="0"/>
              <a:t>has led</a:t>
            </a:r>
            <a:r>
              <a:rPr lang="en-US" dirty="0"/>
              <a:t> to higher deaths.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Comprehensive Government Intervention</a:t>
            </a:r>
            <a:r>
              <a:rPr lang="en-US" dirty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5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Success stories from various districts </a:t>
            </a:r>
            <a:r>
              <a:rPr lang="en-US" b="1" dirty="0"/>
              <a:t>have demonstrated</a:t>
            </a:r>
            <a:r>
              <a:rPr lang="en-US" dirty="0"/>
              <a:t> that increased IFA tablet distribution improves maternal health, advocating for broader implementation.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Consistent use of 180 IFA tablets </a:t>
            </a:r>
            <a:r>
              <a:rPr lang="en-US" b="1" dirty="0"/>
              <a:t>has had</a:t>
            </a:r>
            <a:r>
              <a:rPr lang="en-US" dirty="0"/>
              <a:t> a significant impact on reducing anemia and maternal deaths.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Success stories from various districts </a:t>
            </a:r>
            <a:r>
              <a:rPr lang="en-US" b="1" dirty="0"/>
              <a:t>should serve</a:t>
            </a:r>
            <a:r>
              <a:rPr lang="en-US" dirty="0"/>
              <a:t> as models for implementing similar strategies in regions with high maternal mortality rate.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01730B-7443-47BF-C256-F97F41863CE2}"/>
              </a:ext>
            </a:extLst>
          </p:cNvPr>
          <p:cNvSpPr txBox="1"/>
          <p:nvPr/>
        </p:nvSpPr>
        <p:spPr>
          <a:xfrm>
            <a:off x="322083" y="134316"/>
            <a:ext cx="2639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Preventions: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924956F-295F-5391-F697-1D575CE9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ERCICA-2024</a:t>
            </a:r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F1068D47-63FB-AC10-C776-5DD2E735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24ACA19-0269-42BF-9BCF-7FAB6B857EC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9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0DED830-98DB-F2F7-E1CA-049922DC403E}"/>
              </a:ext>
            </a:extLst>
          </p:cNvPr>
          <p:cNvSpPr txBox="1"/>
          <p:nvPr/>
        </p:nvSpPr>
        <p:spPr>
          <a:xfrm>
            <a:off x="235975" y="98323"/>
            <a:ext cx="4473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Conclusion: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25BDDA-F1CF-1EEB-4F43-C1379A28F676}"/>
              </a:ext>
            </a:extLst>
          </p:cNvPr>
          <p:cNvSpPr txBox="1"/>
          <p:nvPr/>
        </p:nvSpPr>
        <p:spPr>
          <a:xfrm>
            <a:off x="422788" y="948690"/>
            <a:ext cx="1163156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alarming increase in maternal deaths observed in districts such as Dharwad, </a:t>
            </a:r>
            <a:r>
              <a:rPr lang="en-US" sz="2000" dirty="0" err="1"/>
              <a:t>Gadag</a:t>
            </a:r>
            <a:r>
              <a:rPr lang="en-US" sz="2000" dirty="0"/>
              <a:t>, Bijapur, Haveri, Davangere, </a:t>
            </a:r>
            <a:r>
              <a:rPr lang="en-US" sz="2000" dirty="0" err="1"/>
              <a:t>Ballary</a:t>
            </a:r>
            <a:r>
              <a:rPr lang="en-US" sz="2000" dirty="0"/>
              <a:t>, </a:t>
            </a:r>
            <a:r>
              <a:rPr lang="en-US" sz="2000" dirty="0" err="1"/>
              <a:t>Yadgir</a:t>
            </a:r>
            <a:r>
              <a:rPr lang="en-US" sz="2000" dirty="0"/>
              <a:t>, </a:t>
            </a:r>
            <a:r>
              <a:rPr lang="en-US" sz="2000" dirty="0" err="1"/>
              <a:t>Chikmagluru</a:t>
            </a:r>
            <a:r>
              <a:rPr lang="en-US" sz="2000" dirty="0"/>
              <a:t>, Dakshin Kannada, and Mysore underscores the urgent need for targeted interventions to address the multifaceted factors contributing to this trend.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Factors contributing to maternal mortality include Gestational Diabetes Mellitus (GDM), obstetric complications, and anemia.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achieve Goal 3 of the Sustainable Development Goals (SDGs), the government must prioritize maternal healthcare initiatives in these high-risk districts</a:t>
            </a:r>
          </a:p>
          <a:p>
            <a:r>
              <a:rPr lang="en-US" sz="2000" b="1" dirty="0"/>
              <a:t>Policy Implementation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Promote Antenatal Care (ANC) registrations.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Ensure access to essential healthcare services.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Distribute vital supplements, such as 180 IFA (Iron and Folic Acid) tablets, to combat anemia</a:t>
            </a:r>
          </a:p>
          <a:p>
            <a:r>
              <a:rPr lang="en-US" sz="2000" b="1" dirty="0"/>
              <a:t>Comprehensive Strategies and Community Participation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Implement comprehensive strategies involving healthcare providers and communities.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Encourage active participation from all stakeholders to reduce maternal mortality rates.</a:t>
            </a:r>
          </a:p>
          <a:p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924956F-295F-5391-F697-1D575CE9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ERCICA-2024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F1068D47-63FB-AC10-C776-5DD2E735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24ACA19-0269-42BF-9BCF-7FAB6B857EC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0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1056</Words>
  <Application>Microsoft Office PowerPoint</Application>
  <PresentationFormat>Custom</PresentationFormat>
  <Paragraphs>243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1_Office Theme</vt:lpstr>
      <vt:lpstr>PowerPoint Presentation</vt:lpstr>
      <vt:lpstr>Introduction</vt:lpstr>
      <vt:lpstr>Data ,Preprocessing &amp;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HP</cp:lastModifiedBy>
  <cp:revision>50</cp:revision>
  <dcterms:created xsi:type="dcterms:W3CDTF">2017-01-05T13:17:27Z</dcterms:created>
  <dcterms:modified xsi:type="dcterms:W3CDTF">2024-07-15T13:16:45Z</dcterms:modified>
</cp:coreProperties>
</file>