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3" r:id="rId6"/>
    <p:sldId id="262"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itya Bhattar" initials="AB" lastIdx="1" clrIdx="0">
    <p:extLst>
      <p:ext uri="{19B8F6BF-5375-455C-9EA6-DF929625EA0E}">
        <p15:presenceInfo xmlns:p15="http://schemas.microsoft.com/office/powerpoint/2012/main" userId="52784444a909662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84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72973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8611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420341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9C5E94C-48E7-4993-A5B5-7F6F09E52529}"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292496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1593512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574143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522675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C5E94C-48E7-4993-A5B5-7F6F09E52529}" type="datetimeFigureOut">
              <a:rPr lang="en-IN" smtClean="0"/>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3550946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1832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C5E94C-48E7-4993-A5B5-7F6F09E52529}" type="datetimeFigureOut">
              <a:rPr lang="en-IN" smtClean="0"/>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1377138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C5E94C-48E7-4993-A5B5-7F6F09E52529}" type="datetimeFigureOut">
              <a:rPr lang="en-IN" smtClean="0"/>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701124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C5E94C-48E7-4993-A5B5-7F6F09E52529}" type="datetimeFigureOut">
              <a:rPr lang="en-IN" smtClean="0"/>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4079555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2566705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C5E94C-48E7-4993-A5B5-7F6F09E52529}" type="datetimeFigureOut">
              <a:rPr lang="en-IN" smtClean="0"/>
              <a:t>21-05-2025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7B3E0F6B-50F1-41AE-A814-CAF7F3A96B90}" type="slidenum">
              <a:rPr lang="en-IN" smtClean="0"/>
              <a:t>‹#›</a:t>
            </a:fld>
            <a:endParaRPr lang="en-IN"/>
          </a:p>
        </p:txBody>
      </p:sp>
    </p:spTree>
    <p:extLst>
      <p:ext uri="{BB962C8B-B14F-4D97-AF65-F5344CB8AC3E}">
        <p14:creationId xmlns:p14="http://schemas.microsoft.com/office/powerpoint/2010/main" val="82739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9C5E94C-48E7-4993-A5B5-7F6F09E52529}" type="datetimeFigureOut">
              <a:rPr lang="en-IN" smtClean="0"/>
              <a:t>21-05-2025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7B3E0F6B-50F1-41AE-A814-CAF7F3A96B90}" type="slidenum">
              <a:rPr lang="en-IN" smtClean="0"/>
              <a:t>‹#›</a:t>
            </a:fld>
            <a:endParaRPr lang="en-IN"/>
          </a:p>
        </p:txBody>
      </p:sp>
    </p:spTree>
    <p:extLst>
      <p:ext uri="{BB962C8B-B14F-4D97-AF65-F5344CB8AC3E}">
        <p14:creationId xmlns:p14="http://schemas.microsoft.com/office/powerpoint/2010/main" val="2145893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ED8B-5580-40B1-82C3-7C45C3609FB7}"/>
              </a:ext>
            </a:extLst>
          </p:cNvPr>
          <p:cNvSpPr>
            <a:spLocks noGrp="1"/>
          </p:cNvSpPr>
          <p:nvPr>
            <p:ph type="ctrTitle"/>
          </p:nvPr>
        </p:nvSpPr>
        <p:spPr>
          <a:xfrm>
            <a:off x="810002" y="639098"/>
            <a:ext cx="4961534" cy="3489150"/>
          </a:xfrm>
        </p:spPr>
        <p:txBody>
          <a:bodyPr>
            <a:normAutofit/>
          </a:bodyPr>
          <a:lstStyle/>
          <a:p>
            <a:r>
              <a:rPr lang="en-IN" dirty="0"/>
              <a:t>Fraudulent Claim Detection</a:t>
            </a:r>
          </a:p>
        </p:txBody>
      </p:sp>
      <p:sp>
        <p:nvSpPr>
          <p:cNvPr id="15" name="Freeform: Shape 14">
            <a:extLst>
              <a:ext uri="{FF2B5EF4-FFF2-40B4-BE49-F238E27FC236}">
                <a16:creationId xmlns:a16="http://schemas.microsoft.com/office/drawing/2014/main" id="{B8C5E8AB-9755-4F92-B14D-88791F4FC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896681"/>
            <a:ext cx="12188952" cy="1961319"/>
          </a:xfrm>
          <a:custGeom>
            <a:avLst/>
            <a:gdLst>
              <a:gd name="connsiteX0" fmla="*/ 0 w 12188952"/>
              <a:gd name="connsiteY0" fmla="*/ 0 h 1961319"/>
              <a:gd name="connsiteX1" fmla="*/ 1996017 w 12188952"/>
              <a:gd name="connsiteY1" fmla="*/ 0 h 1961319"/>
              <a:gd name="connsiteX2" fmla="*/ 2377017 w 12188952"/>
              <a:gd name="connsiteY2" fmla="*/ 263783 h 1961319"/>
              <a:gd name="connsiteX3" fmla="*/ 2385484 w 12188952"/>
              <a:gd name="connsiteY3" fmla="*/ 266713 h 1961319"/>
              <a:gd name="connsiteX4" fmla="*/ 2398184 w 12188952"/>
              <a:gd name="connsiteY4" fmla="*/ 271110 h 1961319"/>
              <a:gd name="connsiteX5" fmla="*/ 2410883 w 12188952"/>
              <a:gd name="connsiteY5" fmla="*/ 275506 h 1961319"/>
              <a:gd name="connsiteX6" fmla="*/ 2421467 w 12188952"/>
              <a:gd name="connsiteY6" fmla="*/ 275506 h 1961319"/>
              <a:gd name="connsiteX7" fmla="*/ 2434167 w 12188952"/>
              <a:gd name="connsiteY7" fmla="*/ 275506 h 1961319"/>
              <a:gd name="connsiteX8" fmla="*/ 2444750 w 12188952"/>
              <a:gd name="connsiteY8" fmla="*/ 271110 h 1961319"/>
              <a:gd name="connsiteX9" fmla="*/ 2457450 w 12188952"/>
              <a:gd name="connsiteY9" fmla="*/ 266713 h 1961319"/>
              <a:gd name="connsiteX10" fmla="*/ 2465917 w 12188952"/>
              <a:gd name="connsiteY10" fmla="*/ 263783 h 1961319"/>
              <a:gd name="connsiteX11" fmla="*/ 2846917 w 12188952"/>
              <a:gd name="connsiteY11" fmla="*/ 0 h 1961319"/>
              <a:gd name="connsiteX12" fmla="*/ 12188952 w 12188952"/>
              <a:gd name="connsiteY12" fmla="*/ 0 h 1961319"/>
              <a:gd name="connsiteX13" fmla="*/ 12188952 w 12188952"/>
              <a:gd name="connsiteY13" fmla="*/ 1264506 h 1961319"/>
              <a:gd name="connsiteX14" fmla="*/ 12188952 w 12188952"/>
              <a:gd name="connsiteY14" fmla="*/ 1917775 h 1961319"/>
              <a:gd name="connsiteX15" fmla="*/ 12188952 w 12188952"/>
              <a:gd name="connsiteY15" fmla="*/ 1961319 h 1961319"/>
              <a:gd name="connsiteX16" fmla="*/ 0 w 12188952"/>
              <a:gd name="connsiteY16" fmla="*/ 1961319 h 1961319"/>
              <a:gd name="connsiteX17" fmla="*/ 0 w 12188952"/>
              <a:gd name="connsiteY17" fmla="*/ 1917775 h 1961319"/>
              <a:gd name="connsiteX18" fmla="*/ 0 w 12188952"/>
              <a:gd name="connsiteY18" fmla="*/ 1264506 h 1961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188952" h="1961319">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88952" y="0"/>
                </a:lnTo>
                <a:lnTo>
                  <a:pt x="12188952" y="1264506"/>
                </a:lnTo>
                <a:lnTo>
                  <a:pt x="12188952" y="1917775"/>
                </a:lnTo>
                <a:lnTo>
                  <a:pt x="12188952" y="1961319"/>
                </a:lnTo>
                <a:lnTo>
                  <a:pt x="0" y="1961319"/>
                </a:lnTo>
                <a:lnTo>
                  <a:pt x="0" y="1917775"/>
                </a:lnTo>
                <a:lnTo>
                  <a:pt x="0" y="1264506"/>
                </a:lnTo>
                <a:close/>
              </a:path>
            </a:pathLst>
          </a:cu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D931AFB-9DAD-41ED-B9C9-22CCABCDA983}"/>
              </a:ext>
            </a:extLst>
          </p:cNvPr>
          <p:cNvSpPr>
            <a:spLocks noGrp="1"/>
          </p:cNvSpPr>
          <p:nvPr>
            <p:ph type="subTitle" idx="1"/>
          </p:nvPr>
        </p:nvSpPr>
        <p:spPr>
          <a:xfrm>
            <a:off x="810001" y="5280847"/>
            <a:ext cx="4961535" cy="938056"/>
          </a:xfrm>
        </p:spPr>
        <p:txBody>
          <a:bodyPr>
            <a:normAutofit fontScale="62500" lnSpcReduction="20000"/>
          </a:bodyPr>
          <a:lstStyle/>
          <a:p>
            <a:pPr>
              <a:lnSpc>
                <a:spcPct val="90000"/>
              </a:lnSpc>
            </a:pPr>
            <a:r>
              <a:rPr lang="en-IN" sz="2600" b="1" dirty="0">
                <a:solidFill>
                  <a:srgbClr val="FFFFFF"/>
                </a:solidFill>
              </a:rPr>
              <a:t>Authors:</a:t>
            </a:r>
          </a:p>
          <a:p>
            <a:pPr>
              <a:lnSpc>
                <a:spcPct val="90000"/>
              </a:lnSpc>
            </a:pPr>
            <a:r>
              <a:rPr lang="en-IN" sz="2600" b="1" dirty="0">
                <a:solidFill>
                  <a:srgbClr val="FFFFFF"/>
                </a:solidFill>
              </a:rPr>
              <a:t>Astha Bansal</a:t>
            </a:r>
          </a:p>
          <a:p>
            <a:pPr>
              <a:lnSpc>
                <a:spcPct val="90000"/>
              </a:lnSpc>
            </a:pPr>
            <a:r>
              <a:rPr lang="en-IN" sz="2600" b="1" dirty="0">
                <a:solidFill>
                  <a:srgbClr val="FFFFFF"/>
                </a:solidFill>
              </a:rPr>
              <a:t>Ashwini Agalave</a:t>
            </a:r>
          </a:p>
          <a:p>
            <a:pPr>
              <a:lnSpc>
                <a:spcPct val="90000"/>
              </a:lnSpc>
            </a:pPr>
            <a:endParaRPr lang="en-IN" sz="900" b="1" dirty="0">
              <a:solidFill>
                <a:srgbClr val="FFFFFF"/>
              </a:solidFill>
            </a:endParaRPr>
          </a:p>
          <a:p>
            <a:pPr>
              <a:lnSpc>
                <a:spcPct val="90000"/>
              </a:lnSpc>
            </a:pPr>
            <a:endParaRPr lang="en-IN" sz="900" b="1" dirty="0">
              <a:solidFill>
                <a:srgbClr val="FFFFFF"/>
              </a:solidFill>
            </a:endParaRPr>
          </a:p>
          <a:p>
            <a:pPr>
              <a:lnSpc>
                <a:spcPct val="90000"/>
              </a:lnSpc>
            </a:pPr>
            <a:endParaRPr lang="en-IN" sz="900" b="1" dirty="0">
              <a:solidFill>
                <a:srgbClr val="FFFFFF"/>
              </a:solidFill>
            </a:endParaRPr>
          </a:p>
        </p:txBody>
      </p:sp>
      <p:sp>
        <p:nvSpPr>
          <p:cNvPr id="17" name="Rectangle 16">
            <a:extLst>
              <a:ext uri="{FF2B5EF4-FFF2-40B4-BE49-F238E27FC236}">
                <a16:creationId xmlns:a16="http://schemas.microsoft.com/office/drawing/2014/main" id="{54F2E435-6009-43BC-8A4B-89A894831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0916" y="0"/>
            <a:ext cx="609108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Rounded Rectangle 14">
            <a:extLst>
              <a:ext uri="{FF2B5EF4-FFF2-40B4-BE49-F238E27FC236}">
                <a16:creationId xmlns:a16="http://schemas.microsoft.com/office/drawing/2014/main" id="{4B9EE88D-53BD-40A5-BC4F-3ACBEFC12C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56326" y="958640"/>
            <a:ext cx="4792210" cy="4945244"/>
          </a:xfrm>
          <a:prstGeom prst="roundRect">
            <a:avLst>
              <a:gd name="adj" fmla="val 3513"/>
            </a:avLst>
          </a:prstGeom>
          <a:solidFill>
            <a:schemeClr val="bg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13B8E77-C10C-9AC5-40C0-BEB491768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772400" y="1513455"/>
            <a:ext cx="2810106" cy="2429110"/>
          </a:xfrm>
          <a:prstGeom prst="rect">
            <a:avLst/>
          </a:prstGeom>
          <a:noFill/>
        </p:spPr>
      </p:pic>
      <p:sp>
        <p:nvSpPr>
          <p:cNvPr id="9" name="TextBox 8">
            <a:extLst>
              <a:ext uri="{FF2B5EF4-FFF2-40B4-BE49-F238E27FC236}">
                <a16:creationId xmlns:a16="http://schemas.microsoft.com/office/drawing/2014/main" id="{21E59E23-FF94-3B53-D648-B6264D7421CB}"/>
              </a:ext>
            </a:extLst>
          </p:cNvPr>
          <p:cNvSpPr txBox="1"/>
          <p:nvPr/>
        </p:nvSpPr>
        <p:spPr>
          <a:xfrm>
            <a:off x="7523791" y="1144123"/>
            <a:ext cx="3058715" cy="369332"/>
          </a:xfrm>
          <a:prstGeom prst="rect">
            <a:avLst/>
          </a:prstGeom>
          <a:noFill/>
        </p:spPr>
        <p:txBody>
          <a:bodyPr wrap="square" rtlCol="0">
            <a:spAutoFit/>
          </a:bodyPr>
          <a:lstStyle/>
          <a:p>
            <a:pPr algn="ctr"/>
            <a:r>
              <a:rPr lang="en-US" b="1" dirty="0">
                <a:solidFill>
                  <a:srgbClr val="C00000"/>
                </a:solidFill>
              </a:rPr>
              <a:t>SAY NO TO FRAUD</a:t>
            </a:r>
          </a:p>
        </p:txBody>
      </p:sp>
      <p:sp>
        <p:nvSpPr>
          <p:cNvPr id="11" name="TextBox 10">
            <a:extLst>
              <a:ext uri="{FF2B5EF4-FFF2-40B4-BE49-F238E27FC236}">
                <a16:creationId xmlns:a16="http://schemas.microsoft.com/office/drawing/2014/main" id="{AEB5AE0D-82E5-E372-84CE-4C3242283C7D}"/>
              </a:ext>
            </a:extLst>
          </p:cNvPr>
          <p:cNvSpPr txBox="1"/>
          <p:nvPr/>
        </p:nvSpPr>
        <p:spPr>
          <a:xfrm>
            <a:off x="7430120" y="4098050"/>
            <a:ext cx="3951878" cy="1246495"/>
          </a:xfrm>
          <a:prstGeom prst="rect">
            <a:avLst/>
          </a:prstGeom>
          <a:noFill/>
        </p:spPr>
        <p:txBody>
          <a:bodyPr wrap="square" rtlCol="0">
            <a:spAutoFit/>
          </a:bodyPr>
          <a:lstStyle/>
          <a:p>
            <a:r>
              <a:rPr lang="en-US" sz="2500" b="1" dirty="0"/>
              <a:t>Machine Learning Strategies for Detecting Insurance Claim Fraud</a:t>
            </a:r>
          </a:p>
        </p:txBody>
      </p:sp>
    </p:spTree>
    <p:extLst>
      <p:ext uri="{BB962C8B-B14F-4D97-AF65-F5344CB8AC3E}">
        <p14:creationId xmlns:p14="http://schemas.microsoft.com/office/powerpoint/2010/main" val="166385374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BE55D-DD05-4E26-8698-C0C4F8D56774}"/>
              </a:ext>
            </a:extLst>
          </p:cNvPr>
          <p:cNvSpPr>
            <a:spLocks noGrp="1"/>
          </p:cNvSpPr>
          <p:nvPr>
            <p:ph type="title"/>
          </p:nvPr>
        </p:nvSpPr>
        <p:spPr>
          <a:xfrm>
            <a:off x="810000" y="447188"/>
            <a:ext cx="10571998" cy="841941"/>
          </a:xfrm>
          <a:effectLst/>
        </p:spPr>
        <p:txBody>
          <a:bodyPr anchor="ctr">
            <a:normAutofit/>
          </a:bodyPr>
          <a:lstStyle/>
          <a:p>
            <a:pPr algn="ctr"/>
            <a:r>
              <a:rPr lang="en-IN" sz="2800" dirty="0">
                <a:solidFill>
                  <a:schemeClr val="tx1"/>
                </a:solidFill>
              </a:rPr>
              <a:t>Overview</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2B52763-46B6-4348-9953-4D21DF8FAB66}"/>
              </a:ext>
            </a:extLst>
          </p:cNvPr>
          <p:cNvSpPr>
            <a:spLocks noGrp="1"/>
          </p:cNvSpPr>
          <p:nvPr>
            <p:ph idx="1"/>
          </p:nvPr>
        </p:nvSpPr>
        <p:spPr>
          <a:xfrm>
            <a:off x="1112522" y="1976718"/>
            <a:ext cx="9966953" cy="4525094"/>
          </a:xfrm>
          <a:effectLst/>
        </p:spPr>
        <p:txBody>
          <a:bodyPr>
            <a:normAutofit fontScale="85000" lnSpcReduction="20000"/>
          </a:bodyPr>
          <a:lstStyle/>
          <a:p>
            <a:r>
              <a:rPr lang="en-US" sz="1800" b="1" dirty="0">
                <a:latin typeface="Open Sans" panose="020B0606030504020204" pitchFamily="34" charset="0"/>
                <a:ea typeface="Open Sans" panose="020B0606030504020204" pitchFamily="34" charset="0"/>
                <a:cs typeface="Open Sans" panose="020B0606030504020204" pitchFamily="34" charset="0"/>
              </a:rPr>
              <a:t>Problem Statement:</a:t>
            </a:r>
          </a:p>
          <a:p>
            <a:pPr marL="346075" indent="0">
              <a:buNone/>
            </a:pPr>
            <a:r>
              <a:rPr lang="en-US" sz="16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Global Insure, a leading insurance company, processes thousands of claims annually. However, a significant percentage of these claims turn out to be fraudulent, resulting in considerable financial losses. The company’s current process for identifying fraudulent claims involves manual inspections, which is time-consuming and inefficient. Fraudulent claims are often detected too late in the process, after the company has already paid out significant amounts. Global Insure wants to improve its fraud detection process using data-driven insights to classify claims as fraudulent or legitimate early in the approval process. This would minimize financial losses and optimize the overall claims handling process.</a:t>
            </a:r>
            <a:endParaRPr lang="en-US" sz="1600" b="1" dirty="0">
              <a:latin typeface="Open Sans" panose="020B0606030504020204" pitchFamily="34" charset="0"/>
              <a:ea typeface="Open Sans" panose="020B0606030504020204" pitchFamily="34" charset="0"/>
              <a:cs typeface="Open Sans" panose="020B0606030504020204" pitchFamily="34" charset="0"/>
            </a:endParaRPr>
          </a:p>
          <a:p>
            <a:r>
              <a:rPr lang="en-US" b="1"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Business Objective:</a:t>
            </a:r>
          </a:p>
          <a:p>
            <a:pPr algn="l">
              <a:buFont typeface="Arial" panose="020B0604020202020204" pitchFamily="34" charset="0"/>
              <a:buChar char="•"/>
            </a:pPr>
            <a:r>
              <a:rPr lang="en-US" sz="1600" b="0" i="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Global Insure aims to build a model to classify insurance claims as either fraudulent or legitimate based on historical claim details and customer profiles.</a:t>
            </a:r>
          </a:p>
          <a:p>
            <a:pPr algn="l">
              <a:buFont typeface="Arial" panose="020B0604020202020204" pitchFamily="34" charset="0"/>
              <a:buChar char="•"/>
            </a:pPr>
            <a:r>
              <a:rPr lang="en-US" sz="1600" b="0" i="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The goal is to predict which claims are likely to be fraudulent before they are approved, minimizing financial losses and optimizing the claims handling process.</a:t>
            </a:r>
            <a:endParaRPr lang="en-US" sz="16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indent="-285750" algn="just">
              <a:lnSpc>
                <a:spcPct val="107000"/>
              </a:lnSpc>
              <a:spcBef>
                <a:spcPts val="0"/>
              </a:spcBef>
              <a:spcAft>
                <a:spcPts val="800"/>
              </a:spcAft>
            </a:pPr>
            <a:r>
              <a:rPr lang="en-US" sz="1800" b="1" kern="100" dirty="0">
                <a:solidFill>
                  <a:srgbClr val="1F2328"/>
                </a:solidFill>
                <a:latin typeface="Open Sans" panose="020B0606030504020204" pitchFamily="34" charset="0"/>
                <a:ea typeface="Open Sans" panose="020B0606030504020204" pitchFamily="34" charset="0"/>
                <a:cs typeface="Open Sans" panose="020B0606030504020204" pitchFamily="34" charset="0"/>
              </a:rPr>
              <a:t>Why to solve this problem:</a:t>
            </a:r>
          </a:p>
          <a:p>
            <a:pPr marL="457200" marR="0" indent="-401638" algn="just">
              <a:lnSpc>
                <a:spcPct val="107000"/>
              </a:lnSpc>
              <a:spcBef>
                <a:spcPts val="0"/>
              </a:spcBef>
              <a:spcAft>
                <a:spcPts val="800"/>
              </a:spcAft>
              <a:buNone/>
            </a:pPr>
            <a:r>
              <a:rPr lang="en-US" sz="16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      </a:t>
            </a:r>
            <a:r>
              <a:rPr lang="en-US" sz="15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Identify the circumstances which lead to fraudulent claims.</a:t>
            </a:r>
          </a:p>
          <a:p>
            <a:pPr marL="457200" marR="0" indent="-166688" algn="just">
              <a:lnSpc>
                <a:spcPct val="107000"/>
              </a:lnSpc>
              <a:spcBef>
                <a:spcPts val="0"/>
              </a:spcBef>
              <a:spcAft>
                <a:spcPts val="800"/>
              </a:spcAft>
              <a:buNone/>
            </a:pPr>
            <a:r>
              <a:rPr lang="en-US" sz="1500" kern="100" dirty="0">
                <a:solidFill>
                  <a:srgbClr val="1F2328"/>
                </a:solidFill>
                <a:latin typeface="Open Sans" panose="020B0606030504020204" pitchFamily="34" charset="0"/>
                <a:ea typeface="Open Sans" panose="020B0606030504020204" pitchFamily="34" charset="0"/>
                <a:cs typeface="Open Sans" panose="020B0606030504020204" pitchFamily="34" charset="0"/>
              </a:rPr>
              <a:t>Reduce reliance on human investigators to determine.</a:t>
            </a:r>
          </a:p>
          <a:p>
            <a:pPr marL="457200" marR="0" indent="-166688" algn="just">
              <a:lnSpc>
                <a:spcPct val="107000"/>
              </a:lnSpc>
              <a:spcBef>
                <a:spcPts val="0"/>
              </a:spcBef>
              <a:spcAft>
                <a:spcPts val="800"/>
              </a:spcAft>
              <a:buNone/>
            </a:pPr>
            <a:r>
              <a:rPr lang="en-US" sz="15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rPr>
              <a:t>Correctly identify legal claims to ensure payout to rightful policyholders.</a:t>
            </a:r>
          </a:p>
          <a:p>
            <a:pPr marL="457200" marR="0" indent="-166688" algn="just">
              <a:lnSpc>
                <a:spcPct val="107000"/>
              </a:lnSpc>
              <a:spcBef>
                <a:spcPts val="0"/>
              </a:spcBef>
              <a:spcAft>
                <a:spcPts val="800"/>
              </a:spcAft>
              <a:buNone/>
            </a:pPr>
            <a:r>
              <a:rPr lang="en-US" sz="1500" kern="100" dirty="0">
                <a:solidFill>
                  <a:srgbClr val="1F2328"/>
                </a:solidFill>
                <a:latin typeface="Open Sans" panose="020B0606030504020204" pitchFamily="34" charset="0"/>
                <a:ea typeface="Open Sans" panose="020B0606030504020204" pitchFamily="34" charset="0"/>
                <a:cs typeface="Open Sans" panose="020B0606030504020204" pitchFamily="34" charset="0"/>
              </a:rPr>
              <a:t>May also help to determine what type of policyholders the company should avoid.</a:t>
            </a:r>
            <a:endParaRPr lang="en-US" sz="1500" kern="100" dirty="0">
              <a:solidFill>
                <a:srgbClr val="1F2328"/>
              </a:solidFill>
              <a:effectLst/>
              <a:latin typeface="Open Sans" panose="020B0606030504020204" pitchFamily="34" charset="0"/>
              <a:ea typeface="Open Sans" panose="020B0606030504020204" pitchFamily="34" charset="0"/>
              <a:cs typeface="Open Sans" panose="020B0606030504020204" pitchFamily="34" charset="0"/>
            </a:endParaRPr>
          </a:p>
          <a:p>
            <a:pPr marL="285750" marR="0" indent="-285750" algn="just">
              <a:lnSpc>
                <a:spcPct val="107000"/>
              </a:lnSpc>
              <a:spcBef>
                <a:spcPts val="0"/>
              </a:spcBef>
              <a:spcAft>
                <a:spcPts val="800"/>
              </a:spcAft>
            </a:pPr>
            <a:endParaRPr lang="en-US" sz="1800" kern="100" dirty="0">
              <a:solidFill>
                <a:srgbClr val="1F2328"/>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20746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7FE62-3227-4DD2-95CB-B90ECD756C6B}"/>
              </a:ext>
            </a:extLst>
          </p:cNvPr>
          <p:cNvSpPr>
            <a:spLocks noGrp="1"/>
          </p:cNvSpPr>
          <p:nvPr>
            <p:ph type="title"/>
          </p:nvPr>
        </p:nvSpPr>
        <p:spPr>
          <a:xfrm>
            <a:off x="810000" y="447187"/>
            <a:ext cx="10571998" cy="552013"/>
          </a:xfrm>
          <a:effectLst/>
        </p:spPr>
        <p:txBody>
          <a:bodyPr anchor="ctr">
            <a:normAutofit/>
          </a:bodyPr>
          <a:lstStyle/>
          <a:p>
            <a:pPr algn="ctr"/>
            <a:r>
              <a:rPr lang="en-IN" sz="2800" dirty="0">
                <a:solidFill>
                  <a:schemeClr val="tx1"/>
                </a:solidFill>
              </a:rPr>
              <a:t>Methodology</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B9CB9CF-F9BD-436F-88C5-7ACC09821A62}"/>
              </a:ext>
            </a:extLst>
          </p:cNvPr>
          <p:cNvSpPr>
            <a:spLocks noGrp="1"/>
          </p:cNvSpPr>
          <p:nvPr>
            <p:ph idx="1"/>
          </p:nvPr>
        </p:nvSpPr>
        <p:spPr>
          <a:xfrm>
            <a:off x="810000" y="1576408"/>
            <a:ext cx="5746917" cy="4638125"/>
          </a:xfrm>
          <a:effectLst/>
        </p:spPr>
        <p:txBody>
          <a:bodyPr>
            <a:normAutofit fontScale="85000" lnSpcReduction="20000"/>
          </a:bodyPr>
          <a:lstStyle/>
          <a:p>
            <a:pPr marL="0" indent="0">
              <a:buNone/>
            </a:pPr>
            <a:endParaRPr lang="en-US" dirty="0"/>
          </a:p>
          <a:p>
            <a:pPr algn="l">
              <a:buFont typeface="+mj-lt"/>
              <a:buAutoNum type="arabicPeriod"/>
            </a:pPr>
            <a:r>
              <a:rPr lang="en-US" b="1" i="0" dirty="0">
                <a:solidFill>
                  <a:srgbClr val="161616"/>
                </a:solidFill>
                <a:effectLst/>
                <a:latin typeface="Open Sans" panose="020B0606030504020204" pitchFamily="34" charset="0"/>
              </a:rPr>
              <a:t>Data Preparation</a:t>
            </a:r>
            <a:r>
              <a:rPr lang="en-US" b="0" i="0" dirty="0">
                <a:solidFill>
                  <a:srgbClr val="161616"/>
                </a:solidFill>
                <a:effectLst/>
                <a:latin typeface="Open Sans" panose="020B0606030504020204" pitchFamily="34" charset="0"/>
              </a:rPr>
              <a:t>:</a:t>
            </a:r>
          </a:p>
          <a:p>
            <a:pPr marL="742950" lvl="1" indent="-285750" algn="l">
              <a:buFont typeface="+mj-lt"/>
              <a:buAutoNum type="arabicPeriod"/>
            </a:pPr>
            <a:r>
              <a:rPr lang="en-US" b="0" i="0" dirty="0">
                <a:solidFill>
                  <a:srgbClr val="161616"/>
                </a:solidFill>
                <a:effectLst/>
                <a:latin typeface="Open Sans" panose="020B0606030504020204" pitchFamily="34" charset="0"/>
              </a:rPr>
              <a:t>The dataset consists of 40 columns and 1000 rows, with attributes such as claim amounts, customer profiles, and claim types.</a:t>
            </a:r>
          </a:p>
          <a:p>
            <a:pPr marL="742950" lvl="1" indent="-285750" algn="l">
              <a:buFont typeface="+mj-lt"/>
              <a:buAutoNum type="arabicPeriod"/>
            </a:pPr>
            <a:r>
              <a:rPr lang="en-US" b="0" i="0" dirty="0">
                <a:solidFill>
                  <a:srgbClr val="161616"/>
                </a:solidFill>
                <a:effectLst/>
                <a:latin typeface="Open Sans" panose="020B0606030504020204" pitchFamily="34" charset="0"/>
              </a:rPr>
              <a:t>Data preprocessing involved cleaning, transforming, and engineering features from raw claim data to ensure effective model learning.</a:t>
            </a:r>
          </a:p>
          <a:p>
            <a:pPr algn="l">
              <a:buFont typeface="+mj-lt"/>
              <a:buAutoNum type="arabicPeriod"/>
            </a:pPr>
            <a:r>
              <a:rPr lang="en-US" b="1" i="0" dirty="0">
                <a:solidFill>
                  <a:srgbClr val="161616"/>
                </a:solidFill>
                <a:effectLst/>
                <a:latin typeface="Open Sans" panose="020B0606030504020204" pitchFamily="34" charset="0"/>
              </a:rPr>
              <a:t>Exploratory Data Analysis (EDA)</a:t>
            </a:r>
            <a:r>
              <a:rPr lang="en-US" b="0" i="0" dirty="0">
                <a:solidFill>
                  <a:srgbClr val="161616"/>
                </a:solidFill>
                <a:effectLst/>
                <a:latin typeface="Open Sans" panose="020B0606030504020204" pitchFamily="34" charset="0"/>
              </a:rPr>
              <a:t>:</a:t>
            </a:r>
          </a:p>
          <a:p>
            <a:pPr marL="742950" lvl="1" indent="-285750" algn="l">
              <a:buFont typeface="+mj-lt"/>
              <a:buAutoNum type="arabicPeriod"/>
            </a:pPr>
            <a:r>
              <a:rPr lang="en-US" b="0" i="0" dirty="0">
                <a:solidFill>
                  <a:srgbClr val="161616"/>
                </a:solidFill>
                <a:effectLst/>
                <a:latin typeface="Open Sans" panose="020B0606030504020204" pitchFamily="34" charset="0"/>
              </a:rPr>
              <a:t>Univariate and bivariate analyses were conducted to understand the distribution and relationships between features.</a:t>
            </a:r>
          </a:p>
          <a:p>
            <a:pPr marL="742950" lvl="1" indent="-285750" algn="l">
              <a:buFont typeface="+mj-lt"/>
              <a:buAutoNum type="arabicPeriod"/>
            </a:pPr>
            <a:r>
              <a:rPr lang="en-US" b="0" i="0" dirty="0">
                <a:solidFill>
                  <a:srgbClr val="161616"/>
                </a:solidFill>
                <a:effectLst/>
                <a:latin typeface="Open Sans" panose="020B0606030504020204" pitchFamily="34" charset="0"/>
              </a:rPr>
              <a:t>Correlation analysis was used to identify multicollinearity among features.</a:t>
            </a:r>
          </a:p>
          <a:p>
            <a:pPr algn="l">
              <a:buFont typeface="+mj-lt"/>
              <a:buAutoNum type="arabicPeriod"/>
            </a:pPr>
            <a:r>
              <a:rPr lang="en-US" b="1" i="0" dirty="0">
                <a:solidFill>
                  <a:srgbClr val="161616"/>
                </a:solidFill>
                <a:effectLst/>
                <a:latin typeface="Open Sans" panose="020B0606030504020204" pitchFamily="34" charset="0"/>
              </a:rPr>
              <a:t>Feature Engineering</a:t>
            </a:r>
            <a:r>
              <a:rPr lang="en-US" b="0" i="0" dirty="0">
                <a:solidFill>
                  <a:srgbClr val="161616"/>
                </a:solidFill>
                <a:effectLst/>
                <a:latin typeface="Open Sans" panose="020B0606030504020204" pitchFamily="34" charset="0"/>
              </a:rPr>
              <a:t>:</a:t>
            </a:r>
          </a:p>
          <a:p>
            <a:pPr marL="742950" lvl="1" indent="-285750" algn="l">
              <a:buFont typeface="+mj-lt"/>
              <a:buAutoNum type="arabicPeriod"/>
            </a:pPr>
            <a:r>
              <a:rPr lang="en-US" b="0" i="0" dirty="0">
                <a:solidFill>
                  <a:srgbClr val="161616"/>
                </a:solidFill>
                <a:effectLst/>
                <a:latin typeface="Open Sans" panose="020B0606030504020204" pitchFamily="34" charset="0"/>
              </a:rPr>
              <a:t>Resampling techniques like </a:t>
            </a:r>
            <a:r>
              <a:rPr lang="en-US" b="0" i="0" dirty="0" err="1">
                <a:solidFill>
                  <a:srgbClr val="161616"/>
                </a:solidFill>
                <a:effectLst/>
                <a:latin typeface="Open Sans" panose="020B0606030504020204" pitchFamily="34" charset="0"/>
              </a:rPr>
              <a:t>RandomOverSampler</a:t>
            </a:r>
            <a:r>
              <a:rPr lang="en-US" b="0" i="0" dirty="0">
                <a:solidFill>
                  <a:srgbClr val="161616"/>
                </a:solidFill>
                <a:effectLst/>
                <a:latin typeface="Open Sans" panose="020B0606030504020204" pitchFamily="34" charset="0"/>
              </a:rPr>
              <a:t> were used to address class imbalance.</a:t>
            </a:r>
          </a:p>
          <a:p>
            <a:pPr marL="742950" lvl="1" indent="-285750" algn="l">
              <a:buFont typeface="+mj-lt"/>
              <a:buAutoNum type="arabicPeriod"/>
            </a:pPr>
            <a:r>
              <a:rPr lang="en-US" b="0" i="0" dirty="0">
                <a:solidFill>
                  <a:srgbClr val="161616"/>
                </a:solidFill>
                <a:effectLst/>
                <a:latin typeface="Open Sans" panose="020B0606030504020204" pitchFamily="34" charset="0"/>
              </a:rPr>
              <a:t>New features were created from existing ones to enhance the model's ability to capture patterns in the data.</a:t>
            </a:r>
          </a:p>
        </p:txBody>
      </p:sp>
      <p:pic>
        <p:nvPicPr>
          <p:cNvPr id="5" name="Picture 4">
            <a:extLst>
              <a:ext uri="{FF2B5EF4-FFF2-40B4-BE49-F238E27FC236}">
                <a16:creationId xmlns:a16="http://schemas.microsoft.com/office/drawing/2014/main" id="{40E20175-9D00-A693-C0B2-ADD231B117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8989" y="1895898"/>
            <a:ext cx="5378825" cy="4318635"/>
          </a:xfrm>
          <a:prstGeom prst="rect">
            <a:avLst/>
          </a:prstGeom>
          <a:noFill/>
          <a:ln>
            <a:noFill/>
          </a:ln>
        </p:spPr>
      </p:pic>
    </p:spTree>
    <p:extLst>
      <p:ext uri="{BB962C8B-B14F-4D97-AF65-F5344CB8AC3E}">
        <p14:creationId xmlns:p14="http://schemas.microsoft.com/office/powerpoint/2010/main" val="251503683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C4EB3B-1A9F-4E51-8E09-D1D5EEA2F409}"/>
              </a:ext>
            </a:extLst>
          </p:cNvPr>
          <p:cNvSpPr>
            <a:spLocks noGrp="1"/>
          </p:cNvSpPr>
          <p:nvPr>
            <p:ph type="title"/>
          </p:nvPr>
        </p:nvSpPr>
        <p:spPr>
          <a:xfrm>
            <a:off x="810000" y="377475"/>
            <a:ext cx="10571998" cy="622348"/>
          </a:xfrm>
          <a:effectLst/>
        </p:spPr>
        <p:txBody>
          <a:bodyPr anchor="ctr">
            <a:normAutofit/>
          </a:bodyPr>
          <a:lstStyle/>
          <a:p>
            <a:pPr algn="ctr"/>
            <a:r>
              <a:rPr lang="en-IN" sz="2800" dirty="0">
                <a:solidFill>
                  <a:schemeClr val="tx1"/>
                </a:solidFill>
              </a:rPr>
              <a:t>Models and Approaches</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595238-FC29-49E9-BA6D-2BAD0537DACA}"/>
              </a:ext>
            </a:extLst>
          </p:cNvPr>
          <p:cNvSpPr>
            <a:spLocks noGrp="1"/>
          </p:cNvSpPr>
          <p:nvPr>
            <p:ph idx="1"/>
          </p:nvPr>
        </p:nvSpPr>
        <p:spPr>
          <a:xfrm>
            <a:off x="637093" y="1924146"/>
            <a:ext cx="7350460" cy="4127030"/>
          </a:xfrm>
          <a:effectLst/>
        </p:spPr>
        <p:txBody>
          <a:bodyPr>
            <a:normAutofit/>
          </a:bodyPr>
          <a:lstStyle/>
          <a:p>
            <a:pPr algn="l">
              <a:buFont typeface="+mj-lt"/>
              <a:buAutoNum type="arabicPeriod"/>
            </a:pPr>
            <a:r>
              <a:rPr lang="en-US" sz="1400" b="1" i="0" dirty="0">
                <a:solidFill>
                  <a:srgbClr val="161616"/>
                </a:solidFill>
                <a:effectLst/>
                <a:latin typeface="Open Sans" panose="020B0606030504020204" pitchFamily="34" charset="0"/>
              </a:rPr>
              <a:t>Model Building</a:t>
            </a:r>
            <a:r>
              <a:rPr lang="en-US" sz="1400" b="0" i="0" dirty="0">
                <a:solidFill>
                  <a:srgbClr val="161616"/>
                </a:solidFill>
                <a:effectLst/>
                <a:latin typeface="Open Sans" panose="020B0606030504020204" pitchFamily="34" charset="0"/>
              </a:rPr>
              <a:t>:</a:t>
            </a:r>
          </a:p>
          <a:p>
            <a:pPr marL="742950" lvl="1" indent="-285750" algn="l">
              <a:buFont typeface="+mj-lt"/>
              <a:buAutoNum type="arabicPeriod"/>
            </a:pPr>
            <a:r>
              <a:rPr lang="en-US" sz="1400" b="0" i="0" dirty="0">
                <a:solidFill>
                  <a:srgbClr val="161616"/>
                </a:solidFill>
                <a:effectLst/>
                <a:latin typeface="Open Sans" panose="020B0606030504020204" pitchFamily="34" charset="0"/>
              </a:rPr>
              <a:t>Two models were built: Logistic Regression and Random Forest.</a:t>
            </a:r>
          </a:p>
          <a:p>
            <a:pPr marL="742950" lvl="1" indent="-285750" algn="l">
              <a:buFont typeface="+mj-lt"/>
              <a:buAutoNum type="arabicPeriod"/>
            </a:pPr>
            <a:r>
              <a:rPr lang="en-US" sz="1400" b="0" i="0" dirty="0">
                <a:solidFill>
                  <a:srgbClr val="161616"/>
                </a:solidFill>
                <a:effectLst/>
                <a:latin typeface="Open Sans" panose="020B0606030504020204" pitchFamily="34" charset="0"/>
              </a:rPr>
              <a:t>Logistic Regression used RFECV for feature selection, while Random Forest involved hyperparameter tuning using grid search.</a:t>
            </a:r>
          </a:p>
          <a:p>
            <a:pPr algn="l">
              <a:buFont typeface="+mj-lt"/>
              <a:buAutoNum type="arabicPeriod"/>
            </a:pPr>
            <a:r>
              <a:rPr lang="en-US" sz="1400" b="1" i="0" dirty="0">
                <a:solidFill>
                  <a:srgbClr val="161616"/>
                </a:solidFill>
                <a:effectLst/>
                <a:latin typeface="Open Sans" panose="020B0606030504020204" pitchFamily="34" charset="0"/>
              </a:rPr>
              <a:t>Model Evaluation</a:t>
            </a:r>
            <a:r>
              <a:rPr lang="en-US" sz="1400" b="0" i="0" dirty="0">
                <a:solidFill>
                  <a:srgbClr val="161616"/>
                </a:solidFill>
                <a:effectLst/>
                <a:latin typeface="Open Sans" panose="020B0606030504020204" pitchFamily="34" charset="0"/>
              </a:rPr>
              <a:t>:</a:t>
            </a:r>
          </a:p>
          <a:p>
            <a:pPr marL="742950" lvl="1" indent="-285750" algn="l">
              <a:buFont typeface="+mj-lt"/>
              <a:buAutoNum type="arabicPeriod"/>
            </a:pPr>
            <a:r>
              <a:rPr lang="en-US" sz="1400" b="0" i="0" dirty="0">
                <a:solidFill>
                  <a:srgbClr val="161616"/>
                </a:solidFill>
                <a:effectLst/>
                <a:latin typeface="Open Sans" panose="020B0606030504020204" pitchFamily="34" charset="0"/>
              </a:rPr>
              <a:t>Models were evaluated using metrics such as accuracy, sensitivity, specificity, precision, recall, and F1-score.</a:t>
            </a:r>
          </a:p>
          <a:p>
            <a:pPr marL="742950" lvl="1" indent="-285750" algn="l">
              <a:buFont typeface="+mj-lt"/>
              <a:buAutoNum type="arabicPeriod"/>
            </a:pPr>
            <a:r>
              <a:rPr lang="en-US" sz="1400" b="0" i="0" dirty="0">
                <a:solidFill>
                  <a:srgbClr val="161616"/>
                </a:solidFill>
                <a:effectLst/>
                <a:latin typeface="Open Sans" panose="020B0606030504020204" pitchFamily="34" charset="0"/>
              </a:rPr>
              <a:t>Predictions were made on both training and validation data to assess model performance.</a:t>
            </a:r>
          </a:p>
        </p:txBody>
      </p:sp>
      <p:pic>
        <p:nvPicPr>
          <p:cNvPr id="4" name="Picture 3">
            <a:extLst>
              <a:ext uri="{FF2B5EF4-FFF2-40B4-BE49-F238E27FC236}">
                <a16:creationId xmlns:a16="http://schemas.microsoft.com/office/drawing/2014/main" id="{817B0534-C449-9DEA-D1CC-993FD469877B}"/>
              </a:ext>
            </a:extLst>
          </p:cNvPr>
          <p:cNvPicPr>
            <a:picLocks noChangeAspect="1"/>
          </p:cNvPicPr>
          <p:nvPr/>
        </p:nvPicPr>
        <p:blipFill>
          <a:blip r:embed="rId2"/>
          <a:stretch>
            <a:fillRect/>
          </a:stretch>
        </p:blipFill>
        <p:spPr>
          <a:xfrm>
            <a:off x="7854671" y="999823"/>
            <a:ext cx="4199366" cy="2743200"/>
          </a:xfrm>
          <a:prstGeom prst="rect">
            <a:avLst/>
          </a:prstGeom>
        </p:spPr>
      </p:pic>
      <p:pic>
        <p:nvPicPr>
          <p:cNvPr id="5" name="Picture 4">
            <a:extLst>
              <a:ext uri="{FF2B5EF4-FFF2-40B4-BE49-F238E27FC236}">
                <a16:creationId xmlns:a16="http://schemas.microsoft.com/office/drawing/2014/main" id="{E4AE9A23-8AB1-D871-85DD-A760C82B36EB}"/>
              </a:ext>
            </a:extLst>
          </p:cNvPr>
          <p:cNvPicPr>
            <a:picLocks noChangeAspect="1"/>
          </p:cNvPicPr>
          <p:nvPr/>
        </p:nvPicPr>
        <p:blipFill>
          <a:blip r:embed="rId3"/>
          <a:stretch>
            <a:fillRect/>
          </a:stretch>
        </p:blipFill>
        <p:spPr>
          <a:xfrm>
            <a:off x="8146558" y="3676141"/>
            <a:ext cx="3427333" cy="2790825"/>
          </a:xfrm>
          <a:prstGeom prst="rect">
            <a:avLst/>
          </a:prstGeom>
        </p:spPr>
      </p:pic>
    </p:spTree>
    <p:extLst>
      <p:ext uri="{BB962C8B-B14F-4D97-AF65-F5344CB8AC3E}">
        <p14:creationId xmlns:p14="http://schemas.microsoft.com/office/powerpoint/2010/main" val="330453025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48344D0D-62BC-2D65-D5A6-01D5E3E02A2E}"/>
              </a:ext>
            </a:extLst>
          </p:cNvPr>
          <p:cNvPicPr>
            <a:picLocks noChangeAspect="1"/>
          </p:cNvPicPr>
          <p:nvPr/>
        </p:nvPicPr>
        <p:blipFill>
          <a:blip r:embed="rId2"/>
          <a:stretch>
            <a:fillRect/>
          </a:stretch>
        </p:blipFill>
        <p:spPr>
          <a:xfrm>
            <a:off x="5389645" y="965603"/>
            <a:ext cx="6138798" cy="2392172"/>
          </a:xfrm>
          <a:prstGeom prst="rect">
            <a:avLst/>
          </a:prstGeom>
        </p:spPr>
      </p:pic>
      <p:pic>
        <p:nvPicPr>
          <p:cNvPr id="2" name="Picture 1">
            <a:extLst>
              <a:ext uri="{FF2B5EF4-FFF2-40B4-BE49-F238E27FC236}">
                <a16:creationId xmlns:a16="http://schemas.microsoft.com/office/drawing/2014/main" id="{354C4695-011B-DD81-A345-263BC3892209}"/>
              </a:ext>
            </a:extLst>
          </p:cNvPr>
          <p:cNvPicPr>
            <a:picLocks noChangeAspect="1"/>
          </p:cNvPicPr>
          <p:nvPr/>
        </p:nvPicPr>
        <p:blipFill>
          <a:blip r:embed="rId3"/>
          <a:stretch>
            <a:fillRect/>
          </a:stretch>
        </p:blipFill>
        <p:spPr>
          <a:xfrm>
            <a:off x="690022" y="689584"/>
            <a:ext cx="4673159" cy="2105025"/>
          </a:xfrm>
          <a:prstGeom prst="rect">
            <a:avLst/>
          </a:prstGeom>
        </p:spPr>
      </p:pic>
      <p:sp>
        <p:nvSpPr>
          <p:cNvPr id="3" name="TextBox 2">
            <a:extLst>
              <a:ext uri="{FF2B5EF4-FFF2-40B4-BE49-F238E27FC236}">
                <a16:creationId xmlns:a16="http://schemas.microsoft.com/office/drawing/2014/main" id="{E28EE1CF-A984-6179-9DC9-2313B3C73C98}"/>
              </a:ext>
            </a:extLst>
          </p:cNvPr>
          <p:cNvSpPr txBox="1"/>
          <p:nvPr/>
        </p:nvSpPr>
        <p:spPr>
          <a:xfrm>
            <a:off x="878239" y="3001163"/>
            <a:ext cx="4192859" cy="307777"/>
          </a:xfrm>
          <a:prstGeom prst="rect">
            <a:avLst/>
          </a:prstGeom>
          <a:noFill/>
        </p:spPr>
        <p:txBody>
          <a:bodyPr wrap="square" rtlCol="0">
            <a:spAutoFit/>
          </a:bodyPr>
          <a:lstStyle/>
          <a:p>
            <a:r>
              <a:rPr lang="en-US" sz="1400" b="1"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Model Comparison on Validation Set</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2BF858A2-6723-0D49-14F6-0F8B67DA88A0}"/>
              </a:ext>
            </a:extLst>
          </p:cNvPr>
          <p:cNvPicPr>
            <a:picLocks noChangeAspect="1"/>
          </p:cNvPicPr>
          <p:nvPr/>
        </p:nvPicPr>
        <p:blipFill>
          <a:blip r:embed="rId4"/>
          <a:stretch>
            <a:fillRect/>
          </a:stretch>
        </p:blipFill>
        <p:spPr>
          <a:xfrm>
            <a:off x="878239" y="3338896"/>
            <a:ext cx="4105275" cy="1666875"/>
          </a:xfrm>
          <a:prstGeom prst="rect">
            <a:avLst/>
          </a:prstGeom>
        </p:spPr>
      </p:pic>
      <p:sp>
        <p:nvSpPr>
          <p:cNvPr id="7" name="TextBox 6">
            <a:extLst>
              <a:ext uri="{FF2B5EF4-FFF2-40B4-BE49-F238E27FC236}">
                <a16:creationId xmlns:a16="http://schemas.microsoft.com/office/drawing/2014/main" id="{84F913FC-DCD6-699C-64D5-9FFC2BCE203A}"/>
              </a:ext>
            </a:extLst>
          </p:cNvPr>
          <p:cNvSpPr txBox="1"/>
          <p:nvPr/>
        </p:nvSpPr>
        <p:spPr>
          <a:xfrm>
            <a:off x="878239" y="4937608"/>
            <a:ext cx="4987302" cy="1292662"/>
          </a:xfrm>
          <a:prstGeom prst="rect">
            <a:avLst/>
          </a:prstGeom>
          <a:noFill/>
        </p:spPr>
        <p:txBody>
          <a:bodyPr wrap="square" rtlCol="0">
            <a:spAutoFit/>
          </a:bodyPr>
          <a:lstStyle/>
          <a:p>
            <a:r>
              <a:rPr lang="en-US" sz="1300" dirty="0">
                <a:latin typeface="Open Sans" panose="020B0606030504020204" pitchFamily="34" charset="0"/>
                <a:ea typeface="Open Sans" panose="020B0606030504020204" pitchFamily="34" charset="0"/>
                <a:cs typeface="Open Sans" panose="020B0606030504020204" pitchFamily="34" charset="0"/>
              </a:rPr>
              <a:t>| F1 Score | 0.55 | 0.59</a:t>
            </a:r>
          </a:p>
          <a:p>
            <a:endParaRPr lang="en-US" sz="1300" dirty="0">
              <a:latin typeface="Open Sans" panose="020B0606030504020204" pitchFamily="34" charset="0"/>
              <a:ea typeface="Open Sans" panose="020B0606030504020204" pitchFamily="34" charset="0"/>
              <a:cs typeface="Open Sans" panose="020B0606030504020204" pitchFamily="34" charset="0"/>
            </a:endParaRPr>
          </a:p>
          <a:p>
            <a:pPr marL="166688" indent="-166688">
              <a:tabLst>
                <a:tab pos="166688" algn="l"/>
              </a:tabLst>
            </a:pPr>
            <a:r>
              <a:rPr lang="en-US" sz="1300" dirty="0">
                <a:latin typeface="Open Sans" panose="020B0606030504020204" pitchFamily="34" charset="0"/>
                <a:ea typeface="Open Sans" panose="020B0606030504020204" pitchFamily="34" charset="0"/>
                <a:cs typeface="Open Sans" panose="020B0606030504020204" pitchFamily="34" charset="0"/>
              </a:rPr>
              <a:t>1.	Random Forest (tuned) performs better than logistic regression across in accuracy and F1 score.</a:t>
            </a:r>
          </a:p>
          <a:p>
            <a:pPr marL="166688" indent="-166688">
              <a:tabLst>
                <a:tab pos="166688" algn="l"/>
              </a:tabLst>
            </a:pPr>
            <a:r>
              <a:rPr lang="en-US" sz="1300" dirty="0">
                <a:latin typeface="Open Sans" panose="020B0606030504020204" pitchFamily="34" charset="0"/>
                <a:ea typeface="Open Sans" panose="020B0606030504020204" pitchFamily="34" charset="0"/>
                <a:cs typeface="Open Sans" panose="020B0606030504020204" pitchFamily="34" charset="0"/>
              </a:rPr>
              <a:t>2.	F1 Score: Balances the trade-off between catching fraud and minimizing false positives.</a:t>
            </a:r>
          </a:p>
        </p:txBody>
      </p:sp>
      <p:pic>
        <p:nvPicPr>
          <p:cNvPr id="8" name="Picture 7">
            <a:extLst>
              <a:ext uri="{FF2B5EF4-FFF2-40B4-BE49-F238E27FC236}">
                <a16:creationId xmlns:a16="http://schemas.microsoft.com/office/drawing/2014/main" id="{3DD2E8B9-4BE4-FB87-4041-9979CD86882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02634" y="3486150"/>
            <a:ext cx="3801093" cy="2543175"/>
          </a:xfrm>
          <a:prstGeom prst="rect">
            <a:avLst/>
          </a:prstGeom>
          <a:noFill/>
          <a:ln>
            <a:noFill/>
          </a:ln>
        </p:spPr>
      </p:pic>
    </p:spTree>
    <p:extLst>
      <p:ext uri="{BB962C8B-B14F-4D97-AF65-F5344CB8AC3E}">
        <p14:creationId xmlns:p14="http://schemas.microsoft.com/office/powerpoint/2010/main" val="10571438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E0D4A3-ECB8-4689-ABDB-9CE848CE83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09EEE4-F7A1-48E8-9B81-1C5E84298A38}"/>
              </a:ext>
            </a:extLst>
          </p:cNvPr>
          <p:cNvSpPr>
            <a:spLocks noGrp="1"/>
          </p:cNvSpPr>
          <p:nvPr>
            <p:ph type="title"/>
          </p:nvPr>
        </p:nvSpPr>
        <p:spPr>
          <a:xfrm>
            <a:off x="810000" y="447188"/>
            <a:ext cx="10571998" cy="970450"/>
          </a:xfrm>
          <a:effectLst/>
        </p:spPr>
        <p:txBody>
          <a:bodyPr anchor="ctr">
            <a:normAutofit/>
          </a:bodyPr>
          <a:lstStyle/>
          <a:p>
            <a:pPr algn="ctr"/>
            <a:r>
              <a:rPr lang="en-IN" sz="2800" dirty="0">
                <a:solidFill>
                  <a:schemeClr val="tx1"/>
                </a:solidFill>
              </a:rPr>
              <a:t>Summary</a:t>
            </a:r>
          </a:p>
        </p:txBody>
      </p:sp>
      <p:sp>
        <p:nvSpPr>
          <p:cNvPr id="10" name="Freeform: Shape 9">
            <a:extLst>
              <a:ext uri="{FF2B5EF4-FFF2-40B4-BE49-F238E27FC236}">
                <a16:creationId xmlns:a16="http://schemas.microsoft.com/office/drawing/2014/main" id="{8854772B-9C8F-4037-89E0-3A45208AB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1576408"/>
            <a:ext cx="10917814" cy="4638125"/>
          </a:xfrm>
          <a:custGeom>
            <a:avLst/>
            <a:gdLst>
              <a:gd name="connsiteX0" fmla="*/ 5441025 w 10917814"/>
              <a:gd name="connsiteY0" fmla="*/ 0 h 4638125"/>
              <a:gd name="connsiteX1" fmla="*/ 5453725 w 10917814"/>
              <a:gd name="connsiteY1" fmla="*/ 0 h 4638125"/>
              <a:gd name="connsiteX2" fmla="*/ 5464308 w 10917814"/>
              <a:gd name="connsiteY2" fmla="*/ 0 h 4638125"/>
              <a:gd name="connsiteX3" fmla="*/ 5477009 w 10917814"/>
              <a:gd name="connsiteY3" fmla="*/ 4762 h 4638125"/>
              <a:gd name="connsiteX4" fmla="*/ 5489708 w 10917814"/>
              <a:gd name="connsiteY4" fmla="*/ 9525 h 4638125"/>
              <a:gd name="connsiteX5" fmla="*/ 5498175 w 10917814"/>
              <a:gd name="connsiteY5" fmla="*/ 12700 h 4638125"/>
              <a:gd name="connsiteX6" fmla="*/ 5865801 w 10917814"/>
              <a:gd name="connsiteY6" fmla="*/ 288419 h 4638125"/>
              <a:gd name="connsiteX7" fmla="*/ 10765009 w 10917814"/>
              <a:gd name="connsiteY7" fmla="*/ 288419 h 4638125"/>
              <a:gd name="connsiteX8" fmla="*/ 10917814 w 10917814"/>
              <a:gd name="connsiteY8" fmla="*/ 441224 h 4638125"/>
              <a:gd name="connsiteX9" fmla="*/ 10917814 w 10917814"/>
              <a:gd name="connsiteY9" fmla="*/ 4485320 h 4638125"/>
              <a:gd name="connsiteX10" fmla="*/ 10765009 w 10917814"/>
              <a:gd name="connsiteY10" fmla="*/ 4638125 h 4638125"/>
              <a:gd name="connsiteX11" fmla="*/ 152805 w 10917814"/>
              <a:gd name="connsiteY11" fmla="*/ 4638125 h 4638125"/>
              <a:gd name="connsiteX12" fmla="*/ 0 w 10917814"/>
              <a:gd name="connsiteY12" fmla="*/ 4485320 h 4638125"/>
              <a:gd name="connsiteX13" fmla="*/ 0 w 10917814"/>
              <a:gd name="connsiteY13" fmla="*/ 441224 h 4638125"/>
              <a:gd name="connsiteX14" fmla="*/ 152805 w 10917814"/>
              <a:gd name="connsiteY14" fmla="*/ 288419 h 4638125"/>
              <a:gd name="connsiteX15" fmla="*/ 5041650 w 10917814"/>
              <a:gd name="connsiteY15" fmla="*/ 288419 h 4638125"/>
              <a:gd name="connsiteX16" fmla="*/ 5409275 w 10917814"/>
              <a:gd name="connsiteY16" fmla="*/ 12700 h 4638125"/>
              <a:gd name="connsiteX17" fmla="*/ 5417742 w 10917814"/>
              <a:gd name="connsiteY17" fmla="*/ 9525 h 4638125"/>
              <a:gd name="connsiteX18" fmla="*/ 5430442 w 10917814"/>
              <a:gd name="connsiteY18" fmla="*/ 4762 h 46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917814" h="4638125">
                <a:moveTo>
                  <a:pt x="5441025" y="0"/>
                </a:moveTo>
                <a:lnTo>
                  <a:pt x="5453725" y="0"/>
                </a:lnTo>
                <a:lnTo>
                  <a:pt x="5464308" y="0"/>
                </a:lnTo>
                <a:lnTo>
                  <a:pt x="5477009" y="4762"/>
                </a:lnTo>
                <a:lnTo>
                  <a:pt x="5489708" y="9525"/>
                </a:lnTo>
                <a:lnTo>
                  <a:pt x="5498175" y="12700"/>
                </a:lnTo>
                <a:lnTo>
                  <a:pt x="5865801" y="288419"/>
                </a:lnTo>
                <a:lnTo>
                  <a:pt x="10765009" y="288419"/>
                </a:lnTo>
                <a:cubicBezTo>
                  <a:pt x="10849401" y="288419"/>
                  <a:pt x="10917814" y="356832"/>
                  <a:pt x="10917814" y="441224"/>
                </a:cubicBezTo>
                <a:lnTo>
                  <a:pt x="10917814" y="4485320"/>
                </a:lnTo>
                <a:cubicBezTo>
                  <a:pt x="10917814" y="4569712"/>
                  <a:pt x="10849401" y="4638125"/>
                  <a:pt x="10765009" y="4638125"/>
                </a:cubicBezTo>
                <a:lnTo>
                  <a:pt x="152805" y="4638125"/>
                </a:lnTo>
                <a:cubicBezTo>
                  <a:pt x="68413" y="4638125"/>
                  <a:pt x="0" y="4569712"/>
                  <a:pt x="0" y="4485320"/>
                </a:cubicBezTo>
                <a:lnTo>
                  <a:pt x="0" y="441224"/>
                </a:lnTo>
                <a:cubicBezTo>
                  <a:pt x="0" y="356832"/>
                  <a:pt x="68413" y="288419"/>
                  <a:pt x="152805" y="288419"/>
                </a:cubicBezTo>
                <a:lnTo>
                  <a:pt x="5041650" y="288419"/>
                </a:lnTo>
                <a:lnTo>
                  <a:pt x="5409275" y="12700"/>
                </a:lnTo>
                <a:lnTo>
                  <a:pt x="5417742" y="9525"/>
                </a:lnTo>
                <a:lnTo>
                  <a:pt x="5430442" y="4762"/>
                </a:lnTo>
                <a:close/>
              </a:path>
            </a:pathLst>
          </a:cu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C701C8-ABEA-4432-B2CA-EC209D5C6DA4}"/>
              </a:ext>
            </a:extLst>
          </p:cNvPr>
          <p:cNvSpPr>
            <a:spLocks noGrp="1"/>
          </p:cNvSpPr>
          <p:nvPr>
            <p:ph idx="1"/>
          </p:nvPr>
        </p:nvSpPr>
        <p:spPr>
          <a:xfrm>
            <a:off x="1115732" y="2222287"/>
            <a:ext cx="9966953" cy="3636511"/>
          </a:xfrm>
          <a:effectLst/>
        </p:spPr>
        <p:txBody>
          <a:bodyPr>
            <a:normAutofit/>
          </a:bodyPr>
          <a:lstStyle/>
          <a:p>
            <a:pPr marL="0" marR="0" algn="just">
              <a:lnSpc>
                <a:spcPct val="107000"/>
              </a:lnSpc>
              <a:spcBef>
                <a:spcPts val="0"/>
              </a:spcBef>
              <a:spcAft>
                <a:spcPts val="100"/>
              </a:spcAft>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1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ED146AE-FC03-8B21-4977-55A90B4D6A5A}"/>
              </a:ext>
            </a:extLst>
          </p:cNvPr>
          <p:cNvSpPr txBox="1"/>
          <p:nvPr/>
        </p:nvSpPr>
        <p:spPr>
          <a:xfrm>
            <a:off x="1494263" y="2971800"/>
            <a:ext cx="5062654"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5DF39755-A767-B735-6105-926C4333DB42}"/>
              </a:ext>
            </a:extLst>
          </p:cNvPr>
          <p:cNvSpPr txBox="1"/>
          <p:nvPr/>
        </p:nvSpPr>
        <p:spPr>
          <a:xfrm>
            <a:off x="712745" y="1870402"/>
            <a:ext cx="10842161" cy="4955203"/>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A. By following below steps, insurers can leverage historical claim data to build robust models that detect patterns indicative of fraudulent claims. This approach not only helps in minimizing financial losses but also supports efficient and data-driven claim triaging. The report emphasizes the importance of using advanced analytics and machine learning techniques to enhance the fraud detection process:</a:t>
            </a:r>
            <a:endParaRPr lang="en-US" dirty="0"/>
          </a:p>
          <a:p>
            <a:r>
              <a:rPr lang="en-US" dirty="0"/>
              <a:t>1.</a:t>
            </a:r>
            <a:r>
              <a:rPr lang="en-US" sz="1400" dirty="0">
                <a:latin typeface="Open Sans" panose="020B0606030504020204" pitchFamily="34" charset="0"/>
                <a:ea typeface="Open Sans" panose="020B0606030504020204" pitchFamily="34" charset="0"/>
                <a:cs typeface="Open Sans" panose="020B0606030504020204" pitchFamily="34" charset="0"/>
              </a:rPr>
              <a:t>Data Preparation: Data Cleaning, Data Transformation</a:t>
            </a:r>
          </a:p>
          <a:p>
            <a:r>
              <a:rPr lang="en-US" sz="1400" dirty="0">
                <a:latin typeface="Open Sans" panose="020B0606030504020204" pitchFamily="34" charset="0"/>
                <a:ea typeface="Open Sans" panose="020B0606030504020204" pitchFamily="34" charset="0"/>
                <a:cs typeface="Open Sans" panose="020B0606030504020204" pitchFamily="34" charset="0"/>
              </a:rPr>
              <a:t>2. Exploratory Data Analysis (EDA): Univariate Analysis, Bivariate Analysis, Correlation Analysis</a:t>
            </a:r>
          </a:p>
          <a:p>
            <a:r>
              <a:rPr lang="en-US" sz="1400" dirty="0">
                <a:latin typeface="Open Sans" panose="020B0606030504020204" pitchFamily="34" charset="0"/>
                <a:ea typeface="Open Sans" panose="020B0606030504020204" pitchFamily="34" charset="0"/>
                <a:cs typeface="Open Sans" panose="020B0606030504020204" pitchFamily="34" charset="0"/>
              </a:rPr>
              <a:t>3. Feature Engineering: Feature Creation, Resampling</a:t>
            </a:r>
          </a:p>
          <a:p>
            <a:r>
              <a:rPr lang="en-US" sz="1400" dirty="0">
                <a:latin typeface="Open Sans" panose="020B0606030504020204" pitchFamily="34" charset="0"/>
                <a:ea typeface="Open Sans" panose="020B0606030504020204" pitchFamily="34" charset="0"/>
                <a:cs typeface="Open Sans" panose="020B0606030504020204" pitchFamily="34" charset="0"/>
              </a:rPr>
              <a:t>4. Model Building: Logistic Regression and Random Forest</a:t>
            </a:r>
          </a:p>
          <a:p>
            <a:r>
              <a:rPr lang="en-US" sz="1400" dirty="0">
                <a:latin typeface="Open Sans" panose="020B0606030504020204" pitchFamily="34" charset="0"/>
                <a:ea typeface="Open Sans" panose="020B0606030504020204" pitchFamily="34" charset="0"/>
                <a:cs typeface="Open Sans" panose="020B0606030504020204" pitchFamily="34" charset="0"/>
              </a:rPr>
              <a:t>5. Model Evaluation: Performance Metrics, Cross-Validation</a:t>
            </a:r>
          </a:p>
          <a:p>
            <a:r>
              <a:rPr lang="en-US" sz="1400" dirty="0">
                <a:latin typeface="Open Sans" panose="020B0606030504020204" pitchFamily="34" charset="0"/>
                <a:ea typeface="Open Sans" panose="020B0606030504020204" pitchFamily="34" charset="0"/>
                <a:cs typeface="Open Sans" panose="020B0606030504020204" pitchFamily="34" charset="0"/>
              </a:rPr>
              <a:t>6. Insights and Recommendations: Predictive Features, Business Strategies</a:t>
            </a: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r>
              <a:rPr lang="en-US" sz="1400" dirty="0">
                <a:latin typeface="Open Sans" panose="020B0606030504020204" pitchFamily="34" charset="0"/>
                <a:ea typeface="Open Sans" panose="020B0606030504020204" pitchFamily="34" charset="0"/>
                <a:cs typeface="Open Sans" panose="020B0606030504020204" pitchFamily="34" charset="0"/>
              </a:rPr>
              <a:t>B. </a:t>
            </a: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Top predictive features suggested to achieve this objective by random forest:</a:t>
            </a:r>
          </a:p>
          <a:p>
            <a:endParaRPr lang="en-US" sz="1400" dirty="0">
              <a:solidFill>
                <a:srgbClr val="161616"/>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C. </a:t>
            </a:r>
            <a:r>
              <a:rPr lang="en-US" sz="1400" b="0" i="0" dirty="0">
                <a:solidFill>
                  <a:srgbClr val="161616"/>
                </a:solidFill>
                <a:effectLst/>
                <a:latin typeface="Open Sans" panose="020B0606030504020204" pitchFamily="34" charset="0"/>
              </a:rPr>
              <a:t>Yes, based on past data, it is possible to predict the likelihood of fraud for an incoming </a:t>
            </a:r>
          </a:p>
          <a:p>
            <a:pPr marL="166688" indent="68263"/>
            <a:r>
              <a:rPr lang="en-US" sz="1400" b="0" i="0" dirty="0">
                <a:solidFill>
                  <a:srgbClr val="161616"/>
                </a:solidFill>
                <a:effectLst/>
                <a:latin typeface="Open Sans" panose="020B0606030504020204" pitchFamily="34" charset="0"/>
              </a:rPr>
              <a:t>claim using the methodologies outlined.</a:t>
            </a:r>
            <a:endPar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sz="1400" dirty="0">
              <a:solidFill>
                <a:srgbClr val="161616"/>
              </a:solidFill>
              <a:latin typeface="Open Sans" panose="020B0606030504020204" pitchFamily="34" charset="0"/>
              <a:ea typeface="Open Sans" panose="020B0606030504020204" pitchFamily="34" charset="0"/>
              <a:cs typeface="Open Sans" panose="020B0606030504020204" pitchFamily="34" charset="0"/>
            </a:endParaRPr>
          </a:p>
          <a:p>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sz="14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pic>
        <p:nvPicPr>
          <p:cNvPr id="11" name="Picture 10">
            <a:extLst>
              <a:ext uri="{FF2B5EF4-FFF2-40B4-BE49-F238E27FC236}">
                <a16:creationId xmlns:a16="http://schemas.microsoft.com/office/drawing/2014/main" id="{376251BD-53D9-6448-34E9-6A522F2208C6}"/>
              </a:ext>
            </a:extLst>
          </p:cNvPr>
          <p:cNvPicPr>
            <a:picLocks noChangeAspect="1"/>
          </p:cNvPicPr>
          <p:nvPr/>
        </p:nvPicPr>
        <p:blipFill>
          <a:blip r:embed="rId2"/>
          <a:stretch>
            <a:fillRect/>
          </a:stretch>
        </p:blipFill>
        <p:spPr>
          <a:xfrm>
            <a:off x="8515327" y="2714053"/>
            <a:ext cx="3115231" cy="3342559"/>
          </a:xfrm>
          <a:prstGeom prst="rect">
            <a:avLst/>
          </a:prstGeom>
        </p:spPr>
      </p:pic>
    </p:spTree>
    <p:extLst>
      <p:ext uri="{BB962C8B-B14F-4D97-AF65-F5344CB8AC3E}">
        <p14:creationId xmlns:p14="http://schemas.microsoft.com/office/powerpoint/2010/main" val="171504886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2FE8DED1-24FF-4A79-873B-ECE3ABE73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AA6A048-501A-4387-906B-B8A8543E7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093" y="643467"/>
            <a:ext cx="10917814" cy="5571066"/>
          </a:xfrm>
          <a:custGeom>
            <a:avLst/>
            <a:gdLst>
              <a:gd name="connsiteX0" fmla="*/ 195712 w 10917814"/>
              <a:gd name="connsiteY0" fmla="*/ 0 h 5571066"/>
              <a:gd name="connsiteX1" fmla="*/ 5062165 w 10917814"/>
              <a:gd name="connsiteY1" fmla="*/ 0 h 5571066"/>
              <a:gd name="connsiteX2" fmla="*/ 5419638 w 10917814"/>
              <a:gd name="connsiteY2" fmla="*/ 268105 h 5571066"/>
              <a:gd name="connsiteX3" fmla="*/ 5428105 w 10917814"/>
              <a:gd name="connsiteY3" fmla="*/ 271280 h 5571066"/>
              <a:gd name="connsiteX4" fmla="*/ 5440804 w 10917814"/>
              <a:gd name="connsiteY4" fmla="*/ 276043 h 5571066"/>
              <a:gd name="connsiteX5" fmla="*/ 5453505 w 10917814"/>
              <a:gd name="connsiteY5" fmla="*/ 280805 h 5571066"/>
              <a:gd name="connsiteX6" fmla="*/ 5464088 w 10917814"/>
              <a:gd name="connsiteY6" fmla="*/ 280805 h 5571066"/>
              <a:gd name="connsiteX7" fmla="*/ 5476788 w 10917814"/>
              <a:gd name="connsiteY7" fmla="*/ 280805 h 5571066"/>
              <a:gd name="connsiteX8" fmla="*/ 5487371 w 10917814"/>
              <a:gd name="connsiteY8" fmla="*/ 276043 h 5571066"/>
              <a:gd name="connsiteX9" fmla="*/ 5500071 w 10917814"/>
              <a:gd name="connsiteY9" fmla="*/ 271280 h 5571066"/>
              <a:gd name="connsiteX10" fmla="*/ 5508538 w 10917814"/>
              <a:gd name="connsiteY10" fmla="*/ 268105 h 5571066"/>
              <a:gd name="connsiteX11" fmla="*/ 5866011 w 10917814"/>
              <a:gd name="connsiteY11" fmla="*/ 0 h 5571066"/>
              <a:gd name="connsiteX12" fmla="*/ 10722102 w 10917814"/>
              <a:gd name="connsiteY12" fmla="*/ 0 h 5571066"/>
              <a:gd name="connsiteX13" fmla="*/ 10917814 w 10917814"/>
              <a:gd name="connsiteY13" fmla="*/ 195712 h 5571066"/>
              <a:gd name="connsiteX14" fmla="*/ 10917814 w 10917814"/>
              <a:gd name="connsiteY14" fmla="*/ 5375354 h 5571066"/>
              <a:gd name="connsiteX15" fmla="*/ 10722102 w 10917814"/>
              <a:gd name="connsiteY15" fmla="*/ 5571066 h 5571066"/>
              <a:gd name="connsiteX16" fmla="*/ 195712 w 10917814"/>
              <a:gd name="connsiteY16" fmla="*/ 5571066 h 5571066"/>
              <a:gd name="connsiteX17" fmla="*/ 0 w 10917814"/>
              <a:gd name="connsiteY17" fmla="*/ 5375354 h 5571066"/>
              <a:gd name="connsiteX18" fmla="*/ 0 w 10917814"/>
              <a:gd name="connsiteY18" fmla="*/ 195712 h 5571066"/>
              <a:gd name="connsiteX19" fmla="*/ 195712 w 10917814"/>
              <a:gd name="connsiteY19" fmla="*/ 0 h 5571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917814" h="5571066">
                <a:moveTo>
                  <a:pt x="195712" y="0"/>
                </a:moveTo>
                <a:lnTo>
                  <a:pt x="5062165" y="0"/>
                </a:lnTo>
                <a:lnTo>
                  <a:pt x="5419638" y="268105"/>
                </a:lnTo>
                <a:lnTo>
                  <a:pt x="5428105" y="271280"/>
                </a:lnTo>
                <a:lnTo>
                  <a:pt x="5440804" y="276043"/>
                </a:lnTo>
                <a:lnTo>
                  <a:pt x="5453505" y="280805"/>
                </a:lnTo>
                <a:lnTo>
                  <a:pt x="5464088" y="280805"/>
                </a:lnTo>
                <a:lnTo>
                  <a:pt x="5476788" y="280805"/>
                </a:lnTo>
                <a:lnTo>
                  <a:pt x="5487371" y="276043"/>
                </a:lnTo>
                <a:lnTo>
                  <a:pt x="5500071" y="271280"/>
                </a:lnTo>
                <a:lnTo>
                  <a:pt x="5508538" y="268105"/>
                </a:lnTo>
                <a:lnTo>
                  <a:pt x="5866011" y="0"/>
                </a:lnTo>
                <a:lnTo>
                  <a:pt x="10722102" y="0"/>
                </a:lnTo>
                <a:cubicBezTo>
                  <a:pt x="10830191" y="0"/>
                  <a:pt x="10917814" y="87623"/>
                  <a:pt x="10917814" y="195712"/>
                </a:cubicBezTo>
                <a:lnTo>
                  <a:pt x="10917814" y="5375354"/>
                </a:lnTo>
                <a:cubicBezTo>
                  <a:pt x="10917814" y="5483443"/>
                  <a:pt x="10830191" y="5571066"/>
                  <a:pt x="10722102" y="5571066"/>
                </a:cubicBezTo>
                <a:lnTo>
                  <a:pt x="195712" y="5571066"/>
                </a:lnTo>
                <a:cubicBezTo>
                  <a:pt x="87623" y="5571066"/>
                  <a:pt x="0" y="5483443"/>
                  <a:pt x="0" y="5375354"/>
                </a:cubicBezTo>
                <a:lnTo>
                  <a:pt x="0" y="195712"/>
                </a:lnTo>
                <a:cubicBezTo>
                  <a:pt x="0" y="87623"/>
                  <a:pt x="87623" y="0"/>
                  <a:pt x="195712" y="0"/>
                </a:cubicBezTo>
                <a:close/>
              </a:path>
            </a:pathLst>
          </a:custGeom>
          <a:solidFill>
            <a:schemeClr val="bg1"/>
          </a:solid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3CB4A5-C479-83ED-1D8B-00A5BA15A9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8600" y="321734"/>
            <a:ext cx="5943600" cy="2967355"/>
          </a:xfrm>
          <a:prstGeom prst="rect">
            <a:avLst/>
          </a:prstGeom>
          <a:noFill/>
          <a:ln>
            <a:noFill/>
          </a:ln>
        </p:spPr>
      </p:pic>
      <p:sp>
        <p:nvSpPr>
          <p:cNvPr id="6" name="TextBox 5">
            <a:extLst>
              <a:ext uri="{FF2B5EF4-FFF2-40B4-BE49-F238E27FC236}">
                <a16:creationId xmlns:a16="http://schemas.microsoft.com/office/drawing/2014/main" id="{D17E20D4-9F55-5D82-77A3-4DE2BB3CEDA0}"/>
              </a:ext>
            </a:extLst>
          </p:cNvPr>
          <p:cNvSpPr txBox="1"/>
          <p:nvPr/>
        </p:nvSpPr>
        <p:spPr>
          <a:xfrm>
            <a:off x="815789" y="643467"/>
            <a:ext cx="4643119" cy="3136115"/>
          </a:xfrm>
          <a:prstGeom prst="rect">
            <a:avLst/>
          </a:prstGeom>
          <a:noFill/>
        </p:spPr>
        <p:txBody>
          <a:bodyPr wrap="square" rtlCol="0">
            <a:spAutoFit/>
          </a:bodyPr>
          <a:lstStyle/>
          <a:p>
            <a:pPr marR="0">
              <a:lnSpc>
                <a:spcPct val="107000"/>
              </a:lnSpc>
              <a:spcBef>
                <a:spcPts val="0"/>
              </a:spcBef>
              <a:spcAft>
                <a:spcPts val="1200"/>
              </a:spcAft>
            </a:pPr>
            <a:r>
              <a:rPr lang="en-US" sz="1400" b="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Insights for Business:</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571500" algn="l"/>
              </a:tabLst>
            </a:pPr>
            <a:r>
              <a:rPr lang="en-US" sz="1400" b="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Claim-related variables</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like </a:t>
            </a:r>
            <a:r>
              <a:rPr lang="en-US" sz="1400" kern="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total_claim_amount</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are highly influential in detecting fraud.</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571500" algn="l"/>
              </a:tabLst>
            </a:pPr>
            <a:r>
              <a:rPr lang="en-US" sz="1400" b="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Customer behavior and policy details</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(e.g.,</a:t>
            </a:r>
            <a:r>
              <a:rPr lang="en-US" sz="1400" i="1" kern="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incident_days_since_policy</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i="1"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policy premium</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1400" kern="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incident_severity</a:t>
            </a: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also play a strong role.</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lnSpc>
                <a:spcPct val="107000"/>
              </a:lnSpc>
              <a:spcBef>
                <a:spcPts val="0"/>
              </a:spcBef>
              <a:spcAft>
                <a:spcPts val="800"/>
              </a:spcAft>
              <a:buSzPts val="1000"/>
              <a:buFont typeface="Symbol" panose="05050102010706020507" pitchFamily="18" charset="2"/>
              <a:buChar char=""/>
              <a:tabLst>
                <a:tab pos="571500" algn="l"/>
              </a:tabLst>
            </a:pPr>
            <a:r>
              <a:rPr lang="en-US" sz="14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Targeted fraud detection strategies can be developed using these high-importance variables for early and effective intervention.</a:t>
            </a:r>
            <a:endParaRPr lang="en-US" sz="1400" kern="100"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7" name="TextBox 6">
            <a:extLst>
              <a:ext uri="{FF2B5EF4-FFF2-40B4-BE49-F238E27FC236}">
                <a16:creationId xmlns:a16="http://schemas.microsoft.com/office/drawing/2014/main" id="{A966306A-3929-CF02-98EB-1F0EB546BE94}"/>
              </a:ext>
            </a:extLst>
          </p:cNvPr>
          <p:cNvSpPr txBox="1"/>
          <p:nvPr/>
        </p:nvSpPr>
        <p:spPr>
          <a:xfrm>
            <a:off x="815789" y="3366167"/>
            <a:ext cx="5280211" cy="3170099"/>
          </a:xfrm>
          <a:prstGeom prst="rect">
            <a:avLst/>
          </a:prstGeom>
          <a:noFill/>
        </p:spPr>
        <p:txBody>
          <a:bodyPr wrap="square" rtlCol="0">
            <a:spAutoFit/>
          </a:bodyPr>
          <a:lstStyle/>
          <a:p>
            <a:pPr marL="342900" marR="0" lvl="0" indent="-342900">
              <a:buSzPts val="1000"/>
              <a:buFont typeface="Symbol" panose="05050102010706020507" pitchFamily="18" charset="2"/>
              <a:buChar char=""/>
              <a:tabLst>
                <a:tab pos="685800" algn="l"/>
                <a:tab pos="800100" algn="l"/>
              </a:tabLst>
            </a:pPr>
            <a:r>
              <a:rPr lang="en-US" sz="1400" b="1"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Recommended Model</a:t>
            </a: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 Random Forest with Hyperparameter Tuning</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High generalization to unseen claims</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Strong fraud detection capability (recall = 0.56)</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Good balance of precision and recall (F1 = 0.59)</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914400" marR="0">
              <a:spcBef>
                <a:spcPts val="0"/>
              </a:spcBef>
              <a:spcAft>
                <a:spcPts val="0"/>
              </a:spcAft>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SzPts val="1000"/>
              <a:buFont typeface="Symbol" panose="05050102010706020507" pitchFamily="18" charset="2"/>
              <a:buChar char=""/>
              <a:tabLst>
                <a:tab pos="685800" algn="l"/>
                <a:tab pos="800100" algn="l"/>
              </a:tabLst>
            </a:pPr>
            <a:r>
              <a:rPr lang="en-US" sz="1400" b="1"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Business Impact:</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a:spcBef>
                <a:spcPts val="0"/>
              </a:spcBef>
              <a:spcAft>
                <a:spcPts val="0"/>
              </a:spcAft>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 </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Increases early detection of fraudulent claims</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Reduces financial losses</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Supports efficient and data-driven claim triaging</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pPr marL="342900" marR="0" lvl="0" indent="-342900">
              <a:spcBef>
                <a:spcPts val="0"/>
              </a:spcBef>
              <a:spcAft>
                <a:spcPts val="0"/>
              </a:spcAft>
              <a:buFont typeface="+mj-lt"/>
              <a:buAutoNum type="arabicPeriod"/>
              <a:tabLst>
                <a:tab pos="685800" algn="l"/>
              </a:tabLst>
            </a:pPr>
            <a:r>
              <a:rPr lang="en-US" sz="1400" dirty="0">
                <a:solidFill>
                  <a:srgbClr val="161616"/>
                </a:solidFill>
                <a:effectLst/>
                <a:latin typeface="Open Sans" panose="020B0606030504020204" pitchFamily="34" charset="0"/>
                <a:ea typeface="Open Sans" panose="020B0606030504020204" pitchFamily="34" charset="0"/>
                <a:cs typeface="Open Sans" panose="020B0606030504020204" pitchFamily="34" charset="0"/>
              </a:rPr>
              <a:t>Focus on the main features suggested to reach the objective.</a:t>
            </a:r>
            <a:endParaRPr lang="en-US" sz="1400" dirty="0">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
        <p:nvSpPr>
          <p:cNvPr id="8" name="TextBox 7">
            <a:extLst>
              <a:ext uri="{FF2B5EF4-FFF2-40B4-BE49-F238E27FC236}">
                <a16:creationId xmlns:a16="http://schemas.microsoft.com/office/drawing/2014/main" id="{94C566B6-EB1E-D4E3-FEF2-130F2125F989}"/>
              </a:ext>
            </a:extLst>
          </p:cNvPr>
          <p:cNvSpPr txBox="1"/>
          <p:nvPr/>
        </p:nvSpPr>
        <p:spPr>
          <a:xfrm>
            <a:off x="5637604" y="3404079"/>
            <a:ext cx="5392385" cy="2462213"/>
          </a:xfrm>
          <a:prstGeom prst="rect">
            <a:avLst/>
          </a:prstGeom>
          <a:noFill/>
        </p:spPr>
        <p:txBody>
          <a:bodyPr wrap="square" rtlCol="0">
            <a:spAutoFit/>
          </a:bodyPr>
          <a:lstStyle/>
          <a:p>
            <a:r>
              <a:rPr lang="en-US" sz="1400" b="1" dirty="0">
                <a:latin typeface="Open Sans" panose="020B0606030504020204" pitchFamily="34" charset="0"/>
                <a:ea typeface="Open Sans" panose="020B0606030504020204" pitchFamily="34" charset="0"/>
                <a:cs typeface="Open Sans" panose="020B0606030504020204" pitchFamily="34" charset="0"/>
              </a:rPr>
              <a:t>Recommendations for Improvement:</a:t>
            </a:r>
          </a:p>
          <a:p>
            <a:r>
              <a:rPr lang="en-US" sz="1400" dirty="0">
                <a:latin typeface="Open Sans" panose="020B0606030504020204" pitchFamily="34" charset="0"/>
                <a:ea typeface="Open Sans" panose="020B0606030504020204" pitchFamily="34" charset="0"/>
                <a:cs typeface="Open Sans" panose="020B0606030504020204" pitchFamily="34" charset="0"/>
              </a:rPr>
              <a:t>1. Continuous Model Refinement</a:t>
            </a:r>
          </a:p>
          <a:p>
            <a:r>
              <a:rPr lang="en-US" sz="1400" dirty="0">
                <a:latin typeface="Open Sans" panose="020B0606030504020204" pitchFamily="34" charset="0"/>
                <a:ea typeface="Open Sans" panose="020B0606030504020204" pitchFamily="34" charset="0"/>
                <a:cs typeface="Open Sans" panose="020B0606030504020204" pitchFamily="34" charset="0"/>
              </a:rPr>
              <a:t>2. Integration with Business Processes</a:t>
            </a:r>
          </a:p>
          <a:p>
            <a:r>
              <a:rPr lang="en-US" sz="1400" dirty="0">
                <a:latin typeface="Open Sans" panose="020B0606030504020204" pitchFamily="34" charset="0"/>
                <a:ea typeface="Open Sans" panose="020B0606030504020204" pitchFamily="34" charset="0"/>
                <a:cs typeface="Open Sans" panose="020B0606030504020204" pitchFamily="34" charset="0"/>
              </a:rPr>
              <a:t>3. Focus on High-Importance Features</a:t>
            </a:r>
          </a:p>
          <a:p>
            <a:r>
              <a:rPr lang="en-US" sz="1400" dirty="0">
                <a:latin typeface="Open Sans" panose="020B0606030504020204" pitchFamily="34" charset="0"/>
                <a:ea typeface="Open Sans" panose="020B0606030504020204" pitchFamily="34" charset="0"/>
                <a:cs typeface="Open Sans" panose="020B0606030504020204" pitchFamily="34" charset="0"/>
              </a:rPr>
              <a:t>4. Leverage Advanced Analytics</a:t>
            </a:r>
          </a:p>
          <a:p>
            <a:r>
              <a:rPr lang="en-US" sz="1400" dirty="0">
                <a:latin typeface="Open Sans" panose="020B0606030504020204" pitchFamily="34" charset="0"/>
                <a:ea typeface="Open Sans" panose="020B0606030504020204" pitchFamily="34" charset="0"/>
                <a:cs typeface="Open Sans" panose="020B0606030504020204" pitchFamily="34" charset="0"/>
              </a:rPr>
              <a:t>•	The Random Forest (tuned) model outperforms logistic regression across all metrics, especially in recall and F1 score, which are critical for fraud detection.</a:t>
            </a:r>
          </a:p>
          <a:p>
            <a:r>
              <a:rPr lang="en-US" sz="1400" dirty="0">
                <a:latin typeface="Open Sans" panose="020B0606030504020204" pitchFamily="34" charset="0"/>
                <a:ea typeface="Open Sans" panose="020B0606030504020204" pitchFamily="34" charset="0"/>
                <a:cs typeface="Open Sans" panose="020B0606030504020204" pitchFamily="34" charset="0"/>
              </a:rPr>
              <a:t>•	The tuned Random Forest model generalizes well to unseen data, making it the most reliable model for deployment.</a:t>
            </a:r>
          </a:p>
        </p:txBody>
      </p:sp>
    </p:spTree>
    <p:extLst>
      <p:ext uri="{BB962C8B-B14F-4D97-AF65-F5344CB8AC3E}">
        <p14:creationId xmlns:p14="http://schemas.microsoft.com/office/powerpoint/2010/main" val="7608335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0</TotalTime>
  <Words>852</Words>
  <Application>Microsoft Office PowerPoint</Application>
  <PresentationFormat>Widescreen</PresentationFormat>
  <Paragraphs>87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Open Sans</vt:lpstr>
      <vt:lpstr>Symbol</vt:lpstr>
      <vt:lpstr>Wingdings 2</vt:lpstr>
      <vt:lpstr>Quotable</vt:lpstr>
      <vt:lpstr>Fraudulent Claim Detection</vt:lpstr>
      <vt:lpstr>Overview</vt:lpstr>
      <vt:lpstr>Methodology</vt:lpstr>
      <vt:lpstr>Models and Approaches</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 Detection in Auto Insurance</dc:title>
  <dc:creator>Aditya Bhattar</dc:creator>
  <cp:lastModifiedBy>Agalave, Ashwini (CIB Tech, IND)</cp:lastModifiedBy>
  <cp:revision>79</cp:revision>
  <dcterms:created xsi:type="dcterms:W3CDTF">2020-03-26T18:08:48Z</dcterms:created>
  <dcterms:modified xsi:type="dcterms:W3CDTF">2025-05-21T16:51:29Z</dcterms:modified>
</cp:coreProperties>
</file>