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5" r:id="rId8"/>
    <p:sldId id="266" r:id="rId9"/>
    <p:sldId id="272" r:id="rId10"/>
    <p:sldId id="273" r:id="rId11"/>
    <p:sldId id="274" r:id="rId12"/>
    <p:sldId id="275" r:id="rId13"/>
    <p:sldId id="277" r:id="rId14"/>
    <p:sldId id="278" r:id="rId15"/>
    <p:sldId id="286" r:id="rId16"/>
    <p:sldId id="27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Bhattar" initials="AB" lastIdx="1" clrIdx="0">
    <p:extLst>
      <p:ext uri="{19B8F6BF-5375-455C-9EA6-DF929625EA0E}">
        <p15:presenceInfo xmlns:p15="http://schemas.microsoft.com/office/powerpoint/2012/main" userId="52784444a90966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4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1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4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4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1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5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0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9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9C5E94C-48E7-4993-A5B5-7F6F09E52529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B3E0F6B-50F1-41AE-A814-CAF7F3A96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93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EED8B-5580-40B1-82C3-7C45C36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IN" sz="7200" dirty="0">
                <a:solidFill>
                  <a:schemeClr val="tx1"/>
                </a:solidFill>
              </a:rPr>
              <a:t>Fraudulent Claim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1AFB-9DAD-41ED-B9C9-22CCABCD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IN" sz="2000" b="1" dirty="0"/>
              <a:t>Astha Bansal</a:t>
            </a:r>
          </a:p>
          <a:p>
            <a:pPr algn="ctr"/>
            <a:r>
              <a:rPr lang="en-IN" sz="2000" b="1" dirty="0"/>
              <a:t>Ashwini Agalave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19828-4FEA-48FC-9680-A42341B1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Amongst Numerical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A13D5E-0BAE-C034-E122-E5408F26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222287"/>
            <a:ext cx="5943600" cy="431863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46AAF7-C8CB-E1DF-67DB-04840FD02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F459441-4178-4F2E-4025-94D7941BF93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87416" y="2356592"/>
            <a:ext cx="5732836" cy="33701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Strong Positive Correlations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total_claim_amount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shows high correlation with: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injury_claim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(0.82)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property_claim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(0.82)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vehicle_claim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(0.98)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indicates that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total_claim_amount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largely composed of these three component claims,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Multicollinearity Alert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months_as_customer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age are 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very highly correlated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(0.92). This suggests that older customers tend to have been with the company longer. Consider dropping one of them to avoid multicollinearity in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8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9F6FE9-05A2-425C-9D32-82BD222F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Models and Approaches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18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ACB20C-0AEB-46E7-B553-6BD8134E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Models Used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A93B6C-6267-41CD-8321-E2386226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Autofit/>
          </a:bodyPr>
          <a:lstStyle/>
          <a:p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After removing correlated features and features with unique values, we have 30 features in the dataset:</a:t>
            </a: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9 Numerical Features</a:t>
            </a: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21 Categorical Features</a:t>
            </a:r>
          </a:p>
          <a:p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Predictive Model used is </a:t>
            </a:r>
            <a:r>
              <a:rPr lang="en-US" sz="1700" b="1" kern="1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Model and 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Model</a:t>
            </a:r>
          </a:p>
          <a:p>
            <a:pPr marL="0" indent="0">
              <a:buNone/>
            </a:pPr>
            <a:r>
              <a:rPr lang="en-US" sz="1700" b="1" kern="1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Logistic Regression Model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1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RFECV for feature selection and built a logistic regression model.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700" b="1" kern="1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Random Forest Model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1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 random forest model and obtained feature importance scores.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1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hyperparameter tuning using grid search to optimize model performance</a:t>
            </a:r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 gave best performance, so results for that have been shown.</a:t>
            </a:r>
          </a:p>
        </p:txBody>
      </p:sp>
    </p:spTree>
    <p:extLst>
      <p:ext uri="{BB962C8B-B14F-4D97-AF65-F5344CB8AC3E}">
        <p14:creationId xmlns:p14="http://schemas.microsoft.com/office/powerpoint/2010/main" val="325670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15A540-E26F-417A-8806-60266F0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model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6D38E-2EA6-4752-923E-22D7ED2F0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Base model performed fairly well on rightful claims, but not so great on the fraudulent claims.</a:t>
            </a:r>
          </a:p>
          <a:p>
            <a:r>
              <a:rPr lang="en-IN" dirty="0"/>
              <a:t>This shows the need to </a:t>
            </a:r>
            <a:r>
              <a:rPr lang="en-IN" dirty="0" err="1"/>
              <a:t>hypertune</a:t>
            </a:r>
            <a:r>
              <a:rPr lang="en-IN" dirty="0"/>
              <a:t> the model, by giving more weight to the underrepresented class. Could also be the case of overfitting on training dataset.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4175D35-75C1-49C7-88F9-82FD6B62E3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3076" y="2222500"/>
            <a:ext cx="4625266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67C9-88B4-435E-9243-02014E0E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D1A4-F682-4456-93C3-1C97B1CCFF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Model performance has vastly improved because of hyperparameter tuning.</a:t>
            </a:r>
          </a:p>
          <a:p>
            <a:r>
              <a:rPr lang="en-IN" dirty="0"/>
              <a:t>Recall for both classes is above 80%.</a:t>
            </a:r>
          </a:p>
          <a:p>
            <a:r>
              <a:rPr lang="en-IN" dirty="0"/>
              <a:t>From a business point of view, recall of fraudulent class should be one, so still room for improvement.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8224F7-B233-41A4-A5BB-596409D4E1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3600" y="2221200"/>
            <a:ext cx="4626000" cy="36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67C9-88B4-435E-9243-02014E0E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Model Performance with important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D1A4-F682-4456-93C3-1C97B1CCFF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Model performance with selection of only important features has improved slightly more</a:t>
            </a:r>
          </a:p>
          <a:p>
            <a:r>
              <a:rPr lang="en-IN" dirty="0"/>
              <a:t>F1-Score has increased from 0.84 to 0.85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E3DCE0-151D-4627-9959-3E1A7BCC7E0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3600" y="2221200"/>
            <a:ext cx="4626000" cy="36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73E1-06DB-404D-9FBD-F49691F7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AUC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33627-E49D-43B9-BB0C-FE6105DB8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ROC AUC Curve shows how well the model has been able to separate out the classes</a:t>
            </a:r>
          </a:p>
          <a:p>
            <a:r>
              <a:rPr lang="en-IN" dirty="0"/>
              <a:t>ROC AUC Score of 0.84 shows the model has done a good job, but there is room for improvement.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AB6D7-88C9-6393-A75B-8349F6D6F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210D3-110D-94C6-6F0D-248C333B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2222287"/>
            <a:ext cx="5185873" cy="36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3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6F7F2-F79D-453E-9F9F-3DCBCDBA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Insights and Business Decisions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AE3C0-5DD1-484C-948C-E89AF7B8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Claims to be targeted:</a:t>
            </a:r>
          </a:p>
          <a:p>
            <a:pPr lvl="1">
              <a:lnSpc>
                <a:spcPct val="90000"/>
              </a:lnSpc>
            </a:pPr>
            <a:r>
              <a:rPr lang="en-IN" dirty="0"/>
              <a:t>Having </a:t>
            </a:r>
            <a:r>
              <a:rPr lang="en-IN" dirty="0" err="1"/>
              <a:t>atleast</a:t>
            </a:r>
            <a:r>
              <a:rPr lang="en-IN" dirty="0"/>
              <a:t> one witness</a:t>
            </a:r>
          </a:p>
          <a:p>
            <a:pPr lvl="1">
              <a:lnSpc>
                <a:spcPct val="90000"/>
              </a:lnSpc>
            </a:pPr>
            <a:r>
              <a:rPr lang="en-IN" dirty="0"/>
              <a:t>Insured has a hobby of Chess or CrossFit</a:t>
            </a:r>
          </a:p>
          <a:p>
            <a:pPr lvl="1">
              <a:lnSpc>
                <a:spcPct val="90000"/>
              </a:lnSpc>
            </a:pPr>
            <a:r>
              <a:rPr lang="en-IN" dirty="0"/>
              <a:t>Insureds listing their occupation as Exec- Managers</a:t>
            </a:r>
          </a:p>
          <a:p>
            <a:pPr lvl="1">
              <a:lnSpc>
                <a:spcPct val="90000"/>
              </a:lnSpc>
            </a:pPr>
            <a:r>
              <a:rPr lang="en-IN" dirty="0"/>
              <a:t>Insureds reporting claims for major damage</a:t>
            </a:r>
          </a:p>
          <a:p>
            <a:pPr lvl="1">
              <a:lnSpc>
                <a:spcPct val="90000"/>
              </a:lnSpc>
            </a:pPr>
            <a:r>
              <a:rPr lang="en-IN" dirty="0"/>
              <a:t>Claim amount and insured education level are also important features as evidenced by model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52382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BE55D-DD05-4E26-8698-C0C4F8D5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2763-46B6-4348-9953-4D21DF8F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1701209"/>
            <a:ext cx="9966953" cy="4638125"/>
          </a:xfrm>
          <a:effectLst/>
        </p:spPr>
        <p:txBody>
          <a:bodyPr>
            <a:normAutofit/>
          </a:bodyPr>
          <a:lstStyle/>
          <a:p>
            <a:pPr marL="28575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Insure, a leading insurance company, processes thousands of claims annually. However, a significant percentage of these claims turn out to be fraudulent, resulting in considerable financial losses. </a:t>
            </a:r>
          </a:p>
          <a:p>
            <a:pPr marL="28575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company’s current process for identifying fraudulent claims involves manual inspections, which is time-consuming and inefficient. Fraudulent claims are often detected too late in the process, after the company has already paid out significant amounts. </a:t>
            </a:r>
          </a:p>
          <a:p>
            <a:pPr marL="28575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Insure wants to improve its fraud detection process using data-driven insights to classify claims as fraudulent or legitimate early in the approval process. This would minimize financial losses and optimize the overall claims handling process.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07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7FE62-3227-4DD2-95CB-B90ECD75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B9CF-F9BD-436F-88C5-7ACC0982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 2" charset="2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Processing</a:t>
            </a:r>
          </a:p>
          <a:p>
            <a:pPr>
              <a:buFont typeface="Wingdings 2" charset="2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EDA on Training Data</a:t>
            </a:r>
          </a:p>
          <a:p>
            <a:pPr>
              <a:buFont typeface="Wingdings 2" charset="2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>
              <a:buFont typeface="Wingdings 2" charset="2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  <a:p>
            <a:pPr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Prediction and Model Evaluation</a:t>
            </a:r>
          </a:p>
          <a:p>
            <a:pPr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Evaluation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51503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4EB3B-1A9F-4E51-8E09-D1D5EEA2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Features of the Dataset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5238-FC29-49E9-BA6D-2BAD0537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insurance claims data has 40 Columns and 1000 Rows, 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38 features:</a:t>
            </a:r>
          </a:p>
          <a:p>
            <a:pPr lvl="1">
              <a:lnSpc>
                <a:spcPct val="9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13  numerical features</a:t>
            </a:r>
          </a:p>
          <a:p>
            <a:pPr lvl="1">
              <a:lnSpc>
                <a:spcPct val="9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25 categorical features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One Target Variable: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Fraud_Reported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Yes – 247 Count</a:t>
            </a:r>
          </a:p>
          <a:p>
            <a:pPr lvl="1">
              <a:lnSpc>
                <a:spcPct val="9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 – 753 Count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Target variable demonstrates High Class Imbalance. Important to take care of this during modelling.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split into Train and Test set for modelling purpose. Train set had 800 datapoints. Test set had 200 datapoints.</a:t>
            </a:r>
          </a:p>
        </p:txBody>
      </p:sp>
    </p:spTree>
    <p:extLst>
      <p:ext uri="{BB962C8B-B14F-4D97-AF65-F5344CB8AC3E}">
        <p14:creationId xmlns:p14="http://schemas.microsoft.com/office/powerpoint/2010/main" val="330453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B9F6A9-8EDE-466E-A822-8A2A13E8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Data Cleaning and Processing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9EEE4-F7A1-48E8-9B81-1C5E8429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Changing dtypes and Dropping columns with Unique Values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01C8-ABEA-4432-B2CA-EC209D5C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involves cleaning, transforming, and engineering features from the raw claim data to ensure the model can learn effectively.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null values, drop the redundant data and find unique values and fixing data types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B62C0-FAB1-6BB6-0A87-6EA459F2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7" y="3331030"/>
            <a:ext cx="4555583" cy="27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8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F06219-04FB-4795-BB34-EA20F62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Exploratory Data Analysis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33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5E102-2802-4397-B7B2-0A0A14FC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64" y="349534"/>
            <a:ext cx="10571998" cy="970450"/>
          </a:xfrm>
        </p:spPr>
        <p:txBody>
          <a:bodyPr/>
          <a:lstStyle/>
          <a:p>
            <a:r>
              <a:rPr lang="en-IN" sz="2900" dirty="0"/>
              <a:t>Distribution of </a:t>
            </a:r>
            <a:r>
              <a:rPr lang="en-IN" sz="2900" dirty="0" err="1"/>
              <a:t>policy_annual_premium</a:t>
            </a:r>
            <a:r>
              <a:rPr lang="en-IN" sz="2900" dirty="0"/>
              <a:t> and vehicle claim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2154F3-0FDB-902B-E0E5-A8737AC5C8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814" y="2543174"/>
            <a:ext cx="5194300" cy="311304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963098-4F26-F328-D831-3DBBED88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43174"/>
            <a:ext cx="5795529" cy="296935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2565B0-3454-78FA-D190-E4A79C8459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9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CCA296-AF0D-4827-AC3E-0DEB67F0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688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Wingdings 2</vt:lpstr>
      <vt:lpstr>Quotable</vt:lpstr>
      <vt:lpstr>Fraudulent Claim Detection</vt:lpstr>
      <vt:lpstr>Problem Statement</vt:lpstr>
      <vt:lpstr>Agenda</vt:lpstr>
      <vt:lpstr>Features of the Dataset</vt:lpstr>
      <vt:lpstr>Data Cleaning and Processing</vt:lpstr>
      <vt:lpstr>Changing dtypes and Dropping columns with Unique Values</vt:lpstr>
      <vt:lpstr>Exploratory Data Analysis    </vt:lpstr>
      <vt:lpstr>Distribution of policy_annual_premium and vehicle claim</vt:lpstr>
      <vt:lpstr>Feature Selection</vt:lpstr>
      <vt:lpstr>Correlation Amongst Numerical Features</vt:lpstr>
      <vt:lpstr>Models and Approaches</vt:lpstr>
      <vt:lpstr>Models Used</vt:lpstr>
      <vt:lpstr>Base model performance</vt:lpstr>
      <vt:lpstr>Model Tuning</vt:lpstr>
      <vt:lpstr>Model Performance with important features</vt:lpstr>
      <vt:lpstr>ROC AUC Curve</vt:lpstr>
      <vt:lpstr>Insights and Business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Auto Insurance</dc:title>
  <dc:creator>Aditya Bhattar</dc:creator>
  <cp:lastModifiedBy>Agalave, Ashwini (CB, IND)</cp:lastModifiedBy>
  <cp:revision>52</cp:revision>
  <dcterms:created xsi:type="dcterms:W3CDTF">2020-03-26T18:08:48Z</dcterms:created>
  <dcterms:modified xsi:type="dcterms:W3CDTF">2025-05-21T13:27:51Z</dcterms:modified>
</cp:coreProperties>
</file>