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3" r:id="rId6"/>
    <p:sldId id="262" r:id="rId7"/>
    <p:sldId id="265" r:id="rId8"/>
    <p:sldId id="266" r:id="rId9"/>
    <p:sldId id="272" r:id="rId10"/>
    <p:sldId id="273" r:id="rId11"/>
    <p:sldId id="274" r:id="rId12"/>
    <p:sldId id="275" r:id="rId13"/>
    <p:sldId id="277" r:id="rId14"/>
    <p:sldId id="278" r:id="rId15"/>
    <p:sldId id="286" r:id="rId16"/>
    <p:sldId id="279"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Bhattar" initials="AB" lastIdx="1" clrIdx="0">
    <p:extLst>
      <p:ext uri="{19B8F6BF-5375-455C-9EA6-DF929625EA0E}">
        <p15:presenceInfo xmlns:p15="http://schemas.microsoft.com/office/powerpoint/2012/main" userId="52784444a90966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2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7297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861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42034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29249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59351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7414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2267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5094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183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5E94C-48E7-4993-A5B5-7F6F09E52529}"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37713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5E94C-48E7-4993-A5B5-7F6F09E52529}"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70112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407955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66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8273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9C5E94C-48E7-4993-A5B5-7F6F09E52529}" type="datetimeFigureOut">
              <a:rPr lang="en-IN" smtClean="0"/>
              <a:t>21-05-2025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3E0F6B-50F1-41AE-A814-CAF7F3A96B90}" type="slidenum">
              <a:rPr lang="en-IN" smtClean="0"/>
              <a:t>‹#›</a:t>
            </a:fld>
            <a:endParaRPr lang="en-IN"/>
          </a:p>
        </p:txBody>
      </p:sp>
    </p:spTree>
    <p:extLst>
      <p:ext uri="{BB962C8B-B14F-4D97-AF65-F5344CB8AC3E}">
        <p14:creationId xmlns:p14="http://schemas.microsoft.com/office/powerpoint/2010/main" val="2145893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ED8B-5580-40B1-82C3-7C45C3609FB7}"/>
              </a:ext>
            </a:extLst>
          </p:cNvPr>
          <p:cNvSpPr>
            <a:spLocks noGrp="1"/>
          </p:cNvSpPr>
          <p:nvPr>
            <p:ph type="ctrTitle"/>
          </p:nvPr>
        </p:nvSpPr>
        <p:spPr>
          <a:xfrm>
            <a:off x="810002" y="639098"/>
            <a:ext cx="4961534" cy="3489150"/>
          </a:xfrm>
        </p:spPr>
        <p:txBody>
          <a:bodyPr>
            <a:normAutofit/>
          </a:bodyPr>
          <a:lstStyle/>
          <a:p>
            <a:r>
              <a:rPr lang="en-IN" dirty="0"/>
              <a:t>Fraudulent Claim Detection</a:t>
            </a:r>
          </a:p>
        </p:txBody>
      </p:sp>
      <p:sp>
        <p:nvSpPr>
          <p:cNvPr id="15" name="Freeform: Shape 14">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D931AFB-9DAD-41ED-B9C9-22CCABCDA983}"/>
              </a:ext>
            </a:extLst>
          </p:cNvPr>
          <p:cNvSpPr>
            <a:spLocks noGrp="1"/>
          </p:cNvSpPr>
          <p:nvPr>
            <p:ph type="subTitle" idx="1"/>
          </p:nvPr>
        </p:nvSpPr>
        <p:spPr>
          <a:xfrm>
            <a:off x="810001" y="5280847"/>
            <a:ext cx="4961535" cy="938056"/>
          </a:xfrm>
        </p:spPr>
        <p:txBody>
          <a:bodyPr>
            <a:normAutofit fontScale="62500" lnSpcReduction="20000"/>
          </a:bodyPr>
          <a:lstStyle/>
          <a:p>
            <a:pPr>
              <a:lnSpc>
                <a:spcPct val="90000"/>
              </a:lnSpc>
            </a:pPr>
            <a:r>
              <a:rPr lang="en-IN" sz="2600" b="1" dirty="0">
                <a:solidFill>
                  <a:srgbClr val="FFFFFF"/>
                </a:solidFill>
              </a:rPr>
              <a:t>Authors:</a:t>
            </a:r>
          </a:p>
          <a:p>
            <a:pPr>
              <a:lnSpc>
                <a:spcPct val="90000"/>
              </a:lnSpc>
            </a:pPr>
            <a:r>
              <a:rPr lang="en-IN" sz="2600" b="1" dirty="0">
                <a:solidFill>
                  <a:srgbClr val="FFFFFF"/>
                </a:solidFill>
              </a:rPr>
              <a:t>Astha Bansal</a:t>
            </a:r>
          </a:p>
          <a:p>
            <a:pPr>
              <a:lnSpc>
                <a:spcPct val="90000"/>
              </a:lnSpc>
            </a:pPr>
            <a:r>
              <a:rPr lang="en-IN" sz="2600" b="1" dirty="0">
                <a:solidFill>
                  <a:srgbClr val="FFFFFF"/>
                </a:solidFill>
              </a:rPr>
              <a:t>Ashwini Agalave</a:t>
            </a:r>
          </a:p>
          <a:p>
            <a:pPr>
              <a:lnSpc>
                <a:spcPct val="90000"/>
              </a:lnSpc>
            </a:pPr>
            <a:endParaRPr lang="en-IN" sz="900" b="1" dirty="0">
              <a:solidFill>
                <a:srgbClr val="FFFFFF"/>
              </a:solidFill>
            </a:endParaRPr>
          </a:p>
          <a:p>
            <a:pPr>
              <a:lnSpc>
                <a:spcPct val="90000"/>
              </a:lnSpc>
            </a:pPr>
            <a:endParaRPr lang="en-IN" sz="900" b="1" dirty="0">
              <a:solidFill>
                <a:srgbClr val="FFFFFF"/>
              </a:solidFill>
            </a:endParaRPr>
          </a:p>
          <a:p>
            <a:pPr>
              <a:lnSpc>
                <a:spcPct val="90000"/>
              </a:lnSpc>
            </a:pPr>
            <a:endParaRPr lang="en-IN" sz="900" b="1" dirty="0">
              <a:solidFill>
                <a:srgbClr val="FFFFFF"/>
              </a:solidFill>
            </a:endParaRPr>
          </a:p>
        </p:txBody>
      </p:sp>
      <p:sp>
        <p:nvSpPr>
          <p:cNvPr id="17" name="Rectangle 16">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3B8E77-C10C-9AC5-40C0-BEB491768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772400" y="1513455"/>
            <a:ext cx="2810106" cy="2429110"/>
          </a:xfrm>
          <a:prstGeom prst="rect">
            <a:avLst/>
          </a:prstGeom>
          <a:noFill/>
        </p:spPr>
      </p:pic>
      <p:sp>
        <p:nvSpPr>
          <p:cNvPr id="9" name="TextBox 8">
            <a:extLst>
              <a:ext uri="{FF2B5EF4-FFF2-40B4-BE49-F238E27FC236}">
                <a16:creationId xmlns:a16="http://schemas.microsoft.com/office/drawing/2014/main" id="{21E59E23-FF94-3B53-D648-B6264D7421CB}"/>
              </a:ext>
            </a:extLst>
          </p:cNvPr>
          <p:cNvSpPr txBox="1"/>
          <p:nvPr/>
        </p:nvSpPr>
        <p:spPr>
          <a:xfrm>
            <a:off x="7523791" y="1144123"/>
            <a:ext cx="3058715" cy="369332"/>
          </a:xfrm>
          <a:prstGeom prst="rect">
            <a:avLst/>
          </a:prstGeom>
          <a:noFill/>
        </p:spPr>
        <p:txBody>
          <a:bodyPr wrap="square" rtlCol="0">
            <a:spAutoFit/>
          </a:bodyPr>
          <a:lstStyle/>
          <a:p>
            <a:pPr algn="ctr"/>
            <a:r>
              <a:rPr lang="en-US" b="1" dirty="0">
                <a:solidFill>
                  <a:srgbClr val="C00000"/>
                </a:solidFill>
              </a:rPr>
              <a:t>SAY NO TO FRAUD</a:t>
            </a:r>
          </a:p>
        </p:txBody>
      </p:sp>
      <p:sp>
        <p:nvSpPr>
          <p:cNvPr id="11" name="TextBox 10">
            <a:extLst>
              <a:ext uri="{FF2B5EF4-FFF2-40B4-BE49-F238E27FC236}">
                <a16:creationId xmlns:a16="http://schemas.microsoft.com/office/drawing/2014/main" id="{AEB5AE0D-82E5-E372-84CE-4C3242283C7D}"/>
              </a:ext>
            </a:extLst>
          </p:cNvPr>
          <p:cNvSpPr txBox="1"/>
          <p:nvPr/>
        </p:nvSpPr>
        <p:spPr>
          <a:xfrm>
            <a:off x="7430120" y="4098050"/>
            <a:ext cx="3951878" cy="1246495"/>
          </a:xfrm>
          <a:prstGeom prst="rect">
            <a:avLst/>
          </a:prstGeom>
          <a:noFill/>
        </p:spPr>
        <p:txBody>
          <a:bodyPr wrap="square" rtlCol="0">
            <a:spAutoFit/>
          </a:bodyPr>
          <a:lstStyle/>
          <a:p>
            <a:r>
              <a:rPr lang="en-US" sz="2500" b="1" dirty="0"/>
              <a:t>Machine Learning Strategies for Detecting Insurance Claim Fraud</a:t>
            </a:r>
          </a:p>
        </p:txBody>
      </p:sp>
    </p:spTree>
    <p:extLst>
      <p:ext uri="{BB962C8B-B14F-4D97-AF65-F5344CB8AC3E}">
        <p14:creationId xmlns:p14="http://schemas.microsoft.com/office/powerpoint/2010/main" val="166385374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9828-4FEA-48FC-9680-A42341B1D0FE}"/>
              </a:ext>
            </a:extLst>
          </p:cNvPr>
          <p:cNvSpPr>
            <a:spLocks noGrp="1"/>
          </p:cNvSpPr>
          <p:nvPr>
            <p:ph type="title"/>
          </p:nvPr>
        </p:nvSpPr>
        <p:spPr/>
        <p:txBody>
          <a:bodyPr/>
          <a:lstStyle/>
          <a:p>
            <a:r>
              <a:rPr lang="en-IN" dirty="0"/>
              <a:t>Correlation Amongst Numerical Features</a:t>
            </a:r>
          </a:p>
        </p:txBody>
      </p:sp>
      <p:pic>
        <p:nvPicPr>
          <p:cNvPr id="2" name="Picture 1">
            <a:extLst>
              <a:ext uri="{FF2B5EF4-FFF2-40B4-BE49-F238E27FC236}">
                <a16:creationId xmlns:a16="http://schemas.microsoft.com/office/drawing/2014/main" id="{D7A13D5E-0BAE-C034-E122-E5408F26BD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222287"/>
            <a:ext cx="5943600" cy="4318635"/>
          </a:xfrm>
          <a:prstGeom prst="rect">
            <a:avLst/>
          </a:prstGeom>
          <a:solidFill>
            <a:schemeClr val="tx1"/>
          </a:solidFill>
          <a:ln>
            <a:noFill/>
          </a:ln>
        </p:spPr>
      </p:pic>
      <p:sp>
        <p:nvSpPr>
          <p:cNvPr id="9" name="Content Placeholder 8">
            <a:extLst>
              <a:ext uri="{FF2B5EF4-FFF2-40B4-BE49-F238E27FC236}">
                <a16:creationId xmlns:a16="http://schemas.microsoft.com/office/drawing/2014/main" id="{9546AAF7-C8CB-E1DF-67DB-04840FD02EDB}"/>
              </a:ext>
            </a:extLst>
          </p:cNvPr>
          <p:cNvSpPr>
            <a:spLocks noGrp="1"/>
          </p:cNvSpPr>
          <p:nvPr>
            <p:ph sz="half" idx="1"/>
          </p:nvPr>
        </p:nvSpPr>
        <p:spPr/>
        <p:txBody>
          <a:bodyPr/>
          <a:lstStyle/>
          <a:p>
            <a:endParaRPr lang="en-US"/>
          </a:p>
        </p:txBody>
      </p:sp>
      <p:sp>
        <p:nvSpPr>
          <p:cNvPr id="12" name="Rectangle 3">
            <a:extLst>
              <a:ext uri="{FF2B5EF4-FFF2-40B4-BE49-F238E27FC236}">
                <a16:creationId xmlns:a16="http://schemas.microsoft.com/office/drawing/2014/main" id="{9F459441-4178-4F2E-4025-94D7941BF932}"/>
              </a:ext>
            </a:extLst>
          </p:cNvPr>
          <p:cNvSpPr>
            <a:spLocks noGrp="1" noChangeArrowheads="1"/>
          </p:cNvSpPr>
          <p:nvPr>
            <p:ph sz="half" idx="2"/>
          </p:nvPr>
        </p:nvSpPr>
        <p:spPr bwMode="auto">
          <a:xfrm>
            <a:off x="6187416" y="2356592"/>
            <a:ext cx="573283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Strong Positive Correlations</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total_claim_amount</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shows high correlation with:</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injury_claim</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(0.82)</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property_claim</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(0.82)</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vehicle_claim</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(0.98)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This indicates that </a:t>
            </a:r>
            <a:r>
              <a:rPr kumimoji="0" lang="en-US" altLang="en-US" sz="1500" b="0"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total_claim_amount</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is largely composed of these three component claims, as expected.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Multicollinearity Alert</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months_as_customer</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and age are </a:t>
            </a:r>
            <a:r>
              <a:rPr kumimoji="0" lang="en-US" altLang="en-US" sz="15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very highly correlated</a:t>
            </a:r>
            <a:r>
              <a:rPr kumimoji="0" lang="en-US" altLang="en-US" sz="15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 (0.92). This suggests that older customers tend to have been with the company longer. Consider dropping one of them to avoid multicollinearity in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368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C9F6FE9-05A2-425C-9D32-82BD222F6B54}"/>
              </a:ext>
            </a:extLst>
          </p:cNvPr>
          <p:cNvSpPr>
            <a:spLocks noGrp="1"/>
          </p:cNvSpPr>
          <p:nvPr>
            <p:ph type="title"/>
          </p:nvPr>
        </p:nvSpPr>
        <p:spPr>
          <a:xfrm>
            <a:off x="965199" y="885433"/>
            <a:ext cx="10261602" cy="3022257"/>
          </a:xfrm>
          <a:effectLst/>
        </p:spPr>
        <p:txBody>
          <a:bodyPr vert="horz" lIns="91440" tIns="45720" rIns="91440" bIns="45720" rtlCol="0" anchor="b">
            <a:normAutofit/>
          </a:bodyPr>
          <a:lstStyle/>
          <a:p>
            <a:pPr algn="ctr"/>
            <a:r>
              <a:rPr lang="en-US" sz="7200">
                <a:solidFill>
                  <a:schemeClr val="tx1"/>
                </a:solidFill>
              </a:rPr>
              <a:t>Models and Approaches</a:t>
            </a:r>
          </a:p>
        </p:txBody>
      </p:sp>
      <p:sp>
        <p:nvSpPr>
          <p:cNvPr id="28" name="Freeform: Shape 27">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70187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ACB20C-0AEB-46E7-B553-6BD8134E4216}"/>
              </a:ext>
            </a:extLst>
          </p:cNvPr>
          <p:cNvSpPr>
            <a:spLocks noGrp="1"/>
          </p:cNvSpPr>
          <p:nvPr>
            <p:ph type="title"/>
          </p:nvPr>
        </p:nvSpPr>
        <p:spPr>
          <a:xfrm>
            <a:off x="810000" y="447188"/>
            <a:ext cx="10571998" cy="970450"/>
          </a:xfrm>
          <a:effectLst/>
        </p:spPr>
        <p:txBody>
          <a:bodyPr anchor="ctr">
            <a:normAutofit/>
          </a:bodyPr>
          <a:lstStyle/>
          <a:p>
            <a:pPr algn="ctr"/>
            <a:r>
              <a:rPr lang="en-IN" sz="2800">
                <a:solidFill>
                  <a:schemeClr val="tx1"/>
                </a:solidFill>
              </a:rPr>
              <a:t>Models Used</a:t>
            </a:r>
          </a:p>
        </p:txBody>
      </p:sp>
      <p:sp>
        <p:nvSpPr>
          <p:cNvPr id="12" name="Freeform: Shape 11">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F1A93B6C-6267-41CD-8321-E23862265AFA}"/>
              </a:ext>
            </a:extLst>
          </p:cNvPr>
          <p:cNvSpPr>
            <a:spLocks noGrp="1"/>
          </p:cNvSpPr>
          <p:nvPr>
            <p:ph idx="1"/>
          </p:nvPr>
        </p:nvSpPr>
        <p:spPr>
          <a:xfrm>
            <a:off x="1115732" y="2222287"/>
            <a:ext cx="9966953" cy="3636511"/>
          </a:xfrm>
          <a:effectLst/>
        </p:spPr>
        <p:txBody>
          <a:bodyPr>
            <a:noAutofit/>
          </a:bodyPr>
          <a:lstStyle/>
          <a:p>
            <a:r>
              <a:rPr lang="en-IN" sz="1700" dirty="0">
                <a:latin typeface="Calibri" panose="020F0502020204030204" pitchFamily="34" charset="0"/>
                <a:cs typeface="Calibri" panose="020F0502020204030204" pitchFamily="34" charset="0"/>
              </a:rPr>
              <a:t>After removing correlated features and features with unique values, we have 30 features in the dataset:</a:t>
            </a:r>
          </a:p>
          <a:p>
            <a:pPr lvl="1"/>
            <a:r>
              <a:rPr lang="en-IN" sz="1700" dirty="0">
                <a:latin typeface="Calibri" panose="020F0502020204030204" pitchFamily="34" charset="0"/>
                <a:cs typeface="Calibri" panose="020F0502020204030204" pitchFamily="34" charset="0"/>
              </a:rPr>
              <a:t>9 Numerical Features</a:t>
            </a:r>
          </a:p>
          <a:p>
            <a:pPr lvl="1"/>
            <a:r>
              <a:rPr lang="en-IN" sz="1700" dirty="0">
                <a:latin typeface="Calibri" panose="020F0502020204030204" pitchFamily="34" charset="0"/>
                <a:cs typeface="Calibri" panose="020F0502020204030204" pitchFamily="34" charset="0"/>
              </a:rPr>
              <a:t>21 Categorical Features</a:t>
            </a:r>
          </a:p>
          <a:p>
            <a:r>
              <a:rPr lang="en-IN" sz="1700" dirty="0">
                <a:latin typeface="Calibri" panose="020F0502020204030204" pitchFamily="34" charset="0"/>
                <a:cs typeface="Calibri" panose="020F0502020204030204" pitchFamily="34" charset="0"/>
              </a:rPr>
              <a:t>Predictive Model used is </a:t>
            </a:r>
            <a:r>
              <a:rPr lang="en-US" sz="1700" b="1" kern="10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Logistic Regression Model and </a:t>
            </a:r>
            <a:r>
              <a:rPr lang="en-IN" sz="1700" b="1" dirty="0">
                <a:latin typeface="Calibri" panose="020F0502020204030204" pitchFamily="34" charset="0"/>
                <a:cs typeface="Calibri" panose="020F0502020204030204" pitchFamily="34" charset="0"/>
              </a:rPr>
              <a:t>Random Forest Model</a:t>
            </a:r>
          </a:p>
          <a:p>
            <a:pPr marL="0" indent="0">
              <a:buNone/>
            </a:pPr>
            <a:r>
              <a:rPr lang="en-US" sz="1700" b="1" kern="10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1. Logistic Regression Model</a:t>
            </a: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700" kern="10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Used RFECV for feature selection and built a logistic regression model.</a:t>
            </a:r>
          </a:p>
          <a:p>
            <a:pPr marL="0" marR="0" lvl="0" indent="0">
              <a:lnSpc>
                <a:spcPct val="107000"/>
              </a:lnSpc>
              <a:spcBef>
                <a:spcPts val="0"/>
              </a:spcBef>
              <a:spcAft>
                <a:spcPts val="800"/>
              </a:spcAft>
              <a:buSzPts val="1000"/>
              <a:buNone/>
              <a:tabLst>
                <a:tab pos="457200" algn="l"/>
              </a:tabLst>
            </a:pPr>
            <a:r>
              <a:rPr lang="en-US" sz="1700" b="1" kern="10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2. Random Forest Model</a:t>
            </a: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700" kern="10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Built a random forest model and obtained feature importance scores.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700" kern="100" dirty="0">
                <a:solidFill>
                  <a:srgbClr val="161616"/>
                </a:solidFill>
                <a:effectLst/>
                <a:latin typeface="Calibri" panose="020F0502020204030204" pitchFamily="34" charset="0"/>
                <a:ea typeface="Calibri" panose="020F0502020204030204" pitchFamily="34" charset="0"/>
                <a:cs typeface="Calibri" panose="020F0502020204030204" pitchFamily="34" charset="0"/>
              </a:rPr>
              <a:t>Performed hyperparameter tuning using grid search to optimize model performance</a:t>
            </a:r>
            <a:endParaRPr lang="en-IN" sz="1700" dirty="0">
              <a:latin typeface="Calibri" panose="020F0502020204030204" pitchFamily="34" charset="0"/>
              <a:cs typeface="Calibri" panose="020F0502020204030204" pitchFamily="34" charset="0"/>
            </a:endParaRPr>
          </a:p>
          <a:p>
            <a:r>
              <a:rPr lang="en-IN" sz="1700" dirty="0" err="1">
                <a:latin typeface="Calibri" panose="020F0502020204030204" pitchFamily="34" charset="0"/>
                <a:cs typeface="Calibri" panose="020F0502020204030204" pitchFamily="34" charset="0"/>
              </a:rPr>
              <a:t>RandomForestClassifier</a:t>
            </a:r>
            <a:r>
              <a:rPr lang="en-IN" sz="1700" dirty="0">
                <a:latin typeface="Calibri" panose="020F0502020204030204" pitchFamily="34" charset="0"/>
                <a:cs typeface="Calibri" panose="020F0502020204030204" pitchFamily="34" charset="0"/>
              </a:rPr>
              <a:t> gave best performance, so results for that have been shown.</a:t>
            </a:r>
          </a:p>
        </p:txBody>
      </p:sp>
    </p:spTree>
    <p:extLst>
      <p:ext uri="{BB962C8B-B14F-4D97-AF65-F5344CB8AC3E}">
        <p14:creationId xmlns:p14="http://schemas.microsoft.com/office/powerpoint/2010/main" val="325670681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5A540-E26F-417A-8806-60266F0864AA}"/>
              </a:ext>
            </a:extLst>
          </p:cNvPr>
          <p:cNvSpPr>
            <a:spLocks noGrp="1"/>
          </p:cNvSpPr>
          <p:nvPr>
            <p:ph type="title"/>
          </p:nvPr>
        </p:nvSpPr>
        <p:spPr/>
        <p:txBody>
          <a:bodyPr/>
          <a:lstStyle/>
          <a:p>
            <a:r>
              <a:rPr lang="en-IN" dirty="0"/>
              <a:t>Base model performance</a:t>
            </a:r>
          </a:p>
        </p:txBody>
      </p:sp>
      <p:sp>
        <p:nvSpPr>
          <p:cNvPr id="6" name="Content Placeholder 5">
            <a:extLst>
              <a:ext uri="{FF2B5EF4-FFF2-40B4-BE49-F238E27FC236}">
                <a16:creationId xmlns:a16="http://schemas.microsoft.com/office/drawing/2014/main" id="{BF26D38E-2EA6-4752-923E-22D7ED2F042F}"/>
              </a:ext>
            </a:extLst>
          </p:cNvPr>
          <p:cNvSpPr>
            <a:spLocks noGrp="1"/>
          </p:cNvSpPr>
          <p:nvPr>
            <p:ph sz="half" idx="2"/>
          </p:nvPr>
        </p:nvSpPr>
        <p:spPr/>
        <p:txBody>
          <a:bodyPr/>
          <a:lstStyle/>
          <a:p>
            <a:r>
              <a:rPr lang="en-IN" dirty="0"/>
              <a:t>The Base model performed fairly well on rightful claims, but not so great on the fraudulent claims.</a:t>
            </a:r>
          </a:p>
          <a:p>
            <a:r>
              <a:rPr lang="en-IN" dirty="0"/>
              <a:t>This shows the need to </a:t>
            </a:r>
            <a:r>
              <a:rPr lang="en-IN" dirty="0" err="1"/>
              <a:t>hypertune</a:t>
            </a:r>
            <a:r>
              <a:rPr lang="en-IN" dirty="0"/>
              <a:t> the model, by giving more weight to the underrepresented class. Could also be the case of overfitting on training dataset.</a:t>
            </a:r>
          </a:p>
        </p:txBody>
      </p:sp>
      <p:pic>
        <p:nvPicPr>
          <p:cNvPr id="22" name="Content Placeholder 21">
            <a:extLst>
              <a:ext uri="{FF2B5EF4-FFF2-40B4-BE49-F238E27FC236}">
                <a16:creationId xmlns:a16="http://schemas.microsoft.com/office/drawing/2014/main" id="{D4175D35-75C1-49C7-88F9-82FD6B62E364}"/>
              </a:ext>
            </a:extLst>
          </p:cNvPr>
          <p:cNvPicPr>
            <a:picLocks noGrp="1" noChangeAspect="1"/>
          </p:cNvPicPr>
          <p:nvPr>
            <p:ph sz="half" idx="1"/>
          </p:nvPr>
        </p:nvPicPr>
        <p:blipFill>
          <a:blip r:embed="rId2"/>
          <a:stretch>
            <a:fillRect/>
          </a:stretch>
        </p:blipFill>
        <p:spPr>
          <a:xfrm>
            <a:off x="1083076" y="2222500"/>
            <a:ext cx="4625266" cy="3638550"/>
          </a:xfrm>
          <a:prstGeom prst="rect">
            <a:avLst/>
          </a:prstGeom>
        </p:spPr>
      </p:pic>
    </p:spTree>
    <p:extLst>
      <p:ext uri="{BB962C8B-B14F-4D97-AF65-F5344CB8AC3E}">
        <p14:creationId xmlns:p14="http://schemas.microsoft.com/office/powerpoint/2010/main" val="290120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67C9-88B4-435E-9243-02014E0E7A79}"/>
              </a:ext>
            </a:extLst>
          </p:cNvPr>
          <p:cNvSpPr>
            <a:spLocks noGrp="1"/>
          </p:cNvSpPr>
          <p:nvPr>
            <p:ph type="title"/>
          </p:nvPr>
        </p:nvSpPr>
        <p:spPr/>
        <p:txBody>
          <a:bodyPr/>
          <a:lstStyle/>
          <a:p>
            <a:r>
              <a:rPr lang="en-IN" dirty="0"/>
              <a:t>Model Tuning</a:t>
            </a:r>
          </a:p>
        </p:txBody>
      </p:sp>
      <p:sp>
        <p:nvSpPr>
          <p:cNvPr id="4" name="Content Placeholder 3">
            <a:extLst>
              <a:ext uri="{FF2B5EF4-FFF2-40B4-BE49-F238E27FC236}">
                <a16:creationId xmlns:a16="http://schemas.microsoft.com/office/drawing/2014/main" id="{C86FD1A4-F682-4456-93C3-1C97B1CCFF11}"/>
              </a:ext>
            </a:extLst>
          </p:cNvPr>
          <p:cNvSpPr>
            <a:spLocks noGrp="1"/>
          </p:cNvSpPr>
          <p:nvPr>
            <p:ph sz="quarter" idx="4"/>
          </p:nvPr>
        </p:nvSpPr>
        <p:spPr/>
        <p:txBody>
          <a:bodyPr/>
          <a:lstStyle/>
          <a:p>
            <a:r>
              <a:rPr lang="en-IN" dirty="0"/>
              <a:t>Model performance has vastly improved because of hyperparameter tuning.</a:t>
            </a:r>
          </a:p>
          <a:p>
            <a:r>
              <a:rPr lang="en-IN" dirty="0"/>
              <a:t>Recall for both classes is above 80%.</a:t>
            </a:r>
          </a:p>
          <a:p>
            <a:r>
              <a:rPr lang="en-IN" dirty="0"/>
              <a:t>From a business point of view, recall of fraudulent class should be one, so still room for improvement.</a:t>
            </a:r>
          </a:p>
        </p:txBody>
      </p:sp>
      <p:pic>
        <p:nvPicPr>
          <p:cNvPr id="9" name="Content Placeholder 8">
            <a:extLst>
              <a:ext uri="{FF2B5EF4-FFF2-40B4-BE49-F238E27FC236}">
                <a16:creationId xmlns:a16="http://schemas.microsoft.com/office/drawing/2014/main" id="{BD8224F7-B233-41A4-A5BB-596409D4E16D}"/>
              </a:ext>
            </a:extLst>
          </p:cNvPr>
          <p:cNvPicPr>
            <a:picLocks noGrp="1"/>
          </p:cNvPicPr>
          <p:nvPr>
            <p:ph sz="half" idx="2"/>
          </p:nvPr>
        </p:nvPicPr>
        <p:blipFill>
          <a:blip r:embed="rId2"/>
          <a:stretch>
            <a:fillRect/>
          </a:stretch>
        </p:blipFill>
        <p:spPr>
          <a:xfrm>
            <a:off x="1083600" y="2221200"/>
            <a:ext cx="4626000" cy="3639600"/>
          </a:xfrm>
          <a:prstGeom prst="rect">
            <a:avLst/>
          </a:prstGeom>
        </p:spPr>
      </p:pic>
    </p:spTree>
    <p:extLst>
      <p:ext uri="{BB962C8B-B14F-4D97-AF65-F5344CB8AC3E}">
        <p14:creationId xmlns:p14="http://schemas.microsoft.com/office/powerpoint/2010/main" val="242491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67C9-88B4-435E-9243-02014E0E7A79}"/>
              </a:ext>
            </a:extLst>
          </p:cNvPr>
          <p:cNvSpPr>
            <a:spLocks noGrp="1"/>
          </p:cNvSpPr>
          <p:nvPr>
            <p:ph type="title"/>
          </p:nvPr>
        </p:nvSpPr>
        <p:spPr/>
        <p:txBody>
          <a:bodyPr/>
          <a:lstStyle/>
          <a:p>
            <a:r>
              <a:rPr lang="en-IN" sz="3600" dirty="0"/>
              <a:t>Model Performance with important features</a:t>
            </a:r>
          </a:p>
        </p:txBody>
      </p:sp>
      <p:sp>
        <p:nvSpPr>
          <p:cNvPr id="4" name="Content Placeholder 3">
            <a:extLst>
              <a:ext uri="{FF2B5EF4-FFF2-40B4-BE49-F238E27FC236}">
                <a16:creationId xmlns:a16="http://schemas.microsoft.com/office/drawing/2014/main" id="{C86FD1A4-F682-4456-93C3-1C97B1CCFF11}"/>
              </a:ext>
            </a:extLst>
          </p:cNvPr>
          <p:cNvSpPr>
            <a:spLocks noGrp="1"/>
          </p:cNvSpPr>
          <p:nvPr>
            <p:ph sz="quarter" idx="4"/>
          </p:nvPr>
        </p:nvSpPr>
        <p:spPr/>
        <p:txBody>
          <a:bodyPr/>
          <a:lstStyle/>
          <a:p>
            <a:r>
              <a:rPr lang="en-IN" dirty="0"/>
              <a:t>Model performance with selection of only important features has improved slightly more</a:t>
            </a:r>
          </a:p>
          <a:p>
            <a:r>
              <a:rPr lang="en-IN" dirty="0"/>
              <a:t>F1-Score has increased from 0.84 to 0.85</a:t>
            </a:r>
          </a:p>
          <a:p>
            <a:endParaRPr lang="en-IN" dirty="0"/>
          </a:p>
        </p:txBody>
      </p:sp>
      <p:pic>
        <p:nvPicPr>
          <p:cNvPr id="6" name="Content Placeholder 5">
            <a:extLst>
              <a:ext uri="{FF2B5EF4-FFF2-40B4-BE49-F238E27FC236}">
                <a16:creationId xmlns:a16="http://schemas.microsoft.com/office/drawing/2014/main" id="{01E3DCE0-151D-4627-9959-3E1A7BCC7E05}"/>
              </a:ext>
            </a:extLst>
          </p:cNvPr>
          <p:cNvPicPr>
            <a:picLocks noGrp="1"/>
          </p:cNvPicPr>
          <p:nvPr>
            <p:ph sz="half" idx="2"/>
          </p:nvPr>
        </p:nvPicPr>
        <p:blipFill>
          <a:blip r:embed="rId2"/>
          <a:stretch>
            <a:fillRect/>
          </a:stretch>
        </p:blipFill>
        <p:spPr>
          <a:xfrm>
            <a:off x="1083600" y="2221200"/>
            <a:ext cx="4626000" cy="3639600"/>
          </a:xfrm>
          <a:prstGeom prst="rect">
            <a:avLst/>
          </a:prstGeom>
        </p:spPr>
      </p:pic>
    </p:spTree>
    <p:extLst>
      <p:ext uri="{BB962C8B-B14F-4D97-AF65-F5344CB8AC3E}">
        <p14:creationId xmlns:p14="http://schemas.microsoft.com/office/powerpoint/2010/main" val="148131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73E1-06DB-404D-9FBD-F49691F7F0E4}"/>
              </a:ext>
            </a:extLst>
          </p:cNvPr>
          <p:cNvSpPr>
            <a:spLocks noGrp="1"/>
          </p:cNvSpPr>
          <p:nvPr>
            <p:ph type="title"/>
          </p:nvPr>
        </p:nvSpPr>
        <p:spPr/>
        <p:txBody>
          <a:bodyPr/>
          <a:lstStyle/>
          <a:p>
            <a:r>
              <a:rPr lang="en-IN" dirty="0"/>
              <a:t>ROC AUC Curve</a:t>
            </a:r>
          </a:p>
        </p:txBody>
      </p:sp>
      <p:sp>
        <p:nvSpPr>
          <p:cNvPr id="4" name="Content Placeholder 3">
            <a:extLst>
              <a:ext uri="{FF2B5EF4-FFF2-40B4-BE49-F238E27FC236}">
                <a16:creationId xmlns:a16="http://schemas.microsoft.com/office/drawing/2014/main" id="{1DA33627-E49D-43B9-BB0C-FE6105DB882A}"/>
              </a:ext>
            </a:extLst>
          </p:cNvPr>
          <p:cNvSpPr>
            <a:spLocks noGrp="1"/>
          </p:cNvSpPr>
          <p:nvPr>
            <p:ph sz="half" idx="2"/>
          </p:nvPr>
        </p:nvSpPr>
        <p:spPr/>
        <p:txBody>
          <a:bodyPr/>
          <a:lstStyle/>
          <a:p>
            <a:r>
              <a:rPr lang="en-IN" dirty="0"/>
              <a:t>ROC AUC Curve shows how well the model has been able to separate out the classes</a:t>
            </a:r>
          </a:p>
          <a:p>
            <a:r>
              <a:rPr lang="en-IN" dirty="0"/>
              <a:t>ROC AUC Score of 0.84 shows the model has done a good job, but there is room for improvement.</a:t>
            </a:r>
          </a:p>
        </p:txBody>
      </p:sp>
      <p:sp>
        <p:nvSpPr>
          <p:cNvPr id="5" name="Content Placeholder 4">
            <a:extLst>
              <a:ext uri="{FF2B5EF4-FFF2-40B4-BE49-F238E27FC236}">
                <a16:creationId xmlns:a16="http://schemas.microsoft.com/office/drawing/2014/main" id="{7D2AB6D7-88C9-6393-A75B-8349F6D6F74B}"/>
              </a:ext>
            </a:extLst>
          </p:cNvPr>
          <p:cNvSpPr>
            <a:spLocks noGrp="1"/>
          </p:cNvSpPr>
          <p:nvPr>
            <p:ph sz="half" idx="1"/>
          </p:nvPr>
        </p:nvSpPr>
        <p:spPr/>
        <p:txBody>
          <a:bodyPr/>
          <a:lstStyle/>
          <a:p>
            <a:endParaRPr lang="en-US"/>
          </a:p>
        </p:txBody>
      </p:sp>
      <p:pic>
        <p:nvPicPr>
          <p:cNvPr id="7" name="Picture 6">
            <a:extLst>
              <a:ext uri="{FF2B5EF4-FFF2-40B4-BE49-F238E27FC236}">
                <a16:creationId xmlns:a16="http://schemas.microsoft.com/office/drawing/2014/main" id="{188210D3-110D-94C6-6F0D-248C333B77B1}"/>
              </a:ext>
            </a:extLst>
          </p:cNvPr>
          <p:cNvPicPr>
            <a:picLocks noChangeAspect="1"/>
          </p:cNvPicPr>
          <p:nvPr/>
        </p:nvPicPr>
        <p:blipFill>
          <a:blip r:embed="rId2"/>
          <a:stretch>
            <a:fillRect/>
          </a:stretch>
        </p:blipFill>
        <p:spPr>
          <a:xfrm>
            <a:off x="818711" y="2222287"/>
            <a:ext cx="5185873" cy="3638763"/>
          </a:xfrm>
          <a:prstGeom prst="rect">
            <a:avLst/>
          </a:prstGeom>
        </p:spPr>
      </p:pic>
    </p:spTree>
    <p:extLst>
      <p:ext uri="{BB962C8B-B14F-4D97-AF65-F5344CB8AC3E}">
        <p14:creationId xmlns:p14="http://schemas.microsoft.com/office/powerpoint/2010/main" val="784339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16F7F2-F79D-453E-9F9F-3DCBCDBACDB8}"/>
              </a:ext>
            </a:extLst>
          </p:cNvPr>
          <p:cNvSpPr>
            <a:spLocks noGrp="1"/>
          </p:cNvSpPr>
          <p:nvPr>
            <p:ph type="title"/>
          </p:nvPr>
        </p:nvSpPr>
        <p:spPr>
          <a:xfrm>
            <a:off x="810000" y="447188"/>
            <a:ext cx="10571998" cy="970450"/>
          </a:xfrm>
          <a:effectLst/>
        </p:spPr>
        <p:txBody>
          <a:bodyPr anchor="ctr">
            <a:normAutofit/>
          </a:bodyPr>
          <a:lstStyle/>
          <a:p>
            <a:pPr algn="ctr"/>
            <a:r>
              <a:rPr lang="en-IN" sz="2800">
                <a:solidFill>
                  <a:schemeClr val="tx1"/>
                </a:solidFill>
              </a:rPr>
              <a:t>Insights and Business Decisions</a:t>
            </a:r>
          </a:p>
        </p:txBody>
      </p:sp>
      <p:sp>
        <p:nvSpPr>
          <p:cNvPr id="12" name="Freeform: Shape 11">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6EAAE3C0-5DD1-484C-948C-E89AF7B899E7}"/>
              </a:ext>
            </a:extLst>
          </p:cNvPr>
          <p:cNvSpPr>
            <a:spLocks noGrp="1"/>
          </p:cNvSpPr>
          <p:nvPr>
            <p:ph idx="1"/>
          </p:nvPr>
        </p:nvSpPr>
        <p:spPr>
          <a:xfrm>
            <a:off x="1115732" y="2222287"/>
            <a:ext cx="9966953" cy="3636511"/>
          </a:xfrm>
          <a:effectLst/>
        </p:spPr>
        <p:txBody>
          <a:bodyPr>
            <a:normAutofit/>
          </a:bodyPr>
          <a:lstStyle/>
          <a:p>
            <a:pPr>
              <a:lnSpc>
                <a:spcPct val="90000"/>
              </a:lnSpc>
            </a:pPr>
            <a:r>
              <a:rPr lang="en-IN" dirty="0"/>
              <a:t>Claims to be targeted:</a:t>
            </a:r>
          </a:p>
          <a:p>
            <a:pPr lvl="1">
              <a:lnSpc>
                <a:spcPct val="90000"/>
              </a:lnSpc>
            </a:pPr>
            <a:r>
              <a:rPr lang="en-IN" dirty="0"/>
              <a:t>Having </a:t>
            </a:r>
            <a:r>
              <a:rPr lang="en-IN" dirty="0" err="1"/>
              <a:t>atleast</a:t>
            </a:r>
            <a:r>
              <a:rPr lang="en-IN" dirty="0"/>
              <a:t> one witness</a:t>
            </a:r>
          </a:p>
          <a:p>
            <a:pPr lvl="1">
              <a:lnSpc>
                <a:spcPct val="90000"/>
              </a:lnSpc>
            </a:pPr>
            <a:r>
              <a:rPr lang="en-IN" dirty="0"/>
              <a:t>Insured has a hobby of Chess or CrossFit</a:t>
            </a:r>
          </a:p>
          <a:p>
            <a:pPr lvl="1">
              <a:lnSpc>
                <a:spcPct val="90000"/>
              </a:lnSpc>
            </a:pPr>
            <a:r>
              <a:rPr lang="en-IN" dirty="0"/>
              <a:t>Insureds listing their occupation as Exec- Managers</a:t>
            </a:r>
          </a:p>
          <a:p>
            <a:pPr lvl="1">
              <a:lnSpc>
                <a:spcPct val="90000"/>
              </a:lnSpc>
            </a:pPr>
            <a:r>
              <a:rPr lang="en-IN" dirty="0"/>
              <a:t>Insureds reporting claims for major damage</a:t>
            </a:r>
          </a:p>
          <a:p>
            <a:pPr lvl="1">
              <a:lnSpc>
                <a:spcPct val="90000"/>
              </a:lnSpc>
            </a:pPr>
            <a:r>
              <a:rPr lang="en-IN" dirty="0"/>
              <a:t>Claim amount and insured education level are also important features as evidenced by model feature importance</a:t>
            </a:r>
          </a:p>
        </p:txBody>
      </p:sp>
    </p:spTree>
    <p:extLst>
      <p:ext uri="{BB962C8B-B14F-4D97-AF65-F5344CB8AC3E}">
        <p14:creationId xmlns:p14="http://schemas.microsoft.com/office/powerpoint/2010/main" val="25238285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BE55D-DD05-4E26-8698-C0C4F8D56774}"/>
              </a:ext>
            </a:extLst>
          </p:cNvPr>
          <p:cNvSpPr>
            <a:spLocks noGrp="1"/>
          </p:cNvSpPr>
          <p:nvPr>
            <p:ph type="title"/>
          </p:nvPr>
        </p:nvSpPr>
        <p:spPr>
          <a:xfrm>
            <a:off x="810000" y="447188"/>
            <a:ext cx="10571998" cy="841941"/>
          </a:xfrm>
          <a:effectLst/>
        </p:spPr>
        <p:txBody>
          <a:bodyPr anchor="ctr">
            <a:normAutofit/>
          </a:bodyPr>
          <a:lstStyle/>
          <a:p>
            <a:pPr algn="ctr"/>
            <a:r>
              <a:rPr lang="en-IN" sz="2800" dirty="0">
                <a:solidFill>
                  <a:schemeClr val="tx1"/>
                </a:solidFill>
              </a:rPr>
              <a:t>Overview</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2B52763-46B6-4348-9953-4D21DF8FAB66}"/>
              </a:ext>
            </a:extLst>
          </p:cNvPr>
          <p:cNvSpPr>
            <a:spLocks noGrp="1"/>
          </p:cNvSpPr>
          <p:nvPr>
            <p:ph idx="1"/>
          </p:nvPr>
        </p:nvSpPr>
        <p:spPr>
          <a:xfrm>
            <a:off x="1112522" y="1976718"/>
            <a:ext cx="9966953" cy="4525094"/>
          </a:xfrm>
          <a:effectLst/>
        </p:spPr>
        <p:txBody>
          <a:bodyPr>
            <a:normAutofit fontScale="85000" lnSpcReduction="20000"/>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Problem Statement:</a:t>
            </a:r>
          </a:p>
          <a:p>
            <a:pPr marL="346075" indent="0">
              <a:buNone/>
            </a:pPr>
            <a:r>
              <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minimize financial losses and optimize the overall claims handling process.</a:t>
            </a:r>
            <a:endParaRPr lang="en-US" sz="1600" b="1" dirty="0">
              <a:latin typeface="Open Sans" panose="020B0606030504020204" pitchFamily="34" charset="0"/>
              <a:ea typeface="Open Sans" panose="020B0606030504020204" pitchFamily="34" charset="0"/>
              <a:cs typeface="Open Sans" panose="020B0606030504020204" pitchFamily="34" charset="0"/>
            </a:endParaRPr>
          </a:p>
          <a:p>
            <a:r>
              <a:rPr lang="en-US" b="1"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Business Objective:</a:t>
            </a:r>
          </a:p>
          <a:p>
            <a:pPr algn="l">
              <a:buFont typeface="Arial" panose="020B0604020202020204" pitchFamily="34" charset="0"/>
              <a:buChar char="•"/>
            </a:pPr>
            <a:r>
              <a:rPr lang="en-US" sz="1600" b="0" i="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Global Insure aims to build a model to classify insurance claims as either fraudulent or legitimate based on historical claim details and customer profiles.</a:t>
            </a:r>
          </a:p>
          <a:p>
            <a:pPr algn="l">
              <a:buFont typeface="Arial" panose="020B0604020202020204" pitchFamily="34" charset="0"/>
              <a:buChar char="•"/>
            </a:pPr>
            <a:r>
              <a:rPr lang="en-US" sz="1600" b="0" i="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The goal is to predict which claims are likely to be fraudulent before they are approved, minimizing financial losses and optimizing the claims handling process.</a:t>
            </a:r>
            <a:endPar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indent="-285750" algn="just">
              <a:lnSpc>
                <a:spcPct val="107000"/>
              </a:lnSpc>
              <a:spcBef>
                <a:spcPts val="0"/>
              </a:spcBef>
              <a:spcAft>
                <a:spcPts val="800"/>
              </a:spcAft>
            </a:pPr>
            <a:r>
              <a:rPr lang="en-US" sz="1800" b="1"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Why to solve this problem:</a:t>
            </a:r>
          </a:p>
          <a:p>
            <a:pPr marL="457200" marR="0" indent="-401638" algn="just">
              <a:lnSpc>
                <a:spcPct val="107000"/>
              </a:lnSpc>
              <a:spcBef>
                <a:spcPts val="0"/>
              </a:spcBef>
              <a:spcAft>
                <a:spcPts val="800"/>
              </a:spcAft>
              <a:buNone/>
            </a:pPr>
            <a:r>
              <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      </a:t>
            </a:r>
            <a:r>
              <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Identify the circumstances which lead to fraudulent claims.</a:t>
            </a:r>
          </a:p>
          <a:p>
            <a:pPr marL="457200" marR="0" indent="-166688" algn="just">
              <a:lnSpc>
                <a:spcPct val="107000"/>
              </a:lnSpc>
              <a:spcBef>
                <a:spcPts val="0"/>
              </a:spcBef>
              <a:spcAft>
                <a:spcPts val="800"/>
              </a:spcAft>
              <a:buNone/>
            </a:pPr>
            <a:r>
              <a:rPr lang="en-US" sz="1500"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Reduce reliance on human investigators to determine.</a:t>
            </a:r>
          </a:p>
          <a:p>
            <a:pPr marL="457200" marR="0" indent="-166688" algn="just">
              <a:lnSpc>
                <a:spcPct val="107000"/>
              </a:lnSpc>
              <a:spcBef>
                <a:spcPts val="0"/>
              </a:spcBef>
              <a:spcAft>
                <a:spcPts val="800"/>
              </a:spcAft>
              <a:buNone/>
            </a:pPr>
            <a:r>
              <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Correctly identify legal claims to ensure payout to rightful policyholders.</a:t>
            </a:r>
          </a:p>
          <a:p>
            <a:pPr marL="457200" marR="0" indent="-166688" algn="just">
              <a:lnSpc>
                <a:spcPct val="107000"/>
              </a:lnSpc>
              <a:spcBef>
                <a:spcPts val="0"/>
              </a:spcBef>
              <a:spcAft>
                <a:spcPts val="800"/>
              </a:spcAft>
              <a:buNone/>
            </a:pPr>
            <a:r>
              <a:rPr lang="en-US" sz="1500"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May also help to determine what type of policyholders the company should avoid.</a:t>
            </a:r>
            <a:endPar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indent="-285750" algn="just">
              <a:lnSpc>
                <a:spcPct val="107000"/>
              </a:lnSpc>
              <a:spcBef>
                <a:spcPts val="0"/>
              </a:spcBef>
              <a:spcAft>
                <a:spcPts val="800"/>
              </a:spcAft>
            </a:pPr>
            <a:endParaRPr lang="en-US" sz="18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2074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7FE62-3227-4DD2-95CB-B90ECD756C6B}"/>
              </a:ext>
            </a:extLst>
          </p:cNvPr>
          <p:cNvSpPr>
            <a:spLocks noGrp="1"/>
          </p:cNvSpPr>
          <p:nvPr>
            <p:ph type="title"/>
          </p:nvPr>
        </p:nvSpPr>
        <p:spPr>
          <a:xfrm>
            <a:off x="810000" y="447187"/>
            <a:ext cx="10571998" cy="552013"/>
          </a:xfrm>
          <a:effectLst/>
        </p:spPr>
        <p:txBody>
          <a:bodyPr anchor="ctr">
            <a:normAutofit/>
          </a:bodyPr>
          <a:lstStyle/>
          <a:p>
            <a:pPr algn="ctr"/>
            <a:r>
              <a:rPr lang="en-IN" sz="2800" dirty="0">
                <a:solidFill>
                  <a:schemeClr val="tx1"/>
                </a:solidFill>
              </a:rPr>
              <a:t>Methodology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B9CB9CF-F9BD-436F-88C5-7ACC09821A62}"/>
              </a:ext>
            </a:extLst>
          </p:cNvPr>
          <p:cNvSpPr>
            <a:spLocks noGrp="1"/>
          </p:cNvSpPr>
          <p:nvPr>
            <p:ph idx="1"/>
          </p:nvPr>
        </p:nvSpPr>
        <p:spPr>
          <a:xfrm>
            <a:off x="810000" y="1576408"/>
            <a:ext cx="5746917" cy="4638125"/>
          </a:xfrm>
          <a:effectLst/>
        </p:spPr>
        <p:txBody>
          <a:bodyPr>
            <a:normAutofit fontScale="85000" lnSpcReduction="20000"/>
          </a:bodyPr>
          <a:lstStyle/>
          <a:p>
            <a:pPr marL="0" indent="0">
              <a:buNone/>
            </a:pPr>
            <a:endParaRPr lang="en-US" dirty="0"/>
          </a:p>
          <a:p>
            <a:pPr algn="l">
              <a:buFont typeface="+mj-lt"/>
              <a:buAutoNum type="arabicPeriod"/>
            </a:pPr>
            <a:r>
              <a:rPr lang="en-US" b="1" i="0" dirty="0">
                <a:solidFill>
                  <a:srgbClr val="161616"/>
                </a:solidFill>
                <a:effectLst/>
                <a:latin typeface="Open Sans" panose="020B0606030504020204" pitchFamily="34" charset="0"/>
              </a:rPr>
              <a:t>Data Preparation</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The dataset consists of 40 columns and 1000 rows, with attributes such as claim amounts, customer profiles, and claim types.</a:t>
            </a:r>
          </a:p>
          <a:p>
            <a:pPr marL="742950" lvl="1" indent="-285750" algn="l">
              <a:buFont typeface="+mj-lt"/>
              <a:buAutoNum type="arabicPeriod"/>
            </a:pPr>
            <a:r>
              <a:rPr lang="en-US" b="0" i="0" dirty="0">
                <a:solidFill>
                  <a:srgbClr val="161616"/>
                </a:solidFill>
                <a:effectLst/>
                <a:latin typeface="Open Sans" panose="020B0606030504020204" pitchFamily="34" charset="0"/>
              </a:rPr>
              <a:t>Data preprocessing involved cleaning, transforming, and engineering features from raw claim data to ensure effective model learning.</a:t>
            </a:r>
          </a:p>
          <a:p>
            <a:pPr algn="l">
              <a:buFont typeface="+mj-lt"/>
              <a:buAutoNum type="arabicPeriod"/>
            </a:pPr>
            <a:r>
              <a:rPr lang="en-US" b="1" i="0" dirty="0">
                <a:solidFill>
                  <a:srgbClr val="161616"/>
                </a:solidFill>
                <a:effectLst/>
                <a:latin typeface="Open Sans" panose="020B0606030504020204" pitchFamily="34" charset="0"/>
              </a:rPr>
              <a:t>Exploratory Data Analysis (EDA)</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Univariate and bivariate analyses were conducted to understand the distribution and relationships between features.</a:t>
            </a:r>
          </a:p>
          <a:p>
            <a:pPr marL="742950" lvl="1" indent="-285750" algn="l">
              <a:buFont typeface="+mj-lt"/>
              <a:buAutoNum type="arabicPeriod"/>
            </a:pPr>
            <a:r>
              <a:rPr lang="en-US" b="0" i="0" dirty="0">
                <a:solidFill>
                  <a:srgbClr val="161616"/>
                </a:solidFill>
                <a:effectLst/>
                <a:latin typeface="Open Sans" panose="020B0606030504020204" pitchFamily="34" charset="0"/>
              </a:rPr>
              <a:t>Correlation analysis was used to identify multicollinearity among features.</a:t>
            </a:r>
          </a:p>
          <a:p>
            <a:pPr algn="l">
              <a:buFont typeface="+mj-lt"/>
              <a:buAutoNum type="arabicPeriod"/>
            </a:pPr>
            <a:r>
              <a:rPr lang="en-US" b="1" i="0" dirty="0">
                <a:solidFill>
                  <a:srgbClr val="161616"/>
                </a:solidFill>
                <a:effectLst/>
                <a:latin typeface="Open Sans" panose="020B0606030504020204" pitchFamily="34" charset="0"/>
              </a:rPr>
              <a:t>Feature Engineering</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Resampling techniques like </a:t>
            </a:r>
            <a:r>
              <a:rPr lang="en-US" b="0" i="0" dirty="0" err="1">
                <a:solidFill>
                  <a:srgbClr val="161616"/>
                </a:solidFill>
                <a:effectLst/>
                <a:latin typeface="Open Sans" panose="020B0606030504020204" pitchFamily="34" charset="0"/>
              </a:rPr>
              <a:t>RandomOverSampler</a:t>
            </a:r>
            <a:r>
              <a:rPr lang="en-US" b="0" i="0" dirty="0">
                <a:solidFill>
                  <a:srgbClr val="161616"/>
                </a:solidFill>
                <a:effectLst/>
                <a:latin typeface="Open Sans" panose="020B0606030504020204" pitchFamily="34" charset="0"/>
              </a:rPr>
              <a:t> were used to address class imbalance.</a:t>
            </a:r>
          </a:p>
          <a:p>
            <a:pPr marL="742950" lvl="1" indent="-285750" algn="l">
              <a:buFont typeface="+mj-lt"/>
              <a:buAutoNum type="arabicPeriod"/>
            </a:pPr>
            <a:r>
              <a:rPr lang="en-US" b="0" i="0" dirty="0">
                <a:solidFill>
                  <a:srgbClr val="161616"/>
                </a:solidFill>
                <a:effectLst/>
                <a:latin typeface="Open Sans" panose="020B0606030504020204" pitchFamily="34" charset="0"/>
              </a:rPr>
              <a:t>New features were created from existing ones to enhance the model's ability to capture patterns in the data.</a:t>
            </a:r>
          </a:p>
        </p:txBody>
      </p:sp>
      <p:pic>
        <p:nvPicPr>
          <p:cNvPr id="5" name="Picture 4">
            <a:extLst>
              <a:ext uri="{FF2B5EF4-FFF2-40B4-BE49-F238E27FC236}">
                <a16:creationId xmlns:a16="http://schemas.microsoft.com/office/drawing/2014/main" id="{40E20175-9D00-A693-C0B2-ADD231B117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8989" y="1895898"/>
            <a:ext cx="5378825" cy="4318635"/>
          </a:xfrm>
          <a:prstGeom prst="rect">
            <a:avLst/>
          </a:prstGeom>
          <a:noFill/>
          <a:ln>
            <a:noFill/>
          </a:ln>
        </p:spPr>
      </p:pic>
    </p:spTree>
    <p:extLst>
      <p:ext uri="{BB962C8B-B14F-4D97-AF65-F5344CB8AC3E}">
        <p14:creationId xmlns:p14="http://schemas.microsoft.com/office/powerpoint/2010/main" val="251503683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4EB3B-1A9F-4E51-8E09-D1D5EEA2F409}"/>
              </a:ext>
            </a:extLst>
          </p:cNvPr>
          <p:cNvSpPr>
            <a:spLocks noGrp="1"/>
          </p:cNvSpPr>
          <p:nvPr>
            <p:ph type="title"/>
          </p:nvPr>
        </p:nvSpPr>
        <p:spPr>
          <a:xfrm>
            <a:off x="810000" y="377475"/>
            <a:ext cx="10571998" cy="622348"/>
          </a:xfrm>
          <a:effectLst/>
        </p:spPr>
        <p:txBody>
          <a:bodyPr anchor="ctr">
            <a:normAutofit/>
          </a:bodyPr>
          <a:lstStyle/>
          <a:p>
            <a:pPr algn="ctr"/>
            <a:r>
              <a:rPr lang="en-IN" sz="2800" dirty="0">
                <a:solidFill>
                  <a:schemeClr val="tx1"/>
                </a:solidFill>
              </a:rPr>
              <a:t>Models and Approaches</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595238-FC29-49E9-BA6D-2BAD0537DACA}"/>
              </a:ext>
            </a:extLst>
          </p:cNvPr>
          <p:cNvSpPr>
            <a:spLocks noGrp="1"/>
          </p:cNvSpPr>
          <p:nvPr>
            <p:ph idx="1"/>
          </p:nvPr>
        </p:nvSpPr>
        <p:spPr>
          <a:xfrm>
            <a:off x="637093" y="1924146"/>
            <a:ext cx="7350460" cy="4127030"/>
          </a:xfrm>
          <a:effectLst/>
        </p:spPr>
        <p:txBody>
          <a:bodyPr>
            <a:normAutofit/>
          </a:bodyPr>
          <a:lstStyle/>
          <a:p>
            <a:pPr algn="l">
              <a:buFont typeface="+mj-lt"/>
              <a:buAutoNum type="arabicPeriod"/>
            </a:pPr>
            <a:r>
              <a:rPr lang="en-US" sz="1400" b="1" i="0" dirty="0">
                <a:solidFill>
                  <a:srgbClr val="161616"/>
                </a:solidFill>
                <a:effectLst/>
                <a:latin typeface="Open Sans" panose="020B0606030504020204" pitchFamily="34" charset="0"/>
              </a:rPr>
              <a:t>Model Building</a:t>
            </a:r>
            <a:r>
              <a:rPr lang="en-US" sz="1400" b="0" i="0" dirty="0">
                <a:solidFill>
                  <a:srgbClr val="161616"/>
                </a:solidFill>
                <a:effectLst/>
                <a:latin typeface="Open Sans" panose="020B0606030504020204" pitchFamily="34" charset="0"/>
              </a:rPr>
              <a:t>:</a:t>
            </a:r>
          </a:p>
          <a:p>
            <a:pPr marL="742950" lvl="1" indent="-285750" algn="l">
              <a:buFont typeface="+mj-lt"/>
              <a:buAutoNum type="arabicPeriod"/>
            </a:pPr>
            <a:r>
              <a:rPr lang="en-US" sz="1400" b="0" i="0" dirty="0">
                <a:solidFill>
                  <a:srgbClr val="161616"/>
                </a:solidFill>
                <a:effectLst/>
                <a:latin typeface="Open Sans" panose="020B0606030504020204" pitchFamily="34" charset="0"/>
              </a:rPr>
              <a:t>Two models were built: Logistic Regression and Random Forest.</a:t>
            </a:r>
          </a:p>
          <a:p>
            <a:pPr marL="742950" lvl="1" indent="-285750" algn="l">
              <a:buFont typeface="+mj-lt"/>
              <a:buAutoNum type="arabicPeriod"/>
            </a:pPr>
            <a:r>
              <a:rPr lang="en-US" sz="1400" b="0" i="0" dirty="0">
                <a:solidFill>
                  <a:srgbClr val="161616"/>
                </a:solidFill>
                <a:effectLst/>
                <a:latin typeface="Open Sans" panose="020B0606030504020204" pitchFamily="34" charset="0"/>
              </a:rPr>
              <a:t>Logistic Regression used RFECV for feature selection, while Random Forest involved hyperparameter tuning using grid search.</a:t>
            </a:r>
          </a:p>
          <a:p>
            <a:pPr algn="l">
              <a:buFont typeface="+mj-lt"/>
              <a:buAutoNum type="arabicPeriod"/>
            </a:pPr>
            <a:r>
              <a:rPr lang="en-US" sz="1400" b="1" i="0" dirty="0">
                <a:solidFill>
                  <a:srgbClr val="161616"/>
                </a:solidFill>
                <a:effectLst/>
                <a:latin typeface="Open Sans" panose="020B0606030504020204" pitchFamily="34" charset="0"/>
              </a:rPr>
              <a:t>Model Evaluation</a:t>
            </a:r>
            <a:r>
              <a:rPr lang="en-US" sz="1400" b="0" i="0" dirty="0">
                <a:solidFill>
                  <a:srgbClr val="161616"/>
                </a:solidFill>
                <a:effectLst/>
                <a:latin typeface="Open Sans" panose="020B0606030504020204" pitchFamily="34" charset="0"/>
              </a:rPr>
              <a:t>:</a:t>
            </a:r>
          </a:p>
          <a:p>
            <a:pPr marL="742950" lvl="1" indent="-285750" algn="l">
              <a:buFont typeface="+mj-lt"/>
              <a:buAutoNum type="arabicPeriod"/>
            </a:pPr>
            <a:r>
              <a:rPr lang="en-US" sz="1400" b="0" i="0" dirty="0">
                <a:solidFill>
                  <a:srgbClr val="161616"/>
                </a:solidFill>
                <a:effectLst/>
                <a:latin typeface="Open Sans" panose="020B0606030504020204" pitchFamily="34" charset="0"/>
              </a:rPr>
              <a:t>Models were evaluated using metrics such as accuracy, sensitivity, specificity, precision, recall, and F1-score.</a:t>
            </a:r>
          </a:p>
          <a:p>
            <a:pPr marL="742950" lvl="1" indent="-285750" algn="l">
              <a:buFont typeface="+mj-lt"/>
              <a:buAutoNum type="arabicPeriod"/>
            </a:pPr>
            <a:r>
              <a:rPr lang="en-US" sz="1400" b="0" i="0" dirty="0">
                <a:solidFill>
                  <a:srgbClr val="161616"/>
                </a:solidFill>
                <a:effectLst/>
                <a:latin typeface="Open Sans" panose="020B0606030504020204" pitchFamily="34" charset="0"/>
              </a:rPr>
              <a:t>Predictions were made on both training and validation data to assess model performance.</a:t>
            </a:r>
          </a:p>
        </p:txBody>
      </p:sp>
      <p:pic>
        <p:nvPicPr>
          <p:cNvPr id="4" name="Picture 3">
            <a:extLst>
              <a:ext uri="{FF2B5EF4-FFF2-40B4-BE49-F238E27FC236}">
                <a16:creationId xmlns:a16="http://schemas.microsoft.com/office/drawing/2014/main" id="{817B0534-C449-9DEA-D1CC-993FD469877B}"/>
              </a:ext>
            </a:extLst>
          </p:cNvPr>
          <p:cNvPicPr>
            <a:picLocks noChangeAspect="1"/>
          </p:cNvPicPr>
          <p:nvPr/>
        </p:nvPicPr>
        <p:blipFill>
          <a:blip r:embed="rId2"/>
          <a:stretch>
            <a:fillRect/>
          </a:stretch>
        </p:blipFill>
        <p:spPr>
          <a:xfrm>
            <a:off x="7854671" y="999823"/>
            <a:ext cx="4199366" cy="2743200"/>
          </a:xfrm>
          <a:prstGeom prst="rect">
            <a:avLst/>
          </a:prstGeom>
        </p:spPr>
      </p:pic>
      <p:pic>
        <p:nvPicPr>
          <p:cNvPr id="5" name="Picture 4">
            <a:extLst>
              <a:ext uri="{FF2B5EF4-FFF2-40B4-BE49-F238E27FC236}">
                <a16:creationId xmlns:a16="http://schemas.microsoft.com/office/drawing/2014/main" id="{E4AE9A23-8AB1-D871-85DD-A760C82B36EB}"/>
              </a:ext>
            </a:extLst>
          </p:cNvPr>
          <p:cNvPicPr>
            <a:picLocks noChangeAspect="1"/>
          </p:cNvPicPr>
          <p:nvPr/>
        </p:nvPicPr>
        <p:blipFill>
          <a:blip r:embed="rId3"/>
          <a:stretch>
            <a:fillRect/>
          </a:stretch>
        </p:blipFill>
        <p:spPr>
          <a:xfrm>
            <a:off x="8146558" y="3676141"/>
            <a:ext cx="3427333" cy="2790825"/>
          </a:xfrm>
          <a:prstGeom prst="rect">
            <a:avLst/>
          </a:prstGeom>
        </p:spPr>
      </p:pic>
    </p:spTree>
    <p:extLst>
      <p:ext uri="{BB962C8B-B14F-4D97-AF65-F5344CB8AC3E}">
        <p14:creationId xmlns:p14="http://schemas.microsoft.com/office/powerpoint/2010/main" val="33045302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8344D0D-62BC-2D65-D5A6-01D5E3E02A2E}"/>
              </a:ext>
            </a:extLst>
          </p:cNvPr>
          <p:cNvPicPr>
            <a:picLocks noChangeAspect="1"/>
          </p:cNvPicPr>
          <p:nvPr/>
        </p:nvPicPr>
        <p:blipFill>
          <a:blip r:embed="rId2"/>
          <a:stretch>
            <a:fillRect/>
          </a:stretch>
        </p:blipFill>
        <p:spPr>
          <a:xfrm>
            <a:off x="5389645" y="965603"/>
            <a:ext cx="6138798" cy="2392172"/>
          </a:xfrm>
          <a:prstGeom prst="rect">
            <a:avLst/>
          </a:prstGeom>
        </p:spPr>
      </p:pic>
      <p:pic>
        <p:nvPicPr>
          <p:cNvPr id="2" name="Picture 1">
            <a:extLst>
              <a:ext uri="{FF2B5EF4-FFF2-40B4-BE49-F238E27FC236}">
                <a16:creationId xmlns:a16="http://schemas.microsoft.com/office/drawing/2014/main" id="{354C4695-011B-DD81-A345-263BC3892209}"/>
              </a:ext>
            </a:extLst>
          </p:cNvPr>
          <p:cNvPicPr>
            <a:picLocks noChangeAspect="1"/>
          </p:cNvPicPr>
          <p:nvPr/>
        </p:nvPicPr>
        <p:blipFill>
          <a:blip r:embed="rId3"/>
          <a:stretch>
            <a:fillRect/>
          </a:stretch>
        </p:blipFill>
        <p:spPr>
          <a:xfrm>
            <a:off x="690022" y="689584"/>
            <a:ext cx="4673159" cy="2105025"/>
          </a:xfrm>
          <a:prstGeom prst="rect">
            <a:avLst/>
          </a:prstGeom>
        </p:spPr>
      </p:pic>
      <p:sp>
        <p:nvSpPr>
          <p:cNvPr id="3" name="TextBox 2">
            <a:extLst>
              <a:ext uri="{FF2B5EF4-FFF2-40B4-BE49-F238E27FC236}">
                <a16:creationId xmlns:a16="http://schemas.microsoft.com/office/drawing/2014/main" id="{E28EE1CF-A984-6179-9DC9-2313B3C73C98}"/>
              </a:ext>
            </a:extLst>
          </p:cNvPr>
          <p:cNvSpPr txBox="1"/>
          <p:nvPr/>
        </p:nvSpPr>
        <p:spPr>
          <a:xfrm>
            <a:off x="878239" y="3001163"/>
            <a:ext cx="4192859" cy="307777"/>
          </a:xfrm>
          <a:prstGeom prst="rect">
            <a:avLst/>
          </a:prstGeom>
          <a:noFill/>
        </p:spPr>
        <p:txBody>
          <a:bodyPr wrap="square" rtlCol="0">
            <a:spAutoFit/>
          </a:bodyPr>
          <a:lstStyle/>
          <a:p>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Model Comparison on Validation Set</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2BF858A2-6723-0D49-14F6-0F8B67DA88A0}"/>
              </a:ext>
            </a:extLst>
          </p:cNvPr>
          <p:cNvPicPr>
            <a:picLocks noChangeAspect="1"/>
          </p:cNvPicPr>
          <p:nvPr/>
        </p:nvPicPr>
        <p:blipFill>
          <a:blip r:embed="rId4"/>
          <a:stretch>
            <a:fillRect/>
          </a:stretch>
        </p:blipFill>
        <p:spPr>
          <a:xfrm>
            <a:off x="878239" y="3338896"/>
            <a:ext cx="4105275" cy="1666875"/>
          </a:xfrm>
          <a:prstGeom prst="rect">
            <a:avLst/>
          </a:prstGeom>
        </p:spPr>
      </p:pic>
      <p:sp>
        <p:nvSpPr>
          <p:cNvPr id="7" name="TextBox 6">
            <a:extLst>
              <a:ext uri="{FF2B5EF4-FFF2-40B4-BE49-F238E27FC236}">
                <a16:creationId xmlns:a16="http://schemas.microsoft.com/office/drawing/2014/main" id="{84F913FC-DCD6-699C-64D5-9FFC2BCE203A}"/>
              </a:ext>
            </a:extLst>
          </p:cNvPr>
          <p:cNvSpPr txBox="1"/>
          <p:nvPr/>
        </p:nvSpPr>
        <p:spPr>
          <a:xfrm>
            <a:off x="878239" y="4937608"/>
            <a:ext cx="4987302" cy="1292662"/>
          </a:xfrm>
          <a:prstGeom prst="rect">
            <a:avLst/>
          </a:prstGeom>
          <a:noFill/>
        </p:spPr>
        <p:txBody>
          <a:bodyPr wrap="square" rtlCol="0">
            <a:spAutoFit/>
          </a:bodyPr>
          <a:lstStyle/>
          <a:p>
            <a:r>
              <a:rPr lang="en-US" sz="1300" dirty="0">
                <a:latin typeface="Open Sans" panose="020B0606030504020204" pitchFamily="34" charset="0"/>
                <a:ea typeface="Open Sans" panose="020B0606030504020204" pitchFamily="34" charset="0"/>
                <a:cs typeface="Open Sans" panose="020B0606030504020204" pitchFamily="34" charset="0"/>
              </a:rPr>
              <a:t>| F1 Score | 0.55 | 0.59</a:t>
            </a:r>
          </a:p>
          <a:p>
            <a:endParaRPr lang="en-US" sz="1300" dirty="0">
              <a:latin typeface="Open Sans" panose="020B0606030504020204" pitchFamily="34" charset="0"/>
              <a:ea typeface="Open Sans" panose="020B0606030504020204" pitchFamily="34" charset="0"/>
              <a:cs typeface="Open Sans" panose="020B0606030504020204" pitchFamily="34" charset="0"/>
            </a:endParaRPr>
          </a:p>
          <a:p>
            <a:pPr marL="166688" indent="-166688">
              <a:tabLst>
                <a:tab pos="166688" algn="l"/>
              </a:tabLst>
            </a:pPr>
            <a:r>
              <a:rPr lang="en-US" sz="1300" dirty="0">
                <a:latin typeface="Open Sans" panose="020B0606030504020204" pitchFamily="34" charset="0"/>
                <a:ea typeface="Open Sans" panose="020B0606030504020204" pitchFamily="34" charset="0"/>
                <a:cs typeface="Open Sans" panose="020B0606030504020204" pitchFamily="34" charset="0"/>
              </a:rPr>
              <a:t>1.	Random Forest (tuned) performs better than logistic regression across in accuracy and F1 score.</a:t>
            </a:r>
          </a:p>
          <a:p>
            <a:pPr marL="166688" indent="-166688">
              <a:tabLst>
                <a:tab pos="166688" algn="l"/>
              </a:tabLst>
            </a:pPr>
            <a:r>
              <a:rPr lang="en-US" sz="1300" dirty="0">
                <a:latin typeface="Open Sans" panose="020B0606030504020204" pitchFamily="34" charset="0"/>
                <a:ea typeface="Open Sans" panose="020B0606030504020204" pitchFamily="34" charset="0"/>
                <a:cs typeface="Open Sans" panose="020B0606030504020204" pitchFamily="34" charset="0"/>
              </a:rPr>
              <a:t>2.	F1 Score: Balances the trade-off between catching fraud and minimizing false positives.</a:t>
            </a:r>
          </a:p>
        </p:txBody>
      </p:sp>
      <p:pic>
        <p:nvPicPr>
          <p:cNvPr id="8" name="Picture 7">
            <a:extLst>
              <a:ext uri="{FF2B5EF4-FFF2-40B4-BE49-F238E27FC236}">
                <a16:creationId xmlns:a16="http://schemas.microsoft.com/office/drawing/2014/main" id="{3DD2E8B9-4BE4-FB87-4041-9979CD86882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2634" y="3486150"/>
            <a:ext cx="3801093" cy="2543175"/>
          </a:xfrm>
          <a:prstGeom prst="rect">
            <a:avLst/>
          </a:prstGeom>
          <a:noFill/>
          <a:ln>
            <a:noFill/>
          </a:ln>
        </p:spPr>
      </p:pic>
    </p:spTree>
    <p:extLst>
      <p:ext uri="{BB962C8B-B14F-4D97-AF65-F5344CB8AC3E}">
        <p14:creationId xmlns:p14="http://schemas.microsoft.com/office/powerpoint/2010/main" val="10571438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9EEE4-F7A1-48E8-9B81-1C5E84298A38}"/>
              </a:ext>
            </a:extLst>
          </p:cNvPr>
          <p:cNvSpPr>
            <a:spLocks noGrp="1"/>
          </p:cNvSpPr>
          <p:nvPr>
            <p:ph type="title"/>
          </p:nvPr>
        </p:nvSpPr>
        <p:spPr>
          <a:xfrm>
            <a:off x="810000" y="447188"/>
            <a:ext cx="10571998" cy="970450"/>
          </a:xfrm>
          <a:effectLst/>
        </p:spPr>
        <p:txBody>
          <a:bodyPr anchor="ctr">
            <a:normAutofit/>
          </a:bodyPr>
          <a:lstStyle/>
          <a:p>
            <a:pPr algn="ctr"/>
            <a:r>
              <a:rPr lang="en-IN" sz="2800" dirty="0">
                <a:solidFill>
                  <a:schemeClr val="tx1"/>
                </a:solidFill>
              </a:rPr>
              <a:t>Summary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C701C8-ABEA-4432-B2CA-EC209D5C6DA4}"/>
              </a:ext>
            </a:extLst>
          </p:cNvPr>
          <p:cNvSpPr>
            <a:spLocks noGrp="1"/>
          </p:cNvSpPr>
          <p:nvPr>
            <p:ph idx="1"/>
          </p:nvPr>
        </p:nvSpPr>
        <p:spPr>
          <a:xfrm>
            <a:off x="1115732" y="2222287"/>
            <a:ext cx="9966953" cy="3636511"/>
          </a:xfrm>
          <a:effectLst/>
        </p:spPr>
        <p:txBody>
          <a:bodyPr>
            <a:normAutofit/>
          </a:bodyPr>
          <a:lstStyle/>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ED146AE-FC03-8B21-4977-55A90B4D6A5A}"/>
              </a:ext>
            </a:extLst>
          </p:cNvPr>
          <p:cNvSpPr txBox="1"/>
          <p:nvPr/>
        </p:nvSpPr>
        <p:spPr>
          <a:xfrm>
            <a:off x="1494263" y="2971800"/>
            <a:ext cx="5062654"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5DF39755-A767-B735-6105-926C4333DB42}"/>
              </a:ext>
            </a:extLst>
          </p:cNvPr>
          <p:cNvSpPr txBox="1"/>
          <p:nvPr/>
        </p:nvSpPr>
        <p:spPr>
          <a:xfrm>
            <a:off x="712745" y="1870402"/>
            <a:ext cx="10842161" cy="4955203"/>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 By following below steps, insurers can leverage historical claim data to build robust models that detect patterns indicative of fraudulent claims. This approach not only helps in minimizing financial losses but also supports efficient and data-driven claim triaging. The report emphasizes the importance of using advanced analytics and machine learning techniques to enhance the fraud detection process:</a:t>
            </a:r>
            <a:endParaRPr lang="en-US" dirty="0"/>
          </a:p>
          <a:p>
            <a:r>
              <a:rPr lang="en-US" dirty="0"/>
              <a:t>1.</a:t>
            </a:r>
            <a:r>
              <a:rPr lang="en-US" sz="1400" dirty="0">
                <a:latin typeface="Open Sans" panose="020B0606030504020204" pitchFamily="34" charset="0"/>
                <a:ea typeface="Open Sans" panose="020B0606030504020204" pitchFamily="34" charset="0"/>
                <a:cs typeface="Open Sans" panose="020B0606030504020204" pitchFamily="34" charset="0"/>
              </a:rPr>
              <a:t>Data Preparation: Data Cleaning, Data Transformation</a:t>
            </a:r>
          </a:p>
          <a:p>
            <a:r>
              <a:rPr lang="en-US" sz="1400" dirty="0">
                <a:latin typeface="Open Sans" panose="020B0606030504020204" pitchFamily="34" charset="0"/>
                <a:ea typeface="Open Sans" panose="020B0606030504020204" pitchFamily="34" charset="0"/>
                <a:cs typeface="Open Sans" panose="020B0606030504020204" pitchFamily="34" charset="0"/>
              </a:rPr>
              <a:t>2. Exploratory Data Analysis (EDA): Univariate Analysis, Bivariate Analysis, Correlation Analysis</a:t>
            </a:r>
          </a:p>
          <a:p>
            <a:r>
              <a:rPr lang="en-US" sz="1400" dirty="0">
                <a:latin typeface="Open Sans" panose="020B0606030504020204" pitchFamily="34" charset="0"/>
                <a:ea typeface="Open Sans" panose="020B0606030504020204" pitchFamily="34" charset="0"/>
                <a:cs typeface="Open Sans" panose="020B0606030504020204" pitchFamily="34" charset="0"/>
              </a:rPr>
              <a:t>3. Feature Engineering: Feature Creation, Resampling</a:t>
            </a:r>
          </a:p>
          <a:p>
            <a:r>
              <a:rPr lang="en-US" sz="1400" dirty="0">
                <a:latin typeface="Open Sans" panose="020B0606030504020204" pitchFamily="34" charset="0"/>
                <a:ea typeface="Open Sans" panose="020B0606030504020204" pitchFamily="34" charset="0"/>
                <a:cs typeface="Open Sans" panose="020B0606030504020204" pitchFamily="34" charset="0"/>
              </a:rPr>
              <a:t>4. Model Building: Logistic Regression and Random Forest</a:t>
            </a:r>
          </a:p>
          <a:p>
            <a:r>
              <a:rPr lang="en-US" sz="1400" dirty="0">
                <a:latin typeface="Open Sans" panose="020B0606030504020204" pitchFamily="34" charset="0"/>
                <a:ea typeface="Open Sans" panose="020B0606030504020204" pitchFamily="34" charset="0"/>
                <a:cs typeface="Open Sans" panose="020B0606030504020204" pitchFamily="34" charset="0"/>
              </a:rPr>
              <a:t>5. Model Evaluation: Performance Metrics, Cross-Validation</a:t>
            </a:r>
          </a:p>
          <a:p>
            <a:r>
              <a:rPr lang="en-US" sz="1400" dirty="0">
                <a:latin typeface="Open Sans" panose="020B0606030504020204" pitchFamily="34" charset="0"/>
                <a:ea typeface="Open Sans" panose="020B0606030504020204" pitchFamily="34" charset="0"/>
                <a:cs typeface="Open Sans" panose="020B0606030504020204" pitchFamily="34" charset="0"/>
              </a:rPr>
              <a:t>6. Insights and Recommendations: Predictive Features, Business Strategies</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B. </a:t>
            </a: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Top predictive features suggested to achieve this objective by random forest:</a:t>
            </a:r>
          </a:p>
          <a:p>
            <a:endParaRPr lang="en-US" sz="1400" dirty="0">
              <a:solidFill>
                <a:srgbClr val="161616"/>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C. </a:t>
            </a:r>
            <a:r>
              <a:rPr lang="en-US" sz="1400" b="0" i="0" dirty="0">
                <a:solidFill>
                  <a:srgbClr val="161616"/>
                </a:solidFill>
                <a:effectLst/>
                <a:latin typeface="Open Sans" panose="020B0606030504020204" pitchFamily="34" charset="0"/>
              </a:rPr>
              <a:t>Yes, based on past data, it is possible to predict the likelihood of fraud for an incoming </a:t>
            </a:r>
          </a:p>
          <a:p>
            <a:pPr marL="166688" indent="68263"/>
            <a:r>
              <a:rPr lang="en-US" sz="1400" b="0" i="0" dirty="0">
                <a:solidFill>
                  <a:srgbClr val="161616"/>
                </a:solidFill>
                <a:effectLst/>
                <a:latin typeface="Open Sans" panose="020B0606030504020204" pitchFamily="34" charset="0"/>
              </a:rPr>
              <a:t>claim using the methodologies outlined.</a:t>
            </a:r>
            <a:endPar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sz="1400" dirty="0">
              <a:solidFill>
                <a:srgbClr val="161616"/>
              </a:solidFill>
              <a:latin typeface="Open Sans" panose="020B0606030504020204" pitchFamily="34" charset="0"/>
              <a:ea typeface="Open Sans" panose="020B0606030504020204" pitchFamily="34" charset="0"/>
              <a:cs typeface="Open Sans" panose="020B0606030504020204" pitchFamily="34" charset="0"/>
            </a:endParaRPr>
          </a:p>
          <a:p>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pic>
        <p:nvPicPr>
          <p:cNvPr id="11" name="Picture 10">
            <a:extLst>
              <a:ext uri="{FF2B5EF4-FFF2-40B4-BE49-F238E27FC236}">
                <a16:creationId xmlns:a16="http://schemas.microsoft.com/office/drawing/2014/main" id="{376251BD-53D9-6448-34E9-6A522F2208C6}"/>
              </a:ext>
            </a:extLst>
          </p:cNvPr>
          <p:cNvPicPr>
            <a:picLocks noChangeAspect="1"/>
          </p:cNvPicPr>
          <p:nvPr/>
        </p:nvPicPr>
        <p:blipFill>
          <a:blip r:embed="rId2"/>
          <a:stretch>
            <a:fillRect/>
          </a:stretch>
        </p:blipFill>
        <p:spPr>
          <a:xfrm>
            <a:off x="8515327" y="2714053"/>
            <a:ext cx="3115231" cy="3342559"/>
          </a:xfrm>
          <a:prstGeom prst="rect">
            <a:avLst/>
          </a:prstGeom>
        </p:spPr>
      </p:pic>
    </p:spTree>
    <p:extLst>
      <p:ext uri="{BB962C8B-B14F-4D97-AF65-F5344CB8AC3E}">
        <p14:creationId xmlns:p14="http://schemas.microsoft.com/office/powerpoint/2010/main" val="171504886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3CB4A5-C479-83ED-1D8B-00A5BA15A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8600" y="321734"/>
            <a:ext cx="5943600" cy="2967355"/>
          </a:xfrm>
          <a:prstGeom prst="rect">
            <a:avLst/>
          </a:prstGeom>
          <a:noFill/>
          <a:ln>
            <a:noFill/>
          </a:ln>
        </p:spPr>
      </p:pic>
      <p:sp>
        <p:nvSpPr>
          <p:cNvPr id="6" name="TextBox 5">
            <a:extLst>
              <a:ext uri="{FF2B5EF4-FFF2-40B4-BE49-F238E27FC236}">
                <a16:creationId xmlns:a16="http://schemas.microsoft.com/office/drawing/2014/main" id="{D17E20D4-9F55-5D82-77A3-4DE2BB3CEDA0}"/>
              </a:ext>
            </a:extLst>
          </p:cNvPr>
          <p:cNvSpPr txBox="1"/>
          <p:nvPr/>
        </p:nvSpPr>
        <p:spPr>
          <a:xfrm>
            <a:off x="815789" y="643467"/>
            <a:ext cx="4643119" cy="3136115"/>
          </a:xfrm>
          <a:prstGeom prst="rect">
            <a:avLst/>
          </a:prstGeom>
          <a:noFill/>
        </p:spPr>
        <p:txBody>
          <a:bodyPr wrap="square" rtlCol="0">
            <a:spAutoFit/>
          </a:bodyPr>
          <a:lstStyle/>
          <a:p>
            <a:pPr marR="0">
              <a:lnSpc>
                <a:spcPct val="107000"/>
              </a:lnSpc>
              <a:spcBef>
                <a:spcPts val="0"/>
              </a:spcBef>
              <a:spcAft>
                <a:spcPts val="1200"/>
              </a:spcAf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Insights for Business:</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Claim-related variables</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like </a:t>
            </a:r>
            <a:r>
              <a:rPr lang="en-US" sz="1400"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total_claim_amount</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are highly influential in detecting fraud.</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Customer behavior and policy details</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(e.g.,</a:t>
            </a:r>
            <a:r>
              <a:rPr lang="en-US" sz="1400" i="1"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incident_days_since_policy</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i="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policy premium</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incident_severity</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also play a strong role.</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Targeted fraud detection strategies can be developed using these high-importance variables for early and effective intervention.</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7" name="TextBox 6">
            <a:extLst>
              <a:ext uri="{FF2B5EF4-FFF2-40B4-BE49-F238E27FC236}">
                <a16:creationId xmlns:a16="http://schemas.microsoft.com/office/drawing/2014/main" id="{A966306A-3929-CF02-98EB-1F0EB546BE94}"/>
              </a:ext>
            </a:extLst>
          </p:cNvPr>
          <p:cNvSpPr txBox="1"/>
          <p:nvPr/>
        </p:nvSpPr>
        <p:spPr>
          <a:xfrm>
            <a:off x="815789" y="3366167"/>
            <a:ext cx="5280211" cy="3170099"/>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685800" algn="l"/>
                <a:tab pos="800100" algn="l"/>
              </a:tabLst>
            </a:pPr>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Recommended Model</a:t>
            </a: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Random Forest with Hyperparameter Tuning</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High generalization to unseen claims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Strong fraud detection capability (recall = 0.56)</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Good balance of precision and recall (F1 = 0.59)</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914400" marR="0">
              <a:spcBef>
                <a:spcPts val="0"/>
              </a:spcBef>
              <a:spcAft>
                <a:spcPts val="0"/>
              </a:spcAft>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SzPts val="1000"/>
              <a:buFont typeface="Symbol" panose="05050102010706020507" pitchFamily="18" charset="2"/>
              <a:buChar char=""/>
              <a:tabLst>
                <a:tab pos="685800" algn="l"/>
                <a:tab pos="800100" algn="l"/>
              </a:tabLst>
            </a:pPr>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Business Impact: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a:spcBef>
                <a:spcPts val="0"/>
              </a:spcBef>
              <a:spcAft>
                <a:spcPts val="0"/>
              </a:spcAft>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Increases early detection of fraudulent claims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Reduces financial losses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Supports efficient and data-driven claim triaging</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Focus on the main features suggested to reach the objective.</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8" name="TextBox 7">
            <a:extLst>
              <a:ext uri="{FF2B5EF4-FFF2-40B4-BE49-F238E27FC236}">
                <a16:creationId xmlns:a16="http://schemas.microsoft.com/office/drawing/2014/main" id="{94C566B6-EB1E-D4E3-FEF2-130F2125F989}"/>
              </a:ext>
            </a:extLst>
          </p:cNvPr>
          <p:cNvSpPr txBox="1"/>
          <p:nvPr/>
        </p:nvSpPr>
        <p:spPr>
          <a:xfrm>
            <a:off x="5637604" y="3404079"/>
            <a:ext cx="5392385" cy="2462213"/>
          </a:xfrm>
          <a:prstGeom prst="rect">
            <a:avLst/>
          </a:prstGeom>
          <a:noFill/>
        </p:spPr>
        <p:txBody>
          <a:bodyPr wrap="square" rtlCol="0">
            <a:spAutoFit/>
          </a:bodyPr>
          <a:lstStyle/>
          <a:p>
            <a:r>
              <a:rPr lang="en-US" sz="1400" b="1" dirty="0">
                <a:latin typeface="Open Sans" panose="020B0606030504020204" pitchFamily="34" charset="0"/>
                <a:ea typeface="Open Sans" panose="020B0606030504020204" pitchFamily="34" charset="0"/>
                <a:cs typeface="Open Sans" panose="020B0606030504020204" pitchFamily="34" charset="0"/>
              </a:rPr>
              <a:t>Recommendations for Improvement:</a:t>
            </a:r>
          </a:p>
          <a:p>
            <a:r>
              <a:rPr lang="en-US" sz="1400" dirty="0">
                <a:latin typeface="Open Sans" panose="020B0606030504020204" pitchFamily="34" charset="0"/>
                <a:ea typeface="Open Sans" panose="020B0606030504020204" pitchFamily="34" charset="0"/>
                <a:cs typeface="Open Sans" panose="020B0606030504020204" pitchFamily="34" charset="0"/>
              </a:rPr>
              <a:t>1. Continuous Model Refinement</a:t>
            </a:r>
          </a:p>
          <a:p>
            <a:r>
              <a:rPr lang="en-US" sz="1400" dirty="0">
                <a:latin typeface="Open Sans" panose="020B0606030504020204" pitchFamily="34" charset="0"/>
                <a:ea typeface="Open Sans" panose="020B0606030504020204" pitchFamily="34" charset="0"/>
                <a:cs typeface="Open Sans" panose="020B0606030504020204" pitchFamily="34" charset="0"/>
              </a:rPr>
              <a:t>2. Integration with Business Processes</a:t>
            </a:r>
          </a:p>
          <a:p>
            <a:r>
              <a:rPr lang="en-US" sz="1400" dirty="0">
                <a:latin typeface="Open Sans" panose="020B0606030504020204" pitchFamily="34" charset="0"/>
                <a:ea typeface="Open Sans" panose="020B0606030504020204" pitchFamily="34" charset="0"/>
                <a:cs typeface="Open Sans" panose="020B0606030504020204" pitchFamily="34" charset="0"/>
              </a:rPr>
              <a:t>3. Focus on High-Importance Features</a:t>
            </a:r>
          </a:p>
          <a:p>
            <a:r>
              <a:rPr lang="en-US" sz="1400" dirty="0">
                <a:latin typeface="Open Sans" panose="020B0606030504020204" pitchFamily="34" charset="0"/>
                <a:ea typeface="Open Sans" panose="020B0606030504020204" pitchFamily="34" charset="0"/>
                <a:cs typeface="Open Sans" panose="020B0606030504020204" pitchFamily="34" charset="0"/>
              </a:rPr>
              <a:t>4. Leverage Advanced Analytics</a:t>
            </a:r>
          </a:p>
          <a:p>
            <a:r>
              <a:rPr lang="en-US" sz="1400" dirty="0">
                <a:latin typeface="Open Sans" panose="020B0606030504020204" pitchFamily="34" charset="0"/>
                <a:ea typeface="Open Sans" panose="020B0606030504020204" pitchFamily="34" charset="0"/>
                <a:cs typeface="Open Sans" panose="020B0606030504020204" pitchFamily="34" charset="0"/>
              </a:rPr>
              <a:t>•	The Random Forest (tuned) model outperforms logistic regression across all metrics, especially in recall and F1 score, which are critical for fraud detection.</a:t>
            </a:r>
          </a:p>
          <a:p>
            <a:r>
              <a:rPr lang="en-US" sz="1400" dirty="0">
                <a:latin typeface="Open Sans" panose="020B0606030504020204" pitchFamily="34" charset="0"/>
                <a:ea typeface="Open Sans" panose="020B0606030504020204" pitchFamily="34" charset="0"/>
                <a:cs typeface="Open Sans" panose="020B0606030504020204" pitchFamily="34" charset="0"/>
              </a:rPr>
              <a:t>•	The tuned Random Forest model generalizes well to unseen data, making it the most reliable model for deployment.</a:t>
            </a:r>
          </a:p>
        </p:txBody>
      </p:sp>
    </p:spTree>
    <p:extLst>
      <p:ext uri="{BB962C8B-B14F-4D97-AF65-F5344CB8AC3E}">
        <p14:creationId xmlns:p14="http://schemas.microsoft.com/office/powerpoint/2010/main" val="76083352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5E102-2802-4397-B7B2-0A0A14FCC4E3}"/>
              </a:ext>
            </a:extLst>
          </p:cNvPr>
          <p:cNvSpPr>
            <a:spLocks noGrp="1"/>
          </p:cNvSpPr>
          <p:nvPr>
            <p:ph type="title"/>
          </p:nvPr>
        </p:nvSpPr>
        <p:spPr>
          <a:xfrm>
            <a:off x="614964" y="349534"/>
            <a:ext cx="10571998" cy="970450"/>
          </a:xfrm>
        </p:spPr>
        <p:txBody>
          <a:bodyPr/>
          <a:lstStyle/>
          <a:p>
            <a:r>
              <a:rPr lang="en-IN" sz="2900" dirty="0"/>
              <a:t>Distribution of </a:t>
            </a:r>
            <a:r>
              <a:rPr lang="en-IN" sz="2900" dirty="0" err="1"/>
              <a:t>policy_annual_premium</a:t>
            </a:r>
            <a:r>
              <a:rPr lang="en-IN" sz="2900" dirty="0"/>
              <a:t> and vehicle claim</a:t>
            </a:r>
          </a:p>
        </p:txBody>
      </p:sp>
      <p:pic>
        <p:nvPicPr>
          <p:cNvPr id="10" name="Content Placeholder 9">
            <a:extLst>
              <a:ext uri="{FF2B5EF4-FFF2-40B4-BE49-F238E27FC236}">
                <a16:creationId xmlns:a16="http://schemas.microsoft.com/office/drawing/2014/main" id="{082154F3-0FDB-902B-E0E5-A8737AC5C8A5}"/>
              </a:ext>
            </a:extLst>
          </p:cNvPr>
          <p:cNvPicPr>
            <a:picLocks noGrp="1" noChangeAspect="1"/>
          </p:cNvPicPr>
          <p:nvPr>
            <p:ph sz="half" idx="2"/>
          </p:nvPr>
        </p:nvPicPr>
        <p:blipFill>
          <a:blip r:embed="rId2"/>
          <a:stretch>
            <a:fillRect/>
          </a:stretch>
        </p:blipFill>
        <p:spPr>
          <a:xfrm>
            <a:off x="6605814" y="2543174"/>
            <a:ext cx="5194300" cy="3113042"/>
          </a:xfrm>
        </p:spPr>
      </p:pic>
      <p:pic>
        <p:nvPicPr>
          <p:cNvPr id="3" name="Picture 2">
            <a:extLst>
              <a:ext uri="{FF2B5EF4-FFF2-40B4-BE49-F238E27FC236}">
                <a16:creationId xmlns:a16="http://schemas.microsoft.com/office/drawing/2014/main" id="{13963098-4F26-F328-D831-3DBBED8813D5}"/>
              </a:ext>
            </a:extLst>
          </p:cNvPr>
          <p:cNvPicPr>
            <a:picLocks noChangeAspect="1"/>
          </p:cNvPicPr>
          <p:nvPr/>
        </p:nvPicPr>
        <p:blipFill>
          <a:blip r:embed="rId3"/>
          <a:stretch>
            <a:fillRect/>
          </a:stretch>
        </p:blipFill>
        <p:spPr>
          <a:xfrm>
            <a:off x="391886" y="2543174"/>
            <a:ext cx="5795529" cy="2969352"/>
          </a:xfrm>
          <a:prstGeom prst="rect">
            <a:avLst/>
          </a:prstGeom>
        </p:spPr>
      </p:pic>
      <p:sp>
        <p:nvSpPr>
          <p:cNvPr id="8" name="Content Placeholder 7">
            <a:extLst>
              <a:ext uri="{FF2B5EF4-FFF2-40B4-BE49-F238E27FC236}">
                <a16:creationId xmlns:a16="http://schemas.microsoft.com/office/drawing/2014/main" id="{912565B0-3454-78FA-D190-E4A79C84595C}"/>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373029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5CCA296-AF0D-4827-AC3E-0DEB67F076E5}"/>
              </a:ext>
            </a:extLst>
          </p:cNvPr>
          <p:cNvSpPr>
            <a:spLocks noGrp="1"/>
          </p:cNvSpPr>
          <p:nvPr>
            <p:ph type="title"/>
          </p:nvPr>
        </p:nvSpPr>
        <p:spPr>
          <a:xfrm>
            <a:off x="965199" y="885433"/>
            <a:ext cx="10261602" cy="3022257"/>
          </a:xfrm>
          <a:effectLst/>
        </p:spPr>
        <p:txBody>
          <a:bodyPr vert="horz" lIns="91440" tIns="45720" rIns="91440" bIns="45720" rtlCol="0" anchor="b">
            <a:normAutofit/>
          </a:bodyPr>
          <a:lstStyle/>
          <a:p>
            <a:pPr algn="ctr"/>
            <a:r>
              <a:rPr lang="en-US" sz="7200" dirty="0">
                <a:solidFill>
                  <a:schemeClr val="tx1"/>
                </a:solidFill>
              </a:rPr>
              <a:t>Feature Selection</a:t>
            </a:r>
          </a:p>
        </p:txBody>
      </p:sp>
      <p:sp>
        <p:nvSpPr>
          <p:cNvPr id="14" name="Freeform: Shape 13">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269616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1264</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Open Sans</vt:lpstr>
      <vt:lpstr>Symbol</vt:lpstr>
      <vt:lpstr>Wingdings 2</vt:lpstr>
      <vt:lpstr>Quotable</vt:lpstr>
      <vt:lpstr>Fraudulent Claim Detection</vt:lpstr>
      <vt:lpstr>Overview</vt:lpstr>
      <vt:lpstr>Methodology</vt:lpstr>
      <vt:lpstr>Models and Approaches</vt:lpstr>
      <vt:lpstr>PowerPoint Presentation</vt:lpstr>
      <vt:lpstr>Summary</vt:lpstr>
      <vt:lpstr>PowerPoint Presentation</vt:lpstr>
      <vt:lpstr>Distribution of policy_annual_premium and vehicle claim</vt:lpstr>
      <vt:lpstr>Feature Selection</vt:lpstr>
      <vt:lpstr>Correlation Amongst Numerical Features</vt:lpstr>
      <vt:lpstr>Models and Approaches</vt:lpstr>
      <vt:lpstr>Models Used</vt:lpstr>
      <vt:lpstr>Base model performance</vt:lpstr>
      <vt:lpstr>Model Tuning</vt:lpstr>
      <vt:lpstr>Model Performance with important features</vt:lpstr>
      <vt:lpstr>ROC AUC Curve</vt:lpstr>
      <vt:lpstr>Insights and Business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Auto Insurance</dc:title>
  <dc:creator>Aditya Bhattar</dc:creator>
  <cp:lastModifiedBy>Agalave, Ashwini (CIB Tech, IND)</cp:lastModifiedBy>
  <cp:revision>77</cp:revision>
  <dcterms:created xsi:type="dcterms:W3CDTF">2020-03-26T18:08:48Z</dcterms:created>
  <dcterms:modified xsi:type="dcterms:W3CDTF">2025-05-21T16:46:41Z</dcterms:modified>
</cp:coreProperties>
</file>