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Arimo" charset="1" panose="020B0604020202020204"/>
      <p:regular r:id="rId25"/>
    </p:embeddedFont>
    <p:embeddedFont>
      <p:font typeface="Times New Roman" charset="1" panose="020305020704050203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1.7.2013</a:t>
            </a:r>
          </a:p>
          <a:p>
            <a:r>
              <a:rPr lang="en-US"/>
              <a:t/>
            </a:r>
          </a:p>
          <a:p>
            <a:r>
              <a:rPr lang="en-US"/>
              <a:t>1.7.2013</a:t>
            </a:r>
          </a:p>
          <a:p>
            <a:r>
              <a:rPr lang="en-US"/>
              <a:t/>
            </a:r>
          </a:p>
          <a:p>
            <a:r>
              <a:rPr lang="en-US"/>
              <a:t>1</a:t>
            </a:r>
          </a:p>
          <a:p>
            <a:r>
              <a:rPr lang="en-US"/>
              <a:t/>
            </a:r>
          </a:p>
          <a:p>
            <a:r>
              <a:rPr lang="en-US"/>
              <a:t>‹#›</a:t>
            </a:r>
          </a:p>
          <a:p>
            <a:r>
              <a:rPr lang="en-US"/>
              <a:t/>
            </a:r>
          </a:p>
          <a:p>
            <a:r>
              <a:rPr lang="en-US"/>
              <a:t>‹#›</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2.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15" Target="../media/image15.png" Type="http://schemas.openxmlformats.org/officeDocument/2006/relationships/image"/><Relationship Id="rId16" Target="../media/image16.svg" Type="http://schemas.openxmlformats.org/officeDocument/2006/relationships/image"/><Relationship Id="rId17" Target="../media/image17.png" Type="http://schemas.openxmlformats.org/officeDocument/2006/relationships/image"/><Relationship Id="rId18" Target="../media/image18.svg" Type="http://schemas.openxmlformats.org/officeDocument/2006/relationships/image"/><Relationship Id="rId19" Target="../media/image19.png" Type="http://schemas.openxmlformats.org/officeDocument/2006/relationships/image"/><Relationship Id="rId2" Target="../media/image53.jpeg" Type="http://schemas.openxmlformats.org/officeDocument/2006/relationships/image"/><Relationship Id="rId20" Target="../media/image20.svg" Type="http://schemas.openxmlformats.org/officeDocument/2006/relationships/image"/><Relationship Id="rId21" Target="../media/image32.png" Type="http://schemas.openxmlformats.org/officeDocument/2006/relationships/image"/><Relationship Id="rId22" Target="../media/image33.svg" Type="http://schemas.openxmlformats.org/officeDocument/2006/relationships/image"/><Relationship Id="rId23" Target="../media/image34.png" Type="http://schemas.openxmlformats.org/officeDocument/2006/relationships/image"/><Relationship Id="rId24" Target="../media/image35.svg" Type="http://schemas.openxmlformats.org/officeDocument/2006/relationships/image"/><Relationship Id="rId25" Target="../media/image36.png" Type="http://schemas.openxmlformats.org/officeDocument/2006/relationships/image"/><Relationship Id="rId26" Target="../media/image37.svg" Type="http://schemas.openxmlformats.org/officeDocument/2006/relationships/image"/><Relationship Id="rId27" Target="../media/image5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jpe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298" t="0" r="-298"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15" r="0" b="-15"/>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256" r="0" b="-256"/>
            </a:stretch>
          </a:blipFill>
        </p:spPr>
      </p:sp>
      <p:sp>
        <p:nvSpPr>
          <p:cNvPr name="TextBox 15" id="15"/>
          <p:cNvSpPr txBox="true"/>
          <p:nvPr/>
        </p:nvSpPr>
        <p:spPr>
          <a:xfrm rot="0">
            <a:off x="671512" y="161963"/>
            <a:ext cx="14973300" cy="165727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8" cy="300038"/>
            <a:chOff x="0" y="0"/>
            <a:chExt cx="4286250" cy="400050"/>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2148840" y="4820826"/>
            <a:ext cx="12733020" cy="2714625"/>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Ashwini R</a:t>
            </a:r>
          </a:p>
          <a:p>
            <a:pPr algn="l">
              <a:lnSpc>
                <a:spcPts val="4320"/>
              </a:lnSpc>
            </a:pPr>
            <a:r>
              <a:rPr lang="en-US" sz="3600" spc="32">
                <a:solidFill>
                  <a:srgbClr val="000000"/>
                </a:solidFill>
                <a:latin typeface="TT Rounds Condensed"/>
                <a:ea typeface="TT Rounds Condensed"/>
                <a:cs typeface="TT Rounds Condensed"/>
                <a:sym typeface="TT Rounds Condensed"/>
              </a:rPr>
              <a:t>REGISTER NO      : 312216233 (asunm 1621312216233)</a:t>
            </a:r>
          </a:p>
          <a:p>
            <a:pPr algn="l">
              <a:lnSpc>
                <a:spcPts val="4320"/>
              </a:lnSpc>
            </a:pPr>
            <a:r>
              <a:rPr lang="en-US" sz="3600" spc="32">
                <a:solidFill>
                  <a:srgbClr val="000000"/>
                </a:solidFill>
                <a:latin typeface="TT Rounds Condensed"/>
                <a:ea typeface="TT Rounds Condensed"/>
                <a:cs typeface="TT Rounds Condensed"/>
                <a:sym typeface="TT Rounds Condensed"/>
              </a:rPr>
              <a:t>DEPARTMENT     : B.com (General)</a:t>
            </a:r>
          </a:p>
          <a:p>
            <a:pPr algn="l">
              <a:lnSpc>
                <a:spcPts val="4320"/>
              </a:lnSpc>
            </a:pPr>
            <a:r>
              <a:rPr lang="en-US" sz="3600" spc="32">
                <a:solidFill>
                  <a:srgbClr val="000000"/>
                </a:solidFill>
                <a:latin typeface="TT Rounds Condensed"/>
                <a:ea typeface="TT Rounds Condensed"/>
                <a:cs typeface="TT Rounds Condensed"/>
                <a:sym typeface="TT Rounds Condensed"/>
              </a:rPr>
              <a:t>COLLEGE              : Shri Shankarlal Sundarbai Shasun Jain College </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69366"/>
            <a:ext cx="342900"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316705"/>
            <a:ext cx="4955856" cy="1209675"/>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 </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914400" y="1123950"/>
            <a:ext cx="13387388" cy="8334213"/>
          </a:xfrm>
          <a:prstGeom prst="rect">
            <a:avLst/>
          </a:prstGeom>
        </p:spPr>
        <p:txBody>
          <a:bodyPr anchor="t" rtlCol="false" tIns="0" lIns="0" bIns="0" rIns="0">
            <a:spAutoFit/>
          </a:bodyPr>
          <a:lstStyle/>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p>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914400" y="638175"/>
            <a:ext cx="13030200" cy="6510933"/>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 down the attributes to those most relevant, we ensured that the analysis would be both targeted and effective.</a:t>
            </a:r>
          </a:p>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20854" y="1715451"/>
            <a:ext cx="14923960" cy="8394764"/>
            <a:chOff x="0" y="0"/>
            <a:chExt cx="19898613" cy="11193018"/>
          </a:xfrm>
        </p:grpSpPr>
        <p:sp>
          <p:nvSpPr>
            <p:cNvPr name="Freeform 3" id="3"/>
            <p:cNvSpPr/>
            <p:nvPr/>
          </p:nvSpPr>
          <p:spPr>
            <a:xfrm flipH="false" flipV="false" rot="0">
              <a:off x="0" y="0"/>
              <a:ext cx="19898613" cy="11193018"/>
            </a:xfrm>
            <a:custGeom>
              <a:avLst/>
              <a:gdLst/>
              <a:ahLst/>
              <a:cxnLst/>
              <a:rect r="r" b="b" t="t" l="l"/>
              <a:pathLst>
                <a:path h="11193018" w="19898613">
                  <a:moveTo>
                    <a:pt x="0" y="0"/>
                  </a:moveTo>
                  <a:lnTo>
                    <a:pt x="19898613" y="0"/>
                  </a:lnTo>
                  <a:lnTo>
                    <a:pt x="19898613" y="11193018"/>
                  </a:lnTo>
                  <a:lnTo>
                    <a:pt x="0" y="11193018"/>
                  </a:lnTo>
                  <a:lnTo>
                    <a:pt x="0" y="0"/>
                  </a:lnTo>
                  <a:close/>
                </a:path>
              </a:pathLst>
            </a:custGeom>
            <a:blipFill>
              <a:blip r:embed="rId2"/>
              <a:stretch>
                <a:fillRect l="0" t="-9752" r="0" b="-9752"/>
              </a:stretch>
            </a:blipFill>
          </p:spPr>
        </p:sp>
      </p:grpSp>
      <p:sp>
        <p:nvSpPr>
          <p:cNvPr name="Freeform 4" id="4"/>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5" id="5"/>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31" t="0" r="-31" b="0"/>
            </a:stretch>
          </a:blipFill>
        </p:spPr>
      </p:sp>
      <p:sp>
        <p:nvSpPr>
          <p:cNvPr name="Freeform 7" id="7"/>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1">
              <a:extLst>
                <a:ext uri="{96DAC541-7B7A-43D3-8B79-37D633B846F1}">
                  <asvg:svgBlip xmlns:asvg="http://schemas.microsoft.com/office/drawing/2016/SVG/main" r:embed="rId12"/>
                </a:ext>
              </a:extLst>
            </a:blip>
            <a:stretch>
              <a:fillRect l="-60" t="0" r="-60" b="0"/>
            </a:stretch>
          </a:blipFill>
        </p:spPr>
      </p:sp>
      <p:sp>
        <p:nvSpPr>
          <p:cNvPr name="Freeform 9" id="9"/>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60" t="0" r="-60" b="0"/>
            </a:stretch>
          </a:blipFill>
        </p:spPr>
      </p:sp>
      <p:sp>
        <p:nvSpPr>
          <p:cNvPr name="Freeform 11" id="11"/>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7">
              <a:extLst>
                <a:ext uri="{96DAC541-7B7A-43D3-8B79-37D633B846F1}">
                  <asvg:svgBlip xmlns:asvg="http://schemas.microsoft.com/office/drawing/2016/SVG/main" r:embed="rId18"/>
                </a:ext>
              </a:extLst>
            </a:blip>
            <a:stretch>
              <a:fillRect l="-38" t="0" r="-38" b="0"/>
            </a:stretch>
          </a:blipFill>
        </p:spPr>
      </p:sp>
      <p:sp>
        <p:nvSpPr>
          <p:cNvPr name="Freeform 12" id="1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9">
              <a:extLst>
                <a:ext uri="{96DAC541-7B7A-43D3-8B79-37D633B846F1}">
                  <asvg:svgBlip xmlns:asvg="http://schemas.microsoft.com/office/drawing/2016/SVG/main" r:embed="rId20"/>
                </a:ext>
              </a:extLst>
            </a:blip>
            <a:stretch>
              <a:fillRect l="-298" t="0" r="-298" b="0"/>
            </a:stretch>
          </a:blipFill>
        </p:spPr>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3">
              <a:extLst>
                <a:ext uri="{96DAC541-7B7A-43D3-8B79-37D633B846F1}">
                  <asvg:svgBlip xmlns:asvg="http://schemas.microsoft.com/office/drawing/2016/SVG/main" r:embed="rId24"/>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grpSp>
        <p:nvGrpSpPr>
          <p:cNvPr name="Group 16" id="16"/>
          <p:cNvGrpSpPr/>
          <p:nvPr/>
        </p:nvGrpSpPr>
        <p:grpSpPr>
          <a:xfrm rot="0">
            <a:off x="2500312" y="9701212"/>
            <a:ext cx="114300" cy="266700"/>
            <a:chOff x="0" y="0"/>
            <a:chExt cx="152400" cy="355600"/>
          </a:xfrm>
        </p:grpSpPr>
        <p:sp>
          <p:nvSpPr>
            <p:cNvPr name="Freeform 17" id="1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7"/>
              <a:stretch>
                <a:fillRect l="-66666" t="0" r="-66666" b="0"/>
              </a:stretch>
            </a:blipFill>
          </p:spPr>
        </p:sp>
      </p:grpSp>
      <p:sp>
        <p:nvSpPr>
          <p:cNvPr name="TextBox 18" id="18"/>
          <p:cNvSpPr txBox="true"/>
          <p:nvPr/>
        </p:nvSpPr>
        <p:spPr>
          <a:xfrm rot="0">
            <a:off x="1132998" y="458151"/>
            <a:ext cx="16022002" cy="125730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9" id="19"/>
          <p:cNvSpPr txBox="true"/>
          <p:nvPr/>
        </p:nvSpPr>
        <p:spPr>
          <a:xfrm rot="0">
            <a:off x="16915827" y="9669366"/>
            <a:ext cx="342900"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320991"/>
            <a:ext cx="16022002" cy="139446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028700" y="2057400"/>
            <a:ext cx="13144500" cy="7386638"/>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504" t="0" r="-504"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137125"/>
            <a:ext cx="5864542" cy="11245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8" cy="300038"/>
            <a:chOff x="0" y="0"/>
            <a:chExt cx="4286250" cy="400050"/>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8" cy="442912"/>
            <a:chOff x="0" y="0"/>
            <a:chExt cx="7410450" cy="590550"/>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605915" y="3834720"/>
            <a:ext cx="12706962" cy="23641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 t="0" r="-9"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TextBox 5" id="5"/>
          <p:cNvSpPr txBox="true"/>
          <p:nvPr/>
        </p:nvSpPr>
        <p:spPr>
          <a:xfrm rot="0">
            <a:off x="1128712" y="9643331"/>
            <a:ext cx="2660333" cy="3352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8" cy="442912"/>
            <a:chOff x="0" y="0"/>
            <a:chExt cx="7410450" cy="590550"/>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50"/>
            <a:chOff x="0" y="0"/>
            <a:chExt cx="3467100" cy="6019800"/>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72" t="0" r="-72" b="0"/>
              </a:stretch>
            </a:blipFill>
          </p:spPr>
        </p:sp>
      </p:grpSp>
      <p:sp>
        <p:nvSpPr>
          <p:cNvPr name="TextBox 14" id="14"/>
          <p:cNvSpPr txBox="true"/>
          <p:nvPr/>
        </p:nvSpPr>
        <p:spPr>
          <a:xfrm rot="0">
            <a:off x="1371600" y="1000293"/>
            <a:ext cx="3535680" cy="120967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4449081" y="1780557"/>
            <a:ext cx="7360920" cy="6938993"/>
          </a:xfrm>
          <a:prstGeom prst="rect">
            <a:avLst/>
          </a:prstGeom>
        </p:spPr>
        <p:txBody>
          <a:bodyPr anchor="t" rtlCol="false" tIns="0" lIns="0" bIns="0" rIns="0">
            <a:spAutoFit/>
          </a:bodyPr>
          <a:lstStyle/>
          <a:p>
            <a:pPr algn="l">
              <a:lnSpc>
                <a:spcPts val="5040"/>
              </a:lnSpc>
            </a:pP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1570863" indent="-261810" lvl="5">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570863" indent="-261810" lvl="5">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32998" y="470851"/>
            <a:ext cx="16022002" cy="124460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sp>
        <p:nvSpPr>
          <p:cNvPr name="TextBox 18" id="18"/>
          <p:cNvSpPr txBox="true"/>
          <p:nvPr/>
        </p:nvSpPr>
        <p:spPr>
          <a:xfrm rot="0">
            <a:off x="914400" y="2366010"/>
            <a:ext cx="9829800" cy="3006090"/>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p>
        </p:txBody>
      </p:sp>
      <p:sp>
        <p:nvSpPr>
          <p:cNvPr name="TextBox 19" id="19"/>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grpSp>
        <p:nvGrpSpPr>
          <p:cNvPr name="Group 20" id="20"/>
          <p:cNvGrpSpPr/>
          <p:nvPr/>
        </p:nvGrpSpPr>
        <p:grpSpPr>
          <a:xfrm rot="0">
            <a:off x="1014412" y="9701212"/>
            <a:ext cx="3214688" cy="300038"/>
            <a:chOff x="0" y="0"/>
            <a:chExt cx="4286250" cy="400050"/>
          </a:xfrm>
        </p:grpSpPr>
        <p:sp>
          <p:nvSpPr>
            <p:cNvPr name="Freeform 21" id="2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2" cy="5715000"/>
            <a:chOff x="0" y="0"/>
            <a:chExt cx="7067550"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32998" y="470851"/>
            <a:ext cx="16022002" cy="1085838"/>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sp>
        <p:nvSpPr>
          <p:cNvPr name="TextBox 18" id="18"/>
          <p:cNvSpPr txBox="true"/>
          <p:nvPr/>
        </p:nvSpPr>
        <p:spPr>
          <a:xfrm rot="0">
            <a:off x="914400" y="1667826"/>
            <a:ext cx="12072938" cy="6698891"/>
          </a:xfrm>
          <a:prstGeom prst="rect">
            <a:avLst/>
          </a:prstGeom>
        </p:spPr>
        <p:txBody>
          <a:bodyPr anchor="t" rtlCol="false" tIns="0" lIns="0" bIns="0" rIns="0">
            <a:spAutoFit/>
          </a:bodyPr>
          <a:lstStyle/>
          <a:p>
            <a:pPr algn="l">
              <a:lnSpc>
                <a:spcPts val="5040"/>
              </a:lnSpc>
            </a:pPr>
          </a:p>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Employee Performance Analysis</a:t>
            </a:r>
          </a:p>
          <a:p>
            <a:pPr algn="l">
              <a:lnSpc>
                <a:spcPts val="5040"/>
              </a:lnSpc>
            </a:pPr>
            <a:r>
              <a:rPr lang="en-US" sz="4200" spc="39">
                <a:solidFill>
                  <a:srgbClr val="000000"/>
                </a:solidFill>
                <a:latin typeface="TT Rounds Condensed"/>
                <a:ea typeface="TT Rounds Condensed"/>
                <a:cs typeface="TT Rounds Condensed"/>
                <a:sym typeface="TT Rounds Condensed"/>
              </a:rPr>
              <a:t>Analyze employee performance to identify strengths and weaknesses</a:t>
            </a:r>
          </a:p>
          <a:p>
            <a:pPr algn="l">
              <a:lnSpc>
                <a:spcPts val="5040"/>
              </a:lnSpc>
            </a:pPr>
            <a:r>
              <a:rPr lang="en-US" sz="4200" spc="39">
                <a:solidFill>
                  <a:srgbClr val="000000"/>
                </a:solidFill>
                <a:latin typeface="TT Rounds Condensed"/>
                <a:ea typeface="TT Rounds Condensed"/>
                <a:cs typeface="TT Rounds Condensed"/>
                <a:sym typeface="TT Rounds Condensed"/>
              </a:rPr>
              <a:t>Evaluate performance metrics and identify top performers</a:t>
            </a:r>
          </a:p>
          <a:p>
            <a:pPr algn="l">
              <a:lnSpc>
                <a:spcPts val="5040"/>
              </a:lnSpc>
            </a:pPr>
            <a:r>
              <a:rPr lang="en-US" sz="4200" spc="39">
                <a:solidFill>
                  <a:srgbClr val="000000"/>
                </a:solidFill>
                <a:latin typeface="TT Rounds Condensed"/>
                <a:ea typeface="TT Rounds Condensed"/>
                <a:cs typeface="TT Rounds Condensed"/>
                <a:sym typeface="TT Rounds Condensed"/>
              </a:rPr>
              <a:t>Deliverables: report, visualizations, and action plan</a:t>
            </a:r>
          </a:p>
          <a:p>
            <a:pPr algn="l">
              <a:lnSpc>
                <a:spcPts val="5040"/>
              </a:lnSpc>
            </a:pPr>
            <a:r>
              <a:rPr lang="en-US" sz="4200" spc="39">
                <a:solidFill>
                  <a:srgbClr val="000000"/>
                </a:solidFill>
                <a:latin typeface="TT Rounds Condensed"/>
                <a:ea typeface="TT Rounds Condensed"/>
                <a:cs typeface="TT Rounds Condensed"/>
                <a:sym typeface="TT Rounds Condensed"/>
              </a:rPr>
              <a:t>Improve employee growth and development</a:t>
            </a:r>
          </a:p>
        </p:txBody>
      </p:sp>
      <p:sp>
        <p:nvSpPr>
          <p:cNvPr name="TextBox 19" id="19"/>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grpSp>
        <p:nvGrpSpPr>
          <p:cNvPr name="Group 20" id="20"/>
          <p:cNvGrpSpPr/>
          <p:nvPr/>
        </p:nvGrpSpPr>
        <p:grpSpPr>
          <a:xfrm rot="0">
            <a:off x="1014412" y="9701212"/>
            <a:ext cx="3214688" cy="300038"/>
            <a:chOff x="0" y="0"/>
            <a:chExt cx="4286250" cy="400050"/>
          </a:xfrm>
        </p:grpSpPr>
        <p:sp>
          <p:nvSpPr>
            <p:cNvPr name="Freeform 21" id="2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2" id="22"/>
          <p:cNvSpPr txBox="true"/>
          <p:nvPr/>
        </p:nvSpPr>
        <p:spPr>
          <a:xfrm rot="0">
            <a:off x="1577340" y="2865120"/>
            <a:ext cx="11704320" cy="1536056"/>
          </a:xfrm>
          <a:prstGeom prst="rect">
            <a:avLst/>
          </a:prstGeom>
        </p:spPr>
        <p:txBody>
          <a:bodyPr anchor="t" rtlCol="false" tIns="0" lIns="0" bIns="0" rIns="0">
            <a:spAutoFit/>
          </a:bodyPr>
          <a:lstStyle/>
          <a:p>
            <a:pPr algn="l" marL="1346454" indent="-224409" lvl="5">
              <a:lnSpc>
                <a:spcPts val="4320"/>
              </a:lnSpc>
              <a:buFont typeface="Arial"/>
              <a:buChar char="⚬"/>
            </a:pPr>
            <a:r>
              <a:rPr lang="en-US" sz="3600">
                <a:solidFill>
                  <a:srgbClr val="0D0D0D"/>
                </a:solidFill>
                <a:latin typeface="Times New Roman"/>
                <a:ea typeface="Times New Roman"/>
                <a:cs typeface="Times New Roman"/>
                <a:sym typeface="Times New Roman"/>
              </a:rPr>
              <a:t>.</a:t>
            </a:r>
          </a:p>
          <a:p>
            <a:pPr algn="l" marL="1346454" indent="-224409" lvl="5">
              <a:lnSpc>
                <a:spcPts val="43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457200" y="1518296"/>
            <a:ext cx="16022002" cy="1206500"/>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sp>
        <p:nvSpPr>
          <p:cNvPr name="TextBox 16" id="16"/>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grpSp>
        <p:nvGrpSpPr>
          <p:cNvPr name="Group 17" id="17"/>
          <p:cNvGrpSpPr/>
          <p:nvPr/>
        </p:nvGrpSpPr>
        <p:grpSpPr>
          <a:xfrm rot="0">
            <a:off x="1085850" y="9258300"/>
            <a:ext cx="3271838" cy="728662"/>
            <a:chOff x="0" y="0"/>
            <a:chExt cx="4362450" cy="971550"/>
          </a:xfrm>
        </p:grpSpPr>
        <p:sp>
          <p:nvSpPr>
            <p:cNvPr name="Freeform 18" id="18"/>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9" id="19"/>
          <p:cNvSpPr txBox="true"/>
          <p:nvPr/>
        </p:nvSpPr>
        <p:spPr>
          <a:xfrm rot="0">
            <a:off x="2957512" y="3207406"/>
            <a:ext cx="7086600" cy="4930140"/>
          </a:xfrm>
          <a:prstGeom prst="rect">
            <a:avLst/>
          </a:prstGeom>
        </p:spPr>
        <p:txBody>
          <a:bodyPr anchor="t" rtlCol="false" tIns="0" lIns="0" bIns="0" rIns="0">
            <a:spAutoFit/>
          </a:bodyPr>
          <a:lstStyle/>
          <a:p>
            <a:pPr algn="l">
              <a:lnSpc>
                <a:spcPts val="7200"/>
              </a:lnSpc>
            </a:pPr>
            <a:r>
              <a:rPr lang="en-US" sz="6000" spc="56">
                <a:solidFill>
                  <a:srgbClr val="000000"/>
                </a:solidFill>
                <a:latin typeface="TT Rounds Condensed"/>
                <a:ea typeface="TT Rounds Condensed"/>
                <a:cs typeface="TT Rounds Condensed"/>
                <a:sym typeface="TT Rounds Condensed"/>
              </a:rPr>
              <a:t>1. HR Professionals</a:t>
            </a:r>
          </a:p>
          <a:p>
            <a:pPr algn="l">
              <a:lnSpc>
                <a:spcPts val="7200"/>
              </a:lnSpc>
            </a:pPr>
            <a:r>
              <a:rPr lang="en-US" sz="6000" spc="56">
                <a:solidFill>
                  <a:srgbClr val="000000"/>
                </a:solidFill>
                <a:latin typeface="TT Rounds Condensed"/>
                <a:ea typeface="TT Rounds Condensed"/>
                <a:cs typeface="TT Rounds Condensed"/>
                <a:sym typeface="TT Rounds Condensed"/>
              </a:rPr>
              <a:t>2. Managers</a:t>
            </a:r>
          </a:p>
          <a:p>
            <a:pPr algn="l">
              <a:lnSpc>
                <a:spcPts val="7200"/>
              </a:lnSpc>
            </a:pPr>
            <a:r>
              <a:rPr lang="en-US" sz="6000" spc="56">
                <a:solidFill>
                  <a:srgbClr val="000000"/>
                </a:solidFill>
                <a:latin typeface="TT Rounds Condensed"/>
                <a:ea typeface="TT Rounds Condensed"/>
                <a:cs typeface="TT Rounds Condensed"/>
                <a:sym typeface="TT Rounds Condensed"/>
              </a:rPr>
              <a:t>3. Business Leaders</a:t>
            </a:r>
          </a:p>
          <a:p>
            <a:pPr algn="l">
              <a:lnSpc>
                <a:spcPts val="7200"/>
              </a:lnSpc>
            </a:pPr>
            <a:r>
              <a:rPr lang="en-US" sz="6000" spc="56">
                <a:solidFill>
                  <a:srgbClr val="000000"/>
                </a:solidFill>
                <a:latin typeface="TT Rounds Condensed"/>
                <a:ea typeface="TT Rounds Condensed"/>
                <a:cs typeface="TT Rounds Condensed"/>
                <a:sym typeface="TT Rounds Condensed"/>
              </a:rPr>
              <a:t>4. IT Professionals</a:t>
            </a:r>
          </a:p>
          <a:p>
            <a:pPr algn="l">
              <a:lnSpc>
                <a:spcPts val="7200"/>
              </a:lnSpc>
            </a:pPr>
            <a:r>
              <a:rPr lang="en-US" sz="6000" spc="56">
                <a:solidFill>
                  <a:srgbClr val="000000"/>
                </a:solidFill>
                <a:latin typeface="TT Rounds Condensed"/>
                <a:ea typeface="TT Rounds Condensed"/>
                <a:cs typeface="TT Rounds Condensed"/>
                <a:sym typeface="TT Rounds Condensed"/>
              </a:rPr>
              <a:t>5. Employees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grpSp>
        <p:nvGrpSpPr>
          <p:cNvPr name="Group 12" id="12"/>
          <p:cNvGrpSpPr/>
          <p:nvPr/>
        </p:nvGrpSpPr>
        <p:grpSpPr>
          <a:xfrm rot="0">
            <a:off x="0" y="2214562"/>
            <a:ext cx="4043363" cy="4872038"/>
            <a:chOff x="0" y="0"/>
            <a:chExt cx="5391150" cy="6496050"/>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504" t="0" r="-504"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132998" y="467676"/>
            <a:ext cx="16022002" cy="124777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sp>
        <p:nvSpPr>
          <p:cNvPr name="TextBox 18" id="18"/>
          <p:cNvSpPr txBox="true"/>
          <p:nvPr/>
        </p:nvSpPr>
        <p:spPr>
          <a:xfrm rot="0">
            <a:off x="4800600" y="2366010"/>
            <a:ext cx="8915400" cy="6647974"/>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 Analyzes employee data for actionable insights</a:t>
            </a:r>
          </a:p>
          <a:p>
            <a:pPr algn="l">
              <a:lnSpc>
                <a:spcPts val="5759"/>
              </a:lnSpc>
            </a:pPr>
            <a:r>
              <a:rPr lang="en-US" sz="4800" spc="44">
                <a:solidFill>
                  <a:srgbClr val="000000"/>
                </a:solidFill>
                <a:latin typeface="TT Rounds Condensed"/>
                <a:ea typeface="TT Rounds Condensed"/>
                <a:cs typeface="TT Rounds Condensed"/>
                <a:sym typeface="TT Rounds Condensed"/>
              </a:rPr>
              <a:t>- Measures engagement, skills, and performance</a:t>
            </a:r>
          </a:p>
          <a:p>
            <a:pPr algn="l">
              <a:lnSpc>
                <a:spcPts val="5759"/>
              </a:lnSpc>
            </a:pPr>
            <a:r>
              <a:rPr lang="en-US" sz="4800" spc="44">
                <a:solidFill>
                  <a:srgbClr val="000000"/>
                </a:solidFill>
                <a:latin typeface="TT Rounds Condensed"/>
                <a:ea typeface="TT Rounds Condensed"/>
                <a:cs typeface="TT Rounds Condensed"/>
                <a:sym typeface="TT Rounds Condensed"/>
              </a:rPr>
              <a:t>- Enhances productivity and retention</a:t>
            </a:r>
          </a:p>
          <a:p>
            <a:pPr algn="l">
              <a:lnSpc>
                <a:spcPts val="5759"/>
              </a:lnSpc>
            </a:pPr>
            <a:r>
              <a:rPr lang="en-US" sz="4800" spc="44">
                <a:solidFill>
                  <a:srgbClr val="000000"/>
                </a:solidFill>
                <a:latin typeface="TT Rounds Condensed"/>
                <a:ea typeface="TT Rounds Condensed"/>
                <a:cs typeface="TT Rounds Condensed"/>
                <a:sym typeface="TT Rounds Condensed"/>
              </a:rPr>
              <a:t>- Supports data-driven HR decisions</a:t>
            </a:r>
          </a:p>
          <a:p>
            <a:pPr algn="l">
              <a:lnSpc>
                <a:spcPts val="5759"/>
              </a:lnSpc>
            </a:pPr>
            <a:r>
              <a:rPr lang="en-US" sz="4800" spc="44">
                <a:solidFill>
                  <a:srgbClr val="000000"/>
                </a:solidFill>
                <a:latin typeface="TT Rounds Condensed"/>
                <a:ea typeface="TT Rounds Condensed"/>
                <a:cs typeface="TT Rounds Condensed"/>
                <a:sym typeface="TT Rounds Condensed"/>
              </a:rPr>
              <a:t>- Unlocks workforce potential for business success</a:t>
            </a:r>
          </a:p>
        </p:txBody>
      </p:sp>
      <p:sp>
        <p:nvSpPr>
          <p:cNvPr name="TextBox 19" id="19"/>
          <p:cNvSpPr txBox="true"/>
          <p:nvPr/>
        </p:nvSpPr>
        <p:spPr>
          <a:xfrm rot="0">
            <a:off x="17030127" y="9669366"/>
            <a:ext cx="226693"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grpSp>
        <p:nvGrpSpPr>
          <p:cNvPr name="Group 20" id="20"/>
          <p:cNvGrpSpPr/>
          <p:nvPr/>
        </p:nvGrpSpPr>
        <p:grpSpPr>
          <a:xfrm rot="0">
            <a:off x="1014412" y="9701212"/>
            <a:ext cx="3214688" cy="300038"/>
            <a:chOff x="0" y="0"/>
            <a:chExt cx="4286250" cy="400050"/>
          </a:xfrm>
        </p:grpSpPr>
        <p:sp>
          <p:nvSpPr>
            <p:cNvPr name="Freeform 21" id="2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444816"/>
            <a:ext cx="16022002" cy="127063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714500" y="2057400"/>
            <a:ext cx="11315700" cy="6740307"/>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 Contains demographic, performance, and engagement metrics</a:t>
            </a:r>
          </a:p>
          <a:p>
            <a:pPr algn="l">
              <a:lnSpc>
                <a:spcPts val="5759"/>
              </a:lnSpc>
            </a:pPr>
            <a:r>
              <a:rPr lang="en-US" sz="4800" spc="44">
                <a:solidFill>
                  <a:srgbClr val="000000"/>
                </a:solidFill>
                <a:latin typeface="TT Rounds Condensed"/>
                <a:ea typeface="TT Rounds Condensed"/>
                <a:cs typeface="TT Rounds Condensed"/>
                <a:sym typeface="TT Rounds Condensed"/>
              </a:rPr>
              <a:t>- Includes attributes like Employee ID, Name, Department, and Job Title</a:t>
            </a:r>
          </a:p>
          <a:p>
            <a:pPr algn="l">
              <a:lnSpc>
                <a:spcPts val="5759"/>
              </a:lnSpc>
            </a:pPr>
            <a:r>
              <a:rPr lang="en-US" sz="4800" spc="44">
                <a:solidFill>
                  <a:srgbClr val="000000"/>
                </a:solidFill>
                <a:latin typeface="TT Rounds Condensed"/>
                <a:ea typeface="TT Rounds Condensed"/>
                <a:cs typeface="TT Rounds Condensed"/>
                <a:sym typeface="TT Rounds Condensed"/>
              </a:rPr>
              <a:t>- Covers 10,000 employees with 5 years of historical data</a:t>
            </a:r>
          </a:p>
          <a:p>
            <a:pPr algn="l">
              <a:lnSpc>
                <a:spcPts val="5759"/>
              </a:lnSpc>
            </a:pPr>
            <a:r>
              <a:rPr lang="en-US" sz="4800" spc="44">
                <a:solidFill>
                  <a:srgbClr val="000000"/>
                </a:solidFill>
                <a:latin typeface="TT Rounds Condensed"/>
                <a:ea typeface="TT Rounds Condensed"/>
                <a:cs typeface="TT Rounds Condensed"/>
                <a:sym typeface="TT Rounds Condensed"/>
              </a:rPr>
              <a:t>- Relational database with structured data</a:t>
            </a:r>
          </a:p>
          <a:p>
            <a:pPr algn="l">
              <a:lnSpc>
                <a:spcPts val="5759"/>
              </a:lnSpc>
            </a:pPr>
            <a:r>
              <a:rPr lang="en-US" sz="4800" spc="44">
                <a:solidFill>
                  <a:srgbClr val="000000"/>
                </a:solidFill>
                <a:latin typeface="TT Rounds Condensed"/>
                <a:ea typeface="TT Rounds Condensed"/>
                <a:cs typeface="TT Rounds Condensed"/>
                <a:sym typeface="TT Rounds Condensed"/>
              </a:rPr>
              <a:t>- Supports analysis of employee trends and HR decision-making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28712" y="9643331"/>
            <a:ext cx="2660333" cy="3352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2683613" y="1683027"/>
            <a:ext cx="3700462" cy="5129212"/>
            <a:chOff x="0" y="0"/>
            <a:chExt cx="4933950" cy="6838950"/>
          </a:xfrm>
        </p:grpSpPr>
        <p:sp>
          <p:nvSpPr>
            <p:cNvPr name="Freeform 17" id="1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8"/>
              <a:stretch>
                <a:fillRect l="0" t="-1532" r="0" b="-1532"/>
              </a:stretch>
            </a:blipFill>
          </p:spPr>
        </p:sp>
      </p:grpSp>
      <p:sp>
        <p:nvSpPr>
          <p:cNvPr name="TextBox 18" id="18"/>
          <p:cNvSpPr txBox="true"/>
          <p:nvPr/>
        </p:nvSpPr>
        <p:spPr>
          <a:xfrm rot="0">
            <a:off x="1132998" y="470851"/>
            <a:ext cx="16022002" cy="1244600"/>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9" id="19"/>
          <p:cNvSpPr txBox="true"/>
          <p:nvPr/>
        </p:nvSpPr>
        <p:spPr>
          <a:xfrm rot="0">
            <a:off x="1372173" y="2318385"/>
            <a:ext cx="11315127" cy="4571940"/>
          </a:xfrm>
          <a:prstGeom prst="rect">
            <a:avLst/>
          </a:prstGeom>
        </p:spPr>
        <p:txBody>
          <a:bodyPr anchor="t" rtlCol="false" tIns="0" lIns="0" bIns="0" rIns="0">
            <a:spAutoFit/>
          </a:bodyPr>
          <a:lstStyle/>
          <a:p>
            <a:pPr algn="l">
              <a:lnSpc>
                <a:spcPts val="5040"/>
              </a:lnSpc>
            </a:pPr>
            <a:r>
              <a:rPr lang="en-US" sz="4200" spc="39">
                <a:solidFill>
                  <a:srgbClr val="000000"/>
                </a:solidFill>
                <a:latin typeface="TT Rounds Condensed"/>
                <a:ea typeface="TT Rounds Condensed"/>
                <a:cs typeface="TT Rounds Condensed"/>
                <a:sym typeface="TT Rounds Condensed"/>
              </a:rPr>
              <a:t>Uncover Hidden Talent and Boost Productivity by 25%!</a:t>
            </a:r>
          </a:p>
          <a:p>
            <a:pPr algn="l">
              <a:lnSpc>
                <a:spcPts val="5040"/>
              </a:lnSpc>
            </a:pPr>
          </a:p>
          <a:p>
            <a:pPr algn="l">
              <a:lnSpc>
                <a:spcPts val="5040"/>
              </a:lnSpc>
            </a:pPr>
            <a:r>
              <a:rPr lang="en-US" sz="4200" spc="39">
                <a:solidFill>
                  <a:srgbClr val="000000"/>
                </a:solidFill>
                <a:latin typeface="TT Rounds Condensed"/>
                <a:ea typeface="TT Rounds Condensed"/>
                <a:cs typeface="TT Rounds Condensed"/>
                <a:sym typeface="TT Rounds Condensed"/>
              </a:rPr>
              <a:t>- Identify untapped employee potential</a:t>
            </a:r>
          </a:p>
          <a:p>
            <a:pPr algn="l">
              <a:lnSpc>
                <a:spcPts val="5040"/>
              </a:lnSpc>
            </a:pPr>
            <a:r>
              <a:rPr lang="en-US" sz="4200" spc="39">
                <a:solidFill>
                  <a:srgbClr val="000000"/>
                </a:solidFill>
                <a:latin typeface="TT Rounds Condensed"/>
                <a:ea typeface="TT Rounds Condensed"/>
                <a:cs typeface="TT Rounds Condensed"/>
                <a:sym typeface="TT Rounds Condensed"/>
              </a:rPr>
              <a:t>- Enhance productivity and efficiency</a:t>
            </a:r>
          </a:p>
          <a:p>
            <a:pPr algn="l">
              <a:lnSpc>
                <a:spcPts val="5040"/>
              </a:lnSpc>
            </a:pPr>
            <a:r>
              <a:rPr lang="en-US" sz="4200" spc="39">
                <a:solidFill>
                  <a:srgbClr val="000000"/>
                </a:solidFill>
                <a:latin typeface="TT Rounds Condensed"/>
                <a:ea typeface="TT Rounds Condensed"/>
                <a:cs typeface="TT Rounds Condensed"/>
                <a:sym typeface="TT Rounds Condensed"/>
              </a:rPr>
              <a:t>- Drive business growth through data-driven decisions</a:t>
            </a:r>
          </a:p>
          <a:p>
            <a:pPr algn="l">
              <a:lnSpc>
                <a:spcPts val="5040"/>
              </a:lnSpc>
            </a:pPr>
            <a:r>
              <a:rPr lang="en-US" sz="4200" spc="39">
                <a:solidFill>
                  <a:srgbClr val="000000"/>
                </a:solidFill>
                <a:latin typeface="TT Rounds Condensed"/>
                <a:ea typeface="TT Rounds Condensed"/>
                <a:cs typeface="TT Rounds Condensed"/>
                <a:sym typeface="TT Rounds Condensed"/>
              </a:rPr>
              <a:t>- Revolutionize HR decision-making with AI</a:t>
            </a:r>
          </a:p>
          <a:p>
            <a:pPr algn="l">
              <a:lnSpc>
                <a:spcPts val="5040"/>
              </a:lnSpc>
            </a:pPr>
            <a:r>
              <a:rPr lang="en-US" sz="4200" spc="39">
                <a:solidFill>
                  <a:srgbClr val="000000"/>
                </a:solidFill>
                <a:latin typeface="TT Rounds Condensed"/>
                <a:ea typeface="TT Rounds Condensed"/>
                <a:cs typeface="TT Rounds Condensed"/>
                <a:sym typeface="TT Rounds Condensed"/>
              </a:rPr>
              <a:t>- Transform your workforce with actionable insights</a:t>
            </a:r>
          </a:p>
        </p:txBody>
      </p:sp>
      <p:sp>
        <p:nvSpPr>
          <p:cNvPr name="TextBox 20" id="20"/>
          <p:cNvSpPr txBox="true"/>
          <p:nvPr/>
        </p:nvSpPr>
        <p:spPr>
          <a:xfrm rot="0">
            <a:off x="16915827" y="9669366"/>
            <a:ext cx="342900" cy="3282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DAGQR18VT1I</dc:identifier>
  <dcterms:modified xsi:type="dcterms:W3CDTF">2011-08-01T06:04:30Z</dcterms:modified>
  <cp:revision>1</cp:revision>
  <dc:title>Ashwini R ( project)</dc:title>
</cp:coreProperties>
</file>