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3135-8CFA-4815-BE60-506B96F531D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8C808-E27C-4E88-971F-6EE8B1D2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5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20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21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7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0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7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AA60-77F1-42C1-BF70-028F119600B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371D9B-D938-4BEF-8CD4-AF8ACF4D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8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kcredit.com/blog/how-to-start-a-petrol-pump-rules-eligibility-procedure-more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9C68-CD59-57DA-7C32-36794553B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Petrol Pump Development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A28B-EB10-B656-A8DA-6DC999087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06476"/>
            <a:ext cx="7766936" cy="1096899"/>
          </a:xfrm>
        </p:spPr>
        <p:txBody>
          <a:bodyPr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Presented by Ashwini Bagde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7D9A-3593-158C-FC47-4640F5B4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93390"/>
            <a:ext cx="8596668" cy="1070043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 Estimation Breakdown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1220E-0837-2FB0-E7D2-429488E8C02A}"/>
              </a:ext>
            </a:extLst>
          </p:cNvPr>
          <p:cNvSpPr txBox="1"/>
          <p:nvPr/>
        </p:nvSpPr>
        <p:spPr>
          <a:xfrm>
            <a:off x="677333" y="1314124"/>
            <a:ext cx="3962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Land Acquisition</a:t>
            </a: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Estimated cost ranges from ₹40,00,000 to ₹60,00,000 for purchasing suitable land.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This is a crucial investment for developing the petrol pump.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805A9-EDD0-DDEA-334B-B9142020AA09}"/>
              </a:ext>
            </a:extLst>
          </p:cNvPr>
          <p:cNvSpPr txBox="1"/>
          <p:nvPr/>
        </p:nvSpPr>
        <p:spPr>
          <a:xfrm>
            <a:off x="5106991" y="1314124"/>
            <a:ext cx="3700113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Construction Costs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 estimated construction costs ranges from ₹50,00,000 to ₹90,00,000.</a:t>
            </a:r>
          </a:p>
          <a:p>
            <a:pPr marL="285750" indent="-285750" algn="l" rtl="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includes the building structure, fuel tank installation, canopy and pump installation, and pavement.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FE93F-5FA5-BD61-0A21-337D3AF2FA4F}"/>
              </a:ext>
            </a:extLst>
          </p:cNvPr>
          <p:cNvSpPr txBox="1"/>
          <p:nvPr/>
        </p:nvSpPr>
        <p:spPr>
          <a:xfrm>
            <a:off x="677334" y="3635111"/>
            <a:ext cx="3962760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Equipment Costs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Estimated cost for equipment ranges from ₹25,00,000 to ₹32,00,000.</a:t>
            </a:r>
          </a:p>
          <a:p>
            <a:pPr marL="285750" indent="-285750" algn="l" rtl="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covers the purchase and installation of fuel dispensers and point of sale systems.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7453A-99F4-ED08-662E-70390FE795F1}"/>
              </a:ext>
            </a:extLst>
          </p:cNvPr>
          <p:cNvSpPr txBox="1"/>
          <p:nvPr/>
        </p:nvSpPr>
        <p:spPr>
          <a:xfrm>
            <a:off x="5106991" y="3635111"/>
            <a:ext cx="3962760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Regulatory Costs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Regulatory and permitting costs are estimated between ₹8,00,000 and ₹15,00,000.</a:t>
            </a:r>
          </a:p>
          <a:p>
            <a:pPr marL="285750" indent="-285750" algn="l" rtl="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includes expenses for environmental assessments and necessary permits.</a:t>
            </a:r>
          </a:p>
        </p:txBody>
      </p:sp>
      <p:pic>
        <p:nvPicPr>
          <p:cNvPr id="13" name="Picture 12" descr="A gas pump with a couple of numbers&#10;&#10;AI-generated content may be incorrect.">
            <a:extLst>
              <a:ext uri="{FF2B5EF4-FFF2-40B4-BE49-F238E27FC236}">
                <a16:creationId xmlns:a16="http://schemas.microsoft.com/office/drawing/2014/main" id="{BB7B4795-CD53-74D0-C83B-EB6159EDE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56" y="0"/>
            <a:ext cx="3203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2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C502C-619A-E645-5BDA-5057608253BF}"/>
              </a:ext>
            </a:extLst>
          </p:cNvPr>
          <p:cNvSpPr txBox="1"/>
          <p:nvPr/>
        </p:nvSpPr>
        <p:spPr>
          <a:xfrm>
            <a:off x="676025" y="740192"/>
            <a:ext cx="3881367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Operational Costs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 operational costs are estimated to be between ₹10,00,000 and ₹15,00,000.</a:t>
            </a:r>
          </a:p>
          <a:p>
            <a:pPr marL="285750" indent="-285750" algn="l" rtl="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includes the purchase of initial inventory for the petrol pump.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78947-023D-893F-0BE5-7D3D173ABE04}"/>
              </a:ext>
            </a:extLst>
          </p:cNvPr>
          <p:cNvSpPr txBox="1"/>
          <p:nvPr/>
        </p:nvSpPr>
        <p:spPr>
          <a:xfrm>
            <a:off x="676025" y="2728608"/>
            <a:ext cx="4283444" cy="1232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Marketing and Branding Costs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 marketing, brand signage, and promotional costs are estimated between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₹2,00,000 and ₹5,00,000.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F8A45-CFD5-67F5-887D-30B114FE20B1}"/>
              </a:ext>
            </a:extLst>
          </p:cNvPr>
          <p:cNvSpPr txBox="1"/>
          <p:nvPr/>
        </p:nvSpPr>
        <p:spPr>
          <a:xfrm>
            <a:off x="676025" y="4436691"/>
            <a:ext cx="4283444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Contingency Fund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Contingency Fund ranges from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₹14,00,000 to ₹22,00,000.</a:t>
            </a:r>
            <a:endParaRPr lang="en-US" sz="16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 buffer for unexpected costs, typically 10-15% of total project costs.</a:t>
            </a: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cartoon of cars at a gas station&#10;&#10;AI-generated content may be incorrect.">
            <a:extLst>
              <a:ext uri="{FF2B5EF4-FFF2-40B4-BE49-F238E27FC236}">
                <a16:creationId xmlns:a16="http://schemas.microsoft.com/office/drawing/2014/main" id="{8CD95CDE-504B-C24E-E3F8-402A3CE0B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4843" y="0"/>
            <a:ext cx="7007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DFDB-F4A2-1288-CF13-A8446AE9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73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869-2EDD-8839-7BC6-EE58DBEC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337"/>
            <a:ext cx="8596668" cy="4446026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Development of the Petrol Pump is a comprehensive project that involves meticulous planning, modern technology integration, and adherence to safety standards.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following a structured sprint plan and leveraging agile methodology, the project     aims to complete construction tasks efficiently within the planned timeline.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end result will be a state-of-the-art petrol pump that offers efficient fuel management, seamless payment processing, enhanced safety, and a superior customer experience.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project will set a new standard in petrol pump operations and serve as a model for future developments in the industry.</a:t>
            </a:r>
            <a:endParaRPr lang="en-US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0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94DF-C819-B879-80AE-2D6E411F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83" y="609600"/>
            <a:ext cx="8596668" cy="937099"/>
          </a:xfrm>
        </p:spPr>
        <p:txBody>
          <a:bodyPr/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Table of contents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4076-F80B-9664-C974-6E84CD21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322" y="1371600"/>
            <a:ext cx="7999679" cy="4669763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ntroduction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Goals and Objectives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Need and Justification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SDLC Cycle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Sprint Planning Overview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 Estimation Breakdown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4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AC6D-E7AA-FB8E-3CA7-5F9BBD85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00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7BD7-46CF-E6C6-B70B-E211921C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3703"/>
            <a:ext cx="8596668" cy="438766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 project aims to develop a state-of-the-art petrol pump with modern technology and efficient infrastructure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 project will follow a structured approach using </a:t>
            </a: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agile methodology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to complete construction tasks within a planned timeline.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ultimate goal is to provide a superior customer experience with seamless fuel management, secure payment processing, and a safe environment for all users.</a:t>
            </a:r>
            <a:endParaRPr lang="en-US" sz="2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94A5-D002-07C3-0B67-CD916DA0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737"/>
            <a:ext cx="8596668" cy="93385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roject Goals and Objectives</a:t>
            </a:r>
            <a:b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3AF5EA-0CA0-4DB8-556D-84E5EB0FBB58}"/>
              </a:ext>
            </a:extLst>
          </p:cNvPr>
          <p:cNvSpPr/>
          <p:nvPr/>
        </p:nvSpPr>
        <p:spPr>
          <a:xfrm>
            <a:off x="613084" y="1157592"/>
            <a:ext cx="4445419" cy="24513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Fuel Inventory Management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 fuel dispensers and automated gauging systems.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Enhance inventory management processes to reduce errors.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556E0C-7F82-433D-C201-5C10EE78DDC1}"/>
              </a:ext>
            </a:extLst>
          </p:cNvPr>
          <p:cNvSpPr/>
          <p:nvPr/>
        </p:nvSpPr>
        <p:spPr>
          <a:xfrm>
            <a:off x="5288846" y="1157592"/>
            <a:ext cx="4445419" cy="24513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 Processing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Establish advanced point-of-sale systems that support multiple payment methods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 quick and seamless payment processing to enhance customer satisfaction.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F56284-4A78-2F44-0D71-3AACBF68BB9A}"/>
              </a:ext>
            </a:extLst>
          </p:cNvPr>
          <p:cNvSpPr/>
          <p:nvPr/>
        </p:nvSpPr>
        <p:spPr>
          <a:xfrm>
            <a:off x="613084" y="3907277"/>
            <a:ext cx="4445419" cy="24513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Safety Compliance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Integrate comprehensive safety measures, including fire suppression and surveillance systems.</a:t>
            </a:r>
          </a:p>
          <a:p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Conduct regular safety inspections and testing to maintain a secure environment for customers and staff.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FC57F3-C9F1-B323-2402-284939519321}"/>
              </a:ext>
            </a:extLst>
          </p:cNvPr>
          <p:cNvSpPr/>
          <p:nvPr/>
        </p:nvSpPr>
        <p:spPr>
          <a:xfrm>
            <a:off x="5288846" y="3907277"/>
            <a:ext cx="4445419" cy="24513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Aesthetics</a:t>
            </a:r>
          </a:p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visually appealing forecourt and facilities.</a:t>
            </a:r>
          </a:p>
          <a:p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Incorporate functional design elements to ensure convenience and accessibility for all users.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369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7603-2DE2-2A28-E7A4-51D52E5D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9106"/>
            <a:ext cx="8596668" cy="78336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Need and Justification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E0EA32-4D32-D17E-1959-53614955AC6F}"/>
              </a:ext>
            </a:extLst>
          </p:cNvPr>
          <p:cNvSpPr/>
          <p:nvPr/>
        </p:nvSpPr>
        <p:spPr>
          <a:xfrm>
            <a:off x="684539" y="1356722"/>
            <a:ext cx="3196797" cy="43288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69377-AF6E-34F2-1E7A-2948E7F11059}"/>
              </a:ext>
            </a:extLst>
          </p:cNvPr>
          <p:cNvSpPr txBox="1"/>
          <p:nvPr/>
        </p:nvSpPr>
        <p:spPr>
          <a:xfrm>
            <a:off x="992221" y="1712069"/>
            <a:ext cx="2529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Rising Fuel Demand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38C11-7B9B-F018-C813-4B6C446BB14D}"/>
              </a:ext>
            </a:extLst>
          </p:cNvPr>
          <p:cNvSpPr txBox="1"/>
          <p:nvPr/>
        </p:nvSpPr>
        <p:spPr>
          <a:xfrm>
            <a:off x="865761" y="2316461"/>
            <a:ext cx="2821021" cy="272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 a growing need for reliable and efficient fuel services to meet consumer expectations.</a:t>
            </a:r>
          </a:p>
          <a:p>
            <a:pPr marL="285750" indent="-285750" algn="l" rtl="0">
              <a:spcBef>
                <a:spcPts val="110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increase in vehicle usage and transportation activities drives the demand for modern petrol stations.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5E5ECB-B1D7-48BC-F0E6-24A5955038C9}"/>
              </a:ext>
            </a:extLst>
          </p:cNvPr>
          <p:cNvSpPr/>
          <p:nvPr/>
        </p:nvSpPr>
        <p:spPr>
          <a:xfrm>
            <a:off x="4302503" y="1356722"/>
            <a:ext cx="3196799" cy="43288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93B6A-5D8B-9245-90B9-2106B8246CB8}"/>
              </a:ext>
            </a:extLst>
          </p:cNvPr>
          <p:cNvSpPr txBox="1"/>
          <p:nvPr/>
        </p:nvSpPr>
        <p:spPr>
          <a:xfrm>
            <a:off x="4342676" y="1712069"/>
            <a:ext cx="311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Manual Process Challenges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C39CC-4904-BDE9-3A5F-1991B2C97453}"/>
              </a:ext>
            </a:extLst>
          </p:cNvPr>
          <p:cNvSpPr txBox="1"/>
          <p:nvPr/>
        </p:nvSpPr>
        <p:spPr>
          <a:xfrm>
            <a:off x="4463009" y="2296432"/>
            <a:ext cx="2875785" cy="244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Figtree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anual processes lead to errors and inefficiencies, resulting in customer dissatisfaction.</a:t>
            </a:r>
          </a:p>
          <a:p>
            <a:pPr marL="285750" indent="-285750" algn="l" rtl="0">
              <a:spcBef>
                <a:spcPts val="110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These challenges hinder operational efficiency and can compromise safety standards.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5CF158-F136-4827-B682-CF79607453DD}"/>
              </a:ext>
            </a:extLst>
          </p:cNvPr>
          <p:cNvSpPr/>
          <p:nvPr/>
        </p:nvSpPr>
        <p:spPr>
          <a:xfrm>
            <a:off x="7920469" y="1356722"/>
            <a:ext cx="3196797" cy="43288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F02BAE-4ACD-0C19-7087-4FE488896C21}"/>
              </a:ext>
            </a:extLst>
          </p:cNvPr>
          <p:cNvSpPr txBox="1"/>
          <p:nvPr/>
        </p:nvSpPr>
        <p:spPr>
          <a:xfrm>
            <a:off x="8021348" y="1712069"/>
            <a:ext cx="311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Modern Tech Advantages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F8125A-6A30-C7DB-A6E8-B7F100DDBCA4}"/>
              </a:ext>
            </a:extLst>
          </p:cNvPr>
          <p:cNvSpPr txBox="1"/>
          <p:nvPr/>
        </p:nvSpPr>
        <p:spPr>
          <a:xfrm>
            <a:off x="7981172" y="2296432"/>
            <a:ext cx="3075389" cy="244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Integrating advanced technology enhances fuel inventory management and payment processing.</a:t>
            </a:r>
          </a:p>
          <a:p>
            <a:pPr marL="285750" indent="-285750" algn="l" rtl="0">
              <a:spcBef>
                <a:spcPts val="110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Modern infrastructure improves safety compliance and provides a superior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91792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2BEE-46BB-40EE-242A-ECD63777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2064"/>
            <a:ext cx="8596668" cy="99708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SDLC Cycle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30482F-39FB-16D9-B8B1-D8E3B162E0BD}"/>
              </a:ext>
            </a:extLst>
          </p:cNvPr>
          <p:cNvSpPr/>
          <p:nvPr/>
        </p:nvSpPr>
        <p:spPr>
          <a:xfrm>
            <a:off x="204280" y="3122589"/>
            <a:ext cx="1128409" cy="997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AD713D-0297-C119-FED8-B9C16B8D9855}"/>
              </a:ext>
            </a:extLst>
          </p:cNvPr>
          <p:cNvSpPr/>
          <p:nvPr/>
        </p:nvSpPr>
        <p:spPr>
          <a:xfrm>
            <a:off x="1650460" y="3122588"/>
            <a:ext cx="1598579" cy="997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D4D4B2-5D0A-2D66-82AC-821BA233F040}"/>
              </a:ext>
            </a:extLst>
          </p:cNvPr>
          <p:cNvSpPr/>
          <p:nvPr/>
        </p:nvSpPr>
        <p:spPr>
          <a:xfrm>
            <a:off x="3566810" y="3122588"/>
            <a:ext cx="920886" cy="997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050205-91A0-F33C-A2F5-9C5B74931D8C}"/>
              </a:ext>
            </a:extLst>
          </p:cNvPr>
          <p:cNvSpPr/>
          <p:nvPr/>
        </p:nvSpPr>
        <p:spPr>
          <a:xfrm>
            <a:off x="4805467" y="3122588"/>
            <a:ext cx="1913102" cy="997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6610D8-6541-359E-A1A6-2E9B6B44D4BC}"/>
              </a:ext>
            </a:extLst>
          </p:cNvPr>
          <p:cNvSpPr/>
          <p:nvPr/>
        </p:nvSpPr>
        <p:spPr>
          <a:xfrm>
            <a:off x="7000677" y="3122588"/>
            <a:ext cx="1034375" cy="997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909B18-B8BB-DE1F-A0DF-C81310ACB451}"/>
              </a:ext>
            </a:extLst>
          </p:cNvPr>
          <p:cNvSpPr/>
          <p:nvPr/>
        </p:nvSpPr>
        <p:spPr>
          <a:xfrm>
            <a:off x="10152436" y="3122587"/>
            <a:ext cx="1877439" cy="997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Maintenance and Support</a:t>
            </a:r>
            <a:endParaRPr lang="en-US" sz="2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B3F00D-EE08-8BCB-EB28-0288AAEB1958}"/>
              </a:ext>
            </a:extLst>
          </p:cNvPr>
          <p:cNvSpPr/>
          <p:nvPr/>
        </p:nvSpPr>
        <p:spPr>
          <a:xfrm>
            <a:off x="8352824" y="3122588"/>
            <a:ext cx="1559660" cy="997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EACBC8-972D-803A-648E-85C6BDF15DD9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1332689" y="3621131"/>
            <a:ext cx="317771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60B5CE-2CD2-9041-F1D9-EA172D52F41C}"/>
              </a:ext>
            </a:extLst>
          </p:cNvPr>
          <p:cNvCxnSpPr/>
          <p:nvPr/>
        </p:nvCxnSpPr>
        <p:spPr>
          <a:xfrm flipV="1">
            <a:off x="3247422" y="3621128"/>
            <a:ext cx="317771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EB103-E2E9-2B1E-6510-5E866F6B722B}"/>
              </a:ext>
            </a:extLst>
          </p:cNvPr>
          <p:cNvCxnSpPr/>
          <p:nvPr/>
        </p:nvCxnSpPr>
        <p:spPr>
          <a:xfrm flipV="1">
            <a:off x="4487696" y="3621127"/>
            <a:ext cx="317771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B9B083-BE95-A002-EB65-936F9BAC12CA}"/>
              </a:ext>
            </a:extLst>
          </p:cNvPr>
          <p:cNvCxnSpPr/>
          <p:nvPr/>
        </p:nvCxnSpPr>
        <p:spPr>
          <a:xfrm flipV="1">
            <a:off x="8048029" y="3623555"/>
            <a:ext cx="317771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362748-1450-6746-244F-2902CF0C89D5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6718569" y="3621131"/>
            <a:ext cx="28210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810CA2-8E4C-8D30-6547-737DC8D289E6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 flipV="1">
            <a:off x="9912484" y="3621130"/>
            <a:ext cx="239952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0" name="Graphic 49" descr="Checklist with solid fill">
            <a:extLst>
              <a:ext uri="{FF2B5EF4-FFF2-40B4-BE49-F238E27FC236}">
                <a16:creationId xmlns:a16="http://schemas.microsoft.com/office/drawing/2014/main" id="{8A83B04A-943F-D745-0630-B8F49EF2A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0664" y="1921217"/>
            <a:ext cx="914400" cy="914400"/>
          </a:xfrm>
          <a:prstGeom prst="rect">
            <a:avLst/>
          </a:prstGeom>
        </p:spPr>
      </p:pic>
      <p:pic>
        <p:nvPicPr>
          <p:cNvPr id="53" name="Graphic 52" descr="Boardroom with solid fill">
            <a:extLst>
              <a:ext uri="{FF2B5EF4-FFF2-40B4-BE49-F238E27FC236}">
                <a16:creationId xmlns:a16="http://schemas.microsoft.com/office/drawing/2014/main" id="{8D1BF81D-C4A9-F013-7C40-945E0321C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7967" y="1921217"/>
            <a:ext cx="914400" cy="914400"/>
          </a:xfrm>
          <a:prstGeom prst="rect">
            <a:avLst/>
          </a:prstGeom>
        </p:spPr>
      </p:pic>
      <p:pic>
        <p:nvPicPr>
          <p:cNvPr id="55" name="Graphic 54" descr="Ruler with solid fill">
            <a:extLst>
              <a:ext uri="{FF2B5EF4-FFF2-40B4-BE49-F238E27FC236}">
                <a16:creationId xmlns:a16="http://schemas.microsoft.com/office/drawing/2014/main" id="{E38772A2-9844-E1C6-D36A-292DE00E1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5193" y="1921217"/>
            <a:ext cx="914400" cy="914400"/>
          </a:xfrm>
          <a:prstGeom prst="rect">
            <a:avLst/>
          </a:prstGeom>
        </p:spPr>
      </p:pic>
      <p:pic>
        <p:nvPicPr>
          <p:cNvPr id="59" name="Graphic 58" descr="Home with solid fill">
            <a:extLst>
              <a:ext uri="{FF2B5EF4-FFF2-40B4-BE49-F238E27FC236}">
                <a16:creationId xmlns:a16="http://schemas.microsoft.com/office/drawing/2014/main" id="{F89E1266-6A65-0EB0-5EA3-B20290850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4818" y="1921217"/>
            <a:ext cx="914400" cy="914400"/>
          </a:xfrm>
          <a:prstGeom prst="rect">
            <a:avLst/>
          </a:prstGeom>
        </p:spPr>
      </p:pic>
      <p:pic>
        <p:nvPicPr>
          <p:cNvPr id="61" name="Graphic 60" descr="Daily calendar with solid fill">
            <a:extLst>
              <a:ext uri="{FF2B5EF4-FFF2-40B4-BE49-F238E27FC236}">
                <a16:creationId xmlns:a16="http://schemas.microsoft.com/office/drawing/2014/main" id="{DB5CB343-2EF8-0B97-22C4-9445F92AF3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284" y="1921217"/>
            <a:ext cx="914400" cy="914400"/>
          </a:xfrm>
          <a:prstGeom prst="rect">
            <a:avLst/>
          </a:prstGeom>
        </p:spPr>
      </p:pic>
      <p:pic>
        <p:nvPicPr>
          <p:cNvPr id="63" name="Graphic 62" descr="Tools with solid fill">
            <a:extLst>
              <a:ext uri="{FF2B5EF4-FFF2-40B4-BE49-F238E27FC236}">
                <a16:creationId xmlns:a16="http://schemas.microsoft.com/office/drawing/2014/main" id="{486A6E94-E444-62C7-AF95-0048BE8756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33955" y="1921217"/>
            <a:ext cx="914400" cy="914400"/>
          </a:xfrm>
          <a:prstGeom prst="rect">
            <a:avLst/>
          </a:prstGeom>
        </p:spPr>
      </p:pic>
      <p:pic>
        <p:nvPicPr>
          <p:cNvPr id="65" name="Graphic 64" descr="Rocket with solid fill">
            <a:extLst>
              <a:ext uri="{FF2B5EF4-FFF2-40B4-BE49-F238E27FC236}">
                <a16:creationId xmlns:a16="http://schemas.microsoft.com/office/drawing/2014/main" id="{09FD168A-DEAF-93CC-D85F-A6BF1DE827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75454" y="19212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9417-92D3-0F9F-5D9B-EE3F4BD3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72" y="175102"/>
            <a:ext cx="8596668" cy="865762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Sprint Planning Overview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70FBCD08-0090-9B68-097C-88C886E45049}"/>
              </a:ext>
            </a:extLst>
          </p:cNvPr>
          <p:cNvSpPr/>
          <p:nvPr/>
        </p:nvSpPr>
        <p:spPr>
          <a:xfrm>
            <a:off x="725972" y="963038"/>
            <a:ext cx="5370028" cy="266537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 1: Initiation and Site Preparation</a:t>
            </a:r>
          </a:p>
          <a:p>
            <a:pPr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Conduct Site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Obtain Necessary Permits and Approvals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Clear and Prepare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Install Underground Storage Tanks (USTs)</a:t>
            </a:r>
          </a:p>
          <a:p>
            <a:pPr algn="ctr"/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A46EB6F-8B7A-726A-58B7-51F6E38C004C}"/>
              </a:ext>
            </a:extLst>
          </p:cNvPr>
          <p:cNvSpPr/>
          <p:nvPr/>
        </p:nvSpPr>
        <p:spPr>
          <a:xfrm>
            <a:off x="725972" y="3832697"/>
            <a:ext cx="5370028" cy="285020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 2: Foundation and Infrastructure Setup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Construct Fuel Dispensers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Lay Fuel Pipes and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Construct Office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Install POS Systems and Payment Terminals</a:t>
            </a:r>
          </a:p>
          <a:p>
            <a:pPr algn="ctr"/>
            <a:endParaRPr lang="en-US" dirty="0"/>
          </a:p>
        </p:txBody>
      </p:sp>
      <p:pic>
        <p:nvPicPr>
          <p:cNvPr id="8" name="Picture 7" descr="A pencil and ruler on a blueprint&#10;&#10;AI-generated content may be incorrect.">
            <a:extLst>
              <a:ext uri="{FF2B5EF4-FFF2-40B4-BE49-F238E27FC236}">
                <a16:creationId xmlns:a16="http://schemas.microsoft.com/office/drawing/2014/main" id="{7739F7FF-7569-0A98-EB05-A3B436C1B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4" y="0"/>
            <a:ext cx="4312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7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3B1B886-D313-C9FA-4628-AC4027E1B378}"/>
              </a:ext>
            </a:extLst>
          </p:cNvPr>
          <p:cNvSpPr/>
          <p:nvPr/>
        </p:nvSpPr>
        <p:spPr>
          <a:xfrm>
            <a:off x="340470" y="729573"/>
            <a:ext cx="5496487" cy="254864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 3: Canopy, Forecourt, and Safety Systems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Construct Canopy and Forecourt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Install CCTV and Surveillance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Implement Fire Suppression Systems</a:t>
            </a:r>
          </a:p>
          <a:p>
            <a:pPr algn="ctr"/>
            <a:endParaRPr lang="en-US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D666600-4684-C3CE-2D36-568D0EBAA061}"/>
              </a:ext>
            </a:extLst>
          </p:cNvPr>
          <p:cNvSpPr/>
          <p:nvPr/>
        </p:nvSpPr>
        <p:spPr>
          <a:xfrm>
            <a:off x="6218857" y="729572"/>
            <a:ext cx="5496487" cy="254864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 4: Backup Systems and Containment</a:t>
            </a:r>
          </a:p>
          <a:p>
            <a:pPr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Set Up Backup Power Systems (UPS)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Install Spill Containment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Construct Driveways and Parking Areas</a:t>
            </a:r>
          </a:p>
          <a:p>
            <a:pPr algn="ctr"/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C48055E-8094-E79A-399A-F06C2D5FA282}"/>
              </a:ext>
            </a:extLst>
          </p:cNvPr>
          <p:cNvSpPr/>
          <p:nvPr/>
        </p:nvSpPr>
        <p:spPr>
          <a:xfrm>
            <a:off x="3056827" y="3839182"/>
            <a:ext cx="6078346" cy="221142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 5: Digital Signage and Aesthetic Improvements</a:t>
            </a:r>
          </a:p>
          <a:p>
            <a:pPr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Install Digital Signage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Landscaping and Aesthetic Improvements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3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25A4F74-B3C9-CE30-DB25-76ED51EA3AAD}"/>
              </a:ext>
            </a:extLst>
          </p:cNvPr>
          <p:cNvSpPr/>
          <p:nvPr/>
        </p:nvSpPr>
        <p:spPr>
          <a:xfrm>
            <a:off x="573934" y="846303"/>
            <a:ext cx="4601181" cy="231518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 6: Quality Inspection and Testing</a:t>
            </a:r>
          </a:p>
          <a:p>
            <a:pPr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Conduct Quality Inspection and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Finalize and Clean Up Site</a:t>
            </a:r>
          </a:p>
          <a:p>
            <a:pPr algn="ctr"/>
            <a:endParaRPr lang="en-US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C454BB6-B810-AB49-6C35-D0004F0E9019}"/>
              </a:ext>
            </a:extLst>
          </p:cNvPr>
          <p:cNvSpPr/>
          <p:nvPr/>
        </p:nvSpPr>
        <p:spPr>
          <a:xfrm>
            <a:off x="3252464" y="3696512"/>
            <a:ext cx="4601180" cy="231518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 8: Final Approvals and Launch</a:t>
            </a:r>
          </a:p>
          <a:p>
            <a:pPr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Obtain Final Regulatory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Conduct Soft Launch and Initial Operations</a:t>
            </a:r>
          </a:p>
          <a:p>
            <a:pPr algn="ctr"/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44A2D7DB-1837-FDE3-9D34-660A08108D4E}"/>
              </a:ext>
            </a:extLst>
          </p:cNvPr>
          <p:cNvSpPr/>
          <p:nvPr/>
        </p:nvSpPr>
        <p:spPr>
          <a:xfrm>
            <a:off x="5553053" y="846304"/>
            <a:ext cx="4601181" cy="231518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Sprint 7: Integration and Training</a:t>
            </a:r>
          </a:p>
          <a:p>
            <a:pPr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Conduct Training for Staff on New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Integrate Fuel Management System with Infrastructure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26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754</TotalTime>
  <Words>762</Words>
  <Application>Microsoft Office PowerPoint</Application>
  <PresentationFormat>Widescreen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Calibri</vt:lpstr>
      <vt:lpstr>Courier New</vt:lpstr>
      <vt:lpstr>Figtree</vt:lpstr>
      <vt:lpstr>Trebuchet MS</vt:lpstr>
      <vt:lpstr>Wingdings</vt:lpstr>
      <vt:lpstr>Wingdings 3</vt:lpstr>
      <vt:lpstr>Facet</vt:lpstr>
      <vt:lpstr>Petrol Pump Development Project</vt:lpstr>
      <vt:lpstr>  Table of contents</vt:lpstr>
      <vt:lpstr>Introduction</vt:lpstr>
      <vt:lpstr>Project Goals and Objectives </vt:lpstr>
      <vt:lpstr>Project Need and Justification</vt:lpstr>
      <vt:lpstr>SDLC Cycle</vt:lpstr>
      <vt:lpstr>Sprint Planning Overview </vt:lpstr>
      <vt:lpstr>PowerPoint Presentation</vt:lpstr>
      <vt:lpstr>PowerPoint Presentation</vt:lpstr>
      <vt:lpstr>Cost Estimation Breakdown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ashwinibagde43@gmail.com</dc:creator>
  <cp:lastModifiedBy>ashwinibagde43@gmail.com</cp:lastModifiedBy>
  <cp:revision>10</cp:revision>
  <dcterms:created xsi:type="dcterms:W3CDTF">2025-02-20T18:15:25Z</dcterms:created>
  <dcterms:modified xsi:type="dcterms:W3CDTF">2025-02-27T18:41:09Z</dcterms:modified>
</cp:coreProperties>
</file>