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7" r:id="rId2"/>
    <p:sldMasterId id="2147483713" r:id="rId3"/>
    <p:sldMasterId id="2147483739" r:id="rId4"/>
  </p:sldMasterIdLst>
  <p:notesMasterIdLst>
    <p:notesMasterId r:id="rId16"/>
  </p:notesMasterIdLst>
  <p:sldIdLst>
    <p:sldId id="1044" r:id="rId5"/>
    <p:sldId id="1050" r:id="rId6"/>
    <p:sldId id="1051" r:id="rId7"/>
    <p:sldId id="1052" r:id="rId8"/>
    <p:sldId id="1053" r:id="rId9"/>
    <p:sldId id="1054" r:id="rId10"/>
    <p:sldId id="1055" r:id="rId11"/>
    <p:sldId id="1056" r:id="rId12"/>
    <p:sldId id="1057" r:id="rId13"/>
    <p:sldId id="400" r:id="rId14"/>
    <p:sldId id="102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94AFFF-92C6-4E93-A829-39AB21E79745}" v="15" dt="2021-06-15T04:45:02.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4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dik, Swapnil" userId="19632102-dd35-4a48-ad40-2629b84948af" providerId="ADAL" clId="{1594AFFF-92C6-4E93-A829-39AB21E79745}"/>
    <pc:docChg chg="undo custSel addSld modSld modMainMaster">
      <pc:chgData name="Mahadik, Swapnil" userId="19632102-dd35-4a48-ad40-2629b84948af" providerId="ADAL" clId="{1594AFFF-92C6-4E93-A829-39AB21E79745}" dt="2021-06-15T05:18:25.360" v="4262" actId="207"/>
      <pc:docMkLst>
        <pc:docMk/>
      </pc:docMkLst>
      <pc:sldChg chg="addSp delSp modSp mod">
        <pc:chgData name="Mahadik, Swapnil" userId="19632102-dd35-4a48-ad40-2629b84948af" providerId="ADAL" clId="{1594AFFF-92C6-4E93-A829-39AB21E79745}" dt="2021-06-15T04:45:02.795" v="3354"/>
        <pc:sldMkLst>
          <pc:docMk/>
          <pc:sldMk cId="1236768401" sldId="400"/>
        </pc:sldMkLst>
        <pc:spChg chg="del">
          <ac:chgData name="Mahadik, Swapnil" userId="19632102-dd35-4a48-ad40-2629b84948af" providerId="ADAL" clId="{1594AFFF-92C6-4E93-A829-39AB21E79745}" dt="2021-06-15T04:45:01.833" v="3353" actId="478"/>
          <ac:spMkLst>
            <pc:docMk/>
            <pc:sldMk cId="1236768401" sldId="400"/>
            <ac:spMk id="26" creationId="{8819DC07-FB40-4ACC-8A6E-CD2B974DB38B}"/>
          </ac:spMkLst>
        </pc:spChg>
        <pc:spChg chg="add mod">
          <ac:chgData name="Mahadik, Swapnil" userId="19632102-dd35-4a48-ad40-2629b84948af" providerId="ADAL" clId="{1594AFFF-92C6-4E93-A829-39AB21E79745}" dt="2021-06-15T04:45:02.795" v="3354"/>
          <ac:spMkLst>
            <pc:docMk/>
            <pc:sldMk cId="1236768401" sldId="400"/>
            <ac:spMk id="42" creationId="{A05DC066-ABBA-43E7-B5F0-FC899EBCB3F8}"/>
          </ac:spMkLst>
        </pc:spChg>
      </pc:sldChg>
      <pc:sldChg chg="modSp mod">
        <pc:chgData name="Mahadik, Swapnil" userId="19632102-dd35-4a48-ad40-2629b84948af" providerId="ADAL" clId="{1594AFFF-92C6-4E93-A829-39AB21E79745}" dt="2021-06-15T05:00:09.550" v="4259" actId="6549"/>
        <pc:sldMkLst>
          <pc:docMk/>
          <pc:sldMk cId="3086625946" sldId="1044"/>
        </pc:sldMkLst>
        <pc:spChg chg="mod">
          <ac:chgData name="Mahadik, Swapnil" userId="19632102-dd35-4a48-ad40-2629b84948af" providerId="ADAL" clId="{1594AFFF-92C6-4E93-A829-39AB21E79745}" dt="2021-06-15T05:00:09.550" v="4259" actId="6549"/>
          <ac:spMkLst>
            <pc:docMk/>
            <pc:sldMk cId="3086625946" sldId="1044"/>
            <ac:spMk id="2" creationId="{F1DFDA52-C0F0-45D2-A8E6-81F969C00184}"/>
          </ac:spMkLst>
        </pc:spChg>
      </pc:sldChg>
      <pc:sldChg chg="addSp modSp mod">
        <pc:chgData name="Mahadik, Swapnil" userId="19632102-dd35-4a48-ad40-2629b84948af" providerId="ADAL" clId="{1594AFFF-92C6-4E93-A829-39AB21E79745}" dt="2021-06-15T03:12:22.036" v="951" actId="1076"/>
        <pc:sldMkLst>
          <pc:docMk/>
          <pc:sldMk cId="1010782136" sldId="1050"/>
        </pc:sldMkLst>
        <pc:spChg chg="add mod">
          <ac:chgData name="Mahadik, Swapnil" userId="19632102-dd35-4a48-ad40-2629b84948af" providerId="ADAL" clId="{1594AFFF-92C6-4E93-A829-39AB21E79745}" dt="2021-06-15T03:01:32.520" v="310" actId="20577"/>
          <ac:spMkLst>
            <pc:docMk/>
            <pc:sldMk cId="1010782136" sldId="1050"/>
            <ac:spMk id="6" creationId="{79D67051-4D95-43A2-839B-919D6ACC2FF3}"/>
          </ac:spMkLst>
        </pc:spChg>
        <pc:spChg chg="add mod">
          <ac:chgData name="Mahadik, Swapnil" userId="19632102-dd35-4a48-ad40-2629b84948af" providerId="ADAL" clId="{1594AFFF-92C6-4E93-A829-39AB21E79745}" dt="2021-06-15T03:10:56.822" v="948" actId="20577"/>
          <ac:spMkLst>
            <pc:docMk/>
            <pc:sldMk cId="1010782136" sldId="1050"/>
            <ac:spMk id="7" creationId="{25619906-4DCC-4605-B7F2-DEF13CE517B5}"/>
          </ac:spMkLst>
        </pc:spChg>
        <pc:picChg chg="add mod">
          <ac:chgData name="Mahadik, Swapnil" userId="19632102-dd35-4a48-ad40-2629b84948af" providerId="ADAL" clId="{1594AFFF-92C6-4E93-A829-39AB21E79745}" dt="2021-06-15T03:12:22.036" v="951" actId="1076"/>
          <ac:picMkLst>
            <pc:docMk/>
            <pc:sldMk cId="1010782136" sldId="1050"/>
            <ac:picMk id="9" creationId="{14ECF14A-A22F-422A-99D5-D094DF763649}"/>
          </ac:picMkLst>
        </pc:picChg>
      </pc:sldChg>
      <pc:sldChg chg="addSp modSp new mod">
        <pc:chgData name="Mahadik, Swapnil" userId="19632102-dd35-4a48-ad40-2629b84948af" providerId="ADAL" clId="{1594AFFF-92C6-4E93-A829-39AB21E79745}" dt="2021-06-15T03:19:07.669" v="1457" actId="20577"/>
        <pc:sldMkLst>
          <pc:docMk/>
          <pc:sldMk cId="2454784479" sldId="1051"/>
        </pc:sldMkLst>
        <pc:spChg chg="add mod">
          <ac:chgData name="Mahadik, Swapnil" userId="19632102-dd35-4a48-ad40-2629b84948af" providerId="ADAL" clId="{1594AFFF-92C6-4E93-A829-39AB21E79745}" dt="2021-06-15T03:13:26.796" v="998" actId="6549"/>
          <ac:spMkLst>
            <pc:docMk/>
            <pc:sldMk cId="2454784479" sldId="1051"/>
            <ac:spMk id="2" creationId="{DF5A6553-BCC4-4A34-A3D1-04BBB2661775}"/>
          </ac:spMkLst>
        </pc:spChg>
        <pc:spChg chg="add mod">
          <ac:chgData name="Mahadik, Swapnil" userId="19632102-dd35-4a48-ad40-2629b84948af" providerId="ADAL" clId="{1594AFFF-92C6-4E93-A829-39AB21E79745}" dt="2021-06-15T03:19:07.669" v="1457" actId="20577"/>
          <ac:spMkLst>
            <pc:docMk/>
            <pc:sldMk cId="2454784479" sldId="1051"/>
            <ac:spMk id="3" creationId="{449ED3BA-5AAB-4DCC-AD1B-8FCCEBF7FF51}"/>
          </ac:spMkLst>
        </pc:spChg>
        <pc:picChg chg="add mod">
          <ac:chgData name="Mahadik, Swapnil" userId="19632102-dd35-4a48-ad40-2629b84948af" providerId="ADAL" clId="{1594AFFF-92C6-4E93-A829-39AB21E79745}" dt="2021-06-15T03:18:35.326" v="1456" actId="1076"/>
          <ac:picMkLst>
            <pc:docMk/>
            <pc:sldMk cId="2454784479" sldId="1051"/>
            <ac:picMk id="5" creationId="{4809389A-19C3-4E15-93D5-8071B7DB79EB}"/>
          </ac:picMkLst>
        </pc:picChg>
      </pc:sldChg>
      <pc:sldChg chg="addSp delSp modSp new mod">
        <pc:chgData name="Mahadik, Swapnil" userId="19632102-dd35-4a48-ad40-2629b84948af" providerId="ADAL" clId="{1594AFFF-92C6-4E93-A829-39AB21E79745}" dt="2021-06-15T03:27:34.846" v="1820" actId="1076"/>
        <pc:sldMkLst>
          <pc:docMk/>
          <pc:sldMk cId="3250818268" sldId="1052"/>
        </pc:sldMkLst>
        <pc:spChg chg="add mod">
          <ac:chgData name="Mahadik, Swapnil" userId="19632102-dd35-4a48-ad40-2629b84948af" providerId="ADAL" clId="{1594AFFF-92C6-4E93-A829-39AB21E79745}" dt="2021-06-15T03:22:56.180" v="1809" actId="20577"/>
          <ac:spMkLst>
            <pc:docMk/>
            <pc:sldMk cId="3250818268" sldId="1052"/>
            <ac:spMk id="2" creationId="{5C0E777B-04CC-4CDC-9F41-0A008E58A08C}"/>
          </ac:spMkLst>
        </pc:spChg>
        <pc:spChg chg="add mod">
          <ac:chgData name="Mahadik, Swapnil" userId="19632102-dd35-4a48-ad40-2629b84948af" providerId="ADAL" clId="{1594AFFF-92C6-4E93-A829-39AB21E79745}" dt="2021-06-15T03:19:42.254" v="1460"/>
          <ac:spMkLst>
            <pc:docMk/>
            <pc:sldMk cId="3250818268" sldId="1052"/>
            <ac:spMk id="3" creationId="{DA7C0D68-B5B3-4C16-8060-C98CB7A6017C}"/>
          </ac:spMkLst>
        </pc:spChg>
        <pc:picChg chg="add mod">
          <ac:chgData name="Mahadik, Swapnil" userId="19632102-dd35-4a48-ad40-2629b84948af" providerId="ADAL" clId="{1594AFFF-92C6-4E93-A829-39AB21E79745}" dt="2021-06-15T03:27:34.846" v="1820" actId="1076"/>
          <ac:picMkLst>
            <pc:docMk/>
            <pc:sldMk cId="3250818268" sldId="1052"/>
            <ac:picMk id="5" creationId="{966B6DED-31DA-4998-B175-D66DD3427E98}"/>
          </ac:picMkLst>
        </pc:picChg>
        <pc:picChg chg="add del mod">
          <ac:chgData name="Mahadik, Swapnil" userId="19632102-dd35-4a48-ad40-2629b84948af" providerId="ADAL" clId="{1594AFFF-92C6-4E93-A829-39AB21E79745}" dt="2021-06-15T03:27:13.846" v="1816" actId="478"/>
          <ac:picMkLst>
            <pc:docMk/>
            <pc:sldMk cId="3250818268" sldId="1052"/>
            <ac:picMk id="7" creationId="{8EA460EC-A620-4EE9-936F-2372A7B4780C}"/>
          </ac:picMkLst>
        </pc:picChg>
      </pc:sldChg>
      <pc:sldChg chg="addSp modSp new mod">
        <pc:chgData name="Mahadik, Swapnil" userId="19632102-dd35-4a48-ad40-2629b84948af" providerId="ADAL" clId="{1594AFFF-92C6-4E93-A829-39AB21E79745}" dt="2021-06-15T03:28:07.670" v="1825"/>
        <pc:sldMkLst>
          <pc:docMk/>
          <pc:sldMk cId="108208608" sldId="1053"/>
        </pc:sldMkLst>
        <pc:spChg chg="add mod">
          <ac:chgData name="Mahadik, Swapnil" userId="19632102-dd35-4a48-ad40-2629b84948af" providerId="ADAL" clId="{1594AFFF-92C6-4E93-A829-39AB21E79745}" dt="2021-06-15T03:28:07.670" v="1825"/>
          <ac:spMkLst>
            <pc:docMk/>
            <pc:sldMk cId="108208608" sldId="1053"/>
            <ac:spMk id="4" creationId="{466E5CC9-FDA4-4F55-975F-BE96AFE126EA}"/>
          </ac:spMkLst>
        </pc:spChg>
        <pc:picChg chg="add mod">
          <ac:chgData name="Mahadik, Swapnil" userId="19632102-dd35-4a48-ad40-2629b84948af" providerId="ADAL" clId="{1594AFFF-92C6-4E93-A829-39AB21E79745}" dt="2021-06-15T03:28:00.200" v="1824" actId="1076"/>
          <ac:picMkLst>
            <pc:docMk/>
            <pc:sldMk cId="108208608" sldId="1053"/>
            <ac:picMk id="3" creationId="{73B94752-EF60-474C-A5B0-CF08ECFF6301}"/>
          </ac:picMkLst>
        </pc:picChg>
      </pc:sldChg>
      <pc:sldChg chg="addSp modSp new mod">
        <pc:chgData name="Mahadik, Swapnil" userId="19632102-dd35-4a48-ad40-2629b84948af" providerId="ADAL" clId="{1594AFFF-92C6-4E93-A829-39AB21E79745}" dt="2021-06-15T04:27:20.366" v="2797" actId="207"/>
        <pc:sldMkLst>
          <pc:docMk/>
          <pc:sldMk cId="814403004" sldId="1054"/>
        </pc:sldMkLst>
        <pc:spChg chg="add mod">
          <ac:chgData name="Mahadik, Swapnil" userId="19632102-dd35-4a48-ad40-2629b84948af" providerId="ADAL" clId="{1594AFFF-92C6-4E93-A829-39AB21E79745}" dt="2021-06-15T03:28:27.997" v="1827"/>
          <ac:spMkLst>
            <pc:docMk/>
            <pc:sldMk cId="814403004" sldId="1054"/>
            <ac:spMk id="2" creationId="{E8E3BBD0-08F5-4C0F-B51C-F1BBFCE89FFC}"/>
          </ac:spMkLst>
        </pc:spChg>
        <pc:spChg chg="add mod">
          <ac:chgData name="Mahadik, Swapnil" userId="19632102-dd35-4a48-ad40-2629b84948af" providerId="ADAL" clId="{1594AFFF-92C6-4E93-A829-39AB21E79745}" dt="2021-06-15T04:27:20.366" v="2797" actId="207"/>
          <ac:spMkLst>
            <pc:docMk/>
            <pc:sldMk cId="814403004" sldId="1054"/>
            <ac:spMk id="3" creationId="{AEE90DDC-42C3-47EA-967F-A54DBD0A91CB}"/>
          </ac:spMkLst>
        </pc:spChg>
      </pc:sldChg>
      <pc:sldChg chg="modSp add mod">
        <pc:chgData name="Mahadik, Swapnil" userId="19632102-dd35-4a48-ad40-2629b84948af" providerId="ADAL" clId="{1594AFFF-92C6-4E93-A829-39AB21E79745}" dt="2021-06-15T04:31:24.763" v="2924" actId="207"/>
        <pc:sldMkLst>
          <pc:docMk/>
          <pc:sldMk cId="3904567392" sldId="1055"/>
        </pc:sldMkLst>
        <pc:spChg chg="mod">
          <ac:chgData name="Mahadik, Swapnil" userId="19632102-dd35-4a48-ad40-2629b84948af" providerId="ADAL" clId="{1594AFFF-92C6-4E93-A829-39AB21E79745}" dt="2021-06-15T04:31:24.763" v="2924" actId="207"/>
          <ac:spMkLst>
            <pc:docMk/>
            <pc:sldMk cId="3904567392" sldId="1055"/>
            <ac:spMk id="3" creationId="{AEE90DDC-42C3-47EA-967F-A54DBD0A91CB}"/>
          </ac:spMkLst>
        </pc:spChg>
      </pc:sldChg>
      <pc:sldChg chg="modSp add mod">
        <pc:chgData name="Mahadik, Swapnil" userId="19632102-dd35-4a48-ad40-2629b84948af" providerId="ADAL" clId="{1594AFFF-92C6-4E93-A829-39AB21E79745}" dt="2021-06-15T04:41:11.077" v="3264" actId="20577"/>
        <pc:sldMkLst>
          <pc:docMk/>
          <pc:sldMk cId="3239713876" sldId="1056"/>
        </pc:sldMkLst>
        <pc:spChg chg="mod">
          <ac:chgData name="Mahadik, Swapnil" userId="19632102-dd35-4a48-ad40-2629b84948af" providerId="ADAL" clId="{1594AFFF-92C6-4E93-A829-39AB21E79745}" dt="2021-06-15T04:41:11.077" v="3264" actId="20577"/>
          <ac:spMkLst>
            <pc:docMk/>
            <pc:sldMk cId="3239713876" sldId="1056"/>
            <ac:spMk id="3" creationId="{AEE90DDC-42C3-47EA-967F-A54DBD0A91CB}"/>
          </ac:spMkLst>
        </pc:spChg>
      </pc:sldChg>
      <pc:sldChg chg="modSp add mod">
        <pc:chgData name="Mahadik, Swapnil" userId="19632102-dd35-4a48-ad40-2629b84948af" providerId="ADAL" clId="{1594AFFF-92C6-4E93-A829-39AB21E79745}" dt="2021-06-15T05:18:25.360" v="4262" actId="207"/>
        <pc:sldMkLst>
          <pc:docMk/>
          <pc:sldMk cId="1317327708" sldId="1057"/>
        </pc:sldMkLst>
        <pc:spChg chg="mod">
          <ac:chgData name="Mahadik, Swapnil" userId="19632102-dd35-4a48-ad40-2629b84948af" providerId="ADAL" clId="{1594AFFF-92C6-4E93-A829-39AB21E79745}" dt="2021-06-15T05:18:25.360" v="4262" actId="207"/>
          <ac:spMkLst>
            <pc:docMk/>
            <pc:sldMk cId="1317327708" sldId="1057"/>
            <ac:spMk id="3" creationId="{AEE90DDC-42C3-47EA-967F-A54DBD0A91CB}"/>
          </ac:spMkLst>
        </pc:spChg>
      </pc:sldChg>
      <pc:sldMasterChg chg="modSp mod">
        <pc:chgData name="Mahadik, Swapnil" userId="19632102-dd35-4a48-ad40-2629b84948af" providerId="ADAL" clId="{1594AFFF-92C6-4E93-A829-39AB21E79745}" dt="2021-06-15T02:56:25.950" v="188" actId="20577"/>
        <pc:sldMasterMkLst>
          <pc:docMk/>
          <pc:sldMasterMk cId="2042576089" sldId="2147483661"/>
        </pc:sldMasterMkLst>
        <pc:spChg chg="mod">
          <ac:chgData name="Mahadik, Swapnil" userId="19632102-dd35-4a48-ad40-2629b84948af" providerId="ADAL" clId="{1594AFFF-92C6-4E93-A829-39AB21E79745}" dt="2021-06-15T02:56:25.950" v="188" actId="20577"/>
          <ac:spMkLst>
            <pc:docMk/>
            <pc:sldMasterMk cId="2042576089" sldId="2147483661"/>
            <ac:spMk id="65" creationId="{5B538C81-213B-41EC-BB81-FEF313C9D880}"/>
          </ac:spMkLst>
        </pc:spChg>
      </pc:sldMasterChg>
      <pc:sldMasterChg chg="modSp mod">
        <pc:chgData name="Mahadik, Swapnil" userId="19632102-dd35-4a48-ad40-2629b84948af" providerId="ADAL" clId="{1594AFFF-92C6-4E93-A829-39AB21E79745}" dt="2021-06-15T02:56:09.532" v="187" actId="20577"/>
        <pc:sldMasterMkLst>
          <pc:docMk/>
          <pc:sldMasterMk cId="1292769442" sldId="2147483687"/>
        </pc:sldMasterMkLst>
        <pc:spChg chg="mod">
          <ac:chgData name="Mahadik, Swapnil" userId="19632102-dd35-4a48-ad40-2629b84948af" providerId="ADAL" clId="{1594AFFF-92C6-4E93-A829-39AB21E79745}" dt="2021-06-15T02:56:09.532" v="187" actId="20577"/>
          <ac:spMkLst>
            <pc:docMk/>
            <pc:sldMasterMk cId="1292769442" sldId="2147483687"/>
            <ac:spMk id="65" creationId="{5B538C81-213B-41EC-BB81-FEF313C9D880}"/>
          </ac:spMkLst>
        </pc:spChg>
      </pc:sldMasterChg>
      <pc:sldMasterChg chg="modSp mod">
        <pc:chgData name="Mahadik, Swapnil" userId="19632102-dd35-4a48-ad40-2629b84948af" providerId="ADAL" clId="{1594AFFF-92C6-4E93-A829-39AB21E79745}" dt="2021-06-15T02:58:01.350" v="273" actId="20577"/>
        <pc:sldMasterMkLst>
          <pc:docMk/>
          <pc:sldMasterMk cId="3511270892" sldId="2147483713"/>
        </pc:sldMasterMkLst>
        <pc:spChg chg="mod">
          <ac:chgData name="Mahadik, Swapnil" userId="19632102-dd35-4a48-ad40-2629b84948af" providerId="ADAL" clId="{1594AFFF-92C6-4E93-A829-39AB21E79745}" dt="2021-06-15T02:58:01.350" v="273" actId="20577"/>
          <ac:spMkLst>
            <pc:docMk/>
            <pc:sldMasterMk cId="3511270892" sldId="2147483713"/>
            <ac:spMk id="65" creationId="{5B538C81-213B-41EC-BB81-FEF313C9D880}"/>
          </ac:spMkLst>
        </pc:sp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48E83-4774-423C-985A-427F106CEB66}" type="datetimeFigureOut">
              <a:rPr lang="en-IN" smtClean="0"/>
              <a:t>15-06-2021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7A7AC-FA03-4DB2-AF8B-9445E8BD6CB0}" type="slidenum">
              <a:rPr lang="en-IN" smtClean="0"/>
              <a:t>‹#›</a:t>
            </a:fld>
            <a:endParaRPr lang="en-IN"/>
          </a:p>
        </p:txBody>
      </p:sp>
    </p:spTree>
    <p:extLst>
      <p:ext uri="{BB962C8B-B14F-4D97-AF65-F5344CB8AC3E}">
        <p14:creationId xmlns:p14="http://schemas.microsoft.com/office/powerpoint/2010/main" val="4093621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pt-BR" sz="900" b="0" i="0" u="none" strike="noStrike" kern="1200" cap="none" spc="0" normalizeH="0" baseline="0" noProof="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2005644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7.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6.xml"/><Relationship Id="rId16" Type="http://schemas.openxmlformats.org/officeDocument/2006/relationships/image" Target="../media/image7.png"/><Relationship Id="rId1" Type="http://schemas.openxmlformats.org/officeDocument/2006/relationships/tags" Target="../tags/tag5.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8.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15.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14.xml"/><Relationship Id="rId16" Type="http://schemas.openxmlformats.org/officeDocument/2006/relationships/image" Target="../media/image7.png"/><Relationship Id="rId1" Type="http://schemas.openxmlformats.org/officeDocument/2006/relationships/tags" Target="../tags/tag13.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2.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9.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7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22.xml"/><Relationship Id="rId16" Type="http://schemas.openxmlformats.org/officeDocument/2006/relationships/image" Target="../media/image7.png"/><Relationship Id="rId1" Type="http://schemas.openxmlformats.org/officeDocument/2006/relationships/tags" Target="../tags/tag21.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3.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6.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361638492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84650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7441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946094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404097066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075000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2969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4305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1452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262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28685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15350973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180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37334694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3390384409"/>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168030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859268380"/>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347648004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172636909"/>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313961972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337584649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913002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208548484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2866672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2576371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0076535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590612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0498887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5551938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25922188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2312768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9436954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252621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6620670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78716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10893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8903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3074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80619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57372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6541963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3769684120"/>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3777375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7154337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6913048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61060410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3500343887"/>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2277782547"/>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2972886428"/>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3393666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829872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4677000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3186230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9278461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68505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6616606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6225088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25596714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5131569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084533899"/>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7386321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54910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79383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802451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70583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4667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3100401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486474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13638704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51522054"/>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258391212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4176186430"/>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2209284732"/>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81527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372349083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559725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46079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49168393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423162313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81865578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69802348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43598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43272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vmlDrawing" Target="../drawings/vmlDrawing1.v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oleObject" Target="../embeddings/oleObject1.bin"/><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tags" Target="../tags/tag9.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vmlDrawing" Target="../drawings/vmlDrawing5.vml"/><Relationship Id="rId30"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theme" Target="../theme/theme3.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oleObject" Target="../embeddings/oleObject3.bin"/><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tags" Target="../tags/tag17.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vmlDrawing" Target="../drawings/vmlDrawing9.vml"/><Relationship Id="rId30"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image" Target="../media/image1.emf"/><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oleObject" Target="../embeddings/oleObject5.bin"/><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tags" Target="../tags/tag25.xml"/><Relationship Id="rId5" Type="http://schemas.openxmlformats.org/officeDocument/2006/relationships/slideLayout" Target="../slideLayouts/slideLayout80.xml"/><Relationship Id="rId10" Type="http://schemas.openxmlformats.org/officeDocument/2006/relationships/vmlDrawing" Target="../drawings/vmlDrawing13.vml"/><Relationship Id="rId4" Type="http://schemas.openxmlformats.org/officeDocument/2006/relationships/slideLayout" Target="../slideLayouts/slideLayout79.xml"/><Relationship Id="rId9" Type="http://schemas.openxmlformats.org/officeDocument/2006/relationships/theme" Target="../theme/theme4.xml"/><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8"/>
            </p:custDataLst>
            <p:extLst>
              <p:ext uri="{D42A27DB-BD31-4B8C-83A1-F6EECF244321}">
                <p14:modId xmlns:p14="http://schemas.microsoft.com/office/powerpoint/2010/main" val="2064575025"/>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29" imgW="270" imgH="270" progId="TCLayout.ActiveDocument.1">
                  <p:embed/>
                </p:oleObj>
              </mc:Choice>
              <mc:Fallback>
                <p:oleObj name="think-cell Slide" r:id="rId29" imgW="270" imgH="270" progId="TCLayout.ActiveDocument.1">
                  <p:embed/>
                  <p:pic>
                    <p:nvPicPr>
                      <p:cNvPr id="21" name="Object 20" hidden="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How to add Asset into Innovation Theater |  AIE Mumbai  |  June 2021</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0425760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8"/>
            </p:custDataLst>
            <p:extLst>
              <p:ext uri="{D42A27DB-BD31-4B8C-83A1-F6EECF244321}">
                <p14:modId xmlns:p14="http://schemas.microsoft.com/office/powerpoint/2010/main" val="933699752"/>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29" imgW="270" imgH="270" progId="TCLayout.ActiveDocument.1">
                  <p:embed/>
                </p:oleObj>
              </mc:Choice>
              <mc:Fallback>
                <p:oleObj name="think-cell Slide" r:id="rId29" imgW="270" imgH="270" progId="TCLayout.ActiveDocument.1">
                  <p:embed/>
                  <p:pic>
                    <p:nvPicPr>
                      <p:cNvPr id="21" name="Object 20" hidden="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How to add Asset into Innovation Theater |  AIE Mumbai  |  June 2021</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12927694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8"/>
            </p:custDataLst>
            <p:extLst>
              <p:ext uri="{D42A27DB-BD31-4B8C-83A1-F6EECF244321}">
                <p14:modId xmlns:p14="http://schemas.microsoft.com/office/powerpoint/2010/main" val="325499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29" imgW="270" imgH="270" progId="TCLayout.ActiveDocument.1">
                  <p:embed/>
                </p:oleObj>
              </mc:Choice>
              <mc:Fallback>
                <p:oleObj name="think-cell Slide" r:id="rId29" imgW="270" imgH="270" progId="TCLayout.ActiveDocument.1">
                  <p:embed/>
                  <p:pic>
                    <p:nvPicPr>
                      <p:cNvPr id="21" name="Object 20" hidden="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How to add Asset into Innovation Theater  |  AIE Mumbai  |  June 2021</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51127089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CHROME</a:t>
            </a:r>
            <a:r>
              <a:rPr lang="en-US" baseline="0" dirty="0">
                <a:solidFill>
                  <a:schemeClr val="bg1">
                    <a:lumMod val="65000"/>
                  </a:schemeClr>
                </a:solidFill>
              </a:rPr>
              <a:t> Overview</a:t>
            </a:r>
            <a:r>
              <a:rPr lang="en-US" dirty="0">
                <a:solidFill>
                  <a:schemeClr val="bg1">
                    <a:lumMod val="65000"/>
                  </a:schemeClr>
                </a:solidFill>
              </a:rPr>
              <a:t> | July</a:t>
            </a:r>
            <a:r>
              <a:rPr lang="en-US" baseline="0" dirty="0">
                <a:solidFill>
                  <a:schemeClr val="bg1">
                    <a:lumMod val="65000"/>
                  </a:schemeClr>
                </a:solidFill>
              </a:rPr>
              <a:t> 2018</a:t>
            </a:r>
            <a:endParaRPr lang="en-US"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pic>
        <p:nvPicPr>
          <p:cNvPr id="11" name="Picture 3" descr="D:\Users\prpatank\Documents\Year 2015\CHROME collaterals\Image files\CHROME Log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491304" y="6527105"/>
            <a:ext cx="1209393" cy="307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51106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innovationtheater.capgemini.com/index.php" TargetMode="External"/><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p:txBody>
          <a:bodyPr/>
          <a:lstStyle/>
          <a:p>
            <a:r>
              <a:rPr lang="en-IN" dirty="0"/>
              <a:t>The steps for adding asset into Innovation Theater are shown in detail.</a:t>
            </a:r>
            <a:endParaRPr lang="en-GB" dirty="0"/>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850615"/>
            <a:ext cx="11386134" cy="1661993"/>
          </a:xfrm>
        </p:spPr>
        <p:txBody>
          <a:bodyPr/>
          <a:lstStyle/>
          <a:p>
            <a:r>
              <a:rPr lang="en-GB" sz="6000" dirty="0"/>
              <a:t>HOW TO UPLOAD ASSET INTO Innovation Theater</a:t>
            </a:r>
          </a:p>
        </p:txBody>
      </p:sp>
    </p:spTree>
    <p:extLst>
      <p:ext uri="{BB962C8B-B14F-4D97-AF65-F5344CB8AC3E}">
        <p14:creationId xmlns:p14="http://schemas.microsoft.com/office/powerpoint/2010/main" val="308662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9965CFC-4BA9-45B8-8EBC-8B0637400908}"/>
              </a:ext>
            </a:extLst>
          </p:cNvPr>
          <p:cNvSpPr/>
          <p:nvPr/>
        </p:nvSpPr>
        <p:spPr>
          <a:xfrm>
            <a:off x="2057400" y="152400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57" name="Flowchart: Process 156">
            <a:extLst>
              <a:ext uri="{FF2B5EF4-FFF2-40B4-BE49-F238E27FC236}">
                <a16:creationId xmlns:a16="http://schemas.microsoft.com/office/drawing/2014/main" id="{8B06E5A9-C221-4084-A2E2-1D450FD26B4D}"/>
              </a:ext>
            </a:extLst>
          </p:cNvPr>
          <p:cNvSpPr/>
          <p:nvPr/>
        </p:nvSpPr>
        <p:spPr>
          <a:xfrm>
            <a:off x="6181186" y="1762125"/>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56" name="Flowchart: Process 155">
            <a:extLst>
              <a:ext uri="{FF2B5EF4-FFF2-40B4-BE49-F238E27FC236}">
                <a16:creationId xmlns:a16="http://schemas.microsoft.com/office/drawing/2014/main" id="{B1B4454C-1DFC-4512-B6DF-F6FE8DAA386D}"/>
              </a:ext>
            </a:extLst>
          </p:cNvPr>
          <p:cNvSpPr/>
          <p:nvPr/>
        </p:nvSpPr>
        <p:spPr>
          <a:xfrm>
            <a:off x="4171411"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2" name="Flowchart: Process 11">
            <a:extLst>
              <a:ext uri="{FF2B5EF4-FFF2-40B4-BE49-F238E27FC236}">
                <a16:creationId xmlns:a16="http://schemas.microsoft.com/office/drawing/2014/main" id="{7B4A431D-85EF-468D-A872-EACB7EDE8DFA}"/>
              </a:ext>
            </a:extLst>
          </p:cNvPr>
          <p:cNvSpPr/>
          <p:nvPr/>
        </p:nvSpPr>
        <p:spPr>
          <a:xfrm>
            <a:off x="2161636"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25" name="Rectangle 24">
            <a:extLst>
              <a:ext uri="{FF2B5EF4-FFF2-40B4-BE49-F238E27FC236}">
                <a16:creationId xmlns:a16="http://schemas.microsoft.com/office/drawing/2014/main" id="{6D70F3F8-1108-4EE0-A2B2-37D24C3CA6AA}"/>
              </a:ext>
            </a:extLst>
          </p:cNvPr>
          <p:cNvSpPr/>
          <p:nvPr/>
        </p:nvSpPr>
        <p:spPr>
          <a:xfrm>
            <a:off x="491835" y="990600"/>
            <a:ext cx="11423940" cy="5435060"/>
          </a:xfrm>
          <a:prstGeom prst="rect">
            <a:avLst/>
          </a:prstGeom>
          <a:noFill/>
          <a:ln cmpd="sng">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Verdana"/>
                <a:ea typeface="+mn-ea"/>
                <a:cs typeface="+mn-cs"/>
              </a:rPr>
              <a:t>  </a:t>
            </a:r>
          </a:p>
        </p:txBody>
      </p:sp>
      <p:sp>
        <p:nvSpPr>
          <p:cNvPr id="185" name="TextBox 184">
            <a:extLst>
              <a:ext uri="{FF2B5EF4-FFF2-40B4-BE49-F238E27FC236}">
                <a16:creationId xmlns:a16="http://schemas.microsoft.com/office/drawing/2014/main" id="{FF90F372-195A-4A96-8D38-EB7CD32DC66E}"/>
              </a:ext>
            </a:extLst>
          </p:cNvPr>
          <p:cNvSpPr txBox="1"/>
          <p:nvPr/>
        </p:nvSpPr>
        <p:spPr>
          <a:xfrm>
            <a:off x="1001483" y="873946"/>
            <a:ext cx="1187732" cy="24622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a:ea typeface="+mn-ea"/>
                <a:cs typeface="+mn-cs"/>
              </a:rPr>
              <a:t>Submit Assets</a:t>
            </a:r>
          </a:p>
        </p:txBody>
      </p:sp>
      <p:sp>
        <p:nvSpPr>
          <p:cNvPr id="11" name="TextBox 10">
            <a:extLst>
              <a:ext uri="{FF2B5EF4-FFF2-40B4-BE49-F238E27FC236}">
                <a16:creationId xmlns:a16="http://schemas.microsoft.com/office/drawing/2014/main" id="{D8A7950A-E51E-439E-8DDB-43F414AC63F8}"/>
              </a:ext>
            </a:extLst>
          </p:cNvPr>
          <p:cNvSpPr txBox="1"/>
          <p:nvPr/>
        </p:nvSpPr>
        <p:spPr>
          <a:xfrm>
            <a:off x="2202256" y="1912402"/>
            <a:ext cx="153953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mn-cs"/>
              </a:rPr>
              <a:t>Log into Innovation Theater</a:t>
            </a:r>
          </a:p>
        </p:txBody>
      </p:sp>
      <p:sp>
        <p:nvSpPr>
          <p:cNvPr id="129" name="TextBox 128">
            <a:extLst>
              <a:ext uri="{FF2B5EF4-FFF2-40B4-BE49-F238E27FC236}">
                <a16:creationId xmlns:a16="http://schemas.microsoft.com/office/drawing/2014/main" id="{1DF8FEA7-59D2-4117-BD8E-C9C1935C3F6F}"/>
              </a:ext>
            </a:extLst>
          </p:cNvPr>
          <p:cNvSpPr txBox="1"/>
          <p:nvPr/>
        </p:nvSpPr>
        <p:spPr>
          <a:xfrm>
            <a:off x="4298545" y="1820705"/>
            <a:ext cx="12829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mn-cs"/>
              </a:rPr>
              <a:t>Mouse move over to the User Profile (Top right corner)</a:t>
            </a:r>
          </a:p>
        </p:txBody>
      </p:sp>
      <p:sp>
        <p:nvSpPr>
          <p:cNvPr id="130" name="TextBox 129">
            <a:extLst>
              <a:ext uri="{FF2B5EF4-FFF2-40B4-BE49-F238E27FC236}">
                <a16:creationId xmlns:a16="http://schemas.microsoft.com/office/drawing/2014/main" id="{3C010611-6961-4A0C-9BF4-863B05222D1F}"/>
              </a:ext>
            </a:extLst>
          </p:cNvPr>
          <p:cNvSpPr txBox="1"/>
          <p:nvPr/>
        </p:nvSpPr>
        <p:spPr>
          <a:xfrm>
            <a:off x="6438901" y="1819275"/>
            <a:ext cx="105727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mn-cs"/>
              </a:rPr>
              <a:t>Click on My Assets and then click on Create Assets</a:t>
            </a:r>
          </a:p>
        </p:txBody>
      </p:sp>
      <p:sp>
        <p:nvSpPr>
          <p:cNvPr id="13" name="Arrow: Notched Right 12">
            <a:extLst>
              <a:ext uri="{FF2B5EF4-FFF2-40B4-BE49-F238E27FC236}">
                <a16:creationId xmlns:a16="http://schemas.microsoft.com/office/drawing/2014/main" id="{5F14696E-D36D-465F-86F8-F6B309CC1D78}"/>
              </a:ext>
            </a:extLst>
          </p:cNvPr>
          <p:cNvSpPr/>
          <p:nvPr/>
        </p:nvSpPr>
        <p:spPr>
          <a:xfrm>
            <a:off x="3748341" y="195570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19" name="TextBox 18">
            <a:extLst>
              <a:ext uri="{FF2B5EF4-FFF2-40B4-BE49-F238E27FC236}">
                <a16:creationId xmlns:a16="http://schemas.microsoft.com/office/drawing/2014/main" id="{1E931233-6FC2-41A4-B21D-06DDEC2DA6A1}"/>
              </a:ext>
            </a:extLst>
          </p:cNvPr>
          <p:cNvSpPr txBox="1"/>
          <p:nvPr/>
        </p:nvSpPr>
        <p:spPr>
          <a:xfrm>
            <a:off x="240004" y="6473397"/>
            <a:ext cx="6770917" cy="369332"/>
          </a:xfrm>
          <a:prstGeom prst="rect">
            <a:avLst/>
          </a:prstGeom>
          <a:solidFill>
            <a:srgbClr val="E6E7E7"/>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erdana"/>
              <a:ea typeface="+mn-ea"/>
              <a:cs typeface="+mn-cs"/>
            </a:endParaRPr>
          </a:p>
        </p:txBody>
      </p:sp>
      <p:sp>
        <p:nvSpPr>
          <p:cNvPr id="158" name="Arrow: Notched Right 157">
            <a:extLst>
              <a:ext uri="{FF2B5EF4-FFF2-40B4-BE49-F238E27FC236}">
                <a16:creationId xmlns:a16="http://schemas.microsoft.com/office/drawing/2014/main" id="{A0A723E4-D3A2-404B-9F14-A17947311756}"/>
              </a:ext>
            </a:extLst>
          </p:cNvPr>
          <p:cNvSpPr/>
          <p:nvPr/>
        </p:nvSpPr>
        <p:spPr>
          <a:xfrm>
            <a:off x="5729541"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160" name="Flowchart: Process 159">
            <a:extLst>
              <a:ext uri="{FF2B5EF4-FFF2-40B4-BE49-F238E27FC236}">
                <a16:creationId xmlns:a16="http://schemas.microsoft.com/office/drawing/2014/main" id="{D67F4C4D-C7F6-4363-BD8E-3F606D25D0E5}"/>
              </a:ext>
            </a:extLst>
          </p:cNvPr>
          <p:cNvSpPr/>
          <p:nvPr/>
        </p:nvSpPr>
        <p:spPr>
          <a:xfrm>
            <a:off x="10143586" y="1762125"/>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59" name="Flowchart: Process 158">
            <a:extLst>
              <a:ext uri="{FF2B5EF4-FFF2-40B4-BE49-F238E27FC236}">
                <a16:creationId xmlns:a16="http://schemas.microsoft.com/office/drawing/2014/main" id="{72530D32-892B-4D40-81DE-AB13320B8887}"/>
              </a:ext>
            </a:extLst>
          </p:cNvPr>
          <p:cNvSpPr/>
          <p:nvPr/>
        </p:nvSpPr>
        <p:spPr>
          <a:xfrm>
            <a:off x="8156599" y="1754618"/>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61" name="TextBox 160">
            <a:extLst>
              <a:ext uri="{FF2B5EF4-FFF2-40B4-BE49-F238E27FC236}">
                <a16:creationId xmlns:a16="http://schemas.microsoft.com/office/drawing/2014/main" id="{D531E052-9460-471B-8B21-D8E902E064A4}"/>
              </a:ext>
            </a:extLst>
          </p:cNvPr>
          <p:cNvSpPr txBox="1"/>
          <p:nvPr/>
        </p:nvSpPr>
        <p:spPr>
          <a:xfrm>
            <a:off x="8210550" y="1908631"/>
            <a:ext cx="12573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mn-cs"/>
              </a:rPr>
              <a:t>Enter / update Asset Details</a:t>
            </a:r>
          </a:p>
        </p:txBody>
      </p:sp>
      <p:sp>
        <p:nvSpPr>
          <p:cNvPr id="162" name="TextBox 161">
            <a:extLst>
              <a:ext uri="{FF2B5EF4-FFF2-40B4-BE49-F238E27FC236}">
                <a16:creationId xmlns:a16="http://schemas.microsoft.com/office/drawing/2014/main" id="{95A9D4AE-A383-453D-BDA0-A76875B56355}"/>
              </a:ext>
            </a:extLst>
          </p:cNvPr>
          <p:cNvSpPr txBox="1"/>
          <p:nvPr/>
        </p:nvSpPr>
        <p:spPr>
          <a:xfrm>
            <a:off x="10376578" y="1902045"/>
            <a:ext cx="997595" cy="3191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mn-cs"/>
              </a:rPr>
              <a:t>Click on Submit Button</a:t>
            </a:r>
          </a:p>
        </p:txBody>
      </p:sp>
      <p:sp>
        <p:nvSpPr>
          <p:cNvPr id="163" name="Arrow: Notched Right 162">
            <a:extLst>
              <a:ext uri="{FF2B5EF4-FFF2-40B4-BE49-F238E27FC236}">
                <a16:creationId xmlns:a16="http://schemas.microsoft.com/office/drawing/2014/main" id="{47B63101-A762-40BC-B803-DC7B63F9B8B7}"/>
              </a:ext>
            </a:extLst>
          </p:cNvPr>
          <p:cNvSpPr/>
          <p:nvPr/>
        </p:nvSpPr>
        <p:spPr>
          <a:xfrm>
            <a:off x="9701466" y="193665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164" name="Arrow: Notched Right 163">
            <a:extLst>
              <a:ext uri="{FF2B5EF4-FFF2-40B4-BE49-F238E27FC236}">
                <a16:creationId xmlns:a16="http://schemas.microsoft.com/office/drawing/2014/main" id="{2412F25B-FF76-4787-B025-F5C70E05A4BE}"/>
              </a:ext>
            </a:extLst>
          </p:cNvPr>
          <p:cNvSpPr/>
          <p:nvPr/>
        </p:nvSpPr>
        <p:spPr>
          <a:xfrm>
            <a:off x="7701216"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21" name="Rectangle: Rounded Corners 20">
            <a:extLst>
              <a:ext uri="{FF2B5EF4-FFF2-40B4-BE49-F238E27FC236}">
                <a16:creationId xmlns:a16="http://schemas.microsoft.com/office/drawing/2014/main" id="{0319AB45-9CFC-4ED0-A02F-BBB6E3B93B47}"/>
              </a:ext>
            </a:extLst>
          </p:cNvPr>
          <p:cNvSpPr/>
          <p:nvPr/>
        </p:nvSpPr>
        <p:spPr>
          <a:xfrm>
            <a:off x="609600" y="1493520"/>
            <a:ext cx="1374461" cy="47244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22" name="Rectangle: Top Corners One Rounded and One Snipped 21">
            <a:extLst>
              <a:ext uri="{FF2B5EF4-FFF2-40B4-BE49-F238E27FC236}">
                <a16:creationId xmlns:a16="http://schemas.microsoft.com/office/drawing/2014/main" id="{97D87FFC-1A98-473B-96E6-960E16F769D1}"/>
              </a:ext>
            </a:extLst>
          </p:cNvPr>
          <p:cNvSpPr/>
          <p:nvPr/>
        </p:nvSpPr>
        <p:spPr>
          <a:xfrm>
            <a:off x="685248" y="175260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65" name="Rectangle: Top Corners One Rounded and One Snipped 164">
            <a:extLst>
              <a:ext uri="{FF2B5EF4-FFF2-40B4-BE49-F238E27FC236}">
                <a16:creationId xmlns:a16="http://schemas.microsoft.com/office/drawing/2014/main" id="{BDA1D654-DC3D-4E7F-9820-D96E927C7613}"/>
              </a:ext>
            </a:extLst>
          </p:cNvPr>
          <p:cNvSpPr/>
          <p:nvPr/>
        </p:nvSpPr>
        <p:spPr>
          <a:xfrm>
            <a:off x="675088" y="352044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66" name="Rectangle: Top Corners One Rounded and One Snipped 165">
            <a:extLst>
              <a:ext uri="{FF2B5EF4-FFF2-40B4-BE49-F238E27FC236}">
                <a16:creationId xmlns:a16="http://schemas.microsoft.com/office/drawing/2014/main" id="{CBCBDAE2-5683-459A-BAF3-90EE54F7E788}"/>
              </a:ext>
            </a:extLst>
          </p:cNvPr>
          <p:cNvSpPr/>
          <p:nvPr/>
        </p:nvSpPr>
        <p:spPr>
          <a:xfrm>
            <a:off x="675088" y="522732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23" name="TextBox 22">
            <a:extLst>
              <a:ext uri="{FF2B5EF4-FFF2-40B4-BE49-F238E27FC236}">
                <a16:creationId xmlns:a16="http://schemas.microsoft.com/office/drawing/2014/main" id="{74449B5E-B8FE-4D66-AC0D-F7D091E809B3}"/>
              </a:ext>
            </a:extLst>
          </p:cNvPr>
          <p:cNvSpPr txBox="1"/>
          <p:nvPr/>
        </p:nvSpPr>
        <p:spPr>
          <a:xfrm>
            <a:off x="698927" y="1917496"/>
            <a:ext cx="107808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a:ea typeface="+mn-ea"/>
                <a:cs typeface="+mn-cs"/>
              </a:rPr>
              <a:t>Asset Owner</a:t>
            </a:r>
          </a:p>
        </p:txBody>
      </p:sp>
      <p:sp>
        <p:nvSpPr>
          <p:cNvPr id="167" name="TextBox 166">
            <a:extLst>
              <a:ext uri="{FF2B5EF4-FFF2-40B4-BE49-F238E27FC236}">
                <a16:creationId xmlns:a16="http://schemas.microsoft.com/office/drawing/2014/main" id="{EC3BAB1F-485B-4AC2-9FD6-62DB9703C285}"/>
              </a:ext>
            </a:extLst>
          </p:cNvPr>
          <p:cNvSpPr txBox="1"/>
          <p:nvPr/>
        </p:nvSpPr>
        <p:spPr>
          <a:xfrm>
            <a:off x="729407" y="3695496"/>
            <a:ext cx="107808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a:ea typeface="+mn-ea"/>
                <a:cs typeface="+mn-cs"/>
              </a:rPr>
              <a:t>AIE Board</a:t>
            </a:r>
          </a:p>
        </p:txBody>
      </p:sp>
      <p:sp>
        <p:nvSpPr>
          <p:cNvPr id="168" name="TextBox 167">
            <a:extLst>
              <a:ext uri="{FF2B5EF4-FFF2-40B4-BE49-F238E27FC236}">
                <a16:creationId xmlns:a16="http://schemas.microsoft.com/office/drawing/2014/main" id="{68D45633-231D-4404-AACC-2C49FAFBC232}"/>
              </a:ext>
            </a:extLst>
          </p:cNvPr>
          <p:cNvSpPr txBox="1"/>
          <p:nvPr/>
        </p:nvSpPr>
        <p:spPr>
          <a:xfrm>
            <a:off x="751840" y="5384800"/>
            <a:ext cx="105565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a:ea typeface="+mn-ea"/>
                <a:cs typeface="+mn-cs"/>
              </a:rPr>
              <a:t>Innovation Theater</a:t>
            </a:r>
          </a:p>
        </p:txBody>
      </p:sp>
      <p:sp>
        <p:nvSpPr>
          <p:cNvPr id="169" name="Rectangle: Rounded Corners 168">
            <a:extLst>
              <a:ext uri="{FF2B5EF4-FFF2-40B4-BE49-F238E27FC236}">
                <a16:creationId xmlns:a16="http://schemas.microsoft.com/office/drawing/2014/main" id="{FB8AA5C9-F6DB-444E-817B-5059AB4BAB58}"/>
              </a:ext>
            </a:extLst>
          </p:cNvPr>
          <p:cNvSpPr/>
          <p:nvPr/>
        </p:nvSpPr>
        <p:spPr>
          <a:xfrm>
            <a:off x="2057400" y="333248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70" name="Rectangle: Rounded Corners 169">
            <a:extLst>
              <a:ext uri="{FF2B5EF4-FFF2-40B4-BE49-F238E27FC236}">
                <a16:creationId xmlns:a16="http://schemas.microsoft.com/office/drawing/2014/main" id="{CAF60416-C2D5-47B7-8D21-C46BCEB1D509}"/>
              </a:ext>
            </a:extLst>
          </p:cNvPr>
          <p:cNvSpPr/>
          <p:nvPr/>
        </p:nvSpPr>
        <p:spPr>
          <a:xfrm>
            <a:off x="2057400" y="506984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73" name="Flowchart: Process 172">
            <a:extLst>
              <a:ext uri="{FF2B5EF4-FFF2-40B4-BE49-F238E27FC236}">
                <a16:creationId xmlns:a16="http://schemas.microsoft.com/office/drawing/2014/main" id="{0F7A3D3A-5E11-4412-8DEE-5A86FC1B429C}"/>
              </a:ext>
            </a:extLst>
          </p:cNvPr>
          <p:cNvSpPr/>
          <p:nvPr/>
        </p:nvSpPr>
        <p:spPr>
          <a:xfrm>
            <a:off x="8145876" y="528828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75" name="TextBox 174">
            <a:extLst>
              <a:ext uri="{FF2B5EF4-FFF2-40B4-BE49-F238E27FC236}">
                <a16:creationId xmlns:a16="http://schemas.microsoft.com/office/drawing/2014/main" id="{01F52235-CC6D-42E6-8581-5129E80467AE}"/>
              </a:ext>
            </a:extLst>
          </p:cNvPr>
          <p:cNvSpPr txBox="1"/>
          <p:nvPr/>
        </p:nvSpPr>
        <p:spPr>
          <a:xfrm>
            <a:off x="8300720" y="5506720"/>
            <a:ext cx="156501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mn-cs"/>
              </a:rPr>
              <a:t>Publish on Portal</a:t>
            </a:r>
          </a:p>
        </p:txBody>
      </p:sp>
      <p:sp>
        <p:nvSpPr>
          <p:cNvPr id="176" name="Arrow: Notched Right 175">
            <a:extLst>
              <a:ext uri="{FF2B5EF4-FFF2-40B4-BE49-F238E27FC236}">
                <a16:creationId xmlns:a16="http://schemas.microsoft.com/office/drawing/2014/main" id="{1F2D300D-9372-407C-ACF5-D15E499A5411}"/>
              </a:ext>
            </a:extLst>
          </p:cNvPr>
          <p:cNvSpPr/>
          <p:nvPr/>
        </p:nvSpPr>
        <p:spPr>
          <a:xfrm rot="5400000">
            <a:off x="10717466" y="28307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177" name="Arrow: Notched Right 176">
            <a:extLst>
              <a:ext uri="{FF2B5EF4-FFF2-40B4-BE49-F238E27FC236}">
                <a16:creationId xmlns:a16="http://schemas.microsoft.com/office/drawing/2014/main" id="{78FDD95A-42D4-42DA-A3AE-F321A2D226B5}"/>
              </a:ext>
            </a:extLst>
          </p:cNvPr>
          <p:cNvSpPr/>
          <p:nvPr/>
        </p:nvSpPr>
        <p:spPr>
          <a:xfrm rot="5400000">
            <a:off x="8715946" y="46595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178" name="Flowchart: Process 177">
            <a:extLst>
              <a:ext uri="{FF2B5EF4-FFF2-40B4-BE49-F238E27FC236}">
                <a16:creationId xmlns:a16="http://schemas.microsoft.com/office/drawing/2014/main" id="{EBE547CA-62F4-43AF-B7E1-12A5F39B5779}"/>
              </a:ext>
            </a:extLst>
          </p:cNvPr>
          <p:cNvSpPr/>
          <p:nvPr/>
        </p:nvSpPr>
        <p:spPr>
          <a:xfrm>
            <a:off x="8156036" y="3439624"/>
            <a:ext cx="1476914" cy="343671"/>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79" name="TextBox 178">
            <a:extLst>
              <a:ext uri="{FF2B5EF4-FFF2-40B4-BE49-F238E27FC236}">
                <a16:creationId xmlns:a16="http://schemas.microsoft.com/office/drawing/2014/main" id="{3A5ACD23-6815-48E1-9284-4D1B2B5C14DA}"/>
              </a:ext>
            </a:extLst>
          </p:cNvPr>
          <p:cNvSpPr txBox="1"/>
          <p:nvPr/>
        </p:nvSpPr>
        <p:spPr>
          <a:xfrm>
            <a:off x="8310880" y="3495040"/>
            <a:ext cx="156501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mn-cs"/>
              </a:rPr>
              <a:t>If Rejected</a:t>
            </a:r>
          </a:p>
        </p:txBody>
      </p:sp>
      <p:sp>
        <p:nvSpPr>
          <p:cNvPr id="180" name="Arrow: Notched Right 179">
            <a:extLst>
              <a:ext uri="{FF2B5EF4-FFF2-40B4-BE49-F238E27FC236}">
                <a16:creationId xmlns:a16="http://schemas.microsoft.com/office/drawing/2014/main" id="{3674B632-06D5-48AB-A9C6-0F0BF70B3C07}"/>
              </a:ext>
            </a:extLst>
          </p:cNvPr>
          <p:cNvSpPr/>
          <p:nvPr/>
        </p:nvSpPr>
        <p:spPr>
          <a:xfrm rot="16200000">
            <a:off x="8736266" y="284089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181" name="Flowchart: Process 180">
            <a:extLst>
              <a:ext uri="{FF2B5EF4-FFF2-40B4-BE49-F238E27FC236}">
                <a16:creationId xmlns:a16="http://schemas.microsoft.com/office/drawing/2014/main" id="{8A8F135E-AF40-40CD-9099-4CCF9442EFD2}"/>
              </a:ext>
            </a:extLst>
          </p:cNvPr>
          <p:cNvSpPr/>
          <p:nvPr/>
        </p:nvSpPr>
        <p:spPr>
          <a:xfrm>
            <a:off x="8176356" y="4018744"/>
            <a:ext cx="1476914" cy="343671"/>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erdana"/>
              <a:ea typeface="+mn-ea"/>
              <a:cs typeface="+mn-cs"/>
            </a:endParaRPr>
          </a:p>
        </p:txBody>
      </p:sp>
      <p:sp>
        <p:nvSpPr>
          <p:cNvPr id="182" name="TextBox 181">
            <a:extLst>
              <a:ext uri="{FF2B5EF4-FFF2-40B4-BE49-F238E27FC236}">
                <a16:creationId xmlns:a16="http://schemas.microsoft.com/office/drawing/2014/main" id="{B9988CC6-A7E2-42A8-A23B-26B2B551B35D}"/>
              </a:ext>
            </a:extLst>
          </p:cNvPr>
          <p:cNvSpPr txBox="1"/>
          <p:nvPr/>
        </p:nvSpPr>
        <p:spPr>
          <a:xfrm>
            <a:off x="8331200" y="4074160"/>
            <a:ext cx="156501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mn-cs"/>
              </a:rPr>
              <a:t>If Approved</a:t>
            </a:r>
          </a:p>
        </p:txBody>
      </p:sp>
      <p:sp>
        <p:nvSpPr>
          <p:cNvPr id="183" name="Arrow: Notched Right 182">
            <a:extLst>
              <a:ext uri="{FF2B5EF4-FFF2-40B4-BE49-F238E27FC236}">
                <a16:creationId xmlns:a16="http://schemas.microsoft.com/office/drawing/2014/main" id="{12A16F0B-FFE8-4D85-ABA2-2863933119D0}"/>
              </a:ext>
            </a:extLst>
          </p:cNvPr>
          <p:cNvSpPr/>
          <p:nvPr/>
        </p:nvSpPr>
        <p:spPr>
          <a:xfrm rot="10800000">
            <a:off x="9701466" y="37451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24" name="Flowchart: Decision 23">
            <a:extLst>
              <a:ext uri="{FF2B5EF4-FFF2-40B4-BE49-F238E27FC236}">
                <a16:creationId xmlns:a16="http://schemas.microsoft.com/office/drawing/2014/main" id="{C233C96D-A98C-4EF5-8070-8AB9821E0FC6}"/>
              </a:ext>
            </a:extLst>
          </p:cNvPr>
          <p:cNvSpPr/>
          <p:nvPr/>
        </p:nvSpPr>
        <p:spPr>
          <a:xfrm>
            <a:off x="10256738" y="3400969"/>
            <a:ext cx="1371682" cy="963382"/>
          </a:xfrm>
          <a:prstGeom prst="flowChartDecision">
            <a:avLst/>
          </a:prstGeom>
          <a:ln w="508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erdana"/>
              <a:ea typeface="+mn-ea"/>
              <a:cs typeface="+mn-cs"/>
            </a:endParaRPr>
          </a:p>
        </p:txBody>
      </p:sp>
      <p:sp>
        <p:nvSpPr>
          <p:cNvPr id="184" name="TextBox 183">
            <a:extLst>
              <a:ext uri="{FF2B5EF4-FFF2-40B4-BE49-F238E27FC236}">
                <a16:creationId xmlns:a16="http://schemas.microsoft.com/office/drawing/2014/main" id="{4EC6AF2C-8198-4EFC-95CF-8AA9480CE80A}"/>
              </a:ext>
            </a:extLst>
          </p:cNvPr>
          <p:cNvSpPr txBox="1"/>
          <p:nvPr/>
        </p:nvSpPr>
        <p:spPr>
          <a:xfrm>
            <a:off x="10393680" y="3769360"/>
            <a:ext cx="156501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mn-cs"/>
              </a:rPr>
              <a:t>Sent for Approval</a:t>
            </a:r>
          </a:p>
        </p:txBody>
      </p:sp>
      <p:sp>
        <p:nvSpPr>
          <p:cNvPr id="42" name="Title 25">
            <a:extLst>
              <a:ext uri="{FF2B5EF4-FFF2-40B4-BE49-F238E27FC236}">
                <a16:creationId xmlns:a16="http://schemas.microsoft.com/office/drawing/2014/main" id="{A05DC066-ABBA-43E7-B5F0-FC899EBCB3F8}"/>
              </a:ext>
            </a:extLst>
          </p:cNvPr>
          <p:cNvSpPr txBox="1">
            <a:spLocks/>
          </p:cNvSpPr>
          <p:nvPr/>
        </p:nvSpPr>
        <p:spPr>
          <a:xfrm>
            <a:off x="0" y="76200"/>
            <a:ext cx="11125200" cy="72644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dirty="0">
                <a:solidFill>
                  <a:srgbClr val="0070C0"/>
                </a:solidFill>
              </a:rPr>
              <a:t>  creating asset</a:t>
            </a:r>
          </a:p>
        </p:txBody>
      </p:sp>
    </p:spTree>
    <p:extLst>
      <p:ext uri="{BB962C8B-B14F-4D97-AF65-F5344CB8AC3E}">
        <p14:creationId xmlns:p14="http://schemas.microsoft.com/office/powerpoint/2010/main" val="1236768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41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5">
            <a:extLst>
              <a:ext uri="{FF2B5EF4-FFF2-40B4-BE49-F238E27FC236}">
                <a16:creationId xmlns:a16="http://schemas.microsoft.com/office/drawing/2014/main" id="{79D67051-4D95-43A2-839B-919D6ACC2FF3}"/>
              </a:ext>
            </a:extLst>
          </p:cNvPr>
          <p:cNvSpPr txBox="1">
            <a:spLocks/>
          </p:cNvSpPr>
          <p:nvPr/>
        </p:nvSpPr>
        <p:spPr>
          <a:xfrm>
            <a:off x="0" y="76200"/>
            <a:ext cx="11125200" cy="72644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dirty="0">
                <a:solidFill>
                  <a:srgbClr val="0070C0"/>
                </a:solidFill>
              </a:rPr>
              <a:t>  Access Innovation Theater</a:t>
            </a:r>
          </a:p>
        </p:txBody>
      </p:sp>
      <p:sp>
        <p:nvSpPr>
          <p:cNvPr id="7" name="TextBox 6">
            <a:extLst>
              <a:ext uri="{FF2B5EF4-FFF2-40B4-BE49-F238E27FC236}">
                <a16:creationId xmlns:a16="http://schemas.microsoft.com/office/drawing/2014/main" id="{25619906-4DCC-4605-B7F2-DEF13CE517B5}"/>
              </a:ext>
            </a:extLst>
          </p:cNvPr>
          <p:cNvSpPr txBox="1"/>
          <p:nvPr/>
        </p:nvSpPr>
        <p:spPr>
          <a:xfrm>
            <a:off x="85725" y="1085850"/>
            <a:ext cx="11449050" cy="3139321"/>
          </a:xfrm>
          <a:prstGeom prst="rect">
            <a:avLst/>
          </a:prstGeom>
          <a:noFill/>
        </p:spPr>
        <p:txBody>
          <a:bodyPr wrap="square" rtlCol="0">
            <a:spAutoFit/>
          </a:bodyPr>
          <a:lstStyle/>
          <a:p>
            <a:r>
              <a:rPr lang="en-IN" dirty="0"/>
              <a:t>Make sure you are connected to the Capgemini VPN before accessing Innovation Theater. Capgemini's network is the only way to get to the Innovation Theater.</a:t>
            </a:r>
          </a:p>
          <a:p>
            <a:endParaRPr lang="en-IN" dirty="0"/>
          </a:p>
          <a:p>
            <a:r>
              <a:rPr lang="en-IN" dirty="0"/>
              <a:t>The link for the Innovation Theater is: </a:t>
            </a:r>
            <a:r>
              <a:rPr lang="en-IN" dirty="0">
                <a:hlinkClick r:id="rId2"/>
              </a:rPr>
              <a:t>https://innovationtheater.capgemini.com/index.php</a:t>
            </a:r>
            <a:endParaRPr lang="en-IN" dirty="0"/>
          </a:p>
          <a:p>
            <a:endParaRPr lang="en-IN" dirty="0"/>
          </a:p>
          <a:p>
            <a:r>
              <a:rPr lang="en-IN" dirty="0"/>
              <a:t>The </a:t>
            </a:r>
            <a:r>
              <a:rPr lang="en-IN" dirty="0" err="1"/>
              <a:t>userid</a:t>
            </a:r>
            <a:r>
              <a:rPr lang="en-IN" dirty="0"/>
              <a:t> and password for Innovation Theater are not required. The Innovation Theater user database is linked to your Office 365 account. If you are accessing it for the first time, the system will automatically create a user profile for you.</a:t>
            </a:r>
          </a:p>
          <a:p>
            <a:endParaRPr lang="en-IN" dirty="0"/>
          </a:p>
          <a:p>
            <a:r>
              <a:rPr lang="en-IN" dirty="0"/>
              <a:t>The system will redirect you to the Innovation Theater landing page (Home Page) after the user authentication process is complete.</a:t>
            </a:r>
            <a:endParaRPr lang="en-US" dirty="0"/>
          </a:p>
        </p:txBody>
      </p:sp>
      <p:pic>
        <p:nvPicPr>
          <p:cNvPr id="9" name="Picture 8">
            <a:extLst>
              <a:ext uri="{FF2B5EF4-FFF2-40B4-BE49-F238E27FC236}">
                <a16:creationId xmlns:a16="http://schemas.microsoft.com/office/drawing/2014/main" id="{14ECF14A-A22F-422A-99D5-D094DF763649}"/>
              </a:ext>
            </a:extLst>
          </p:cNvPr>
          <p:cNvPicPr>
            <a:picLocks noChangeAspect="1"/>
          </p:cNvPicPr>
          <p:nvPr/>
        </p:nvPicPr>
        <p:blipFill>
          <a:blip r:embed="rId3"/>
          <a:stretch>
            <a:fillRect/>
          </a:stretch>
        </p:blipFill>
        <p:spPr>
          <a:xfrm>
            <a:off x="4714875" y="3983721"/>
            <a:ext cx="4095750" cy="2338608"/>
          </a:xfrm>
          <a:prstGeom prst="rect">
            <a:avLst/>
          </a:prstGeom>
        </p:spPr>
      </p:pic>
    </p:spTree>
    <p:extLst>
      <p:ext uri="{BB962C8B-B14F-4D97-AF65-F5344CB8AC3E}">
        <p14:creationId xmlns:p14="http://schemas.microsoft.com/office/powerpoint/2010/main" val="101078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DF5A6553-BCC4-4A34-A3D1-04BBB2661775}"/>
              </a:ext>
            </a:extLst>
          </p:cNvPr>
          <p:cNvSpPr txBox="1">
            <a:spLocks/>
          </p:cNvSpPr>
          <p:nvPr/>
        </p:nvSpPr>
        <p:spPr>
          <a:xfrm>
            <a:off x="0" y="76200"/>
            <a:ext cx="11125200" cy="72644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dirty="0">
                <a:solidFill>
                  <a:srgbClr val="0070C0"/>
                </a:solidFill>
              </a:rPr>
              <a:t>  creating asset</a:t>
            </a:r>
          </a:p>
        </p:txBody>
      </p:sp>
      <p:sp>
        <p:nvSpPr>
          <p:cNvPr id="3" name="TextBox 2">
            <a:extLst>
              <a:ext uri="{FF2B5EF4-FFF2-40B4-BE49-F238E27FC236}">
                <a16:creationId xmlns:a16="http://schemas.microsoft.com/office/drawing/2014/main" id="{449ED3BA-5AAB-4DCC-AD1B-8FCCEBF7FF51}"/>
              </a:ext>
            </a:extLst>
          </p:cNvPr>
          <p:cNvSpPr txBox="1"/>
          <p:nvPr/>
        </p:nvSpPr>
        <p:spPr>
          <a:xfrm>
            <a:off x="85725" y="1085850"/>
            <a:ext cx="11449050" cy="923330"/>
          </a:xfrm>
          <a:prstGeom prst="rect">
            <a:avLst/>
          </a:prstGeom>
          <a:noFill/>
        </p:spPr>
        <p:txBody>
          <a:bodyPr wrap="square" rtlCol="0">
            <a:spAutoFit/>
          </a:bodyPr>
          <a:lstStyle/>
          <a:p>
            <a:r>
              <a:rPr lang="en-IN" dirty="0"/>
              <a:t>Through the Innovation Theater menu drop down, you can reach the Create Asset menu. The menu is in the upper right corner of the window. The menu window will appear when you hover over the user profile. </a:t>
            </a:r>
            <a:r>
              <a:rPr lang="en-US" dirty="0"/>
              <a:t>Please refer below screen shot:</a:t>
            </a:r>
          </a:p>
        </p:txBody>
      </p:sp>
      <p:pic>
        <p:nvPicPr>
          <p:cNvPr id="5" name="Picture 4">
            <a:extLst>
              <a:ext uri="{FF2B5EF4-FFF2-40B4-BE49-F238E27FC236}">
                <a16:creationId xmlns:a16="http://schemas.microsoft.com/office/drawing/2014/main" id="{4809389A-19C3-4E15-93D5-8071B7DB79EB}"/>
              </a:ext>
            </a:extLst>
          </p:cNvPr>
          <p:cNvPicPr>
            <a:picLocks noChangeAspect="1"/>
          </p:cNvPicPr>
          <p:nvPr/>
        </p:nvPicPr>
        <p:blipFill>
          <a:blip r:embed="rId2"/>
          <a:stretch>
            <a:fillRect/>
          </a:stretch>
        </p:blipFill>
        <p:spPr>
          <a:xfrm>
            <a:off x="1910292" y="2131814"/>
            <a:ext cx="7643284" cy="4299348"/>
          </a:xfrm>
          <a:prstGeom prst="rect">
            <a:avLst/>
          </a:prstGeom>
        </p:spPr>
      </p:pic>
    </p:spTree>
    <p:extLst>
      <p:ext uri="{BB962C8B-B14F-4D97-AF65-F5344CB8AC3E}">
        <p14:creationId xmlns:p14="http://schemas.microsoft.com/office/powerpoint/2010/main" val="245478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E777B-04CC-4CDC-9F41-0A008E58A08C}"/>
              </a:ext>
            </a:extLst>
          </p:cNvPr>
          <p:cNvSpPr txBox="1"/>
          <p:nvPr/>
        </p:nvSpPr>
        <p:spPr>
          <a:xfrm>
            <a:off x="85725" y="1085850"/>
            <a:ext cx="11449050" cy="646331"/>
          </a:xfrm>
          <a:prstGeom prst="rect">
            <a:avLst/>
          </a:prstGeom>
          <a:noFill/>
        </p:spPr>
        <p:txBody>
          <a:bodyPr wrap="square" rtlCol="0">
            <a:spAutoFit/>
          </a:bodyPr>
          <a:lstStyle/>
          <a:p>
            <a:r>
              <a:rPr lang="en-IN" dirty="0"/>
              <a:t>When you select the Create Asset option from the menu, a window will pop up with all of the information needed to create an asset. The details marked with an asterisk (*) are necessary. </a:t>
            </a:r>
            <a:endParaRPr lang="en-US" dirty="0"/>
          </a:p>
        </p:txBody>
      </p:sp>
      <p:sp>
        <p:nvSpPr>
          <p:cNvPr id="3" name="Title 25">
            <a:extLst>
              <a:ext uri="{FF2B5EF4-FFF2-40B4-BE49-F238E27FC236}">
                <a16:creationId xmlns:a16="http://schemas.microsoft.com/office/drawing/2014/main" id="{DA7C0D68-B5B3-4C16-8060-C98CB7A6017C}"/>
              </a:ext>
            </a:extLst>
          </p:cNvPr>
          <p:cNvSpPr txBox="1">
            <a:spLocks/>
          </p:cNvSpPr>
          <p:nvPr/>
        </p:nvSpPr>
        <p:spPr>
          <a:xfrm>
            <a:off x="0" y="76200"/>
            <a:ext cx="11125200" cy="72644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dirty="0">
                <a:solidFill>
                  <a:srgbClr val="0070C0"/>
                </a:solidFill>
              </a:rPr>
              <a:t>  creating asset</a:t>
            </a:r>
          </a:p>
        </p:txBody>
      </p:sp>
      <p:pic>
        <p:nvPicPr>
          <p:cNvPr id="5" name="Picture 4">
            <a:extLst>
              <a:ext uri="{FF2B5EF4-FFF2-40B4-BE49-F238E27FC236}">
                <a16:creationId xmlns:a16="http://schemas.microsoft.com/office/drawing/2014/main" id="{966B6DED-31DA-4998-B175-D66DD3427E98}"/>
              </a:ext>
            </a:extLst>
          </p:cNvPr>
          <p:cNvPicPr>
            <a:picLocks noChangeAspect="1"/>
          </p:cNvPicPr>
          <p:nvPr/>
        </p:nvPicPr>
        <p:blipFill>
          <a:blip r:embed="rId2"/>
          <a:stretch>
            <a:fillRect/>
          </a:stretch>
        </p:blipFill>
        <p:spPr>
          <a:xfrm>
            <a:off x="923925" y="1732181"/>
            <a:ext cx="9772650" cy="4490558"/>
          </a:xfrm>
          <a:prstGeom prst="rect">
            <a:avLst/>
          </a:prstGeom>
        </p:spPr>
      </p:pic>
    </p:spTree>
    <p:extLst>
      <p:ext uri="{BB962C8B-B14F-4D97-AF65-F5344CB8AC3E}">
        <p14:creationId xmlns:p14="http://schemas.microsoft.com/office/powerpoint/2010/main" val="325081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B94752-EF60-474C-A5B0-CF08ECFF6301}"/>
              </a:ext>
            </a:extLst>
          </p:cNvPr>
          <p:cNvPicPr>
            <a:picLocks noChangeAspect="1"/>
          </p:cNvPicPr>
          <p:nvPr/>
        </p:nvPicPr>
        <p:blipFill>
          <a:blip r:embed="rId2"/>
          <a:stretch>
            <a:fillRect/>
          </a:stretch>
        </p:blipFill>
        <p:spPr>
          <a:xfrm>
            <a:off x="819150" y="1179236"/>
            <a:ext cx="10096500" cy="4499528"/>
          </a:xfrm>
          <a:prstGeom prst="rect">
            <a:avLst/>
          </a:prstGeom>
        </p:spPr>
      </p:pic>
      <p:sp>
        <p:nvSpPr>
          <p:cNvPr id="4" name="Title 25">
            <a:extLst>
              <a:ext uri="{FF2B5EF4-FFF2-40B4-BE49-F238E27FC236}">
                <a16:creationId xmlns:a16="http://schemas.microsoft.com/office/drawing/2014/main" id="{466E5CC9-FDA4-4F55-975F-BE96AFE126EA}"/>
              </a:ext>
            </a:extLst>
          </p:cNvPr>
          <p:cNvSpPr txBox="1">
            <a:spLocks/>
          </p:cNvSpPr>
          <p:nvPr/>
        </p:nvSpPr>
        <p:spPr>
          <a:xfrm>
            <a:off x="0" y="76200"/>
            <a:ext cx="11125200" cy="72644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dirty="0">
                <a:solidFill>
                  <a:srgbClr val="0070C0"/>
                </a:solidFill>
              </a:rPr>
              <a:t>  creating asset</a:t>
            </a:r>
          </a:p>
        </p:txBody>
      </p:sp>
    </p:spTree>
    <p:extLst>
      <p:ext uri="{BB962C8B-B14F-4D97-AF65-F5344CB8AC3E}">
        <p14:creationId xmlns:p14="http://schemas.microsoft.com/office/powerpoint/2010/main" val="108208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E3BBD0-08F5-4C0F-B51C-F1BBFCE89FFC}"/>
              </a:ext>
            </a:extLst>
          </p:cNvPr>
          <p:cNvSpPr txBox="1">
            <a:spLocks/>
          </p:cNvSpPr>
          <p:nvPr/>
        </p:nvSpPr>
        <p:spPr>
          <a:xfrm>
            <a:off x="0" y="76200"/>
            <a:ext cx="11125200" cy="72644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dirty="0">
                <a:solidFill>
                  <a:srgbClr val="0070C0"/>
                </a:solidFill>
              </a:rPr>
              <a:t>  creating asset</a:t>
            </a:r>
          </a:p>
        </p:txBody>
      </p:sp>
      <p:sp>
        <p:nvSpPr>
          <p:cNvPr id="3" name="TextBox 2">
            <a:extLst>
              <a:ext uri="{FF2B5EF4-FFF2-40B4-BE49-F238E27FC236}">
                <a16:creationId xmlns:a16="http://schemas.microsoft.com/office/drawing/2014/main" id="{AEE90DDC-42C3-47EA-967F-A54DBD0A91CB}"/>
              </a:ext>
            </a:extLst>
          </p:cNvPr>
          <p:cNvSpPr txBox="1"/>
          <p:nvPr/>
        </p:nvSpPr>
        <p:spPr>
          <a:xfrm>
            <a:off x="104775" y="933450"/>
            <a:ext cx="11449050" cy="5909310"/>
          </a:xfrm>
          <a:prstGeom prst="rect">
            <a:avLst/>
          </a:prstGeom>
          <a:noFill/>
        </p:spPr>
        <p:txBody>
          <a:bodyPr wrap="square" rtlCol="0">
            <a:spAutoFit/>
          </a:bodyPr>
          <a:lstStyle/>
          <a:p>
            <a:r>
              <a:rPr lang="en-US" sz="1800" dirty="0"/>
              <a:t>The asset requires information of the solution which help them to understand easily. There are different sections(highlighted in </a:t>
            </a:r>
            <a:r>
              <a:rPr lang="en-US" sz="1800" dirty="0">
                <a:solidFill>
                  <a:srgbClr val="FF0000"/>
                </a:solidFill>
              </a:rPr>
              <a:t>RED</a:t>
            </a:r>
            <a:r>
              <a:rPr lang="en-US" sz="1800" dirty="0"/>
              <a:t>) where data is essential. </a:t>
            </a:r>
          </a:p>
          <a:p>
            <a:endParaRPr lang="en-US" dirty="0"/>
          </a:p>
          <a:p>
            <a:pPr marL="342900" indent="-342900">
              <a:buFont typeface="Arial" panose="020B0604020202020204" pitchFamily="34" charset="0"/>
              <a:buChar char="•"/>
            </a:pPr>
            <a:r>
              <a:rPr lang="en-US" sz="1800" dirty="0">
                <a:solidFill>
                  <a:srgbClr val="FF0000"/>
                </a:solidFill>
              </a:rPr>
              <a:t>Asset Name</a:t>
            </a:r>
            <a:r>
              <a:rPr lang="en-US" sz="1800" dirty="0"/>
              <a:t>: </a:t>
            </a:r>
            <a:r>
              <a:rPr lang="en-US" sz="1800" dirty="0">
                <a:ea typeface="Calibri" panose="020F0502020204030204" pitchFamily="34" charset="0"/>
                <a:cs typeface="Times New Roman" panose="02020603050405020304" pitchFamily="18" charset="0"/>
              </a:rPr>
              <a:t>Describe what Asset name is should be </a:t>
            </a:r>
            <a:r>
              <a:rPr lang="en-US" sz="1800" dirty="0">
                <a:solidFill>
                  <a:srgbClr val="222222"/>
                </a:solidFill>
                <a:ea typeface="Calibri" panose="020F0502020204030204" pitchFamily="34" charset="0"/>
                <a:cs typeface="Times New Roman" panose="02020603050405020304" pitchFamily="18" charset="0"/>
              </a:rPr>
              <a:t>consistent and descriptive. The name related to branding, Technology domain, and usability</a:t>
            </a:r>
          </a:p>
          <a:p>
            <a:pPr marL="342900" indent="-342900">
              <a:buFont typeface="Arial" panose="020B0604020202020204" pitchFamily="34" charset="0"/>
              <a:buChar char="•"/>
            </a:pPr>
            <a:endParaRPr lang="en-US" dirty="0">
              <a:solidFill>
                <a:srgbClr val="222222"/>
              </a:solidFill>
              <a:cs typeface="Times New Roman" panose="02020603050405020304" pitchFamily="18" charset="0"/>
            </a:endParaRPr>
          </a:p>
          <a:p>
            <a:pPr marL="342900" indent="-342900">
              <a:buFont typeface="Arial" panose="020B0604020202020204" pitchFamily="34" charset="0"/>
              <a:buChar char="•"/>
            </a:pPr>
            <a:r>
              <a:rPr lang="en-US" sz="1800" dirty="0">
                <a:solidFill>
                  <a:srgbClr val="FF0000"/>
                </a:solidFill>
                <a:cs typeface="Times New Roman" panose="02020603050405020304" pitchFamily="18" charset="0"/>
              </a:rPr>
              <a:t>Asset Type</a:t>
            </a:r>
            <a:r>
              <a:rPr lang="en-US" sz="1800" dirty="0">
                <a:solidFill>
                  <a:srgbClr val="222222"/>
                </a:solidFill>
                <a:cs typeface="Times New Roman" panose="02020603050405020304" pitchFamily="18" charset="0"/>
              </a:rPr>
              <a:t>: </a:t>
            </a:r>
            <a:r>
              <a:rPr lang="en-IN" sz="1800" dirty="0">
                <a:solidFill>
                  <a:srgbClr val="222222"/>
                </a:solidFill>
                <a:cs typeface="Times New Roman" panose="02020603050405020304" pitchFamily="18" charset="0"/>
              </a:rPr>
              <a:t>Choose the asset type for which it should be classified. It could be a demo video, Integrators, or a tool, for example.</a:t>
            </a:r>
          </a:p>
          <a:p>
            <a:pPr marL="342900" indent="-342900">
              <a:buFont typeface="Arial" panose="020B0604020202020204" pitchFamily="34" charset="0"/>
              <a:buChar char="•"/>
            </a:pPr>
            <a:endParaRPr lang="en-IN" dirty="0">
              <a:solidFill>
                <a:srgbClr val="222222"/>
              </a:solidFill>
              <a:cs typeface="Times New Roman" panose="02020603050405020304" pitchFamily="18" charset="0"/>
            </a:endParaRPr>
          </a:p>
          <a:p>
            <a:pPr marL="342900" indent="-342900">
              <a:buFont typeface="Arial" panose="020B0604020202020204" pitchFamily="34" charset="0"/>
              <a:buChar char="•"/>
            </a:pPr>
            <a:r>
              <a:rPr lang="en-US" sz="1800" dirty="0">
                <a:solidFill>
                  <a:srgbClr val="FF0000"/>
                </a:solidFill>
                <a:cs typeface="Times New Roman" panose="02020603050405020304" pitchFamily="18" charset="0"/>
              </a:rPr>
              <a:t>Sector</a:t>
            </a:r>
            <a:r>
              <a:rPr lang="en-US" sz="1800" dirty="0">
                <a:solidFill>
                  <a:srgbClr val="222222"/>
                </a:solidFill>
                <a:cs typeface="Times New Roman" panose="02020603050405020304" pitchFamily="18" charset="0"/>
              </a:rPr>
              <a:t>: </a:t>
            </a:r>
            <a:r>
              <a:rPr lang="en-IN" sz="1800" dirty="0">
                <a:solidFill>
                  <a:srgbClr val="222222"/>
                </a:solidFill>
                <a:cs typeface="Times New Roman" panose="02020603050405020304" pitchFamily="18" charset="0"/>
              </a:rPr>
              <a:t>Choose the industry sector the solution is designed for. You have the option of selecting multiple sectors.</a:t>
            </a:r>
            <a:endParaRPr lang="en-US" sz="1800" dirty="0">
              <a:solidFill>
                <a:srgbClr val="222222"/>
              </a:solidFill>
              <a:cs typeface="Times New Roman" panose="02020603050405020304" pitchFamily="18" charset="0"/>
            </a:endParaRPr>
          </a:p>
          <a:p>
            <a:pPr marL="342900" indent="-342900">
              <a:buFont typeface="Arial" panose="020B0604020202020204" pitchFamily="34" charset="0"/>
              <a:buChar char="•"/>
            </a:pPr>
            <a:endParaRPr lang="en-US" dirty="0">
              <a:solidFill>
                <a:srgbClr val="222222"/>
              </a:solidFill>
              <a:cs typeface="Times New Roman" panose="02020603050405020304" pitchFamily="18" charset="0"/>
            </a:endParaRPr>
          </a:p>
          <a:p>
            <a:pPr marL="342900" indent="-342900">
              <a:buFont typeface="Arial" panose="020B0604020202020204" pitchFamily="34" charset="0"/>
              <a:buChar char="•"/>
            </a:pPr>
            <a:r>
              <a:rPr lang="en-US" sz="1800" dirty="0">
                <a:solidFill>
                  <a:srgbClr val="FF0000"/>
                </a:solidFill>
                <a:cs typeface="Times New Roman" panose="02020603050405020304" pitchFamily="18" charset="0"/>
              </a:rPr>
              <a:t>Technology</a:t>
            </a:r>
            <a:r>
              <a:rPr lang="en-US" sz="1800" dirty="0">
                <a:solidFill>
                  <a:srgbClr val="222222"/>
                </a:solidFill>
                <a:cs typeface="Times New Roman" panose="02020603050405020304" pitchFamily="18" charset="0"/>
              </a:rPr>
              <a:t>: Choose the technology used to designed the asset. </a:t>
            </a:r>
            <a:r>
              <a:rPr lang="en-IN" sz="1800" dirty="0">
                <a:solidFill>
                  <a:srgbClr val="222222"/>
                </a:solidFill>
                <a:cs typeface="Times New Roman" panose="02020603050405020304" pitchFamily="18" charset="0"/>
              </a:rPr>
              <a:t>You have the option of selecting multiple technologies.</a:t>
            </a:r>
            <a:endParaRPr lang="en-US" sz="1800" dirty="0">
              <a:solidFill>
                <a:srgbClr val="222222"/>
              </a:solidFill>
              <a:cs typeface="Times New Roman" panose="02020603050405020304" pitchFamily="18" charset="0"/>
            </a:endParaRPr>
          </a:p>
          <a:p>
            <a:pPr marL="342900" indent="-342900">
              <a:buFont typeface="Arial" panose="020B0604020202020204" pitchFamily="34" charset="0"/>
              <a:buChar char="•"/>
            </a:pPr>
            <a:endParaRPr lang="en-US" dirty="0">
              <a:solidFill>
                <a:srgbClr val="222222"/>
              </a:solidFill>
              <a:cs typeface="Times New Roman" panose="02020603050405020304" pitchFamily="18" charset="0"/>
            </a:endParaRPr>
          </a:p>
          <a:p>
            <a:pPr marL="342900" indent="-342900">
              <a:buFont typeface="Arial" panose="020B0604020202020204" pitchFamily="34" charset="0"/>
              <a:buChar char="•"/>
            </a:pPr>
            <a:r>
              <a:rPr lang="en-US" sz="1800" dirty="0">
                <a:solidFill>
                  <a:srgbClr val="FF0000"/>
                </a:solidFill>
                <a:cs typeface="Times New Roman" panose="02020603050405020304" pitchFamily="18" charset="0"/>
              </a:rPr>
              <a:t>Business function</a:t>
            </a:r>
            <a:r>
              <a:rPr lang="en-US" sz="1800" dirty="0">
                <a:solidFill>
                  <a:srgbClr val="222222"/>
                </a:solidFill>
                <a:cs typeface="Times New Roman" panose="02020603050405020304" pitchFamily="18" charset="0"/>
              </a:rPr>
              <a:t>: Choose the business functionality of the asset. </a:t>
            </a:r>
            <a:r>
              <a:rPr lang="en-IN" sz="1800" dirty="0">
                <a:solidFill>
                  <a:srgbClr val="222222"/>
                </a:solidFill>
                <a:cs typeface="Times New Roman" panose="02020603050405020304" pitchFamily="18" charset="0"/>
              </a:rPr>
              <a:t>You have the option of selecting multiple business functions.</a:t>
            </a:r>
            <a:endParaRPr lang="en-US" sz="1800" dirty="0">
              <a:solidFill>
                <a:srgbClr val="222222"/>
              </a:solidFill>
              <a:cs typeface="Times New Roman" panose="02020603050405020304" pitchFamily="18" charset="0"/>
            </a:endParaRPr>
          </a:p>
          <a:p>
            <a:pPr marL="342900" indent="-342900">
              <a:buAutoNum type="arabicPeriod"/>
            </a:pPr>
            <a:endParaRPr lang="en-US" dirty="0">
              <a:solidFill>
                <a:srgbClr val="222222"/>
              </a:solidFill>
              <a:cs typeface="Times New Roman" panose="02020603050405020304" pitchFamily="18" charset="0"/>
            </a:endParaRPr>
          </a:p>
          <a:p>
            <a:endParaRPr lang="en-US" dirty="0">
              <a:solidFill>
                <a:srgbClr val="222222"/>
              </a:solidFill>
              <a:cs typeface="Times New Roman" panose="02020603050405020304" pitchFamily="18" charset="0"/>
            </a:endParaRPr>
          </a:p>
          <a:p>
            <a:r>
              <a:rPr lang="en-US" sz="1800" dirty="0"/>
              <a:t> </a:t>
            </a:r>
          </a:p>
          <a:p>
            <a:endParaRPr lang="en-US" dirty="0"/>
          </a:p>
        </p:txBody>
      </p:sp>
    </p:spTree>
    <p:extLst>
      <p:ext uri="{BB962C8B-B14F-4D97-AF65-F5344CB8AC3E}">
        <p14:creationId xmlns:p14="http://schemas.microsoft.com/office/powerpoint/2010/main" val="81440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E3BBD0-08F5-4C0F-B51C-F1BBFCE89FFC}"/>
              </a:ext>
            </a:extLst>
          </p:cNvPr>
          <p:cNvSpPr txBox="1">
            <a:spLocks/>
          </p:cNvSpPr>
          <p:nvPr/>
        </p:nvSpPr>
        <p:spPr>
          <a:xfrm>
            <a:off x="0" y="76200"/>
            <a:ext cx="11125200" cy="72644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dirty="0">
                <a:solidFill>
                  <a:srgbClr val="0070C0"/>
                </a:solidFill>
              </a:rPr>
              <a:t>  creating asset</a:t>
            </a:r>
          </a:p>
        </p:txBody>
      </p:sp>
      <p:sp>
        <p:nvSpPr>
          <p:cNvPr id="3" name="TextBox 2">
            <a:extLst>
              <a:ext uri="{FF2B5EF4-FFF2-40B4-BE49-F238E27FC236}">
                <a16:creationId xmlns:a16="http://schemas.microsoft.com/office/drawing/2014/main" id="{AEE90DDC-42C3-47EA-967F-A54DBD0A91CB}"/>
              </a:ext>
            </a:extLst>
          </p:cNvPr>
          <p:cNvSpPr txBox="1"/>
          <p:nvPr/>
        </p:nvSpPr>
        <p:spPr>
          <a:xfrm>
            <a:off x="104775" y="933450"/>
            <a:ext cx="11449050" cy="6463308"/>
          </a:xfrm>
          <a:prstGeom prst="rect">
            <a:avLst/>
          </a:prstGeom>
          <a:noFill/>
        </p:spPr>
        <p:txBody>
          <a:bodyPr wrap="square" rtlCol="0">
            <a:spAutoFit/>
          </a:bodyPr>
          <a:lstStyle/>
          <a:p>
            <a:pPr marL="342900" indent="-342900">
              <a:buFont typeface="Arial" panose="020B0604020202020204" pitchFamily="34" charset="0"/>
              <a:buChar char="•"/>
            </a:pPr>
            <a:r>
              <a:rPr lang="en-US" sz="1800" dirty="0">
                <a:solidFill>
                  <a:srgbClr val="FF0000"/>
                </a:solidFill>
                <a:cs typeface="Times New Roman" panose="02020603050405020304" pitchFamily="18" charset="0"/>
              </a:rPr>
              <a:t>Portfolio</a:t>
            </a:r>
            <a:r>
              <a:rPr lang="en-US" sz="1800" dirty="0">
                <a:solidFill>
                  <a:srgbClr val="222222"/>
                </a:solidFill>
                <a:cs typeface="Times New Roman" panose="02020603050405020304" pitchFamily="18" charset="0"/>
              </a:rPr>
              <a:t>: Choose the technology portfolio used to designed the asset. </a:t>
            </a:r>
            <a:r>
              <a:rPr lang="en-IN" sz="1800" dirty="0">
                <a:solidFill>
                  <a:srgbClr val="222222"/>
                </a:solidFill>
                <a:cs typeface="Times New Roman" panose="02020603050405020304" pitchFamily="18" charset="0"/>
              </a:rPr>
              <a:t>You have the option of selecting multiple portfolios.</a:t>
            </a:r>
            <a:endParaRPr lang="en-US" sz="1800" dirty="0">
              <a:solidFill>
                <a:srgbClr val="222222"/>
              </a:solidFill>
              <a:cs typeface="Times New Roman" panose="02020603050405020304" pitchFamily="18" charset="0"/>
            </a:endParaRPr>
          </a:p>
          <a:p>
            <a:pPr marL="342900" indent="-342900">
              <a:buFont typeface="Arial" panose="020B0604020202020204" pitchFamily="34" charset="0"/>
              <a:buChar char="•"/>
            </a:pPr>
            <a:endParaRPr lang="en-US" dirty="0">
              <a:solidFill>
                <a:srgbClr val="222222"/>
              </a:solidFill>
              <a:cs typeface="Times New Roman" panose="02020603050405020304" pitchFamily="18" charset="0"/>
            </a:endParaRPr>
          </a:p>
          <a:p>
            <a:pPr marL="342900" indent="-342900">
              <a:buFont typeface="Arial" panose="020B0604020202020204" pitchFamily="34" charset="0"/>
              <a:buChar char="•"/>
            </a:pPr>
            <a:r>
              <a:rPr lang="en-US" sz="1800" dirty="0">
                <a:solidFill>
                  <a:srgbClr val="FF0000"/>
                </a:solidFill>
                <a:cs typeface="Times New Roman" panose="02020603050405020304" pitchFamily="18" charset="0"/>
              </a:rPr>
              <a:t>Group</a:t>
            </a:r>
            <a:r>
              <a:rPr lang="en-US" sz="1800" dirty="0">
                <a:solidFill>
                  <a:srgbClr val="222222"/>
                </a:solidFill>
                <a:cs typeface="Times New Roman" panose="02020603050405020304" pitchFamily="18" charset="0"/>
              </a:rPr>
              <a:t>: </a:t>
            </a:r>
            <a:r>
              <a:rPr lang="en-IN" sz="1800" dirty="0">
                <a:solidFill>
                  <a:srgbClr val="222222"/>
                </a:solidFill>
                <a:cs typeface="Times New Roman" panose="02020603050405020304" pitchFamily="18" charset="0"/>
              </a:rPr>
              <a:t>Select the business group, industry hub, or sector that built or developed the asset.</a:t>
            </a:r>
          </a:p>
          <a:p>
            <a:pPr marL="342900" indent="-342900">
              <a:buFont typeface="Arial" panose="020B0604020202020204" pitchFamily="34" charset="0"/>
              <a:buChar char="•"/>
            </a:pPr>
            <a:endParaRPr lang="en-US" dirty="0">
              <a:solidFill>
                <a:srgbClr val="222222"/>
              </a:solidFill>
              <a:cs typeface="Times New Roman" panose="02020603050405020304" pitchFamily="18" charset="0"/>
            </a:endParaRPr>
          </a:p>
          <a:p>
            <a:pPr marL="342900" indent="-342900">
              <a:buFont typeface="Arial" panose="020B0604020202020204" pitchFamily="34" charset="0"/>
              <a:buChar char="•"/>
            </a:pPr>
            <a:r>
              <a:rPr lang="en-US" sz="1800" dirty="0">
                <a:solidFill>
                  <a:srgbClr val="222222"/>
                </a:solidFill>
                <a:cs typeface="Times New Roman" panose="02020603050405020304" pitchFamily="18" charset="0"/>
              </a:rPr>
              <a:t>Source Code: </a:t>
            </a:r>
            <a:r>
              <a:rPr lang="en-IN" sz="1800" dirty="0">
                <a:solidFill>
                  <a:srgbClr val="222222"/>
                </a:solidFill>
                <a:cs typeface="Times New Roman" panose="02020603050405020304" pitchFamily="18" charset="0"/>
              </a:rPr>
              <a:t>Sharing source code should be done using the AIE </a:t>
            </a:r>
            <a:r>
              <a:rPr lang="en-IN" sz="1800" dirty="0" err="1">
                <a:solidFill>
                  <a:srgbClr val="222222"/>
                </a:solidFill>
                <a:cs typeface="Times New Roman" panose="02020603050405020304" pitchFamily="18" charset="0"/>
              </a:rPr>
              <a:t>Github</a:t>
            </a:r>
            <a:r>
              <a:rPr lang="en-IN" sz="1800" dirty="0">
                <a:solidFill>
                  <a:srgbClr val="222222"/>
                </a:solidFill>
                <a:cs typeface="Times New Roman" panose="02020603050405020304" pitchFamily="18" charset="0"/>
              </a:rPr>
              <a:t> structure. If you don't already have source code in AIE </a:t>
            </a:r>
            <a:r>
              <a:rPr lang="en-IN" sz="1800" dirty="0" err="1">
                <a:solidFill>
                  <a:srgbClr val="222222"/>
                </a:solidFill>
                <a:cs typeface="Times New Roman" panose="02020603050405020304" pitchFamily="18" charset="0"/>
              </a:rPr>
              <a:t>Github</a:t>
            </a:r>
            <a:r>
              <a:rPr lang="en-IN" sz="1800" dirty="0">
                <a:solidFill>
                  <a:srgbClr val="222222"/>
                </a:solidFill>
                <a:cs typeface="Times New Roman" panose="02020603050405020304" pitchFamily="18" charset="0"/>
              </a:rPr>
              <a:t> format, our support team can help you move it.</a:t>
            </a:r>
          </a:p>
          <a:p>
            <a:pPr marL="342900" indent="-342900">
              <a:buFont typeface="Arial" panose="020B0604020202020204" pitchFamily="34" charset="0"/>
              <a:buChar char="•"/>
            </a:pPr>
            <a:endParaRPr lang="en-IN" dirty="0">
              <a:solidFill>
                <a:srgbClr val="222222"/>
              </a:solidFill>
              <a:cs typeface="Times New Roman" panose="02020603050405020304" pitchFamily="18" charset="0"/>
            </a:endParaRPr>
          </a:p>
          <a:p>
            <a:pPr marL="342900" indent="-342900">
              <a:buFont typeface="Arial" panose="020B0604020202020204" pitchFamily="34" charset="0"/>
              <a:buChar char="•"/>
            </a:pPr>
            <a:r>
              <a:rPr lang="en-IN" sz="1800" dirty="0">
                <a:solidFill>
                  <a:srgbClr val="FF0000"/>
                </a:solidFill>
                <a:cs typeface="Times New Roman" panose="02020603050405020304" pitchFamily="18" charset="0"/>
              </a:rPr>
              <a:t>Short Description</a:t>
            </a:r>
            <a:r>
              <a:rPr lang="en-IN" sz="1800" dirty="0">
                <a:solidFill>
                  <a:srgbClr val="222222"/>
                </a:solidFill>
                <a:cs typeface="Times New Roman" panose="02020603050405020304" pitchFamily="18" charset="0"/>
              </a:rPr>
              <a:t>: The brief information about the Asset.</a:t>
            </a:r>
          </a:p>
          <a:p>
            <a:pPr marL="342900" indent="-342900">
              <a:buFont typeface="Arial" panose="020B0604020202020204" pitchFamily="34" charset="0"/>
              <a:buChar char="•"/>
            </a:pPr>
            <a:endParaRPr lang="en-IN" dirty="0">
              <a:solidFill>
                <a:srgbClr val="222222"/>
              </a:solidFill>
              <a:cs typeface="Times New Roman" panose="02020603050405020304" pitchFamily="18" charset="0"/>
            </a:endParaRPr>
          </a:p>
          <a:p>
            <a:pPr marL="342900" indent="-342900">
              <a:buFont typeface="Arial" panose="020B0604020202020204" pitchFamily="34" charset="0"/>
              <a:buChar char="•"/>
            </a:pPr>
            <a:r>
              <a:rPr lang="en-IN" sz="1800" dirty="0">
                <a:solidFill>
                  <a:srgbClr val="FF0000"/>
                </a:solidFill>
                <a:cs typeface="Times New Roman" panose="02020603050405020304" pitchFamily="18" charset="0"/>
              </a:rPr>
              <a:t>Description</a:t>
            </a:r>
            <a:r>
              <a:rPr lang="en-IN" sz="1800" dirty="0">
                <a:solidFill>
                  <a:srgbClr val="222222"/>
                </a:solidFill>
                <a:cs typeface="Times New Roman" panose="02020603050405020304" pitchFamily="18" charset="0"/>
              </a:rPr>
              <a:t>: </a:t>
            </a:r>
            <a:r>
              <a:rPr lang="en-US" sz="1800" dirty="0">
                <a:ea typeface="Calibri" panose="020F0502020204030204" pitchFamily="34" charset="0"/>
                <a:cs typeface="Times New Roman" panose="02020603050405020304" pitchFamily="18" charset="0"/>
              </a:rPr>
              <a:t>Describe about the Asset details. The description should be easily understood. E.g. Asset belongs to which sector, what kind of customers it can be used, or technology domain, or any benchmarking with other demos</a:t>
            </a:r>
          </a:p>
          <a:p>
            <a:pPr marL="342900" indent="-342900">
              <a:buFont typeface="Arial" panose="020B0604020202020204" pitchFamily="34" charset="0"/>
              <a:buChar char="•"/>
            </a:pPr>
            <a:endParaRPr lang="en-US" dirty="0">
              <a:solidFill>
                <a:srgbClr val="222222"/>
              </a:solidFill>
              <a:cs typeface="Times New Roman" panose="02020603050405020304" pitchFamily="18" charset="0"/>
            </a:endParaRPr>
          </a:p>
          <a:p>
            <a:pPr marL="342900" indent="-342900">
              <a:buFont typeface="Arial" panose="020B0604020202020204" pitchFamily="34" charset="0"/>
              <a:buChar char="•"/>
            </a:pPr>
            <a:r>
              <a:rPr lang="en-US" sz="1800" dirty="0">
                <a:solidFill>
                  <a:srgbClr val="FF0000"/>
                </a:solidFill>
                <a:cs typeface="Times New Roman" panose="02020603050405020304" pitchFamily="18" charset="0"/>
              </a:rPr>
              <a:t>Customer Issue</a:t>
            </a:r>
            <a:r>
              <a:rPr lang="en-US" sz="1800" dirty="0">
                <a:solidFill>
                  <a:srgbClr val="222222"/>
                </a:solidFill>
                <a:cs typeface="Times New Roman" panose="02020603050405020304" pitchFamily="18" charset="0"/>
              </a:rPr>
              <a:t>: </a:t>
            </a:r>
            <a:r>
              <a:rPr lang="en-US" sz="1800" dirty="0">
                <a:ea typeface="Calibri" panose="020F0502020204030204" pitchFamily="34" charset="0"/>
                <a:cs typeface="Times New Roman" panose="02020603050405020304" pitchFamily="18" charset="0"/>
              </a:rPr>
              <a:t>Describe what the asset will address. E.g. customer challenges, a problem with customer service/product or internal processes</a:t>
            </a:r>
          </a:p>
          <a:p>
            <a:pPr marL="342900" indent="-342900">
              <a:buFont typeface="Arial" panose="020B0604020202020204" pitchFamily="34" charset="0"/>
              <a:buChar char="•"/>
            </a:pPr>
            <a:endParaRPr lang="en-US" dirty="0">
              <a:solidFill>
                <a:srgbClr val="222222"/>
              </a:solidFill>
              <a:cs typeface="Times New Roman" panose="02020603050405020304" pitchFamily="18" charset="0"/>
            </a:endParaRPr>
          </a:p>
          <a:p>
            <a:pPr marL="342900" indent="-342900">
              <a:buFont typeface="Arial" panose="020B0604020202020204" pitchFamily="34" charset="0"/>
              <a:buChar char="•"/>
            </a:pPr>
            <a:r>
              <a:rPr lang="en-US" sz="1800" dirty="0">
                <a:solidFill>
                  <a:srgbClr val="FF0000"/>
                </a:solidFill>
                <a:cs typeface="Times New Roman" panose="02020603050405020304" pitchFamily="18" charset="0"/>
              </a:rPr>
              <a:t>Benefits/Solution</a:t>
            </a:r>
            <a:r>
              <a:rPr lang="en-US" sz="1800" dirty="0">
                <a:solidFill>
                  <a:srgbClr val="222222"/>
                </a:solidFill>
                <a:cs typeface="Times New Roman" panose="02020603050405020304" pitchFamily="18" charset="0"/>
              </a:rPr>
              <a:t>: </a:t>
            </a:r>
            <a:r>
              <a:rPr lang="en-US" sz="1800" dirty="0">
                <a:solidFill>
                  <a:srgbClr val="222222"/>
                </a:solidFill>
                <a:ea typeface="Calibri" panose="020F0502020204030204" pitchFamily="34" charset="0"/>
                <a:cs typeface="Times New Roman" panose="02020603050405020304" pitchFamily="18" charset="0"/>
              </a:rPr>
              <a:t>D</a:t>
            </a:r>
            <a:r>
              <a:rPr lang="en-US" sz="1800" dirty="0">
                <a:ea typeface="Calibri" panose="020F0502020204030204" pitchFamily="34" charset="0"/>
                <a:cs typeface="Times New Roman" panose="02020603050405020304" pitchFamily="18" charset="0"/>
              </a:rPr>
              <a:t>escribe reasons a product or service is valuable to a customer. The details about the solution provided by Capgemini that meet new requirements, unarticulated needs or existing customer needs</a:t>
            </a:r>
            <a:endParaRPr lang="en-US" sz="1800" dirty="0">
              <a:solidFill>
                <a:srgbClr val="222222"/>
              </a:solidFill>
              <a:cs typeface="Times New Roman" panose="02020603050405020304" pitchFamily="18" charset="0"/>
            </a:endParaRPr>
          </a:p>
          <a:p>
            <a:endParaRPr lang="en-US" dirty="0">
              <a:solidFill>
                <a:srgbClr val="222222"/>
              </a:solidFill>
              <a:cs typeface="Times New Roman" panose="02020603050405020304" pitchFamily="18" charset="0"/>
            </a:endParaRPr>
          </a:p>
          <a:p>
            <a:r>
              <a:rPr lang="en-US" sz="1800" dirty="0"/>
              <a:t> </a:t>
            </a:r>
          </a:p>
          <a:p>
            <a:endParaRPr lang="en-US" dirty="0"/>
          </a:p>
        </p:txBody>
      </p:sp>
    </p:spTree>
    <p:extLst>
      <p:ext uri="{BB962C8B-B14F-4D97-AF65-F5344CB8AC3E}">
        <p14:creationId xmlns:p14="http://schemas.microsoft.com/office/powerpoint/2010/main" val="390456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E3BBD0-08F5-4C0F-B51C-F1BBFCE89FFC}"/>
              </a:ext>
            </a:extLst>
          </p:cNvPr>
          <p:cNvSpPr txBox="1">
            <a:spLocks/>
          </p:cNvSpPr>
          <p:nvPr/>
        </p:nvSpPr>
        <p:spPr>
          <a:xfrm>
            <a:off x="0" y="76200"/>
            <a:ext cx="11125200" cy="72644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dirty="0">
                <a:solidFill>
                  <a:srgbClr val="0070C0"/>
                </a:solidFill>
              </a:rPr>
              <a:t>  creating asset</a:t>
            </a:r>
          </a:p>
        </p:txBody>
      </p:sp>
      <p:sp>
        <p:nvSpPr>
          <p:cNvPr id="3" name="TextBox 2">
            <a:extLst>
              <a:ext uri="{FF2B5EF4-FFF2-40B4-BE49-F238E27FC236}">
                <a16:creationId xmlns:a16="http://schemas.microsoft.com/office/drawing/2014/main" id="{AEE90DDC-42C3-47EA-967F-A54DBD0A91CB}"/>
              </a:ext>
            </a:extLst>
          </p:cNvPr>
          <p:cNvSpPr txBox="1"/>
          <p:nvPr/>
        </p:nvSpPr>
        <p:spPr>
          <a:xfrm>
            <a:off x="104775" y="933450"/>
            <a:ext cx="11449050" cy="4247317"/>
          </a:xfrm>
          <a:prstGeom prst="rect">
            <a:avLst/>
          </a:prstGeom>
          <a:noFill/>
        </p:spPr>
        <p:txBody>
          <a:bodyPr wrap="square" rtlCol="0">
            <a:spAutoFit/>
          </a:bodyPr>
          <a:lstStyle/>
          <a:p>
            <a:pPr marL="342900" indent="-342900">
              <a:buFont typeface="Arial" panose="020B0604020202020204" pitchFamily="34" charset="0"/>
              <a:buChar char="•"/>
            </a:pPr>
            <a:r>
              <a:rPr lang="en-US" sz="1800" dirty="0">
                <a:solidFill>
                  <a:srgbClr val="FF0000"/>
                </a:solidFill>
                <a:cs typeface="Times New Roman" panose="02020603050405020304" pitchFamily="18" charset="0"/>
              </a:rPr>
              <a:t>Logo</a:t>
            </a:r>
            <a:r>
              <a:rPr lang="en-US" sz="1800" dirty="0">
                <a:solidFill>
                  <a:srgbClr val="222222"/>
                </a:solidFill>
                <a:cs typeface="Times New Roman" panose="02020603050405020304" pitchFamily="18" charset="0"/>
              </a:rPr>
              <a:t>: </a:t>
            </a:r>
            <a:r>
              <a:rPr lang="en-US" sz="1800" dirty="0">
                <a:ea typeface="Calibri" panose="020F0502020204030204" pitchFamily="34" charset="0"/>
                <a:cs typeface="Times New Roman" panose="02020603050405020304" pitchFamily="18" charset="0"/>
              </a:rPr>
              <a:t>Describe the unique identity of the Asset and what it represents. The Logo should be simple, clear and high in resolution</a:t>
            </a:r>
          </a:p>
          <a:p>
            <a:pPr marL="342900" indent="-342900">
              <a:buFont typeface="Arial" panose="020B0604020202020204" pitchFamily="34" charset="0"/>
              <a:buChar char="•"/>
            </a:pPr>
            <a:endParaRPr lang="en-US" dirty="0">
              <a:solidFill>
                <a:srgbClr val="222222"/>
              </a:solidFill>
              <a:cs typeface="Times New Roman" panose="02020603050405020304" pitchFamily="18" charset="0"/>
            </a:endParaRPr>
          </a:p>
          <a:p>
            <a:pPr marL="342900" indent="-342900">
              <a:buFont typeface="Arial" panose="020B0604020202020204" pitchFamily="34" charset="0"/>
              <a:buChar char="•"/>
            </a:pPr>
            <a:r>
              <a:rPr lang="en-US" dirty="0">
                <a:solidFill>
                  <a:srgbClr val="222222"/>
                </a:solidFill>
                <a:cs typeface="Times New Roman" panose="02020603050405020304" pitchFamily="18" charset="0"/>
              </a:rPr>
              <a:t>Files: </a:t>
            </a:r>
            <a:r>
              <a:rPr lang="en-US" sz="1800" dirty="0">
                <a:ea typeface="Calibri" panose="020F0502020204030204" pitchFamily="34" charset="0"/>
                <a:cs typeface="Times New Roman" panose="02020603050405020304" pitchFamily="18" charset="0"/>
              </a:rPr>
              <a:t>Describe a collection of data stored in one unit, identified by an asset name. It can be a documentation, Installation Requirements/Instructions,  </a:t>
            </a:r>
            <a:r>
              <a:rPr lang="en-US" sz="1800" dirty="0" err="1">
                <a:ea typeface="Calibri" panose="020F0502020204030204" pitchFamily="34" charset="0"/>
                <a:cs typeface="Times New Roman" panose="02020603050405020304" pitchFamily="18" charset="0"/>
              </a:rPr>
              <a:t>SpeakerNotes</a:t>
            </a:r>
            <a:r>
              <a:rPr lang="en-US" sz="1800" dirty="0">
                <a:ea typeface="Calibri" panose="020F0502020204030204" pitchFamily="34" charset="0"/>
                <a:cs typeface="Times New Roman" panose="02020603050405020304" pitchFamily="18" charset="0"/>
              </a:rPr>
              <a:t> ,picture, audio video stream etc. The file format should be in .pdf, .ppt and/or video file(.mp4)</a:t>
            </a:r>
          </a:p>
          <a:p>
            <a:pPr marL="342900" indent="-342900">
              <a:buFont typeface="Arial" panose="020B0604020202020204" pitchFamily="34" charset="0"/>
              <a:buChar char="•"/>
            </a:pPr>
            <a:endParaRPr lang="en-US" dirty="0">
              <a:solidFill>
                <a:srgbClr val="222222"/>
              </a:solidFill>
              <a:cs typeface="Times New Roman" panose="02020603050405020304" pitchFamily="18" charset="0"/>
            </a:endParaRPr>
          </a:p>
          <a:p>
            <a:pPr marL="342900" indent="-342900">
              <a:buFont typeface="Arial" panose="020B0604020202020204" pitchFamily="34" charset="0"/>
              <a:buChar char="•"/>
            </a:pPr>
            <a:r>
              <a:rPr lang="en-US" dirty="0">
                <a:solidFill>
                  <a:srgbClr val="222222"/>
                </a:solidFill>
                <a:cs typeface="Times New Roman" panose="02020603050405020304" pitchFamily="18" charset="0"/>
              </a:rPr>
              <a:t>Links: If there is any link associated with the asset. It could be any external weblink, </a:t>
            </a:r>
            <a:r>
              <a:rPr lang="en-US" dirty="0" err="1">
                <a:solidFill>
                  <a:srgbClr val="222222"/>
                </a:solidFill>
                <a:cs typeface="Times New Roman" panose="02020603050405020304" pitchFamily="18" charset="0"/>
              </a:rPr>
              <a:t>Youtube</a:t>
            </a:r>
            <a:r>
              <a:rPr lang="en-US" dirty="0">
                <a:solidFill>
                  <a:srgbClr val="222222"/>
                </a:solidFill>
                <a:cs typeface="Times New Roman" panose="02020603050405020304" pitchFamily="18" charset="0"/>
              </a:rPr>
              <a:t> Video, another asset store link etc.</a:t>
            </a:r>
          </a:p>
          <a:p>
            <a:pPr marL="342900" indent="-342900">
              <a:buFont typeface="Arial" panose="020B0604020202020204" pitchFamily="34" charset="0"/>
              <a:buChar char="•"/>
            </a:pPr>
            <a:endParaRPr lang="en-US" dirty="0">
              <a:solidFill>
                <a:srgbClr val="222222"/>
              </a:solidFill>
              <a:cs typeface="Times New Roman" panose="02020603050405020304" pitchFamily="18" charset="0"/>
            </a:endParaRPr>
          </a:p>
          <a:p>
            <a:pPr marL="342900" indent="-342900">
              <a:buFont typeface="Arial" panose="020B0604020202020204" pitchFamily="34" charset="0"/>
              <a:buChar char="•"/>
            </a:pPr>
            <a:r>
              <a:rPr lang="en-US" dirty="0">
                <a:solidFill>
                  <a:srgbClr val="222222"/>
                </a:solidFill>
                <a:cs typeface="Times New Roman" panose="02020603050405020304" pitchFamily="18" charset="0"/>
              </a:rPr>
              <a:t>Tags: </a:t>
            </a:r>
            <a:r>
              <a:rPr lang="en-IN" dirty="0">
                <a:solidFill>
                  <a:srgbClr val="222222"/>
                </a:solidFill>
                <a:cs typeface="Times New Roman" panose="02020603050405020304" pitchFamily="18" charset="0"/>
              </a:rPr>
              <a:t>A tag is a keyword or term assigned to a piece of information. This kind of metadata helps describe an asset and allows it to be found again by searching.</a:t>
            </a:r>
            <a:endParaRPr lang="en-US" dirty="0">
              <a:solidFill>
                <a:srgbClr val="222222"/>
              </a:solidFill>
              <a:cs typeface="Times New Roman" panose="02020603050405020304" pitchFamily="18" charset="0"/>
            </a:endParaRPr>
          </a:p>
          <a:p>
            <a:endParaRPr lang="en-US" dirty="0">
              <a:solidFill>
                <a:srgbClr val="222222"/>
              </a:solidFill>
              <a:cs typeface="Times New Roman" panose="02020603050405020304" pitchFamily="18" charset="0"/>
            </a:endParaRPr>
          </a:p>
          <a:p>
            <a:r>
              <a:rPr lang="en-US" sz="1800" dirty="0"/>
              <a:t> </a:t>
            </a:r>
          </a:p>
          <a:p>
            <a:endParaRPr lang="en-US" dirty="0"/>
          </a:p>
        </p:txBody>
      </p:sp>
    </p:spTree>
    <p:extLst>
      <p:ext uri="{BB962C8B-B14F-4D97-AF65-F5344CB8AC3E}">
        <p14:creationId xmlns:p14="http://schemas.microsoft.com/office/powerpoint/2010/main" val="3239713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E3BBD0-08F5-4C0F-B51C-F1BBFCE89FFC}"/>
              </a:ext>
            </a:extLst>
          </p:cNvPr>
          <p:cNvSpPr txBox="1">
            <a:spLocks/>
          </p:cNvSpPr>
          <p:nvPr/>
        </p:nvSpPr>
        <p:spPr>
          <a:xfrm>
            <a:off x="0" y="76200"/>
            <a:ext cx="11125200" cy="72644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dirty="0">
                <a:solidFill>
                  <a:srgbClr val="0070C0"/>
                </a:solidFill>
              </a:rPr>
              <a:t>  creating asset</a:t>
            </a:r>
          </a:p>
        </p:txBody>
      </p:sp>
      <p:sp>
        <p:nvSpPr>
          <p:cNvPr id="3" name="TextBox 2">
            <a:extLst>
              <a:ext uri="{FF2B5EF4-FFF2-40B4-BE49-F238E27FC236}">
                <a16:creationId xmlns:a16="http://schemas.microsoft.com/office/drawing/2014/main" id="{AEE90DDC-42C3-47EA-967F-A54DBD0A91CB}"/>
              </a:ext>
            </a:extLst>
          </p:cNvPr>
          <p:cNvSpPr txBox="1"/>
          <p:nvPr/>
        </p:nvSpPr>
        <p:spPr>
          <a:xfrm>
            <a:off x="104775" y="933450"/>
            <a:ext cx="11449050" cy="4247317"/>
          </a:xfrm>
          <a:prstGeom prst="rect">
            <a:avLst/>
          </a:prstGeom>
          <a:noFill/>
        </p:spPr>
        <p:txBody>
          <a:bodyPr wrap="square" rtlCol="0">
            <a:spAutoFit/>
          </a:bodyPr>
          <a:lstStyle/>
          <a:p>
            <a:r>
              <a:rPr lang="en-IN" dirty="0">
                <a:solidFill>
                  <a:srgbClr val="222222"/>
                </a:solidFill>
                <a:cs typeface="Times New Roman" panose="02020603050405020304" pitchFamily="18" charset="0"/>
              </a:rPr>
              <a:t>After you've filled out all of the required asset information, click "Submit" button to send the asset for approval. After submitting the asset, an email was sent to the Innovation Theater Board informing them of the new asset upload. The Innovation Theater Board is a panel of technology/sector specialists who analyse the asset information and decide whether to approve or reject it.</a:t>
            </a:r>
          </a:p>
          <a:p>
            <a:endParaRPr lang="en-US" dirty="0">
              <a:solidFill>
                <a:srgbClr val="222222"/>
              </a:solidFill>
              <a:cs typeface="Times New Roman" panose="02020603050405020304" pitchFamily="18" charset="0"/>
            </a:endParaRPr>
          </a:p>
          <a:p>
            <a:r>
              <a:rPr lang="en-IN" dirty="0">
                <a:solidFill>
                  <a:srgbClr val="222222"/>
                </a:solidFill>
                <a:cs typeface="Times New Roman" panose="02020603050405020304" pitchFamily="18" charset="0"/>
              </a:rPr>
              <a:t>When the asset is approved, an email is sent to the Asset Owner informing them of the approval status, and the asset is then published on Innovation Theater.</a:t>
            </a:r>
          </a:p>
          <a:p>
            <a:endParaRPr lang="en-IN" dirty="0">
              <a:solidFill>
                <a:srgbClr val="222222"/>
              </a:solidFill>
              <a:cs typeface="Times New Roman" panose="02020603050405020304" pitchFamily="18" charset="0"/>
            </a:endParaRPr>
          </a:p>
          <a:p>
            <a:r>
              <a:rPr lang="en-IN" dirty="0">
                <a:solidFill>
                  <a:srgbClr val="222222"/>
                </a:solidFill>
                <a:cs typeface="Times New Roman" panose="02020603050405020304" pitchFamily="18" charset="0"/>
              </a:rPr>
              <a:t>When an asset is rejected, an email is sent to the Asset Owner explaining why it was rejected. The Asset Owner must make the necessary changes and resubmit the asset for approval.</a:t>
            </a:r>
            <a:r>
              <a:rPr lang="en-US" sz="1800" dirty="0"/>
              <a:t> </a:t>
            </a:r>
          </a:p>
          <a:p>
            <a:endParaRPr lang="en-US" dirty="0"/>
          </a:p>
          <a:p>
            <a:r>
              <a:rPr lang="en-IN" dirty="0"/>
              <a:t>Please see the next slide for a flowchart of the asset approval procedure in better detail.</a:t>
            </a:r>
          </a:p>
          <a:p>
            <a:endParaRPr lang="en-IN" dirty="0"/>
          </a:p>
          <a:p>
            <a:r>
              <a:rPr lang="en-IN" dirty="0"/>
              <a:t>If you have any questions or require additional information, please contact us at </a:t>
            </a:r>
            <a:r>
              <a:rPr lang="en-IN" b="1" dirty="0">
                <a:solidFill>
                  <a:srgbClr val="FF0000"/>
                </a:solidFill>
              </a:rPr>
              <a:t>innovationtheater.in@capgemini.com</a:t>
            </a:r>
            <a:endParaRPr lang="en-US" b="1" dirty="0">
              <a:solidFill>
                <a:srgbClr val="FF0000"/>
              </a:solidFill>
            </a:endParaRPr>
          </a:p>
        </p:txBody>
      </p:sp>
    </p:spTree>
    <p:extLst>
      <p:ext uri="{BB962C8B-B14F-4D97-AF65-F5344CB8AC3E}">
        <p14:creationId xmlns:p14="http://schemas.microsoft.com/office/powerpoint/2010/main" val="13173277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3.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4.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960</Words>
  <Application>Microsoft Office PowerPoint</Application>
  <PresentationFormat>Widescreen</PresentationFormat>
  <Paragraphs>82</Paragraphs>
  <Slides>11</Slides>
  <Notes>1</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11</vt:i4>
      </vt:variant>
    </vt:vector>
  </HeadingPairs>
  <TitlesOfParts>
    <vt:vector size="23" baseType="lpstr">
      <vt:lpstr>Arial</vt:lpstr>
      <vt:lpstr>Calibri</vt:lpstr>
      <vt:lpstr>Ubuntu</vt:lpstr>
      <vt:lpstr>Ubuntu Light</vt:lpstr>
      <vt:lpstr>Ubuntu Medium</vt:lpstr>
      <vt:lpstr>Verdana</vt:lpstr>
      <vt:lpstr>Wingdings</vt:lpstr>
      <vt:lpstr>Capgemini Master 2021</vt:lpstr>
      <vt:lpstr>1_Capgemini Master 2021</vt:lpstr>
      <vt:lpstr>2_Capgemini Master 2021</vt:lpstr>
      <vt:lpstr>Capgemini Master</vt:lpstr>
      <vt:lpstr>think-cell Slide</vt:lpstr>
      <vt:lpstr>HOW TO UPLOAD ASSET INTO Innovation Theater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UPLOAD ASSET INTO Innovation Theater</dc:title>
  <dc:creator>Mahadik, Swapnil</dc:creator>
  <cp:lastModifiedBy>Mahadik, Swapnil</cp:lastModifiedBy>
  <cp:revision>2</cp:revision>
  <dcterms:created xsi:type="dcterms:W3CDTF">2021-06-15T02:40:22Z</dcterms:created>
  <dcterms:modified xsi:type="dcterms:W3CDTF">2021-06-15T05:18:28Z</dcterms:modified>
</cp:coreProperties>
</file>