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19"/>
  </p:notesMasterIdLst>
  <p:handoutMasterIdLst>
    <p:handoutMasterId r:id="rId20"/>
  </p:handoutMasterIdLst>
  <p:sldIdLst>
    <p:sldId id="256" r:id="rId7"/>
    <p:sldId id="400" r:id="rId8"/>
    <p:sldId id="401" r:id="rId9"/>
    <p:sldId id="402" r:id="rId10"/>
    <p:sldId id="405" r:id="rId11"/>
    <p:sldId id="409" r:id="rId12"/>
    <p:sldId id="404" r:id="rId13"/>
    <p:sldId id="406" r:id="rId14"/>
    <p:sldId id="407" r:id="rId15"/>
    <p:sldId id="408" r:id="rId16"/>
    <p:sldId id="410" r:id="rId17"/>
    <p:sldId id="273" r:id="rId18"/>
  </p:sldIdLst>
  <p:sldSz cx="12192000" cy="6858000"/>
  <p:notesSz cx="7315200" cy="9601200"/>
  <p:custDataLst>
    <p:tags r:id="rId2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672" userDrawn="1">
          <p15:clr>
            <a:srgbClr val="A4A3A4"/>
          </p15:clr>
        </p15:guide>
        <p15:guide id="7" pos="3659" userDrawn="1">
          <p15:clr>
            <a:srgbClr val="A4A3A4"/>
          </p15:clr>
        </p15:guide>
        <p15:guide id="8" orient="horz" pos="1032" userDrawn="1">
          <p15:clr>
            <a:srgbClr val="A4A3A4"/>
          </p15:clr>
        </p15:guide>
        <p15:guide id="9" pos="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dik, Swapnil" initials="MS" lastIdx="2" clrIdx="0">
    <p:extLst>
      <p:ext uri="{19B8F6BF-5375-455C-9EA6-DF929625EA0E}">
        <p15:presenceInfo xmlns:p15="http://schemas.microsoft.com/office/powerpoint/2012/main" userId="S::swapnil.a.mahadik@capgemini.com::19632102-dd35-4a48-ad40-2629b84948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E6E7E7"/>
    <a:srgbClr val="01D1D0"/>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91" autoAdjust="0"/>
  </p:normalViewPr>
  <p:slideViewPr>
    <p:cSldViewPr>
      <p:cViewPr varScale="1">
        <p:scale>
          <a:sx n="67" d="100"/>
          <a:sy n="67" d="100"/>
        </p:scale>
        <p:origin x="644" y="52"/>
      </p:cViewPr>
      <p:guideLst>
        <p:guide orient="horz" pos="672"/>
        <p:guide pos="3659"/>
        <p:guide orient="horz" pos="1032"/>
        <p:guide pos="576"/>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notesViewPr>
    <p:cSldViewPr>
      <p:cViewPr varScale="1">
        <p:scale>
          <a:sx n="63" d="100"/>
          <a:sy n="63" d="100"/>
        </p:scale>
        <p:origin x="313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dik, Swapnil" userId="19632102-dd35-4a48-ad40-2629b84948af" providerId="ADAL" clId="{919D9D7C-9D9A-4C88-96D6-662BFCEB28F5}"/>
    <pc:docChg chg="modSld">
      <pc:chgData name="Mahadik, Swapnil" userId="19632102-dd35-4a48-ad40-2629b84948af" providerId="ADAL" clId="{919D9D7C-9D9A-4C88-96D6-662BFCEB28F5}" dt="2021-06-15T03:00:28.085" v="0" actId="1036"/>
      <pc:docMkLst>
        <pc:docMk/>
      </pc:docMkLst>
      <pc:sldChg chg="modSp mod">
        <pc:chgData name="Mahadik, Swapnil" userId="19632102-dd35-4a48-ad40-2629b84948af" providerId="ADAL" clId="{919D9D7C-9D9A-4C88-96D6-662BFCEB28F5}" dt="2021-06-15T03:00:28.085" v="0" actId="1036"/>
        <pc:sldMkLst>
          <pc:docMk/>
          <pc:sldMk cId="1236768401" sldId="400"/>
        </pc:sldMkLst>
        <pc:spChg chg="mod">
          <ac:chgData name="Mahadik, Swapnil" userId="19632102-dd35-4a48-ad40-2629b84948af" providerId="ADAL" clId="{919D9D7C-9D9A-4C88-96D6-662BFCEB28F5}" dt="2021-06-15T03:00:28.085" v="0" actId="1036"/>
          <ac:spMkLst>
            <pc:docMk/>
            <pc:sldMk cId="1236768401" sldId="400"/>
            <ac:spMk id="26" creationId="{8819DC07-FB40-4ACC-8A6E-CD2B974DB38B}"/>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4143587" y="0"/>
            <a:ext cx="3169920" cy="481727"/>
          </a:xfrm>
          <a:prstGeom prst="rect">
            <a:avLst/>
          </a:prstGeom>
        </p:spPr>
        <p:txBody>
          <a:bodyPr vert="horz" lIns="96653" tIns="48327" rIns="96653" bIns="48327" rtlCol="0"/>
          <a:lstStyle>
            <a:lvl1pPr algn="r">
              <a:defRPr sz="1200"/>
            </a:lvl1pPr>
          </a:lstStyle>
          <a:p>
            <a:fld id="{86C988DC-9DE3-4390-97AB-D61B85DACE57}" type="datetimeFigureOut">
              <a:rPr lang="pt-PT" sz="900"/>
              <a:pPr/>
              <a:t>15/06/2021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4143587" y="9119475"/>
            <a:ext cx="3169920" cy="481726"/>
          </a:xfrm>
          <a:prstGeom prst="rect">
            <a:avLst/>
          </a:prstGeom>
        </p:spPr>
        <p:txBody>
          <a:bodyPr vert="horz" lIns="96653" tIns="48327" rIns="96653" bIns="48327" rtlCol="0" anchor="b"/>
          <a:lstStyle>
            <a:lvl1pPr algn="r">
              <a:defRPr sz="1200"/>
            </a:lvl1pPr>
          </a:lstStyle>
          <a:p>
            <a:fld id="{2F190BF9-40D8-49B5-87EF-599BB2C7EE93}" type="slidenum">
              <a:rPr lang="pt-PT" sz="90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900"/>
            </a:lvl1pPr>
          </a:lstStyle>
          <a:p>
            <a:endParaRPr lang="pt-BR"/>
          </a:p>
        </p:txBody>
      </p:sp>
      <p:sp>
        <p:nvSpPr>
          <p:cNvPr id="3" name="Marcador de Posição da Data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900"/>
            </a:lvl1pPr>
          </a:lstStyle>
          <a:p>
            <a:fld id="{0835B8F7-DAC4-4931-8AED-4356A8B2FD64}" type="datetimeFigureOut">
              <a:rPr lang="pt-BR" smtClean="0"/>
              <a:pPr/>
              <a:t>15/06/2021</a:t>
            </a:fld>
            <a:endParaRPr lang="pt-BR"/>
          </a:p>
        </p:txBody>
      </p:sp>
      <p:sp>
        <p:nvSpPr>
          <p:cNvPr id="4" name="Marcador de Posição da Imagem do Diapositivo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pt-BR"/>
          </a:p>
        </p:txBody>
      </p:sp>
      <p:sp>
        <p:nvSpPr>
          <p:cNvPr id="5" name="Marcador de Posição de Notas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2005644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2098458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4209781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3766178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1669608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3351624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2.png"/><Relationship Id="rId18" Type="http://schemas.openxmlformats.org/officeDocument/2006/relationships/hyperlink" Target="http://www.facebook.com/capgemini" TargetMode="External"/><Relationship Id="rId3" Type="http://schemas.openxmlformats.org/officeDocument/2006/relationships/tags" Target="../tags/tag13.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0.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2.xml"/><Relationship Id="rId16" Type="http://schemas.openxmlformats.org/officeDocument/2006/relationships/image" Target="../media/image13.png"/><Relationship Id="rId20" Type="http://schemas.microsoft.com/office/2007/relationships/hdphoto" Target="../media/hdphoto5.wdp"/><Relationship Id="rId1" Type="http://schemas.openxmlformats.org/officeDocument/2006/relationships/tags" Target="../tags/tag11.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1.png"/><Relationship Id="rId19" Type="http://schemas.openxmlformats.org/officeDocument/2006/relationships/image" Target="../media/image14.png"/><Relationship Id="rId4" Type="http://schemas.openxmlformats.org/officeDocument/2006/relationships/tags" Target="../tags/tag14.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dirty="0"/>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2017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19073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11.xml"/><Relationship Id="rId7" Type="http://schemas.openxmlformats.org/officeDocument/2006/relationships/tags" Target="../tags/tag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4.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9.bin"/><Relationship Id="rId5" Type="http://schemas.openxmlformats.org/officeDocument/2006/relationships/tags" Target="../tags/tag10.xml"/><Relationship Id="rId4" Type="http://schemas.openxmlformats.org/officeDocument/2006/relationships/vmlDrawing" Target="../drawings/vmlDrawing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CHROME</a:t>
            </a:r>
            <a:r>
              <a:rPr lang="en-US" baseline="0" dirty="0">
                <a:solidFill>
                  <a:schemeClr val="bg1">
                    <a:lumMod val="65000"/>
                  </a:schemeClr>
                </a:solidFill>
              </a:rPr>
              <a:t> Overview</a:t>
            </a:r>
            <a:r>
              <a:rPr lang="en-US" dirty="0">
                <a:solidFill>
                  <a:schemeClr val="bg1">
                    <a:lumMod val="65000"/>
                  </a:schemeClr>
                </a:solidFill>
              </a:rPr>
              <a:t> | July</a:t>
            </a:r>
            <a:r>
              <a:rPr lang="en-US" baseline="0" dirty="0">
                <a:solidFill>
                  <a:schemeClr val="bg1">
                    <a:lumMod val="65000"/>
                  </a:schemeClr>
                </a:solidFill>
              </a:rPr>
              <a:t> 2018</a:t>
            </a:r>
            <a:endParaRPr lang="en-US"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pic>
        <p:nvPicPr>
          <p:cNvPr id="11" name="Picture 3" descr="D:\Users\prpatank\Documents\Year 2015\CHROME collaterals\Image files\CHROME 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491304" y="6527105"/>
            <a:ext cx="1209393" cy="307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889"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to upload Assets into Innovation Theater</a:t>
            </a:r>
            <a:endParaRPr lang="en-GB" dirty="0"/>
          </a:p>
        </p:txBody>
      </p:sp>
      <p:sp>
        <p:nvSpPr>
          <p:cNvPr id="3" name="Subtitle 2"/>
          <p:cNvSpPr>
            <a:spLocks noGrp="1"/>
          </p:cNvSpPr>
          <p:nvPr>
            <p:ph type="subTitle" idx="1"/>
          </p:nvPr>
        </p:nvSpPr>
        <p:spPr/>
        <p:txBody>
          <a:bodyPr/>
          <a:lstStyle/>
          <a:p>
            <a:r>
              <a:rPr lang="en-US" dirty="0"/>
              <a:t>June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9965CFC-4BA9-45B8-8EBC-8B0637400908}"/>
              </a:ext>
            </a:extLst>
          </p:cNvPr>
          <p:cNvSpPr/>
          <p:nvPr/>
        </p:nvSpPr>
        <p:spPr>
          <a:xfrm>
            <a:off x="2057400" y="152400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Flowchart: Process 156">
            <a:extLst>
              <a:ext uri="{FF2B5EF4-FFF2-40B4-BE49-F238E27FC236}">
                <a16:creationId xmlns:a16="http://schemas.microsoft.com/office/drawing/2014/main" id="{8B06E5A9-C221-4084-A2E2-1D450FD26B4D}"/>
              </a:ext>
            </a:extLst>
          </p:cNvPr>
          <p:cNvSpPr/>
          <p:nvPr/>
        </p:nvSpPr>
        <p:spPr>
          <a:xfrm>
            <a:off x="61811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6" name="Flowchart: Process 155">
            <a:extLst>
              <a:ext uri="{FF2B5EF4-FFF2-40B4-BE49-F238E27FC236}">
                <a16:creationId xmlns:a16="http://schemas.microsoft.com/office/drawing/2014/main" id="{B1B4454C-1DFC-4512-B6DF-F6FE8DAA386D}"/>
              </a:ext>
            </a:extLst>
          </p:cNvPr>
          <p:cNvSpPr/>
          <p:nvPr/>
        </p:nvSpPr>
        <p:spPr>
          <a:xfrm>
            <a:off x="4171411"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Flowchart: Process 11">
            <a:extLst>
              <a:ext uri="{FF2B5EF4-FFF2-40B4-BE49-F238E27FC236}">
                <a16:creationId xmlns:a16="http://schemas.microsoft.com/office/drawing/2014/main" id="{7B4A431D-85EF-468D-A872-EACB7EDE8DFA}"/>
              </a:ext>
            </a:extLst>
          </p:cNvPr>
          <p:cNvSpPr/>
          <p:nvPr/>
        </p:nvSpPr>
        <p:spPr>
          <a:xfrm>
            <a:off x="2161636"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6D70F3F8-1108-4EE0-A2B2-37D24C3CA6AA}"/>
              </a:ext>
            </a:extLst>
          </p:cNvPr>
          <p:cNvSpPr/>
          <p:nvPr/>
        </p:nvSpPr>
        <p:spPr>
          <a:xfrm>
            <a:off x="491835" y="990600"/>
            <a:ext cx="11423940" cy="5435060"/>
          </a:xfrm>
          <a:prstGeom prst="rect">
            <a:avLst/>
          </a:prstGeom>
          <a:noFill/>
          <a:ln cmpd="sng">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Verdana"/>
                <a:ea typeface="+mn-ea"/>
                <a:cs typeface="+mn-cs"/>
              </a:rPr>
              <a:t>  </a:t>
            </a:r>
          </a:p>
        </p:txBody>
      </p:sp>
      <p:sp>
        <p:nvSpPr>
          <p:cNvPr id="26" name="Title 25">
            <a:extLst>
              <a:ext uri="{FF2B5EF4-FFF2-40B4-BE49-F238E27FC236}">
                <a16:creationId xmlns:a16="http://schemas.microsoft.com/office/drawing/2014/main" id="{8819DC07-FB40-4ACC-8A6E-CD2B974DB38B}"/>
              </a:ext>
            </a:extLst>
          </p:cNvPr>
          <p:cNvSpPr>
            <a:spLocks noGrp="1"/>
          </p:cNvSpPr>
          <p:nvPr>
            <p:ph type="title" idx="4294967295"/>
          </p:nvPr>
        </p:nvSpPr>
        <p:spPr>
          <a:xfrm>
            <a:off x="161925" y="-302260"/>
            <a:ext cx="11125200" cy="1104900"/>
          </a:xfrm>
        </p:spPr>
        <p:txBody>
          <a:bodyPr/>
          <a:lstStyle/>
          <a:p>
            <a:r>
              <a:rPr lang="en-US" dirty="0"/>
              <a:t>Bulk Upload Assets (e.g. from GitHub or similar)</a:t>
            </a:r>
          </a:p>
        </p:txBody>
      </p:sp>
      <p:sp>
        <p:nvSpPr>
          <p:cNvPr id="185" name="TextBox 184">
            <a:extLst>
              <a:ext uri="{FF2B5EF4-FFF2-40B4-BE49-F238E27FC236}">
                <a16:creationId xmlns:a16="http://schemas.microsoft.com/office/drawing/2014/main" id="{FF90F372-195A-4A96-8D38-EB7CD32DC66E}"/>
              </a:ext>
            </a:extLst>
          </p:cNvPr>
          <p:cNvSpPr txBox="1"/>
          <p:nvPr/>
        </p:nvSpPr>
        <p:spPr>
          <a:xfrm>
            <a:off x="1001483" y="873946"/>
            <a:ext cx="1187732" cy="24622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prstClr val="black"/>
                </a:solidFill>
                <a:latin typeface="Verdana"/>
              </a:rPr>
              <a:t>Update Assets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11" name="TextBox 10">
            <a:extLst>
              <a:ext uri="{FF2B5EF4-FFF2-40B4-BE49-F238E27FC236}">
                <a16:creationId xmlns:a16="http://schemas.microsoft.com/office/drawing/2014/main" id="{D8A7950A-E51E-439E-8DDB-43F414AC63F8}"/>
              </a:ext>
            </a:extLst>
          </p:cNvPr>
          <p:cNvSpPr txBox="1"/>
          <p:nvPr/>
        </p:nvSpPr>
        <p:spPr>
          <a:xfrm>
            <a:off x="2202256" y="1912402"/>
            <a:ext cx="1539534" cy="338554"/>
          </a:xfrm>
          <a:prstGeom prst="rect">
            <a:avLst/>
          </a:prstGeom>
          <a:noFill/>
        </p:spPr>
        <p:txBody>
          <a:bodyPr wrap="square" rtlCol="0">
            <a:spAutoFit/>
          </a:bodyPr>
          <a:lstStyle/>
          <a:p>
            <a:r>
              <a:rPr lang="en-US" sz="800" dirty="0"/>
              <a:t>Contact Asset Store Owner</a:t>
            </a:r>
          </a:p>
        </p:txBody>
      </p:sp>
      <p:sp>
        <p:nvSpPr>
          <p:cNvPr id="129" name="TextBox 128">
            <a:extLst>
              <a:ext uri="{FF2B5EF4-FFF2-40B4-BE49-F238E27FC236}">
                <a16:creationId xmlns:a16="http://schemas.microsoft.com/office/drawing/2014/main" id="{1DF8FEA7-59D2-4117-BD8E-C9C1935C3F6F}"/>
              </a:ext>
            </a:extLst>
          </p:cNvPr>
          <p:cNvSpPr txBox="1"/>
          <p:nvPr/>
        </p:nvSpPr>
        <p:spPr>
          <a:xfrm>
            <a:off x="4298545" y="1905000"/>
            <a:ext cx="1282901" cy="461665"/>
          </a:xfrm>
          <a:prstGeom prst="rect">
            <a:avLst/>
          </a:prstGeom>
          <a:noFill/>
        </p:spPr>
        <p:txBody>
          <a:bodyPr wrap="square" rtlCol="0">
            <a:spAutoFit/>
          </a:bodyPr>
          <a:lstStyle/>
          <a:p>
            <a:r>
              <a:rPr lang="en-US" sz="800" dirty="0"/>
              <a:t>Get the bulk upload Template for their assets </a:t>
            </a:r>
          </a:p>
        </p:txBody>
      </p:sp>
      <p:sp>
        <p:nvSpPr>
          <p:cNvPr id="130" name="TextBox 129">
            <a:extLst>
              <a:ext uri="{FF2B5EF4-FFF2-40B4-BE49-F238E27FC236}">
                <a16:creationId xmlns:a16="http://schemas.microsoft.com/office/drawing/2014/main" id="{3C010611-6961-4A0C-9BF4-863B05222D1F}"/>
              </a:ext>
            </a:extLst>
          </p:cNvPr>
          <p:cNvSpPr txBox="1"/>
          <p:nvPr/>
        </p:nvSpPr>
        <p:spPr>
          <a:xfrm>
            <a:off x="6235540" y="1800225"/>
            <a:ext cx="1121093" cy="584775"/>
          </a:xfrm>
          <a:prstGeom prst="rect">
            <a:avLst/>
          </a:prstGeom>
          <a:noFill/>
        </p:spPr>
        <p:txBody>
          <a:bodyPr wrap="square" rtlCol="0">
            <a:spAutoFit/>
          </a:bodyPr>
          <a:lstStyle/>
          <a:p>
            <a:r>
              <a:rPr lang="en-US" sz="800" dirty="0"/>
              <a:t>Utility / Crawler helps to populate the Asset details into spread sheet</a:t>
            </a:r>
          </a:p>
        </p:txBody>
      </p:sp>
      <p:sp>
        <p:nvSpPr>
          <p:cNvPr id="13" name="Arrow: Notched Right 12">
            <a:extLst>
              <a:ext uri="{FF2B5EF4-FFF2-40B4-BE49-F238E27FC236}">
                <a16:creationId xmlns:a16="http://schemas.microsoft.com/office/drawing/2014/main" id="{5F14696E-D36D-465F-86F8-F6B309CC1D78}"/>
              </a:ext>
            </a:extLst>
          </p:cNvPr>
          <p:cNvSpPr/>
          <p:nvPr/>
        </p:nvSpPr>
        <p:spPr>
          <a:xfrm>
            <a:off x="3748341" y="195570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E931233-6FC2-41A4-B21D-06DDEC2DA6A1}"/>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58" name="Arrow: Notched Right 157">
            <a:extLst>
              <a:ext uri="{FF2B5EF4-FFF2-40B4-BE49-F238E27FC236}">
                <a16:creationId xmlns:a16="http://schemas.microsoft.com/office/drawing/2014/main" id="{A0A723E4-D3A2-404B-9F14-A17947311756}"/>
              </a:ext>
            </a:extLst>
          </p:cNvPr>
          <p:cNvSpPr/>
          <p:nvPr/>
        </p:nvSpPr>
        <p:spPr>
          <a:xfrm>
            <a:off x="5729541"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Process 159">
            <a:extLst>
              <a:ext uri="{FF2B5EF4-FFF2-40B4-BE49-F238E27FC236}">
                <a16:creationId xmlns:a16="http://schemas.microsoft.com/office/drawing/2014/main" id="{D67F4C4D-C7F6-4363-BD8E-3F606D25D0E5}"/>
              </a:ext>
            </a:extLst>
          </p:cNvPr>
          <p:cNvSpPr/>
          <p:nvPr/>
        </p:nvSpPr>
        <p:spPr>
          <a:xfrm>
            <a:off x="101435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9" name="Flowchart: Process 158">
            <a:extLst>
              <a:ext uri="{FF2B5EF4-FFF2-40B4-BE49-F238E27FC236}">
                <a16:creationId xmlns:a16="http://schemas.microsoft.com/office/drawing/2014/main" id="{72530D32-892B-4D40-81DE-AB13320B8887}"/>
              </a:ext>
            </a:extLst>
          </p:cNvPr>
          <p:cNvSpPr/>
          <p:nvPr/>
        </p:nvSpPr>
        <p:spPr>
          <a:xfrm>
            <a:off x="8156599" y="1754618"/>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1" name="TextBox 160">
            <a:extLst>
              <a:ext uri="{FF2B5EF4-FFF2-40B4-BE49-F238E27FC236}">
                <a16:creationId xmlns:a16="http://schemas.microsoft.com/office/drawing/2014/main" id="{D531E052-9460-471B-8B21-D8E902E064A4}"/>
              </a:ext>
            </a:extLst>
          </p:cNvPr>
          <p:cNvSpPr txBox="1"/>
          <p:nvPr/>
        </p:nvSpPr>
        <p:spPr>
          <a:xfrm>
            <a:off x="8124825" y="1724025"/>
            <a:ext cx="1547589" cy="748190"/>
          </a:xfrm>
          <a:prstGeom prst="rect">
            <a:avLst/>
          </a:prstGeom>
          <a:noFill/>
        </p:spPr>
        <p:txBody>
          <a:bodyPr wrap="square" rtlCol="0">
            <a:spAutoFit/>
          </a:bodyPr>
          <a:lstStyle/>
          <a:p>
            <a:r>
              <a:rPr lang="en-US" sz="700" dirty="0"/>
              <a:t>Using spread sheet as data.. Innovation Theater Admin upload the Asset details through backend. An email will send to Asset Owner for review</a:t>
            </a:r>
          </a:p>
        </p:txBody>
      </p:sp>
      <p:sp>
        <p:nvSpPr>
          <p:cNvPr id="162" name="TextBox 161">
            <a:extLst>
              <a:ext uri="{FF2B5EF4-FFF2-40B4-BE49-F238E27FC236}">
                <a16:creationId xmlns:a16="http://schemas.microsoft.com/office/drawing/2014/main" id="{95A9D4AE-A383-453D-BDA0-A76875B56355}"/>
              </a:ext>
            </a:extLst>
          </p:cNvPr>
          <p:cNvSpPr txBox="1"/>
          <p:nvPr/>
        </p:nvSpPr>
        <p:spPr>
          <a:xfrm>
            <a:off x="10239375" y="1809750"/>
            <a:ext cx="1125274" cy="461665"/>
          </a:xfrm>
          <a:prstGeom prst="rect">
            <a:avLst/>
          </a:prstGeom>
          <a:noFill/>
        </p:spPr>
        <p:txBody>
          <a:bodyPr wrap="square" rtlCol="0">
            <a:spAutoFit/>
          </a:bodyPr>
          <a:lstStyle/>
          <a:p>
            <a:r>
              <a:rPr lang="en-US" sz="800" dirty="0"/>
              <a:t>Asset Owner verifies the Asset  details</a:t>
            </a:r>
          </a:p>
        </p:txBody>
      </p:sp>
      <p:sp>
        <p:nvSpPr>
          <p:cNvPr id="163" name="Arrow: Notched Right 162">
            <a:extLst>
              <a:ext uri="{FF2B5EF4-FFF2-40B4-BE49-F238E27FC236}">
                <a16:creationId xmlns:a16="http://schemas.microsoft.com/office/drawing/2014/main" id="{47B63101-A762-40BC-B803-DC7B63F9B8B7}"/>
              </a:ext>
            </a:extLst>
          </p:cNvPr>
          <p:cNvSpPr/>
          <p:nvPr/>
        </p:nvSpPr>
        <p:spPr>
          <a:xfrm>
            <a:off x="9701466" y="193665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Arrow: Notched Right 163">
            <a:extLst>
              <a:ext uri="{FF2B5EF4-FFF2-40B4-BE49-F238E27FC236}">
                <a16:creationId xmlns:a16="http://schemas.microsoft.com/office/drawing/2014/main" id="{2412F25B-FF76-4787-B025-F5C70E05A4BE}"/>
              </a:ext>
            </a:extLst>
          </p:cNvPr>
          <p:cNvSpPr/>
          <p:nvPr/>
        </p:nvSpPr>
        <p:spPr>
          <a:xfrm>
            <a:off x="7701216"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0319AB45-9CFC-4ED0-A02F-BBB6E3B93B47}"/>
              </a:ext>
            </a:extLst>
          </p:cNvPr>
          <p:cNvSpPr/>
          <p:nvPr/>
        </p:nvSpPr>
        <p:spPr>
          <a:xfrm>
            <a:off x="609600" y="1493520"/>
            <a:ext cx="1374461" cy="47244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Top Corners One Rounded and One Snipped 21">
            <a:extLst>
              <a:ext uri="{FF2B5EF4-FFF2-40B4-BE49-F238E27FC236}">
                <a16:creationId xmlns:a16="http://schemas.microsoft.com/office/drawing/2014/main" id="{97D87FFC-1A98-473B-96E6-960E16F769D1}"/>
              </a:ext>
            </a:extLst>
          </p:cNvPr>
          <p:cNvSpPr/>
          <p:nvPr/>
        </p:nvSpPr>
        <p:spPr>
          <a:xfrm>
            <a:off x="685248" y="175260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5" name="Rectangle: Top Corners One Rounded and One Snipped 164">
            <a:extLst>
              <a:ext uri="{FF2B5EF4-FFF2-40B4-BE49-F238E27FC236}">
                <a16:creationId xmlns:a16="http://schemas.microsoft.com/office/drawing/2014/main" id="{BDA1D654-DC3D-4E7F-9820-D96E927C7613}"/>
              </a:ext>
            </a:extLst>
          </p:cNvPr>
          <p:cNvSpPr/>
          <p:nvPr/>
        </p:nvSpPr>
        <p:spPr>
          <a:xfrm>
            <a:off x="675088" y="352044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6" name="Rectangle: Top Corners One Rounded and One Snipped 165">
            <a:extLst>
              <a:ext uri="{FF2B5EF4-FFF2-40B4-BE49-F238E27FC236}">
                <a16:creationId xmlns:a16="http://schemas.microsoft.com/office/drawing/2014/main" id="{CBCBDAE2-5683-459A-BAF3-90EE54F7E788}"/>
              </a:ext>
            </a:extLst>
          </p:cNvPr>
          <p:cNvSpPr/>
          <p:nvPr/>
        </p:nvSpPr>
        <p:spPr>
          <a:xfrm>
            <a:off x="675088" y="522732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23" name="TextBox 22">
            <a:extLst>
              <a:ext uri="{FF2B5EF4-FFF2-40B4-BE49-F238E27FC236}">
                <a16:creationId xmlns:a16="http://schemas.microsoft.com/office/drawing/2014/main" id="{74449B5E-B8FE-4D66-AC0D-F7D091E809B3}"/>
              </a:ext>
            </a:extLst>
          </p:cNvPr>
          <p:cNvSpPr txBox="1"/>
          <p:nvPr/>
        </p:nvSpPr>
        <p:spPr>
          <a:xfrm>
            <a:off x="698927" y="1917496"/>
            <a:ext cx="1078083" cy="400110"/>
          </a:xfrm>
          <a:prstGeom prst="rect">
            <a:avLst/>
          </a:prstGeom>
          <a:noFill/>
        </p:spPr>
        <p:txBody>
          <a:bodyPr wrap="square" rtlCol="0">
            <a:spAutoFit/>
          </a:bodyPr>
          <a:lstStyle/>
          <a:p>
            <a:r>
              <a:rPr lang="en-US" sz="1000" dirty="0"/>
              <a:t>Asset Store / Server</a:t>
            </a:r>
          </a:p>
        </p:txBody>
      </p:sp>
      <p:sp>
        <p:nvSpPr>
          <p:cNvPr id="167" name="TextBox 166">
            <a:extLst>
              <a:ext uri="{FF2B5EF4-FFF2-40B4-BE49-F238E27FC236}">
                <a16:creationId xmlns:a16="http://schemas.microsoft.com/office/drawing/2014/main" id="{EC3BAB1F-485B-4AC2-9FD6-62DB9703C285}"/>
              </a:ext>
            </a:extLst>
          </p:cNvPr>
          <p:cNvSpPr txBox="1"/>
          <p:nvPr/>
        </p:nvSpPr>
        <p:spPr>
          <a:xfrm>
            <a:off x="729407" y="3695496"/>
            <a:ext cx="1078083" cy="246221"/>
          </a:xfrm>
          <a:prstGeom prst="rect">
            <a:avLst/>
          </a:prstGeom>
          <a:noFill/>
        </p:spPr>
        <p:txBody>
          <a:bodyPr wrap="square" rtlCol="0">
            <a:spAutoFit/>
          </a:bodyPr>
          <a:lstStyle/>
          <a:p>
            <a:r>
              <a:rPr lang="en-US" sz="1000" dirty="0"/>
              <a:t>AIE Board</a:t>
            </a:r>
          </a:p>
        </p:txBody>
      </p:sp>
      <p:sp>
        <p:nvSpPr>
          <p:cNvPr id="168" name="TextBox 167">
            <a:extLst>
              <a:ext uri="{FF2B5EF4-FFF2-40B4-BE49-F238E27FC236}">
                <a16:creationId xmlns:a16="http://schemas.microsoft.com/office/drawing/2014/main" id="{68D45633-231D-4404-AACC-2C49FAFBC232}"/>
              </a:ext>
            </a:extLst>
          </p:cNvPr>
          <p:cNvSpPr txBox="1"/>
          <p:nvPr/>
        </p:nvSpPr>
        <p:spPr>
          <a:xfrm>
            <a:off x="751840" y="5384800"/>
            <a:ext cx="1055650" cy="400110"/>
          </a:xfrm>
          <a:prstGeom prst="rect">
            <a:avLst/>
          </a:prstGeom>
          <a:noFill/>
        </p:spPr>
        <p:txBody>
          <a:bodyPr wrap="square" rtlCol="0">
            <a:spAutoFit/>
          </a:bodyPr>
          <a:lstStyle/>
          <a:p>
            <a:r>
              <a:rPr lang="en-US" sz="1000" dirty="0"/>
              <a:t>Innovation Theater</a:t>
            </a:r>
          </a:p>
        </p:txBody>
      </p:sp>
      <p:sp>
        <p:nvSpPr>
          <p:cNvPr id="169" name="Rectangle: Rounded Corners 168">
            <a:extLst>
              <a:ext uri="{FF2B5EF4-FFF2-40B4-BE49-F238E27FC236}">
                <a16:creationId xmlns:a16="http://schemas.microsoft.com/office/drawing/2014/main" id="{FB8AA5C9-F6DB-444E-817B-5059AB4BAB58}"/>
              </a:ext>
            </a:extLst>
          </p:cNvPr>
          <p:cNvSpPr/>
          <p:nvPr/>
        </p:nvSpPr>
        <p:spPr>
          <a:xfrm>
            <a:off x="2057400" y="333248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0" name="Rectangle: Rounded Corners 169">
            <a:extLst>
              <a:ext uri="{FF2B5EF4-FFF2-40B4-BE49-F238E27FC236}">
                <a16:creationId xmlns:a16="http://schemas.microsoft.com/office/drawing/2014/main" id="{CAF60416-C2D5-47B7-8D21-C46BCEB1D509}"/>
              </a:ext>
            </a:extLst>
          </p:cNvPr>
          <p:cNvSpPr/>
          <p:nvPr/>
        </p:nvSpPr>
        <p:spPr>
          <a:xfrm>
            <a:off x="2057400" y="506984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3" name="Flowchart: Process 172">
            <a:extLst>
              <a:ext uri="{FF2B5EF4-FFF2-40B4-BE49-F238E27FC236}">
                <a16:creationId xmlns:a16="http://schemas.microsoft.com/office/drawing/2014/main" id="{0F7A3D3A-5E11-4412-8DEE-5A86FC1B429C}"/>
              </a:ext>
            </a:extLst>
          </p:cNvPr>
          <p:cNvSpPr/>
          <p:nvPr/>
        </p:nvSpPr>
        <p:spPr>
          <a:xfrm>
            <a:off x="8145876" y="528828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5" name="TextBox 174">
            <a:extLst>
              <a:ext uri="{FF2B5EF4-FFF2-40B4-BE49-F238E27FC236}">
                <a16:creationId xmlns:a16="http://schemas.microsoft.com/office/drawing/2014/main" id="{01F52235-CC6D-42E6-8581-5129E80467AE}"/>
              </a:ext>
            </a:extLst>
          </p:cNvPr>
          <p:cNvSpPr txBox="1"/>
          <p:nvPr/>
        </p:nvSpPr>
        <p:spPr>
          <a:xfrm>
            <a:off x="8300720" y="5506720"/>
            <a:ext cx="1565010" cy="215444"/>
          </a:xfrm>
          <a:prstGeom prst="rect">
            <a:avLst/>
          </a:prstGeom>
          <a:noFill/>
        </p:spPr>
        <p:txBody>
          <a:bodyPr wrap="square" rtlCol="0">
            <a:spAutoFit/>
          </a:bodyPr>
          <a:lstStyle/>
          <a:p>
            <a:r>
              <a:rPr lang="en-US" sz="800" dirty="0"/>
              <a:t>Publish on Portal</a:t>
            </a:r>
          </a:p>
        </p:txBody>
      </p:sp>
      <p:sp>
        <p:nvSpPr>
          <p:cNvPr id="176" name="Arrow: Notched Right 175">
            <a:extLst>
              <a:ext uri="{FF2B5EF4-FFF2-40B4-BE49-F238E27FC236}">
                <a16:creationId xmlns:a16="http://schemas.microsoft.com/office/drawing/2014/main" id="{1F2D300D-9372-407C-ACF5-D15E499A5411}"/>
              </a:ext>
            </a:extLst>
          </p:cNvPr>
          <p:cNvSpPr/>
          <p:nvPr/>
        </p:nvSpPr>
        <p:spPr>
          <a:xfrm rot="5400000">
            <a:off x="10717466" y="28307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Notched Right 176">
            <a:extLst>
              <a:ext uri="{FF2B5EF4-FFF2-40B4-BE49-F238E27FC236}">
                <a16:creationId xmlns:a16="http://schemas.microsoft.com/office/drawing/2014/main" id="{78FDD95A-42D4-42DA-A3AE-F321A2D226B5}"/>
              </a:ext>
            </a:extLst>
          </p:cNvPr>
          <p:cNvSpPr/>
          <p:nvPr/>
        </p:nvSpPr>
        <p:spPr>
          <a:xfrm rot="5400000">
            <a:off x="8715946" y="46595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Process 177">
            <a:extLst>
              <a:ext uri="{FF2B5EF4-FFF2-40B4-BE49-F238E27FC236}">
                <a16:creationId xmlns:a16="http://schemas.microsoft.com/office/drawing/2014/main" id="{EBE547CA-62F4-43AF-B7E1-12A5F39B5779}"/>
              </a:ext>
            </a:extLst>
          </p:cNvPr>
          <p:cNvSpPr/>
          <p:nvPr/>
        </p:nvSpPr>
        <p:spPr>
          <a:xfrm>
            <a:off x="8156036" y="343962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9" name="TextBox 178">
            <a:extLst>
              <a:ext uri="{FF2B5EF4-FFF2-40B4-BE49-F238E27FC236}">
                <a16:creationId xmlns:a16="http://schemas.microsoft.com/office/drawing/2014/main" id="{3A5ACD23-6815-48E1-9284-4D1B2B5C14DA}"/>
              </a:ext>
            </a:extLst>
          </p:cNvPr>
          <p:cNvSpPr txBox="1"/>
          <p:nvPr/>
        </p:nvSpPr>
        <p:spPr>
          <a:xfrm>
            <a:off x="8310880" y="3495040"/>
            <a:ext cx="1565010" cy="215444"/>
          </a:xfrm>
          <a:prstGeom prst="rect">
            <a:avLst/>
          </a:prstGeom>
          <a:noFill/>
        </p:spPr>
        <p:txBody>
          <a:bodyPr wrap="square" rtlCol="0">
            <a:spAutoFit/>
          </a:bodyPr>
          <a:lstStyle/>
          <a:p>
            <a:r>
              <a:rPr lang="en-US" sz="800" dirty="0"/>
              <a:t>If Rejected</a:t>
            </a:r>
          </a:p>
        </p:txBody>
      </p:sp>
      <p:sp>
        <p:nvSpPr>
          <p:cNvPr id="180" name="Arrow: Notched Right 179">
            <a:extLst>
              <a:ext uri="{FF2B5EF4-FFF2-40B4-BE49-F238E27FC236}">
                <a16:creationId xmlns:a16="http://schemas.microsoft.com/office/drawing/2014/main" id="{3674B632-06D5-48AB-A9C6-0F0BF70B3C07}"/>
              </a:ext>
            </a:extLst>
          </p:cNvPr>
          <p:cNvSpPr/>
          <p:nvPr/>
        </p:nvSpPr>
        <p:spPr>
          <a:xfrm rot="16200000">
            <a:off x="8736266" y="284089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Process 180">
            <a:extLst>
              <a:ext uri="{FF2B5EF4-FFF2-40B4-BE49-F238E27FC236}">
                <a16:creationId xmlns:a16="http://schemas.microsoft.com/office/drawing/2014/main" id="{8A8F135E-AF40-40CD-9099-4CCF9442EFD2}"/>
              </a:ext>
            </a:extLst>
          </p:cNvPr>
          <p:cNvSpPr/>
          <p:nvPr/>
        </p:nvSpPr>
        <p:spPr>
          <a:xfrm>
            <a:off x="8176356" y="401874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B9988CC6-A7E2-42A8-A23B-26B2B551B35D}"/>
              </a:ext>
            </a:extLst>
          </p:cNvPr>
          <p:cNvSpPr txBox="1"/>
          <p:nvPr/>
        </p:nvSpPr>
        <p:spPr>
          <a:xfrm>
            <a:off x="8331200" y="4074160"/>
            <a:ext cx="1565010" cy="215444"/>
          </a:xfrm>
          <a:prstGeom prst="rect">
            <a:avLst/>
          </a:prstGeom>
          <a:noFill/>
        </p:spPr>
        <p:txBody>
          <a:bodyPr wrap="square" rtlCol="0">
            <a:spAutoFit/>
          </a:bodyPr>
          <a:lstStyle/>
          <a:p>
            <a:r>
              <a:rPr lang="en-US" sz="800" dirty="0"/>
              <a:t>If Approved</a:t>
            </a:r>
          </a:p>
        </p:txBody>
      </p:sp>
      <p:sp>
        <p:nvSpPr>
          <p:cNvPr id="183" name="Arrow: Notched Right 182">
            <a:extLst>
              <a:ext uri="{FF2B5EF4-FFF2-40B4-BE49-F238E27FC236}">
                <a16:creationId xmlns:a16="http://schemas.microsoft.com/office/drawing/2014/main" id="{12A16F0B-FFE8-4D85-ABA2-2863933119D0}"/>
              </a:ext>
            </a:extLst>
          </p:cNvPr>
          <p:cNvSpPr/>
          <p:nvPr/>
        </p:nvSpPr>
        <p:spPr>
          <a:xfrm rot="10800000">
            <a:off x="9701466" y="370449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ecision 23">
            <a:extLst>
              <a:ext uri="{FF2B5EF4-FFF2-40B4-BE49-F238E27FC236}">
                <a16:creationId xmlns:a16="http://schemas.microsoft.com/office/drawing/2014/main" id="{C233C96D-A98C-4EF5-8070-8AB9821E0FC6}"/>
              </a:ext>
            </a:extLst>
          </p:cNvPr>
          <p:cNvSpPr/>
          <p:nvPr/>
        </p:nvSpPr>
        <p:spPr>
          <a:xfrm>
            <a:off x="10256738" y="3400969"/>
            <a:ext cx="1371682" cy="963382"/>
          </a:xfrm>
          <a:prstGeom prst="flowChartDecision">
            <a:avLst/>
          </a:prstGeom>
          <a:ln w="508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184" name="TextBox 183">
            <a:extLst>
              <a:ext uri="{FF2B5EF4-FFF2-40B4-BE49-F238E27FC236}">
                <a16:creationId xmlns:a16="http://schemas.microsoft.com/office/drawing/2014/main" id="{4EC6AF2C-8198-4EFC-95CF-8AA9480CE80A}"/>
              </a:ext>
            </a:extLst>
          </p:cNvPr>
          <p:cNvSpPr txBox="1"/>
          <p:nvPr/>
        </p:nvSpPr>
        <p:spPr>
          <a:xfrm>
            <a:off x="10393680" y="3769360"/>
            <a:ext cx="1565010" cy="215444"/>
          </a:xfrm>
          <a:prstGeom prst="rect">
            <a:avLst/>
          </a:prstGeom>
          <a:noFill/>
        </p:spPr>
        <p:txBody>
          <a:bodyPr wrap="square" rtlCol="0">
            <a:spAutoFit/>
          </a:bodyPr>
          <a:lstStyle/>
          <a:p>
            <a:r>
              <a:rPr lang="en-US" sz="800" dirty="0"/>
              <a:t>Send for Approval</a:t>
            </a:r>
          </a:p>
        </p:txBody>
      </p:sp>
    </p:spTree>
    <p:extLst>
      <p:ext uri="{BB962C8B-B14F-4D97-AF65-F5344CB8AC3E}">
        <p14:creationId xmlns:p14="http://schemas.microsoft.com/office/powerpoint/2010/main" val="423249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9965CFC-4BA9-45B8-8EBC-8B0637400908}"/>
              </a:ext>
            </a:extLst>
          </p:cNvPr>
          <p:cNvSpPr/>
          <p:nvPr/>
        </p:nvSpPr>
        <p:spPr>
          <a:xfrm>
            <a:off x="2057400" y="152400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Flowchart: Process 156">
            <a:extLst>
              <a:ext uri="{FF2B5EF4-FFF2-40B4-BE49-F238E27FC236}">
                <a16:creationId xmlns:a16="http://schemas.microsoft.com/office/drawing/2014/main" id="{8B06E5A9-C221-4084-A2E2-1D450FD26B4D}"/>
              </a:ext>
            </a:extLst>
          </p:cNvPr>
          <p:cNvSpPr/>
          <p:nvPr/>
        </p:nvSpPr>
        <p:spPr>
          <a:xfrm>
            <a:off x="61811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6" name="Flowchart: Process 155">
            <a:extLst>
              <a:ext uri="{FF2B5EF4-FFF2-40B4-BE49-F238E27FC236}">
                <a16:creationId xmlns:a16="http://schemas.microsoft.com/office/drawing/2014/main" id="{B1B4454C-1DFC-4512-B6DF-F6FE8DAA386D}"/>
              </a:ext>
            </a:extLst>
          </p:cNvPr>
          <p:cNvSpPr/>
          <p:nvPr/>
        </p:nvSpPr>
        <p:spPr>
          <a:xfrm>
            <a:off x="4171411"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Flowchart: Process 11">
            <a:extLst>
              <a:ext uri="{FF2B5EF4-FFF2-40B4-BE49-F238E27FC236}">
                <a16:creationId xmlns:a16="http://schemas.microsoft.com/office/drawing/2014/main" id="{7B4A431D-85EF-468D-A872-EACB7EDE8DFA}"/>
              </a:ext>
            </a:extLst>
          </p:cNvPr>
          <p:cNvSpPr/>
          <p:nvPr/>
        </p:nvSpPr>
        <p:spPr>
          <a:xfrm>
            <a:off x="2161636"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6D70F3F8-1108-4EE0-A2B2-37D24C3CA6AA}"/>
              </a:ext>
            </a:extLst>
          </p:cNvPr>
          <p:cNvSpPr/>
          <p:nvPr/>
        </p:nvSpPr>
        <p:spPr>
          <a:xfrm>
            <a:off x="491835" y="990600"/>
            <a:ext cx="11423940" cy="5435060"/>
          </a:xfrm>
          <a:prstGeom prst="rect">
            <a:avLst/>
          </a:prstGeom>
          <a:noFill/>
          <a:ln cmpd="sng">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Verdana"/>
                <a:ea typeface="+mn-ea"/>
                <a:cs typeface="+mn-cs"/>
              </a:rPr>
              <a:t>  </a:t>
            </a:r>
          </a:p>
        </p:txBody>
      </p:sp>
      <p:sp>
        <p:nvSpPr>
          <p:cNvPr id="26" name="Title 25">
            <a:extLst>
              <a:ext uri="{FF2B5EF4-FFF2-40B4-BE49-F238E27FC236}">
                <a16:creationId xmlns:a16="http://schemas.microsoft.com/office/drawing/2014/main" id="{8819DC07-FB40-4ACC-8A6E-CD2B974DB38B}"/>
              </a:ext>
            </a:extLst>
          </p:cNvPr>
          <p:cNvSpPr>
            <a:spLocks noGrp="1"/>
          </p:cNvSpPr>
          <p:nvPr>
            <p:ph type="title" idx="4294967295"/>
          </p:nvPr>
        </p:nvSpPr>
        <p:spPr>
          <a:xfrm>
            <a:off x="247650" y="-273685"/>
            <a:ext cx="11153775" cy="1104900"/>
          </a:xfrm>
        </p:spPr>
        <p:txBody>
          <a:bodyPr/>
          <a:lstStyle/>
          <a:p>
            <a:r>
              <a:rPr lang="en-US" dirty="0"/>
              <a:t>Assets Reviewal Process (Bi Yearly)</a:t>
            </a:r>
          </a:p>
        </p:txBody>
      </p:sp>
      <p:sp>
        <p:nvSpPr>
          <p:cNvPr id="185" name="TextBox 184">
            <a:extLst>
              <a:ext uri="{FF2B5EF4-FFF2-40B4-BE49-F238E27FC236}">
                <a16:creationId xmlns:a16="http://schemas.microsoft.com/office/drawing/2014/main" id="{FF90F372-195A-4A96-8D38-EB7CD32DC66E}"/>
              </a:ext>
            </a:extLst>
          </p:cNvPr>
          <p:cNvSpPr txBox="1"/>
          <p:nvPr/>
        </p:nvSpPr>
        <p:spPr>
          <a:xfrm>
            <a:off x="1001483" y="873946"/>
            <a:ext cx="1187732" cy="24622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prstClr val="black"/>
                </a:solidFill>
                <a:latin typeface="Verdana"/>
              </a:rPr>
              <a:t>Review Assets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11" name="TextBox 10">
            <a:extLst>
              <a:ext uri="{FF2B5EF4-FFF2-40B4-BE49-F238E27FC236}">
                <a16:creationId xmlns:a16="http://schemas.microsoft.com/office/drawing/2014/main" id="{D8A7950A-E51E-439E-8DDB-43F414AC63F8}"/>
              </a:ext>
            </a:extLst>
          </p:cNvPr>
          <p:cNvSpPr txBox="1"/>
          <p:nvPr/>
        </p:nvSpPr>
        <p:spPr>
          <a:xfrm>
            <a:off x="2181936" y="1831122"/>
            <a:ext cx="1539534" cy="461665"/>
          </a:xfrm>
          <a:prstGeom prst="rect">
            <a:avLst/>
          </a:prstGeom>
          <a:noFill/>
        </p:spPr>
        <p:txBody>
          <a:bodyPr wrap="square" rtlCol="0">
            <a:spAutoFit/>
          </a:bodyPr>
          <a:lstStyle/>
          <a:p>
            <a:r>
              <a:rPr lang="en-US" sz="800" dirty="0"/>
              <a:t>AIE Board review all Assets. The process will be bi-yearly</a:t>
            </a:r>
          </a:p>
        </p:txBody>
      </p:sp>
      <p:sp>
        <p:nvSpPr>
          <p:cNvPr id="129" name="TextBox 128">
            <a:extLst>
              <a:ext uri="{FF2B5EF4-FFF2-40B4-BE49-F238E27FC236}">
                <a16:creationId xmlns:a16="http://schemas.microsoft.com/office/drawing/2014/main" id="{1DF8FEA7-59D2-4117-BD8E-C9C1935C3F6F}"/>
              </a:ext>
            </a:extLst>
          </p:cNvPr>
          <p:cNvSpPr txBox="1"/>
          <p:nvPr/>
        </p:nvSpPr>
        <p:spPr>
          <a:xfrm>
            <a:off x="4257041" y="1849120"/>
            <a:ext cx="1324406" cy="338554"/>
          </a:xfrm>
          <a:prstGeom prst="rect">
            <a:avLst/>
          </a:prstGeom>
          <a:noFill/>
        </p:spPr>
        <p:txBody>
          <a:bodyPr wrap="square" rtlCol="0">
            <a:spAutoFit/>
          </a:bodyPr>
          <a:lstStyle/>
          <a:p>
            <a:r>
              <a:rPr lang="en-US" sz="800" dirty="0"/>
              <a:t>Shortlist the Assets which are dated </a:t>
            </a:r>
          </a:p>
        </p:txBody>
      </p:sp>
      <p:sp>
        <p:nvSpPr>
          <p:cNvPr id="130" name="TextBox 129">
            <a:extLst>
              <a:ext uri="{FF2B5EF4-FFF2-40B4-BE49-F238E27FC236}">
                <a16:creationId xmlns:a16="http://schemas.microsoft.com/office/drawing/2014/main" id="{3C010611-6961-4A0C-9BF4-863B05222D1F}"/>
              </a:ext>
            </a:extLst>
          </p:cNvPr>
          <p:cNvSpPr txBox="1"/>
          <p:nvPr/>
        </p:nvSpPr>
        <p:spPr>
          <a:xfrm>
            <a:off x="6235540" y="1800225"/>
            <a:ext cx="1121093" cy="584775"/>
          </a:xfrm>
          <a:prstGeom prst="rect">
            <a:avLst/>
          </a:prstGeom>
          <a:noFill/>
        </p:spPr>
        <p:txBody>
          <a:bodyPr wrap="square" rtlCol="0">
            <a:spAutoFit/>
          </a:bodyPr>
          <a:lstStyle/>
          <a:p>
            <a:r>
              <a:rPr lang="en-US" sz="800" dirty="0"/>
              <a:t>AIE Board will send email to Asset Owner for confirmation</a:t>
            </a:r>
          </a:p>
        </p:txBody>
      </p:sp>
      <p:sp>
        <p:nvSpPr>
          <p:cNvPr id="13" name="Arrow: Notched Right 12">
            <a:extLst>
              <a:ext uri="{FF2B5EF4-FFF2-40B4-BE49-F238E27FC236}">
                <a16:creationId xmlns:a16="http://schemas.microsoft.com/office/drawing/2014/main" id="{5F14696E-D36D-465F-86F8-F6B309CC1D78}"/>
              </a:ext>
            </a:extLst>
          </p:cNvPr>
          <p:cNvSpPr/>
          <p:nvPr/>
        </p:nvSpPr>
        <p:spPr>
          <a:xfrm>
            <a:off x="3728021" y="195570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E931233-6FC2-41A4-B21D-06DDEC2DA6A1}"/>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58" name="Arrow: Notched Right 157">
            <a:extLst>
              <a:ext uri="{FF2B5EF4-FFF2-40B4-BE49-F238E27FC236}">
                <a16:creationId xmlns:a16="http://schemas.microsoft.com/office/drawing/2014/main" id="{A0A723E4-D3A2-404B-9F14-A17947311756}"/>
              </a:ext>
            </a:extLst>
          </p:cNvPr>
          <p:cNvSpPr/>
          <p:nvPr/>
        </p:nvSpPr>
        <p:spPr>
          <a:xfrm>
            <a:off x="5729541"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lowchart: Process 158">
            <a:extLst>
              <a:ext uri="{FF2B5EF4-FFF2-40B4-BE49-F238E27FC236}">
                <a16:creationId xmlns:a16="http://schemas.microsoft.com/office/drawing/2014/main" id="{72530D32-892B-4D40-81DE-AB13320B8887}"/>
              </a:ext>
            </a:extLst>
          </p:cNvPr>
          <p:cNvSpPr/>
          <p:nvPr/>
        </p:nvSpPr>
        <p:spPr>
          <a:xfrm>
            <a:off x="10153384" y="1743857"/>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1" name="TextBox 160">
            <a:extLst>
              <a:ext uri="{FF2B5EF4-FFF2-40B4-BE49-F238E27FC236}">
                <a16:creationId xmlns:a16="http://schemas.microsoft.com/office/drawing/2014/main" id="{D531E052-9460-471B-8B21-D8E902E064A4}"/>
              </a:ext>
            </a:extLst>
          </p:cNvPr>
          <p:cNvSpPr txBox="1"/>
          <p:nvPr/>
        </p:nvSpPr>
        <p:spPr>
          <a:xfrm>
            <a:off x="10119360" y="1838960"/>
            <a:ext cx="1615440" cy="307777"/>
          </a:xfrm>
          <a:prstGeom prst="rect">
            <a:avLst/>
          </a:prstGeom>
          <a:noFill/>
        </p:spPr>
        <p:txBody>
          <a:bodyPr wrap="square" rtlCol="0">
            <a:spAutoFit/>
          </a:bodyPr>
          <a:lstStyle/>
          <a:p>
            <a:r>
              <a:rPr lang="en-US" sz="700" dirty="0"/>
              <a:t>Asset will publish on Portal upon approval</a:t>
            </a:r>
          </a:p>
        </p:txBody>
      </p:sp>
      <p:sp>
        <p:nvSpPr>
          <p:cNvPr id="163" name="Arrow: Notched Right 162">
            <a:extLst>
              <a:ext uri="{FF2B5EF4-FFF2-40B4-BE49-F238E27FC236}">
                <a16:creationId xmlns:a16="http://schemas.microsoft.com/office/drawing/2014/main" id="{47B63101-A762-40BC-B803-DC7B63F9B8B7}"/>
              </a:ext>
            </a:extLst>
          </p:cNvPr>
          <p:cNvSpPr/>
          <p:nvPr/>
        </p:nvSpPr>
        <p:spPr>
          <a:xfrm>
            <a:off x="9701466" y="193665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Arrow: Notched Right 163">
            <a:extLst>
              <a:ext uri="{FF2B5EF4-FFF2-40B4-BE49-F238E27FC236}">
                <a16:creationId xmlns:a16="http://schemas.microsoft.com/office/drawing/2014/main" id="{2412F25B-FF76-4787-B025-F5C70E05A4BE}"/>
              </a:ext>
            </a:extLst>
          </p:cNvPr>
          <p:cNvSpPr/>
          <p:nvPr/>
        </p:nvSpPr>
        <p:spPr>
          <a:xfrm>
            <a:off x="7701216"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0319AB45-9CFC-4ED0-A02F-BBB6E3B93B47}"/>
              </a:ext>
            </a:extLst>
          </p:cNvPr>
          <p:cNvSpPr/>
          <p:nvPr/>
        </p:nvSpPr>
        <p:spPr>
          <a:xfrm>
            <a:off x="609600" y="1493520"/>
            <a:ext cx="1374461" cy="47244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Top Corners One Rounded and One Snipped 21">
            <a:extLst>
              <a:ext uri="{FF2B5EF4-FFF2-40B4-BE49-F238E27FC236}">
                <a16:creationId xmlns:a16="http://schemas.microsoft.com/office/drawing/2014/main" id="{97D87FFC-1A98-473B-96E6-960E16F769D1}"/>
              </a:ext>
            </a:extLst>
          </p:cNvPr>
          <p:cNvSpPr/>
          <p:nvPr/>
        </p:nvSpPr>
        <p:spPr>
          <a:xfrm>
            <a:off x="685248" y="175260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5" name="Rectangle: Top Corners One Rounded and One Snipped 164">
            <a:extLst>
              <a:ext uri="{FF2B5EF4-FFF2-40B4-BE49-F238E27FC236}">
                <a16:creationId xmlns:a16="http://schemas.microsoft.com/office/drawing/2014/main" id="{BDA1D654-DC3D-4E7F-9820-D96E927C7613}"/>
              </a:ext>
            </a:extLst>
          </p:cNvPr>
          <p:cNvSpPr/>
          <p:nvPr/>
        </p:nvSpPr>
        <p:spPr>
          <a:xfrm>
            <a:off x="675088" y="352044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6" name="Rectangle: Top Corners One Rounded and One Snipped 165">
            <a:extLst>
              <a:ext uri="{FF2B5EF4-FFF2-40B4-BE49-F238E27FC236}">
                <a16:creationId xmlns:a16="http://schemas.microsoft.com/office/drawing/2014/main" id="{CBCBDAE2-5683-459A-BAF3-90EE54F7E788}"/>
              </a:ext>
            </a:extLst>
          </p:cNvPr>
          <p:cNvSpPr/>
          <p:nvPr/>
        </p:nvSpPr>
        <p:spPr>
          <a:xfrm>
            <a:off x="675088" y="522732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23" name="TextBox 22">
            <a:extLst>
              <a:ext uri="{FF2B5EF4-FFF2-40B4-BE49-F238E27FC236}">
                <a16:creationId xmlns:a16="http://schemas.microsoft.com/office/drawing/2014/main" id="{74449B5E-B8FE-4D66-AC0D-F7D091E809B3}"/>
              </a:ext>
            </a:extLst>
          </p:cNvPr>
          <p:cNvSpPr txBox="1"/>
          <p:nvPr/>
        </p:nvSpPr>
        <p:spPr>
          <a:xfrm>
            <a:off x="698927" y="1917496"/>
            <a:ext cx="1078083" cy="246221"/>
          </a:xfrm>
          <a:prstGeom prst="rect">
            <a:avLst/>
          </a:prstGeom>
          <a:noFill/>
        </p:spPr>
        <p:txBody>
          <a:bodyPr wrap="square" rtlCol="0">
            <a:spAutoFit/>
          </a:bodyPr>
          <a:lstStyle/>
          <a:p>
            <a:r>
              <a:rPr lang="en-US" sz="1000" dirty="0"/>
              <a:t>AIE Board</a:t>
            </a:r>
          </a:p>
        </p:txBody>
      </p:sp>
      <p:sp>
        <p:nvSpPr>
          <p:cNvPr id="167" name="TextBox 166">
            <a:extLst>
              <a:ext uri="{FF2B5EF4-FFF2-40B4-BE49-F238E27FC236}">
                <a16:creationId xmlns:a16="http://schemas.microsoft.com/office/drawing/2014/main" id="{EC3BAB1F-485B-4AC2-9FD6-62DB9703C285}"/>
              </a:ext>
            </a:extLst>
          </p:cNvPr>
          <p:cNvSpPr txBox="1"/>
          <p:nvPr/>
        </p:nvSpPr>
        <p:spPr>
          <a:xfrm>
            <a:off x="729407" y="3695496"/>
            <a:ext cx="1078083" cy="246221"/>
          </a:xfrm>
          <a:prstGeom prst="rect">
            <a:avLst/>
          </a:prstGeom>
          <a:noFill/>
        </p:spPr>
        <p:txBody>
          <a:bodyPr wrap="square" rtlCol="0">
            <a:spAutoFit/>
          </a:bodyPr>
          <a:lstStyle/>
          <a:p>
            <a:r>
              <a:rPr lang="en-US" sz="1000" dirty="0"/>
              <a:t>Asset Owner</a:t>
            </a:r>
          </a:p>
        </p:txBody>
      </p:sp>
      <p:sp>
        <p:nvSpPr>
          <p:cNvPr id="168" name="TextBox 167">
            <a:extLst>
              <a:ext uri="{FF2B5EF4-FFF2-40B4-BE49-F238E27FC236}">
                <a16:creationId xmlns:a16="http://schemas.microsoft.com/office/drawing/2014/main" id="{68D45633-231D-4404-AACC-2C49FAFBC232}"/>
              </a:ext>
            </a:extLst>
          </p:cNvPr>
          <p:cNvSpPr txBox="1"/>
          <p:nvPr/>
        </p:nvSpPr>
        <p:spPr>
          <a:xfrm>
            <a:off x="751840" y="5384800"/>
            <a:ext cx="1055650" cy="400110"/>
          </a:xfrm>
          <a:prstGeom prst="rect">
            <a:avLst/>
          </a:prstGeom>
          <a:noFill/>
        </p:spPr>
        <p:txBody>
          <a:bodyPr wrap="square" rtlCol="0">
            <a:spAutoFit/>
          </a:bodyPr>
          <a:lstStyle/>
          <a:p>
            <a:r>
              <a:rPr lang="en-US" sz="1000" dirty="0"/>
              <a:t>Innovation Theater</a:t>
            </a:r>
          </a:p>
        </p:txBody>
      </p:sp>
      <p:sp>
        <p:nvSpPr>
          <p:cNvPr id="169" name="Rectangle: Rounded Corners 168">
            <a:extLst>
              <a:ext uri="{FF2B5EF4-FFF2-40B4-BE49-F238E27FC236}">
                <a16:creationId xmlns:a16="http://schemas.microsoft.com/office/drawing/2014/main" id="{FB8AA5C9-F6DB-444E-817B-5059AB4BAB58}"/>
              </a:ext>
            </a:extLst>
          </p:cNvPr>
          <p:cNvSpPr/>
          <p:nvPr/>
        </p:nvSpPr>
        <p:spPr>
          <a:xfrm>
            <a:off x="2057400" y="333248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0" name="Rectangle: Rounded Corners 169">
            <a:extLst>
              <a:ext uri="{FF2B5EF4-FFF2-40B4-BE49-F238E27FC236}">
                <a16:creationId xmlns:a16="http://schemas.microsoft.com/office/drawing/2014/main" id="{CAF60416-C2D5-47B7-8D21-C46BCEB1D509}"/>
              </a:ext>
            </a:extLst>
          </p:cNvPr>
          <p:cNvSpPr/>
          <p:nvPr/>
        </p:nvSpPr>
        <p:spPr>
          <a:xfrm>
            <a:off x="2057400" y="506984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3" name="Flowchart: Process 172">
            <a:extLst>
              <a:ext uri="{FF2B5EF4-FFF2-40B4-BE49-F238E27FC236}">
                <a16:creationId xmlns:a16="http://schemas.microsoft.com/office/drawing/2014/main" id="{0F7A3D3A-5E11-4412-8DEE-5A86FC1B429C}"/>
              </a:ext>
            </a:extLst>
          </p:cNvPr>
          <p:cNvSpPr/>
          <p:nvPr/>
        </p:nvSpPr>
        <p:spPr>
          <a:xfrm>
            <a:off x="8145876" y="528828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5" name="TextBox 174">
            <a:extLst>
              <a:ext uri="{FF2B5EF4-FFF2-40B4-BE49-F238E27FC236}">
                <a16:creationId xmlns:a16="http://schemas.microsoft.com/office/drawing/2014/main" id="{01F52235-CC6D-42E6-8581-5129E80467AE}"/>
              </a:ext>
            </a:extLst>
          </p:cNvPr>
          <p:cNvSpPr txBox="1"/>
          <p:nvPr/>
        </p:nvSpPr>
        <p:spPr>
          <a:xfrm>
            <a:off x="8115300" y="5482829"/>
            <a:ext cx="1559930" cy="260687"/>
          </a:xfrm>
          <a:prstGeom prst="rect">
            <a:avLst/>
          </a:prstGeom>
          <a:noFill/>
        </p:spPr>
        <p:txBody>
          <a:bodyPr wrap="square" rtlCol="0">
            <a:spAutoFit/>
          </a:bodyPr>
          <a:lstStyle/>
          <a:p>
            <a:r>
              <a:rPr lang="en-US" sz="800" dirty="0"/>
              <a:t>Remove / Retire on Portal</a:t>
            </a:r>
          </a:p>
        </p:txBody>
      </p:sp>
      <p:sp>
        <p:nvSpPr>
          <p:cNvPr id="176" name="Arrow: Notched Right 175">
            <a:extLst>
              <a:ext uri="{FF2B5EF4-FFF2-40B4-BE49-F238E27FC236}">
                <a16:creationId xmlns:a16="http://schemas.microsoft.com/office/drawing/2014/main" id="{1F2D300D-9372-407C-ACF5-D15E499A5411}"/>
              </a:ext>
            </a:extLst>
          </p:cNvPr>
          <p:cNvSpPr/>
          <p:nvPr/>
        </p:nvSpPr>
        <p:spPr>
          <a:xfrm rot="16200000">
            <a:off x="10717466" y="28307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Notched Right 176">
            <a:extLst>
              <a:ext uri="{FF2B5EF4-FFF2-40B4-BE49-F238E27FC236}">
                <a16:creationId xmlns:a16="http://schemas.microsoft.com/office/drawing/2014/main" id="{78FDD95A-42D4-42DA-A3AE-F321A2D226B5}"/>
              </a:ext>
            </a:extLst>
          </p:cNvPr>
          <p:cNvSpPr/>
          <p:nvPr/>
        </p:nvSpPr>
        <p:spPr>
          <a:xfrm rot="5400000">
            <a:off x="8685466" y="46595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Process 177">
            <a:extLst>
              <a:ext uri="{FF2B5EF4-FFF2-40B4-BE49-F238E27FC236}">
                <a16:creationId xmlns:a16="http://schemas.microsoft.com/office/drawing/2014/main" id="{EBE547CA-62F4-43AF-B7E1-12A5F39B5779}"/>
              </a:ext>
            </a:extLst>
          </p:cNvPr>
          <p:cNvSpPr/>
          <p:nvPr/>
        </p:nvSpPr>
        <p:spPr>
          <a:xfrm>
            <a:off x="8156036" y="343962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9" name="TextBox 178">
            <a:extLst>
              <a:ext uri="{FF2B5EF4-FFF2-40B4-BE49-F238E27FC236}">
                <a16:creationId xmlns:a16="http://schemas.microsoft.com/office/drawing/2014/main" id="{3A5ACD23-6815-48E1-9284-4D1B2B5C14DA}"/>
              </a:ext>
            </a:extLst>
          </p:cNvPr>
          <p:cNvSpPr txBox="1"/>
          <p:nvPr/>
        </p:nvSpPr>
        <p:spPr>
          <a:xfrm>
            <a:off x="8310880" y="3495040"/>
            <a:ext cx="1565010" cy="215444"/>
          </a:xfrm>
          <a:prstGeom prst="rect">
            <a:avLst/>
          </a:prstGeom>
          <a:noFill/>
        </p:spPr>
        <p:txBody>
          <a:bodyPr wrap="square" rtlCol="0">
            <a:spAutoFit/>
          </a:bodyPr>
          <a:lstStyle/>
          <a:p>
            <a:r>
              <a:rPr lang="en-US" sz="800" dirty="0"/>
              <a:t>If Reject</a:t>
            </a:r>
          </a:p>
        </p:txBody>
      </p:sp>
      <p:sp>
        <p:nvSpPr>
          <p:cNvPr id="180" name="Arrow: Notched Right 179">
            <a:extLst>
              <a:ext uri="{FF2B5EF4-FFF2-40B4-BE49-F238E27FC236}">
                <a16:creationId xmlns:a16="http://schemas.microsoft.com/office/drawing/2014/main" id="{3674B632-06D5-48AB-A9C6-0F0BF70B3C07}"/>
              </a:ext>
            </a:extLst>
          </p:cNvPr>
          <p:cNvSpPr/>
          <p:nvPr/>
        </p:nvSpPr>
        <p:spPr>
          <a:xfrm rot="5400000">
            <a:off x="8695626" y="284089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Process 180">
            <a:extLst>
              <a:ext uri="{FF2B5EF4-FFF2-40B4-BE49-F238E27FC236}">
                <a16:creationId xmlns:a16="http://schemas.microsoft.com/office/drawing/2014/main" id="{8A8F135E-AF40-40CD-9099-4CCF9442EFD2}"/>
              </a:ext>
            </a:extLst>
          </p:cNvPr>
          <p:cNvSpPr/>
          <p:nvPr/>
        </p:nvSpPr>
        <p:spPr>
          <a:xfrm>
            <a:off x="8176356" y="401874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B9988CC6-A7E2-42A8-A23B-26B2B551B35D}"/>
              </a:ext>
            </a:extLst>
          </p:cNvPr>
          <p:cNvSpPr txBox="1"/>
          <p:nvPr/>
        </p:nvSpPr>
        <p:spPr>
          <a:xfrm>
            <a:off x="8331200" y="4074160"/>
            <a:ext cx="1565010" cy="215444"/>
          </a:xfrm>
          <a:prstGeom prst="rect">
            <a:avLst/>
          </a:prstGeom>
          <a:noFill/>
        </p:spPr>
        <p:txBody>
          <a:bodyPr wrap="square" rtlCol="0">
            <a:spAutoFit/>
          </a:bodyPr>
          <a:lstStyle/>
          <a:p>
            <a:r>
              <a:rPr lang="en-US" sz="800" dirty="0"/>
              <a:t>If Confirm</a:t>
            </a:r>
          </a:p>
        </p:txBody>
      </p:sp>
      <p:sp>
        <p:nvSpPr>
          <p:cNvPr id="183" name="Arrow: Notched Right 182">
            <a:extLst>
              <a:ext uri="{FF2B5EF4-FFF2-40B4-BE49-F238E27FC236}">
                <a16:creationId xmlns:a16="http://schemas.microsoft.com/office/drawing/2014/main" id="{12A16F0B-FFE8-4D85-ABA2-2863933119D0}"/>
              </a:ext>
            </a:extLst>
          </p:cNvPr>
          <p:cNvSpPr/>
          <p:nvPr/>
        </p:nvSpPr>
        <p:spPr>
          <a:xfrm>
            <a:off x="9730041" y="347589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Decision 23">
            <a:extLst>
              <a:ext uri="{FF2B5EF4-FFF2-40B4-BE49-F238E27FC236}">
                <a16:creationId xmlns:a16="http://schemas.microsoft.com/office/drawing/2014/main" id="{C233C96D-A98C-4EF5-8070-8AB9821E0FC6}"/>
              </a:ext>
            </a:extLst>
          </p:cNvPr>
          <p:cNvSpPr/>
          <p:nvPr/>
        </p:nvSpPr>
        <p:spPr>
          <a:xfrm>
            <a:off x="8179049" y="1591551"/>
            <a:ext cx="1371682" cy="963382"/>
          </a:xfrm>
          <a:prstGeom prst="flowChartDecision">
            <a:avLst/>
          </a:prstGeom>
          <a:ln w="508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184" name="TextBox 183">
            <a:extLst>
              <a:ext uri="{FF2B5EF4-FFF2-40B4-BE49-F238E27FC236}">
                <a16:creationId xmlns:a16="http://schemas.microsoft.com/office/drawing/2014/main" id="{4EC6AF2C-8198-4EFC-95CF-8AA9480CE80A}"/>
              </a:ext>
            </a:extLst>
          </p:cNvPr>
          <p:cNvSpPr txBox="1"/>
          <p:nvPr/>
        </p:nvSpPr>
        <p:spPr>
          <a:xfrm>
            <a:off x="8496663" y="1915435"/>
            <a:ext cx="1273455" cy="346975"/>
          </a:xfrm>
          <a:prstGeom prst="rect">
            <a:avLst/>
          </a:prstGeom>
          <a:noFill/>
        </p:spPr>
        <p:txBody>
          <a:bodyPr wrap="square" rtlCol="0">
            <a:spAutoFit/>
          </a:bodyPr>
          <a:lstStyle/>
          <a:p>
            <a:r>
              <a:rPr lang="en-US" sz="800" dirty="0"/>
              <a:t>Send for Confirmation</a:t>
            </a:r>
          </a:p>
        </p:txBody>
      </p:sp>
      <p:sp>
        <p:nvSpPr>
          <p:cNvPr id="160" name="Flowchart: Process 159">
            <a:extLst>
              <a:ext uri="{FF2B5EF4-FFF2-40B4-BE49-F238E27FC236}">
                <a16:creationId xmlns:a16="http://schemas.microsoft.com/office/drawing/2014/main" id="{D67F4C4D-C7F6-4363-BD8E-3F606D25D0E5}"/>
              </a:ext>
            </a:extLst>
          </p:cNvPr>
          <p:cNvSpPr/>
          <p:nvPr/>
        </p:nvSpPr>
        <p:spPr>
          <a:xfrm>
            <a:off x="10223524" y="3512164"/>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2" name="TextBox 41">
            <a:extLst>
              <a:ext uri="{FF2B5EF4-FFF2-40B4-BE49-F238E27FC236}">
                <a16:creationId xmlns:a16="http://schemas.microsoft.com/office/drawing/2014/main" id="{DF632D59-ED33-4958-B76B-3BE83B851578}"/>
              </a:ext>
            </a:extLst>
          </p:cNvPr>
          <p:cNvSpPr txBox="1"/>
          <p:nvPr/>
        </p:nvSpPr>
        <p:spPr>
          <a:xfrm rot="10800000" flipV="1">
            <a:off x="10359671" y="3624102"/>
            <a:ext cx="1145989" cy="567583"/>
          </a:xfrm>
          <a:prstGeom prst="rect">
            <a:avLst/>
          </a:prstGeom>
          <a:noFill/>
        </p:spPr>
        <p:txBody>
          <a:bodyPr wrap="square" rtlCol="0">
            <a:spAutoFit/>
          </a:bodyPr>
          <a:lstStyle/>
          <a:p>
            <a:r>
              <a:rPr lang="en-US" sz="800" dirty="0"/>
              <a:t>Asset Owner update Asset and send for approval</a:t>
            </a:r>
          </a:p>
        </p:txBody>
      </p:sp>
    </p:spTree>
    <p:extLst>
      <p:ext uri="{BB962C8B-B14F-4D97-AF65-F5344CB8AC3E}">
        <p14:creationId xmlns:p14="http://schemas.microsoft.com/office/powerpoint/2010/main" val="347340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9965CFC-4BA9-45B8-8EBC-8B0637400908}"/>
              </a:ext>
            </a:extLst>
          </p:cNvPr>
          <p:cNvSpPr/>
          <p:nvPr/>
        </p:nvSpPr>
        <p:spPr>
          <a:xfrm>
            <a:off x="2057400" y="152400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57" name="Flowchart: Process 156">
            <a:extLst>
              <a:ext uri="{FF2B5EF4-FFF2-40B4-BE49-F238E27FC236}">
                <a16:creationId xmlns:a16="http://schemas.microsoft.com/office/drawing/2014/main" id="{8B06E5A9-C221-4084-A2E2-1D450FD26B4D}"/>
              </a:ext>
            </a:extLst>
          </p:cNvPr>
          <p:cNvSpPr/>
          <p:nvPr/>
        </p:nvSpPr>
        <p:spPr>
          <a:xfrm>
            <a:off x="61811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6" name="Flowchart: Process 155">
            <a:extLst>
              <a:ext uri="{FF2B5EF4-FFF2-40B4-BE49-F238E27FC236}">
                <a16:creationId xmlns:a16="http://schemas.microsoft.com/office/drawing/2014/main" id="{B1B4454C-1DFC-4512-B6DF-F6FE8DAA386D}"/>
              </a:ext>
            </a:extLst>
          </p:cNvPr>
          <p:cNvSpPr/>
          <p:nvPr/>
        </p:nvSpPr>
        <p:spPr>
          <a:xfrm>
            <a:off x="4171411"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Flowchart: Process 11">
            <a:extLst>
              <a:ext uri="{FF2B5EF4-FFF2-40B4-BE49-F238E27FC236}">
                <a16:creationId xmlns:a16="http://schemas.microsoft.com/office/drawing/2014/main" id="{7B4A431D-85EF-468D-A872-EACB7EDE8DFA}"/>
              </a:ext>
            </a:extLst>
          </p:cNvPr>
          <p:cNvSpPr/>
          <p:nvPr/>
        </p:nvSpPr>
        <p:spPr>
          <a:xfrm>
            <a:off x="2161636"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6D70F3F8-1108-4EE0-A2B2-37D24C3CA6AA}"/>
              </a:ext>
            </a:extLst>
          </p:cNvPr>
          <p:cNvSpPr/>
          <p:nvPr/>
        </p:nvSpPr>
        <p:spPr>
          <a:xfrm>
            <a:off x="491835" y="990600"/>
            <a:ext cx="11423940" cy="5435060"/>
          </a:xfrm>
          <a:prstGeom prst="rect">
            <a:avLst/>
          </a:prstGeom>
          <a:noFill/>
          <a:ln cmpd="sng">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Verdana"/>
                <a:ea typeface="+mn-ea"/>
                <a:cs typeface="+mn-cs"/>
              </a:rPr>
              <a:t>  </a:t>
            </a:r>
          </a:p>
        </p:txBody>
      </p:sp>
      <p:sp>
        <p:nvSpPr>
          <p:cNvPr id="26" name="Title 25">
            <a:extLst>
              <a:ext uri="{FF2B5EF4-FFF2-40B4-BE49-F238E27FC236}">
                <a16:creationId xmlns:a16="http://schemas.microsoft.com/office/drawing/2014/main" id="{8819DC07-FB40-4ACC-8A6E-CD2B974DB38B}"/>
              </a:ext>
            </a:extLst>
          </p:cNvPr>
          <p:cNvSpPr>
            <a:spLocks noGrp="1"/>
          </p:cNvSpPr>
          <p:nvPr>
            <p:ph type="title" idx="4294967295"/>
          </p:nvPr>
        </p:nvSpPr>
        <p:spPr>
          <a:xfrm>
            <a:off x="0" y="-266700"/>
            <a:ext cx="11125200" cy="1104900"/>
          </a:xfrm>
        </p:spPr>
        <p:txBody>
          <a:bodyPr/>
          <a:lstStyle/>
          <a:p>
            <a:r>
              <a:rPr lang="en-US" dirty="0"/>
              <a:t>  Create Assets</a:t>
            </a:r>
          </a:p>
        </p:txBody>
      </p:sp>
      <p:sp>
        <p:nvSpPr>
          <p:cNvPr id="185" name="TextBox 184">
            <a:extLst>
              <a:ext uri="{FF2B5EF4-FFF2-40B4-BE49-F238E27FC236}">
                <a16:creationId xmlns:a16="http://schemas.microsoft.com/office/drawing/2014/main" id="{FF90F372-195A-4A96-8D38-EB7CD32DC66E}"/>
              </a:ext>
            </a:extLst>
          </p:cNvPr>
          <p:cNvSpPr txBox="1"/>
          <p:nvPr/>
        </p:nvSpPr>
        <p:spPr>
          <a:xfrm>
            <a:off x="1001483" y="873946"/>
            <a:ext cx="1187732" cy="24622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prstClr val="black"/>
                </a:solidFill>
                <a:latin typeface="Verdana"/>
              </a:rPr>
              <a:t>Submit Assets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11" name="TextBox 10">
            <a:extLst>
              <a:ext uri="{FF2B5EF4-FFF2-40B4-BE49-F238E27FC236}">
                <a16:creationId xmlns:a16="http://schemas.microsoft.com/office/drawing/2014/main" id="{D8A7950A-E51E-439E-8DDB-43F414AC63F8}"/>
              </a:ext>
            </a:extLst>
          </p:cNvPr>
          <p:cNvSpPr txBox="1"/>
          <p:nvPr/>
        </p:nvSpPr>
        <p:spPr>
          <a:xfrm>
            <a:off x="2202256" y="1912402"/>
            <a:ext cx="1539534" cy="338554"/>
          </a:xfrm>
          <a:prstGeom prst="rect">
            <a:avLst/>
          </a:prstGeom>
          <a:noFill/>
        </p:spPr>
        <p:txBody>
          <a:bodyPr wrap="square" rtlCol="0">
            <a:spAutoFit/>
          </a:bodyPr>
          <a:lstStyle/>
          <a:p>
            <a:r>
              <a:rPr lang="en-US" sz="800" dirty="0"/>
              <a:t>Log into Innovation Theater</a:t>
            </a:r>
          </a:p>
        </p:txBody>
      </p:sp>
      <p:sp>
        <p:nvSpPr>
          <p:cNvPr id="129" name="TextBox 128">
            <a:extLst>
              <a:ext uri="{FF2B5EF4-FFF2-40B4-BE49-F238E27FC236}">
                <a16:creationId xmlns:a16="http://schemas.microsoft.com/office/drawing/2014/main" id="{1DF8FEA7-59D2-4117-BD8E-C9C1935C3F6F}"/>
              </a:ext>
            </a:extLst>
          </p:cNvPr>
          <p:cNvSpPr txBox="1"/>
          <p:nvPr/>
        </p:nvSpPr>
        <p:spPr>
          <a:xfrm>
            <a:off x="4298545" y="1820705"/>
            <a:ext cx="1282901" cy="461665"/>
          </a:xfrm>
          <a:prstGeom prst="rect">
            <a:avLst/>
          </a:prstGeom>
          <a:noFill/>
        </p:spPr>
        <p:txBody>
          <a:bodyPr wrap="square" rtlCol="0">
            <a:spAutoFit/>
          </a:bodyPr>
          <a:lstStyle/>
          <a:p>
            <a:r>
              <a:rPr lang="en-US" sz="800" dirty="0"/>
              <a:t>Mouse move over to the User Profile (Top right corner)</a:t>
            </a:r>
          </a:p>
        </p:txBody>
      </p:sp>
      <p:sp>
        <p:nvSpPr>
          <p:cNvPr id="130" name="TextBox 129">
            <a:extLst>
              <a:ext uri="{FF2B5EF4-FFF2-40B4-BE49-F238E27FC236}">
                <a16:creationId xmlns:a16="http://schemas.microsoft.com/office/drawing/2014/main" id="{3C010611-6961-4A0C-9BF4-863B05222D1F}"/>
              </a:ext>
            </a:extLst>
          </p:cNvPr>
          <p:cNvSpPr txBox="1"/>
          <p:nvPr/>
        </p:nvSpPr>
        <p:spPr>
          <a:xfrm>
            <a:off x="6438901" y="1819275"/>
            <a:ext cx="1057274" cy="584775"/>
          </a:xfrm>
          <a:prstGeom prst="rect">
            <a:avLst/>
          </a:prstGeom>
          <a:noFill/>
        </p:spPr>
        <p:txBody>
          <a:bodyPr wrap="square" rtlCol="0">
            <a:spAutoFit/>
          </a:bodyPr>
          <a:lstStyle/>
          <a:p>
            <a:r>
              <a:rPr lang="en-US" sz="800" dirty="0"/>
              <a:t>Click on My Assets and then click on Create Assets</a:t>
            </a:r>
          </a:p>
        </p:txBody>
      </p:sp>
      <p:sp>
        <p:nvSpPr>
          <p:cNvPr id="13" name="Arrow: Notched Right 12">
            <a:extLst>
              <a:ext uri="{FF2B5EF4-FFF2-40B4-BE49-F238E27FC236}">
                <a16:creationId xmlns:a16="http://schemas.microsoft.com/office/drawing/2014/main" id="{5F14696E-D36D-465F-86F8-F6B309CC1D78}"/>
              </a:ext>
            </a:extLst>
          </p:cNvPr>
          <p:cNvSpPr/>
          <p:nvPr/>
        </p:nvSpPr>
        <p:spPr>
          <a:xfrm>
            <a:off x="3748341" y="195570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E931233-6FC2-41A4-B21D-06DDEC2DA6A1}"/>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58" name="Arrow: Notched Right 157">
            <a:extLst>
              <a:ext uri="{FF2B5EF4-FFF2-40B4-BE49-F238E27FC236}">
                <a16:creationId xmlns:a16="http://schemas.microsoft.com/office/drawing/2014/main" id="{A0A723E4-D3A2-404B-9F14-A17947311756}"/>
              </a:ext>
            </a:extLst>
          </p:cNvPr>
          <p:cNvSpPr/>
          <p:nvPr/>
        </p:nvSpPr>
        <p:spPr>
          <a:xfrm>
            <a:off x="5729541"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Process 159">
            <a:extLst>
              <a:ext uri="{FF2B5EF4-FFF2-40B4-BE49-F238E27FC236}">
                <a16:creationId xmlns:a16="http://schemas.microsoft.com/office/drawing/2014/main" id="{D67F4C4D-C7F6-4363-BD8E-3F606D25D0E5}"/>
              </a:ext>
            </a:extLst>
          </p:cNvPr>
          <p:cNvSpPr/>
          <p:nvPr/>
        </p:nvSpPr>
        <p:spPr>
          <a:xfrm>
            <a:off x="101435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9" name="Flowchart: Process 158">
            <a:extLst>
              <a:ext uri="{FF2B5EF4-FFF2-40B4-BE49-F238E27FC236}">
                <a16:creationId xmlns:a16="http://schemas.microsoft.com/office/drawing/2014/main" id="{72530D32-892B-4D40-81DE-AB13320B8887}"/>
              </a:ext>
            </a:extLst>
          </p:cNvPr>
          <p:cNvSpPr/>
          <p:nvPr/>
        </p:nvSpPr>
        <p:spPr>
          <a:xfrm>
            <a:off x="8156599" y="1754618"/>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1" name="TextBox 160">
            <a:extLst>
              <a:ext uri="{FF2B5EF4-FFF2-40B4-BE49-F238E27FC236}">
                <a16:creationId xmlns:a16="http://schemas.microsoft.com/office/drawing/2014/main" id="{D531E052-9460-471B-8B21-D8E902E064A4}"/>
              </a:ext>
            </a:extLst>
          </p:cNvPr>
          <p:cNvSpPr txBox="1"/>
          <p:nvPr/>
        </p:nvSpPr>
        <p:spPr>
          <a:xfrm>
            <a:off x="8210550" y="1908631"/>
            <a:ext cx="1257300" cy="338554"/>
          </a:xfrm>
          <a:prstGeom prst="rect">
            <a:avLst/>
          </a:prstGeom>
          <a:noFill/>
        </p:spPr>
        <p:txBody>
          <a:bodyPr wrap="square" rtlCol="0">
            <a:spAutoFit/>
          </a:bodyPr>
          <a:lstStyle/>
          <a:p>
            <a:r>
              <a:rPr lang="en-US" sz="800" dirty="0"/>
              <a:t>Enter / update Asset Details</a:t>
            </a:r>
          </a:p>
        </p:txBody>
      </p:sp>
      <p:sp>
        <p:nvSpPr>
          <p:cNvPr id="162" name="TextBox 161">
            <a:extLst>
              <a:ext uri="{FF2B5EF4-FFF2-40B4-BE49-F238E27FC236}">
                <a16:creationId xmlns:a16="http://schemas.microsoft.com/office/drawing/2014/main" id="{95A9D4AE-A383-453D-BDA0-A76875B56355}"/>
              </a:ext>
            </a:extLst>
          </p:cNvPr>
          <p:cNvSpPr txBox="1"/>
          <p:nvPr/>
        </p:nvSpPr>
        <p:spPr>
          <a:xfrm>
            <a:off x="10376578" y="1902045"/>
            <a:ext cx="997595" cy="319129"/>
          </a:xfrm>
          <a:prstGeom prst="rect">
            <a:avLst/>
          </a:prstGeom>
          <a:noFill/>
        </p:spPr>
        <p:txBody>
          <a:bodyPr wrap="square" rtlCol="0">
            <a:spAutoFit/>
          </a:bodyPr>
          <a:lstStyle/>
          <a:p>
            <a:r>
              <a:rPr lang="en-US" sz="800" dirty="0"/>
              <a:t>Click on Submit Button</a:t>
            </a:r>
          </a:p>
        </p:txBody>
      </p:sp>
      <p:sp>
        <p:nvSpPr>
          <p:cNvPr id="163" name="Arrow: Notched Right 162">
            <a:extLst>
              <a:ext uri="{FF2B5EF4-FFF2-40B4-BE49-F238E27FC236}">
                <a16:creationId xmlns:a16="http://schemas.microsoft.com/office/drawing/2014/main" id="{47B63101-A762-40BC-B803-DC7B63F9B8B7}"/>
              </a:ext>
            </a:extLst>
          </p:cNvPr>
          <p:cNvSpPr/>
          <p:nvPr/>
        </p:nvSpPr>
        <p:spPr>
          <a:xfrm>
            <a:off x="9701466" y="193665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Arrow: Notched Right 163">
            <a:extLst>
              <a:ext uri="{FF2B5EF4-FFF2-40B4-BE49-F238E27FC236}">
                <a16:creationId xmlns:a16="http://schemas.microsoft.com/office/drawing/2014/main" id="{2412F25B-FF76-4787-B025-F5C70E05A4BE}"/>
              </a:ext>
            </a:extLst>
          </p:cNvPr>
          <p:cNvSpPr/>
          <p:nvPr/>
        </p:nvSpPr>
        <p:spPr>
          <a:xfrm>
            <a:off x="7701216"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0319AB45-9CFC-4ED0-A02F-BBB6E3B93B47}"/>
              </a:ext>
            </a:extLst>
          </p:cNvPr>
          <p:cNvSpPr/>
          <p:nvPr/>
        </p:nvSpPr>
        <p:spPr>
          <a:xfrm>
            <a:off x="609600" y="1493520"/>
            <a:ext cx="1374461" cy="47244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Top Corners One Rounded and One Snipped 21">
            <a:extLst>
              <a:ext uri="{FF2B5EF4-FFF2-40B4-BE49-F238E27FC236}">
                <a16:creationId xmlns:a16="http://schemas.microsoft.com/office/drawing/2014/main" id="{97D87FFC-1A98-473B-96E6-960E16F769D1}"/>
              </a:ext>
            </a:extLst>
          </p:cNvPr>
          <p:cNvSpPr/>
          <p:nvPr/>
        </p:nvSpPr>
        <p:spPr>
          <a:xfrm>
            <a:off x="685248" y="175260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5" name="Rectangle: Top Corners One Rounded and One Snipped 164">
            <a:extLst>
              <a:ext uri="{FF2B5EF4-FFF2-40B4-BE49-F238E27FC236}">
                <a16:creationId xmlns:a16="http://schemas.microsoft.com/office/drawing/2014/main" id="{BDA1D654-DC3D-4E7F-9820-D96E927C7613}"/>
              </a:ext>
            </a:extLst>
          </p:cNvPr>
          <p:cNvSpPr/>
          <p:nvPr/>
        </p:nvSpPr>
        <p:spPr>
          <a:xfrm>
            <a:off x="675088" y="352044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6" name="Rectangle: Top Corners One Rounded and One Snipped 165">
            <a:extLst>
              <a:ext uri="{FF2B5EF4-FFF2-40B4-BE49-F238E27FC236}">
                <a16:creationId xmlns:a16="http://schemas.microsoft.com/office/drawing/2014/main" id="{CBCBDAE2-5683-459A-BAF3-90EE54F7E788}"/>
              </a:ext>
            </a:extLst>
          </p:cNvPr>
          <p:cNvSpPr/>
          <p:nvPr/>
        </p:nvSpPr>
        <p:spPr>
          <a:xfrm>
            <a:off x="675088" y="522732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23" name="TextBox 22">
            <a:extLst>
              <a:ext uri="{FF2B5EF4-FFF2-40B4-BE49-F238E27FC236}">
                <a16:creationId xmlns:a16="http://schemas.microsoft.com/office/drawing/2014/main" id="{74449B5E-B8FE-4D66-AC0D-F7D091E809B3}"/>
              </a:ext>
            </a:extLst>
          </p:cNvPr>
          <p:cNvSpPr txBox="1"/>
          <p:nvPr/>
        </p:nvSpPr>
        <p:spPr>
          <a:xfrm>
            <a:off x="698927" y="1917496"/>
            <a:ext cx="1078083" cy="246221"/>
          </a:xfrm>
          <a:prstGeom prst="rect">
            <a:avLst/>
          </a:prstGeom>
          <a:noFill/>
        </p:spPr>
        <p:txBody>
          <a:bodyPr wrap="square" rtlCol="0">
            <a:spAutoFit/>
          </a:bodyPr>
          <a:lstStyle/>
          <a:p>
            <a:r>
              <a:rPr lang="en-US" sz="1000" dirty="0"/>
              <a:t>Asset Owner</a:t>
            </a:r>
          </a:p>
        </p:txBody>
      </p:sp>
      <p:sp>
        <p:nvSpPr>
          <p:cNvPr id="167" name="TextBox 166">
            <a:extLst>
              <a:ext uri="{FF2B5EF4-FFF2-40B4-BE49-F238E27FC236}">
                <a16:creationId xmlns:a16="http://schemas.microsoft.com/office/drawing/2014/main" id="{EC3BAB1F-485B-4AC2-9FD6-62DB9703C285}"/>
              </a:ext>
            </a:extLst>
          </p:cNvPr>
          <p:cNvSpPr txBox="1"/>
          <p:nvPr/>
        </p:nvSpPr>
        <p:spPr>
          <a:xfrm>
            <a:off x="729407" y="3695496"/>
            <a:ext cx="1078083" cy="246221"/>
          </a:xfrm>
          <a:prstGeom prst="rect">
            <a:avLst/>
          </a:prstGeom>
          <a:noFill/>
        </p:spPr>
        <p:txBody>
          <a:bodyPr wrap="square" rtlCol="0">
            <a:spAutoFit/>
          </a:bodyPr>
          <a:lstStyle/>
          <a:p>
            <a:r>
              <a:rPr lang="en-US" sz="1000" dirty="0"/>
              <a:t>AIE Board</a:t>
            </a:r>
          </a:p>
        </p:txBody>
      </p:sp>
      <p:sp>
        <p:nvSpPr>
          <p:cNvPr id="168" name="TextBox 167">
            <a:extLst>
              <a:ext uri="{FF2B5EF4-FFF2-40B4-BE49-F238E27FC236}">
                <a16:creationId xmlns:a16="http://schemas.microsoft.com/office/drawing/2014/main" id="{68D45633-231D-4404-AACC-2C49FAFBC232}"/>
              </a:ext>
            </a:extLst>
          </p:cNvPr>
          <p:cNvSpPr txBox="1"/>
          <p:nvPr/>
        </p:nvSpPr>
        <p:spPr>
          <a:xfrm>
            <a:off x="751840" y="5384800"/>
            <a:ext cx="1055650" cy="400110"/>
          </a:xfrm>
          <a:prstGeom prst="rect">
            <a:avLst/>
          </a:prstGeom>
          <a:noFill/>
        </p:spPr>
        <p:txBody>
          <a:bodyPr wrap="square" rtlCol="0">
            <a:spAutoFit/>
          </a:bodyPr>
          <a:lstStyle/>
          <a:p>
            <a:r>
              <a:rPr lang="en-US" sz="1000" dirty="0"/>
              <a:t>Innovation Theater</a:t>
            </a:r>
          </a:p>
        </p:txBody>
      </p:sp>
      <p:sp>
        <p:nvSpPr>
          <p:cNvPr id="169" name="Rectangle: Rounded Corners 168">
            <a:extLst>
              <a:ext uri="{FF2B5EF4-FFF2-40B4-BE49-F238E27FC236}">
                <a16:creationId xmlns:a16="http://schemas.microsoft.com/office/drawing/2014/main" id="{FB8AA5C9-F6DB-444E-817B-5059AB4BAB58}"/>
              </a:ext>
            </a:extLst>
          </p:cNvPr>
          <p:cNvSpPr/>
          <p:nvPr/>
        </p:nvSpPr>
        <p:spPr>
          <a:xfrm>
            <a:off x="2057400" y="333248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0" name="Rectangle: Rounded Corners 169">
            <a:extLst>
              <a:ext uri="{FF2B5EF4-FFF2-40B4-BE49-F238E27FC236}">
                <a16:creationId xmlns:a16="http://schemas.microsoft.com/office/drawing/2014/main" id="{CAF60416-C2D5-47B7-8D21-C46BCEB1D509}"/>
              </a:ext>
            </a:extLst>
          </p:cNvPr>
          <p:cNvSpPr/>
          <p:nvPr/>
        </p:nvSpPr>
        <p:spPr>
          <a:xfrm>
            <a:off x="2057400" y="506984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3" name="Flowchart: Process 172">
            <a:extLst>
              <a:ext uri="{FF2B5EF4-FFF2-40B4-BE49-F238E27FC236}">
                <a16:creationId xmlns:a16="http://schemas.microsoft.com/office/drawing/2014/main" id="{0F7A3D3A-5E11-4412-8DEE-5A86FC1B429C}"/>
              </a:ext>
            </a:extLst>
          </p:cNvPr>
          <p:cNvSpPr/>
          <p:nvPr/>
        </p:nvSpPr>
        <p:spPr>
          <a:xfrm>
            <a:off x="8145876" y="528828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5" name="TextBox 174">
            <a:extLst>
              <a:ext uri="{FF2B5EF4-FFF2-40B4-BE49-F238E27FC236}">
                <a16:creationId xmlns:a16="http://schemas.microsoft.com/office/drawing/2014/main" id="{01F52235-CC6D-42E6-8581-5129E80467AE}"/>
              </a:ext>
            </a:extLst>
          </p:cNvPr>
          <p:cNvSpPr txBox="1"/>
          <p:nvPr/>
        </p:nvSpPr>
        <p:spPr>
          <a:xfrm>
            <a:off x="8300720" y="5506720"/>
            <a:ext cx="1565010" cy="215444"/>
          </a:xfrm>
          <a:prstGeom prst="rect">
            <a:avLst/>
          </a:prstGeom>
          <a:noFill/>
        </p:spPr>
        <p:txBody>
          <a:bodyPr wrap="square" rtlCol="0">
            <a:spAutoFit/>
          </a:bodyPr>
          <a:lstStyle/>
          <a:p>
            <a:r>
              <a:rPr lang="en-US" sz="800" dirty="0"/>
              <a:t>Publish on Portal</a:t>
            </a:r>
          </a:p>
        </p:txBody>
      </p:sp>
      <p:sp>
        <p:nvSpPr>
          <p:cNvPr id="176" name="Arrow: Notched Right 175">
            <a:extLst>
              <a:ext uri="{FF2B5EF4-FFF2-40B4-BE49-F238E27FC236}">
                <a16:creationId xmlns:a16="http://schemas.microsoft.com/office/drawing/2014/main" id="{1F2D300D-9372-407C-ACF5-D15E499A5411}"/>
              </a:ext>
            </a:extLst>
          </p:cNvPr>
          <p:cNvSpPr/>
          <p:nvPr/>
        </p:nvSpPr>
        <p:spPr>
          <a:xfrm rot="5400000">
            <a:off x="10717466" y="28307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Notched Right 176">
            <a:extLst>
              <a:ext uri="{FF2B5EF4-FFF2-40B4-BE49-F238E27FC236}">
                <a16:creationId xmlns:a16="http://schemas.microsoft.com/office/drawing/2014/main" id="{78FDD95A-42D4-42DA-A3AE-F321A2D226B5}"/>
              </a:ext>
            </a:extLst>
          </p:cNvPr>
          <p:cNvSpPr/>
          <p:nvPr/>
        </p:nvSpPr>
        <p:spPr>
          <a:xfrm rot="5400000">
            <a:off x="8715946" y="46595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Process 177">
            <a:extLst>
              <a:ext uri="{FF2B5EF4-FFF2-40B4-BE49-F238E27FC236}">
                <a16:creationId xmlns:a16="http://schemas.microsoft.com/office/drawing/2014/main" id="{EBE547CA-62F4-43AF-B7E1-12A5F39B5779}"/>
              </a:ext>
            </a:extLst>
          </p:cNvPr>
          <p:cNvSpPr/>
          <p:nvPr/>
        </p:nvSpPr>
        <p:spPr>
          <a:xfrm>
            <a:off x="8156036" y="343962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9" name="TextBox 178">
            <a:extLst>
              <a:ext uri="{FF2B5EF4-FFF2-40B4-BE49-F238E27FC236}">
                <a16:creationId xmlns:a16="http://schemas.microsoft.com/office/drawing/2014/main" id="{3A5ACD23-6815-48E1-9284-4D1B2B5C14DA}"/>
              </a:ext>
            </a:extLst>
          </p:cNvPr>
          <p:cNvSpPr txBox="1"/>
          <p:nvPr/>
        </p:nvSpPr>
        <p:spPr>
          <a:xfrm>
            <a:off x="8310880" y="3495040"/>
            <a:ext cx="1565010" cy="215444"/>
          </a:xfrm>
          <a:prstGeom prst="rect">
            <a:avLst/>
          </a:prstGeom>
          <a:noFill/>
        </p:spPr>
        <p:txBody>
          <a:bodyPr wrap="square" rtlCol="0">
            <a:spAutoFit/>
          </a:bodyPr>
          <a:lstStyle/>
          <a:p>
            <a:r>
              <a:rPr lang="en-US" sz="800" dirty="0"/>
              <a:t>If Rejected</a:t>
            </a:r>
          </a:p>
        </p:txBody>
      </p:sp>
      <p:sp>
        <p:nvSpPr>
          <p:cNvPr id="180" name="Arrow: Notched Right 179">
            <a:extLst>
              <a:ext uri="{FF2B5EF4-FFF2-40B4-BE49-F238E27FC236}">
                <a16:creationId xmlns:a16="http://schemas.microsoft.com/office/drawing/2014/main" id="{3674B632-06D5-48AB-A9C6-0F0BF70B3C07}"/>
              </a:ext>
            </a:extLst>
          </p:cNvPr>
          <p:cNvSpPr/>
          <p:nvPr/>
        </p:nvSpPr>
        <p:spPr>
          <a:xfrm rot="16200000">
            <a:off x="8736266" y="284089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Process 180">
            <a:extLst>
              <a:ext uri="{FF2B5EF4-FFF2-40B4-BE49-F238E27FC236}">
                <a16:creationId xmlns:a16="http://schemas.microsoft.com/office/drawing/2014/main" id="{8A8F135E-AF40-40CD-9099-4CCF9442EFD2}"/>
              </a:ext>
            </a:extLst>
          </p:cNvPr>
          <p:cNvSpPr/>
          <p:nvPr/>
        </p:nvSpPr>
        <p:spPr>
          <a:xfrm>
            <a:off x="8176356" y="401874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B9988CC6-A7E2-42A8-A23B-26B2B551B35D}"/>
              </a:ext>
            </a:extLst>
          </p:cNvPr>
          <p:cNvSpPr txBox="1"/>
          <p:nvPr/>
        </p:nvSpPr>
        <p:spPr>
          <a:xfrm>
            <a:off x="8331200" y="4074160"/>
            <a:ext cx="1565010" cy="215444"/>
          </a:xfrm>
          <a:prstGeom prst="rect">
            <a:avLst/>
          </a:prstGeom>
          <a:noFill/>
        </p:spPr>
        <p:txBody>
          <a:bodyPr wrap="square" rtlCol="0">
            <a:spAutoFit/>
          </a:bodyPr>
          <a:lstStyle/>
          <a:p>
            <a:r>
              <a:rPr lang="en-US" sz="800" dirty="0"/>
              <a:t>If Approved</a:t>
            </a:r>
          </a:p>
        </p:txBody>
      </p:sp>
      <p:sp>
        <p:nvSpPr>
          <p:cNvPr id="183" name="Arrow: Notched Right 182">
            <a:extLst>
              <a:ext uri="{FF2B5EF4-FFF2-40B4-BE49-F238E27FC236}">
                <a16:creationId xmlns:a16="http://schemas.microsoft.com/office/drawing/2014/main" id="{12A16F0B-FFE8-4D85-ABA2-2863933119D0}"/>
              </a:ext>
            </a:extLst>
          </p:cNvPr>
          <p:cNvSpPr/>
          <p:nvPr/>
        </p:nvSpPr>
        <p:spPr>
          <a:xfrm rot="10800000">
            <a:off x="9701466" y="37451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ecision 23">
            <a:extLst>
              <a:ext uri="{FF2B5EF4-FFF2-40B4-BE49-F238E27FC236}">
                <a16:creationId xmlns:a16="http://schemas.microsoft.com/office/drawing/2014/main" id="{C233C96D-A98C-4EF5-8070-8AB9821E0FC6}"/>
              </a:ext>
            </a:extLst>
          </p:cNvPr>
          <p:cNvSpPr/>
          <p:nvPr/>
        </p:nvSpPr>
        <p:spPr>
          <a:xfrm>
            <a:off x="10256738" y="3400969"/>
            <a:ext cx="1371682" cy="963382"/>
          </a:xfrm>
          <a:prstGeom prst="flowChartDecision">
            <a:avLst/>
          </a:prstGeom>
          <a:ln w="508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184" name="TextBox 183">
            <a:extLst>
              <a:ext uri="{FF2B5EF4-FFF2-40B4-BE49-F238E27FC236}">
                <a16:creationId xmlns:a16="http://schemas.microsoft.com/office/drawing/2014/main" id="{4EC6AF2C-8198-4EFC-95CF-8AA9480CE80A}"/>
              </a:ext>
            </a:extLst>
          </p:cNvPr>
          <p:cNvSpPr txBox="1"/>
          <p:nvPr/>
        </p:nvSpPr>
        <p:spPr>
          <a:xfrm>
            <a:off x="10393680" y="3769360"/>
            <a:ext cx="1565010" cy="215444"/>
          </a:xfrm>
          <a:prstGeom prst="rect">
            <a:avLst/>
          </a:prstGeom>
          <a:noFill/>
        </p:spPr>
        <p:txBody>
          <a:bodyPr wrap="square" rtlCol="0">
            <a:spAutoFit/>
          </a:bodyPr>
          <a:lstStyle/>
          <a:p>
            <a:r>
              <a:rPr lang="en-US" sz="800" dirty="0"/>
              <a:t>Sent for Approval</a:t>
            </a:r>
          </a:p>
        </p:txBody>
      </p:sp>
    </p:spTree>
    <p:extLst>
      <p:ext uri="{BB962C8B-B14F-4D97-AF65-F5344CB8AC3E}">
        <p14:creationId xmlns:p14="http://schemas.microsoft.com/office/powerpoint/2010/main" val="1236768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A74614-DE80-4B2D-8710-987F3E5648E9}"/>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Assets Details</a:t>
            </a:r>
          </a:p>
        </p:txBody>
      </p:sp>
      <p:pic>
        <p:nvPicPr>
          <p:cNvPr id="3" name="Picture 2">
            <a:extLst>
              <a:ext uri="{FF2B5EF4-FFF2-40B4-BE49-F238E27FC236}">
                <a16:creationId xmlns:a16="http://schemas.microsoft.com/office/drawing/2014/main" id="{7B7FF8DC-3D98-455D-81BA-98F82A1BF960}"/>
              </a:ext>
            </a:extLst>
          </p:cNvPr>
          <p:cNvPicPr>
            <a:picLocks noChangeAspect="1"/>
          </p:cNvPicPr>
          <p:nvPr/>
        </p:nvPicPr>
        <p:blipFill>
          <a:blip r:embed="rId2"/>
          <a:stretch>
            <a:fillRect/>
          </a:stretch>
        </p:blipFill>
        <p:spPr>
          <a:xfrm>
            <a:off x="506557" y="1157791"/>
            <a:ext cx="11083636" cy="4999616"/>
          </a:xfrm>
          <a:prstGeom prst="rect">
            <a:avLst/>
          </a:prstGeom>
        </p:spPr>
      </p:pic>
      <p:sp>
        <p:nvSpPr>
          <p:cNvPr id="4" name="TextBox 3">
            <a:extLst>
              <a:ext uri="{FF2B5EF4-FFF2-40B4-BE49-F238E27FC236}">
                <a16:creationId xmlns:a16="http://schemas.microsoft.com/office/drawing/2014/main" id="{B80157D0-57A3-46AF-82B1-A1F60ADF117B}"/>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Tree>
    <p:extLst>
      <p:ext uri="{BB962C8B-B14F-4D97-AF65-F5344CB8AC3E}">
        <p14:creationId xmlns:p14="http://schemas.microsoft.com/office/powerpoint/2010/main" val="303254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5">
            <a:extLst>
              <a:ext uri="{FF2B5EF4-FFF2-40B4-BE49-F238E27FC236}">
                <a16:creationId xmlns:a16="http://schemas.microsoft.com/office/drawing/2014/main" id="{84C2C18B-B1CB-4DDB-89DF-A01F685E46FE}"/>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Assets Details</a:t>
            </a:r>
          </a:p>
        </p:txBody>
      </p:sp>
      <p:pic>
        <p:nvPicPr>
          <p:cNvPr id="5" name="Picture 4">
            <a:extLst>
              <a:ext uri="{FF2B5EF4-FFF2-40B4-BE49-F238E27FC236}">
                <a16:creationId xmlns:a16="http://schemas.microsoft.com/office/drawing/2014/main" id="{1C693033-F951-4E38-A81E-61E70D829B3F}"/>
              </a:ext>
            </a:extLst>
          </p:cNvPr>
          <p:cNvPicPr>
            <a:picLocks noChangeAspect="1"/>
          </p:cNvPicPr>
          <p:nvPr/>
        </p:nvPicPr>
        <p:blipFill>
          <a:blip r:embed="rId2"/>
          <a:stretch>
            <a:fillRect/>
          </a:stretch>
        </p:blipFill>
        <p:spPr>
          <a:xfrm>
            <a:off x="554182" y="768803"/>
            <a:ext cx="11083636" cy="5320395"/>
          </a:xfrm>
          <a:prstGeom prst="rect">
            <a:avLst/>
          </a:prstGeom>
        </p:spPr>
      </p:pic>
      <p:sp>
        <p:nvSpPr>
          <p:cNvPr id="6" name="TextBox 5">
            <a:extLst>
              <a:ext uri="{FF2B5EF4-FFF2-40B4-BE49-F238E27FC236}">
                <a16:creationId xmlns:a16="http://schemas.microsoft.com/office/drawing/2014/main" id="{C34C28AC-F8C8-4C53-9863-0FF124B759A1}"/>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Tree>
    <p:extLst>
      <p:ext uri="{BB962C8B-B14F-4D97-AF65-F5344CB8AC3E}">
        <p14:creationId xmlns:p14="http://schemas.microsoft.com/office/powerpoint/2010/main" val="325211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9965CFC-4BA9-45B8-8EBC-8B0637400908}"/>
              </a:ext>
            </a:extLst>
          </p:cNvPr>
          <p:cNvSpPr/>
          <p:nvPr/>
        </p:nvSpPr>
        <p:spPr>
          <a:xfrm>
            <a:off x="2057400" y="152400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Flowchart: Process 156">
            <a:extLst>
              <a:ext uri="{FF2B5EF4-FFF2-40B4-BE49-F238E27FC236}">
                <a16:creationId xmlns:a16="http://schemas.microsoft.com/office/drawing/2014/main" id="{8B06E5A9-C221-4084-A2E2-1D450FD26B4D}"/>
              </a:ext>
            </a:extLst>
          </p:cNvPr>
          <p:cNvSpPr/>
          <p:nvPr/>
        </p:nvSpPr>
        <p:spPr>
          <a:xfrm>
            <a:off x="61811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6" name="Flowchart: Process 155">
            <a:extLst>
              <a:ext uri="{FF2B5EF4-FFF2-40B4-BE49-F238E27FC236}">
                <a16:creationId xmlns:a16="http://schemas.microsoft.com/office/drawing/2014/main" id="{B1B4454C-1DFC-4512-B6DF-F6FE8DAA386D}"/>
              </a:ext>
            </a:extLst>
          </p:cNvPr>
          <p:cNvSpPr/>
          <p:nvPr/>
        </p:nvSpPr>
        <p:spPr>
          <a:xfrm>
            <a:off x="4171411"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Flowchart: Process 11">
            <a:extLst>
              <a:ext uri="{FF2B5EF4-FFF2-40B4-BE49-F238E27FC236}">
                <a16:creationId xmlns:a16="http://schemas.microsoft.com/office/drawing/2014/main" id="{7B4A431D-85EF-468D-A872-EACB7EDE8DFA}"/>
              </a:ext>
            </a:extLst>
          </p:cNvPr>
          <p:cNvSpPr/>
          <p:nvPr/>
        </p:nvSpPr>
        <p:spPr>
          <a:xfrm>
            <a:off x="2161636"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6D70F3F8-1108-4EE0-A2B2-37D24C3CA6AA}"/>
              </a:ext>
            </a:extLst>
          </p:cNvPr>
          <p:cNvSpPr/>
          <p:nvPr/>
        </p:nvSpPr>
        <p:spPr>
          <a:xfrm>
            <a:off x="491835" y="990600"/>
            <a:ext cx="11423940" cy="5435060"/>
          </a:xfrm>
          <a:prstGeom prst="rect">
            <a:avLst/>
          </a:prstGeom>
          <a:noFill/>
          <a:ln cmpd="sng">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Verdana"/>
                <a:ea typeface="+mn-ea"/>
                <a:cs typeface="+mn-cs"/>
              </a:rPr>
              <a:t>  </a:t>
            </a:r>
          </a:p>
        </p:txBody>
      </p:sp>
      <p:sp>
        <p:nvSpPr>
          <p:cNvPr id="26" name="Title 25">
            <a:extLst>
              <a:ext uri="{FF2B5EF4-FFF2-40B4-BE49-F238E27FC236}">
                <a16:creationId xmlns:a16="http://schemas.microsoft.com/office/drawing/2014/main" id="{8819DC07-FB40-4ACC-8A6E-CD2B974DB38B}"/>
              </a:ext>
            </a:extLst>
          </p:cNvPr>
          <p:cNvSpPr>
            <a:spLocks noGrp="1"/>
          </p:cNvSpPr>
          <p:nvPr>
            <p:ph type="title" idx="4294967295"/>
          </p:nvPr>
        </p:nvSpPr>
        <p:spPr>
          <a:xfrm>
            <a:off x="152400" y="-302260"/>
            <a:ext cx="11125200" cy="1104900"/>
          </a:xfrm>
        </p:spPr>
        <p:txBody>
          <a:bodyPr/>
          <a:lstStyle/>
          <a:p>
            <a:r>
              <a:rPr lang="en-US" dirty="0"/>
              <a:t>Edit Assets</a:t>
            </a:r>
          </a:p>
        </p:txBody>
      </p:sp>
      <p:sp>
        <p:nvSpPr>
          <p:cNvPr id="185" name="TextBox 184">
            <a:extLst>
              <a:ext uri="{FF2B5EF4-FFF2-40B4-BE49-F238E27FC236}">
                <a16:creationId xmlns:a16="http://schemas.microsoft.com/office/drawing/2014/main" id="{FF90F372-195A-4A96-8D38-EB7CD32DC66E}"/>
              </a:ext>
            </a:extLst>
          </p:cNvPr>
          <p:cNvSpPr txBox="1"/>
          <p:nvPr/>
        </p:nvSpPr>
        <p:spPr>
          <a:xfrm>
            <a:off x="1001483" y="873946"/>
            <a:ext cx="1187732" cy="24622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prstClr val="black"/>
                </a:solidFill>
                <a:latin typeface="Verdana"/>
              </a:rPr>
              <a:t>Update Assets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11" name="TextBox 10">
            <a:extLst>
              <a:ext uri="{FF2B5EF4-FFF2-40B4-BE49-F238E27FC236}">
                <a16:creationId xmlns:a16="http://schemas.microsoft.com/office/drawing/2014/main" id="{D8A7950A-E51E-439E-8DDB-43F414AC63F8}"/>
              </a:ext>
            </a:extLst>
          </p:cNvPr>
          <p:cNvSpPr txBox="1"/>
          <p:nvPr/>
        </p:nvSpPr>
        <p:spPr>
          <a:xfrm>
            <a:off x="2202256" y="1912402"/>
            <a:ext cx="1539534" cy="338554"/>
          </a:xfrm>
          <a:prstGeom prst="rect">
            <a:avLst/>
          </a:prstGeom>
          <a:noFill/>
        </p:spPr>
        <p:txBody>
          <a:bodyPr wrap="square" rtlCol="0">
            <a:spAutoFit/>
          </a:bodyPr>
          <a:lstStyle/>
          <a:p>
            <a:r>
              <a:rPr lang="en-US" sz="800" dirty="0"/>
              <a:t>Log into Innovation Theater</a:t>
            </a:r>
          </a:p>
        </p:txBody>
      </p:sp>
      <p:sp>
        <p:nvSpPr>
          <p:cNvPr id="129" name="TextBox 128">
            <a:extLst>
              <a:ext uri="{FF2B5EF4-FFF2-40B4-BE49-F238E27FC236}">
                <a16:creationId xmlns:a16="http://schemas.microsoft.com/office/drawing/2014/main" id="{1DF8FEA7-59D2-4117-BD8E-C9C1935C3F6F}"/>
              </a:ext>
            </a:extLst>
          </p:cNvPr>
          <p:cNvSpPr txBox="1"/>
          <p:nvPr/>
        </p:nvSpPr>
        <p:spPr>
          <a:xfrm>
            <a:off x="4298545" y="1820705"/>
            <a:ext cx="1282901" cy="545245"/>
          </a:xfrm>
          <a:prstGeom prst="rect">
            <a:avLst/>
          </a:prstGeom>
          <a:noFill/>
        </p:spPr>
        <p:txBody>
          <a:bodyPr wrap="square" rtlCol="0">
            <a:spAutoFit/>
          </a:bodyPr>
          <a:lstStyle/>
          <a:p>
            <a:r>
              <a:rPr lang="en-US" sz="800" dirty="0"/>
              <a:t>Click on the User Profile (Top right corner)</a:t>
            </a:r>
          </a:p>
        </p:txBody>
      </p:sp>
      <p:sp>
        <p:nvSpPr>
          <p:cNvPr id="130" name="TextBox 129">
            <a:extLst>
              <a:ext uri="{FF2B5EF4-FFF2-40B4-BE49-F238E27FC236}">
                <a16:creationId xmlns:a16="http://schemas.microsoft.com/office/drawing/2014/main" id="{3C010611-6961-4A0C-9BF4-863B05222D1F}"/>
              </a:ext>
            </a:extLst>
          </p:cNvPr>
          <p:cNvSpPr txBox="1"/>
          <p:nvPr/>
        </p:nvSpPr>
        <p:spPr>
          <a:xfrm>
            <a:off x="6438901" y="1819275"/>
            <a:ext cx="1057274" cy="584775"/>
          </a:xfrm>
          <a:prstGeom prst="rect">
            <a:avLst/>
          </a:prstGeom>
          <a:noFill/>
        </p:spPr>
        <p:txBody>
          <a:bodyPr wrap="square" rtlCol="0">
            <a:spAutoFit/>
          </a:bodyPr>
          <a:lstStyle/>
          <a:p>
            <a:r>
              <a:rPr lang="en-US" sz="800" dirty="0"/>
              <a:t>Click on My Assets and then click on View Assets</a:t>
            </a:r>
          </a:p>
        </p:txBody>
      </p:sp>
      <p:sp>
        <p:nvSpPr>
          <p:cNvPr id="13" name="Arrow: Notched Right 12">
            <a:extLst>
              <a:ext uri="{FF2B5EF4-FFF2-40B4-BE49-F238E27FC236}">
                <a16:creationId xmlns:a16="http://schemas.microsoft.com/office/drawing/2014/main" id="{5F14696E-D36D-465F-86F8-F6B309CC1D78}"/>
              </a:ext>
            </a:extLst>
          </p:cNvPr>
          <p:cNvSpPr/>
          <p:nvPr/>
        </p:nvSpPr>
        <p:spPr>
          <a:xfrm>
            <a:off x="3748341" y="195570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E931233-6FC2-41A4-B21D-06DDEC2DA6A1}"/>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58" name="Arrow: Notched Right 157">
            <a:extLst>
              <a:ext uri="{FF2B5EF4-FFF2-40B4-BE49-F238E27FC236}">
                <a16:creationId xmlns:a16="http://schemas.microsoft.com/office/drawing/2014/main" id="{A0A723E4-D3A2-404B-9F14-A17947311756}"/>
              </a:ext>
            </a:extLst>
          </p:cNvPr>
          <p:cNvSpPr/>
          <p:nvPr/>
        </p:nvSpPr>
        <p:spPr>
          <a:xfrm>
            <a:off x="5729541"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Process 159">
            <a:extLst>
              <a:ext uri="{FF2B5EF4-FFF2-40B4-BE49-F238E27FC236}">
                <a16:creationId xmlns:a16="http://schemas.microsoft.com/office/drawing/2014/main" id="{D67F4C4D-C7F6-4363-BD8E-3F606D25D0E5}"/>
              </a:ext>
            </a:extLst>
          </p:cNvPr>
          <p:cNvSpPr/>
          <p:nvPr/>
        </p:nvSpPr>
        <p:spPr>
          <a:xfrm>
            <a:off x="101435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9" name="Flowchart: Process 158">
            <a:extLst>
              <a:ext uri="{FF2B5EF4-FFF2-40B4-BE49-F238E27FC236}">
                <a16:creationId xmlns:a16="http://schemas.microsoft.com/office/drawing/2014/main" id="{72530D32-892B-4D40-81DE-AB13320B8887}"/>
              </a:ext>
            </a:extLst>
          </p:cNvPr>
          <p:cNvSpPr/>
          <p:nvPr/>
        </p:nvSpPr>
        <p:spPr>
          <a:xfrm>
            <a:off x="8156599" y="1754618"/>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1" name="TextBox 160">
            <a:extLst>
              <a:ext uri="{FF2B5EF4-FFF2-40B4-BE49-F238E27FC236}">
                <a16:creationId xmlns:a16="http://schemas.microsoft.com/office/drawing/2014/main" id="{D531E052-9460-471B-8B21-D8E902E064A4}"/>
              </a:ext>
            </a:extLst>
          </p:cNvPr>
          <p:cNvSpPr txBox="1"/>
          <p:nvPr/>
        </p:nvSpPr>
        <p:spPr>
          <a:xfrm>
            <a:off x="8121871" y="1818639"/>
            <a:ext cx="1475931" cy="707886"/>
          </a:xfrm>
          <a:prstGeom prst="rect">
            <a:avLst/>
          </a:prstGeom>
          <a:noFill/>
        </p:spPr>
        <p:txBody>
          <a:bodyPr wrap="square" rtlCol="0">
            <a:spAutoFit/>
          </a:bodyPr>
          <a:lstStyle/>
          <a:p>
            <a:r>
              <a:rPr lang="en-US" sz="800" dirty="0"/>
              <a:t>Select the Asset which want to update and then click on Edit image and update Asset Details</a:t>
            </a:r>
          </a:p>
        </p:txBody>
      </p:sp>
      <p:sp>
        <p:nvSpPr>
          <p:cNvPr id="162" name="TextBox 161">
            <a:extLst>
              <a:ext uri="{FF2B5EF4-FFF2-40B4-BE49-F238E27FC236}">
                <a16:creationId xmlns:a16="http://schemas.microsoft.com/office/drawing/2014/main" id="{95A9D4AE-A383-453D-BDA0-A76875B56355}"/>
              </a:ext>
            </a:extLst>
          </p:cNvPr>
          <p:cNvSpPr txBox="1"/>
          <p:nvPr/>
        </p:nvSpPr>
        <p:spPr>
          <a:xfrm>
            <a:off x="10376578" y="1902045"/>
            <a:ext cx="997595" cy="338554"/>
          </a:xfrm>
          <a:prstGeom prst="rect">
            <a:avLst/>
          </a:prstGeom>
          <a:noFill/>
        </p:spPr>
        <p:txBody>
          <a:bodyPr wrap="square" rtlCol="0">
            <a:spAutoFit/>
          </a:bodyPr>
          <a:lstStyle/>
          <a:p>
            <a:r>
              <a:rPr lang="en-US" sz="800" dirty="0"/>
              <a:t>Click on Update Button</a:t>
            </a:r>
          </a:p>
        </p:txBody>
      </p:sp>
      <p:sp>
        <p:nvSpPr>
          <p:cNvPr id="163" name="Arrow: Notched Right 162">
            <a:extLst>
              <a:ext uri="{FF2B5EF4-FFF2-40B4-BE49-F238E27FC236}">
                <a16:creationId xmlns:a16="http://schemas.microsoft.com/office/drawing/2014/main" id="{47B63101-A762-40BC-B803-DC7B63F9B8B7}"/>
              </a:ext>
            </a:extLst>
          </p:cNvPr>
          <p:cNvSpPr/>
          <p:nvPr/>
        </p:nvSpPr>
        <p:spPr>
          <a:xfrm>
            <a:off x="9701466" y="193665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Arrow: Notched Right 163">
            <a:extLst>
              <a:ext uri="{FF2B5EF4-FFF2-40B4-BE49-F238E27FC236}">
                <a16:creationId xmlns:a16="http://schemas.microsoft.com/office/drawing/2014/main" id="{2412F25B-FF76-4787-B025-F5C70E05A4BE}"/>
              </a:ext>
            </a:extLst>
          </p:cNvPr>
          <p:cNvSpPr/>
          <p:nvPr/>
        </p:nvSpPr>
        <p:spPr>
          <a:xfrm>
            <a:off x="7701216"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0319AB45-9CFC-4ED0-A02F-BBB6E3B93B47}"/>
              </a:ext>
            </a:extLst>
          </p:cNvPr>
          <p:cNvSpPr/>
          <p:nvPr/>
        </p:nvSpPr>
        <p:spPr>
          <a:xfrm>
            <a:off x="609600" y="1493520"/>
            <a:ext cx="1374461" cy="47244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Top Corners One Rounded and One Snipped 21">
            <a:extLst>
              <a:ext uri="{FF2B5EF4-FFF2-40B4-BE49-F238E27FC236}">
                <a16:creationId xmlns:a16="http://schemas.microsoft.com/office/drawing/2014/main" id="{97D87FFC-1A98-473B-96E6-960E16F769D1}"/>
              </a:ext>
            </a:extLst>
          </p:cNvPr>
          <p:cNvSpPr/>
          <p:nvPr/>
        </p:nvSpPr>
        <p:spPr>
          <a:xfrm>
            <a:off x="685248" y="175260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5" name="Rectangle: Top Corners One Rounded and One Snipped 164">
            <a:extLst>
              <a:ext uri="{FF2B5EF4-FFF2-40B4-BE49-F238E27FC236}">
                <a16:creationId xmlns:a16="http://schemas.microsoft.com/office/drawing/2014/main" id="{BDA1D654-DC3D-4E7F-9820-D96E927C7613}"/>
              </a:ext>
            </a:extLst>
          </p:cNvPr>
          <p:cNvSpPr/>
          <p:nvPr/>
        </p:nvSpPr>
        <p:spPr>
          <a:xfrm>
            <a:off x="675088" y="352044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6" name="Rectangle: Top Corners One Rounded and One Snipped 165">
            <a:extLst>
              <a:ext uri="{FF2B5EF4-FFF2-40B4-BE49-F238E27FC236}">
                <a16:creationId xmlns:a16="http://schemas.microsoft.com/office/drawing/2014/main" id="{CBCBDAE2-5683-459A-BAF3-90EE54F7E788}"/>
              </a:ext>
            </a:extLst>
          </p:cNvPr>
          <p:cNvSpPr/>
          <p:nvPr/>
        </p:nvSpPr>
        <p:spPr>
          <a:xfrm>
            <a:off x="675088" y="522732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23" name="TextBox 22">
            <a:extLst>
              <a:ext uri="{FF2B5EF4-FFF2-40B4-BE49-F238E27FC236}">
                <a16:creationId xmlns:a16="http://schemas.microsoft.com/office/drawing/2014/main" id="{74449B5E-B8FE-4D66-AC0D-F7D091E809B3}"/>
              </a:ext>
            </a:extLst>
          </p:cNvPr>
          <p:cNvSpPr txBox="1"/>
          <p:nvPr/>
        </p:nvSpPr>
        <p:spPr>
          <a:xfrm>
            <a:off x="698927" y="1917496"/>
            <a:ext cx="1078083" cy="246221"/>
          </a:xfrm>
          <a:prstGeom prst="rect">
            <a:avLst/>
          </a:prstGeom>
          <a:noFill/>
        </p:spPr>
        <p:txBody>
          <a:bodyPr wrap="square" rtlCol="0">
            <a:spAutoFit/>
          </a:bodyPr>
          <a:lstStyle/>
          <a:p>
            <a:r>
              <a:rPr lang="en-US" sz="1000" dirty="0"/>
              <a:t>Asset Owner</a:t>
            </a:r>
          </a:p>
        </p:txBody>
      </p:sp>
      <p:sp>
        <p:nvSpPr>
          <p:cNvPr id="167" name="TextBox 166">
            <a:extLst>
              <a:ext uri="{FF2B5EF4-FFF2-40B4-BE49-F238E27FC236}">
                <a16:creationId xmlns:a16="http://schemas.microsoft.com/office/drawing/2014/main" id="{EC3BAB1F-485B-4AC2-9FD6-62DB9703C285}"/>
              </a:ext>
            </a:extLst>
          </p:cNvPr>
          <p:cNvSpPr txBox="1"/>
          <p:nvPr/>
        </p:nvSpPr>
        <p:spPr>
          <a:xfrm>
            <a:off x="729407" y="3695496"/>
            <a:ext cx="1078083" cy="246221"/>
          </a:xfrm>
          <a:prstGeom prst="rect">
            <a:avLst/>
          </a:prstGeom>
          <a:noFill/>
        </p:spPr>
        <p:txBody>
          <a:bodyPr wrap="square" rtlCol="0">
            <a:spAutoFit/>
          </a:bodyPr>
          <a:lstStyle/>
          <a:p>
            <a:r>
              <a:rPr lang="en-US" sz="1000" dirty="0"/>
              <a:t>AIE Board</a:t>
            </a:r>
          </a:p>
        </p:txBody>
      </p:sp>
      <p:sp>
        <p:nvSpPr>
          <p:cNvPr id="168" name="TextBox 167">
            <a:extLst>
              <a:ext uri="{FF2B5EF4-FFF2-40B4-BE49-F238E27FC236}">
                <a16:creationId xmlns:a16="http://schemas.microsoft.com/office/drawing/2014/main" id="{68D45633-231D-4404-AACC-2C49FAFBC232}"/>
              </a:ext>
            </a:extLst>
          </p:cNvPr>
          <p:cNvSpPr txBox="1"/>
          <p:nvPr/>
        </p:nvSpPr>
        <p:spPr>
          <a:xfrm>
            <a:off x="751840" y="5384800"/>
            <a:ext cx="1055650" cy="400110"/>
          </a:xfrm>
          <a:prstGeom prst="rect">
            <a:avLst/>
          </a:prstGeom>
          <a:noFill/>
        </p:spPr>
        <p:txBody>
          <a:bodyPr wrap="square" rtlCol="0">
            <a:spAutoFit/>
          </a:bodyPr>
          <a:lstStyle/>
          <a:p>
            <a:r>
              <a:rPr lang="en-US" sz="1000" dirty="0"/>
              <a:t>Innovation Theater</a:t>
            </a:r>
          </a:p>
        </p:txBody>
      </p:sp>
      <p:sp>
        <p:nvSpPr>
          <p:cNvPr id="169" name="Rectangle: Rounded Corners 168">
            <a:extLst>
              <a:ext uri="{FF2B5EF4-FFF2-40B4-BE49-F238E27FC236}">
                <a16:creationId xmlns:a16="http://schemas.microsoft.com/office/drawing/2014/main" id="{FB8AA5C9-F6DB-444E-817B-5059AB4BAB58}"/>
              </a:ext>
            </a:extLst>
          </p:cNvPr>
          <p:cNvSpPr/>
          <p:nvPr/>
        </p:nvSpPr>
        <p:spPr>
          <a:xfrm>
            <a:off x="2057400" y="333248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0" name="Rectangle: Rounded Corners 169">
            <a:extLst>
              <a:ext uri="{FF2B5EF4-FFF2-40B4-BE49-F238E27FC236}">
                <a16:creationId xmlns:a16="http://schemas.microsoft.com/office/drawing/2014/main" id="{CAF60416-C2D5-47B7-8D21-C46BCEB1D509}"/>
              </a:ext>
            </a:extLst>
          </p:cNvPr>
          <p:cNvSpPr/>
          <p:nvPr/>
        </p:nvSpPr>
        <p:spPr>
          <a:xfrm>
            <a:off x="2057400" y="506984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3" name="Flowchart: Process 172">
            <a:extLst>
              <a:ext uri="{FF2B5EF4-FFF2-40B4-BE49-F238E27FC236}">
                <a16:creationId xmlns:a16="http://schemas.microsoft.com/office/drawing/2014/main" id="{0F7A3D3A-5E11-4412-8DEE-5A86FC1B429C}"/>
              </a:ext>
            </a:extLst>
          </p:cNvPr>
          <p:cNvSpPr/>
          <p:nvPr/>
        </p:nvSpPr>
        <p:spPr>
          <a:xfrm>
            <a:off x="8145876" y="528828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5" name="TextBox 174">
            <a:extLst>
              <a:ext uri="{FF2B5EF4-FFF2-40B4-BE49-F238E27FC236}">
                <a16:creationId xmlns:a16="http://schemas.microsoft.com/office/drawing/2014/main" id="{01F52235-CC6D-42E6-8581-5129E80467AE}"/>
              </a:ext>
            </a:extLst>
          </p:cNvPr>
          <p:cNvSpPr txBox="1"/>
          <p:nvPr/>
        </p:nvSpPr>
        <p:spPr>
          <a:xfrm>
            <a:off x="8300720" y="5506720"/>
            <a:ext cx="1565010" cy="215444"/>
          </a:xfrm>
          <a:prstGeom prst="rect">
            <a:avLst/>
          </a:prstGeom>
          <a:noFill/>
        </p:spPr>
        <p:txBody>
          <a:bodyPr wrap="square" rtlCol="0">
            <a:spAutoFit/>
          </a:bodyPr>
          <a:lstStyle/>
          <a:p>
            <a:r>
              <a:rPr lang="en-US" sz="800" dirty="0"/>
              <a:t>Publish on Portal</a:t>
            </a:r>
          </a:p>
        </p:txBody>
      </p:sp>
      <p:sp>
        <p:nvSpPr>
          <p:cNvPr id="176" name="Arrow: Notched Right 175">
            <a:extLst>
              <a:ext uri="{FF2B5EF4-FFF2-40B4-BE49-F238E27FC236}">
                <a16:creationId xmlns:a16="http://schemas.microsoft.com/office/drawing/2014/main" id="{1F2D300D-9372-407C-ACF5-D15E499A5411}"/>
              </a:ext>
            </a:extLst>
          </p:cNvPr>
          <p:cNvSpPr/>
          <p:nvPr/>
        </p:nvSpPr>
        <p:spPr>
          <a:xfrm rot="5400000">
            <a:off x="10717466" y="28307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Notched Right 176">
            <a:extLst>
              <a:ext uri="{FF2B5EF4-FFF2-40B4-BE49-F238E27FC236}">
                <a16:creationId xmlns:a16="http://schemas.microsoft.com/office/drawing/2014/main" id="{78FDD95A-42D4-42DA-A3AE-F321A2D226B5}"/>
              </a:ext>
            </a:extLst>
          </p:cNvPr>
          <p:cNvSpPr/>
          <p:nvPr/>
        </p:nvSpPr>
        <p:spPr>
          <a:xfrm rot="5400000">
            <a:off x="8715946" y="46595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Process 177">
            <a:extLst>
              <a:ext uri="{FF2B5EF4-FFF2-40B4-BE49-F238E27FC236}">
                <a16:creationId xmlns:a16="http://schemas.microsoft.com/office/drawing/2014/main" id="{EBE547CA-62F4-43AF-B7E1-12A5F39B5779}"/>
              </a:ext>
            </a:extLst>
          </p:cNvPr>
          <p:cNvSpPr/>
          <p:nvPr/>
        </p:nvSpPr>
        <p:spPr>
          <a:xfrm>
            <a:off x="8156036" y="343962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9" name="TextBox 178">
            <a:extLst>
              <a:ext uri="{FF2B5EF4-FFF2-40B4-BE49-F238E27FC236}">
                <a16:creationId xmlns:a16="http://schemas.microsoft.com/office/drawing/2014/main" id="{3A5ACD23-6815-48E1-9284-4D1B2B5C14DA}"/>
              </a:ext>
            </a:extLst>
          </p:cNvPr>
          <p:cNvSpPr txBox="1"/>
          <p:nvPr/>
        </p:nvSpPr>
        <p:spPr>
          <a:xfrm>
            <a:off x="8310880" y="3495040"/>
            <a:ext cx="1565010" cy="215444"/>
          </a:xfrm>
          <a:prstGeom prst="rect">
            <a:avLst/>
          </a:prstGeom>
          <a:noFill/>
        </p:spPr>
        <p:txBody>
          <a:bodyPr wrap="square" rtlCol="0">
            <a:spAutoFit/>
          </a:bodyPr>
          <a:lstStyle/>
          <a:p>
            <a:r>
              <a:rPr lang="en-US" sz="800" dirty="0"/>
              <a:t>If Rejected</a:t>
            </a:r>
          </a:p>
        </p:txBody>
      </p:sp>
      <p:sp>
        <p:nvSpPr>
          <p:cNvPr id="180" name="Arrow: Notched Right 179">
            <a:extLst>
              <a:ext uri="{FF2B5EF4-FFF2-40B4-BE49-F238E27FC236}">
                <a16:creationId xmlns:a16="http://schemas.microsoft.com/office/drawing/2014/main" id="{3674B632-06D5-48AB-A9C6-0F0BF70B3C07}"/>
              </a:ext>
            </a:extLst>
          </p:cNvPr>
          <p:cNvSpPr/>
          <p:nvPr/>
        </p:nvSpPr>
        <p:spPr>
          <a:xfrm rot="16200000">
            <a:off x="8736266" y="284089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Process 180">
            <a:extLst>
              <a:ext uri="{FF2B5EF4-FFF2-40B4-BE49-F238E27FC236}">
                <a16:creationId xmlns:a16="http://schemas.microsoft.com/office/drawing/2014/main" id="{8A8F135E-AF40-40CD-9099-4CCF9442EFD2}"/>
              </a:ext>
            </a:extLst>
          </p:cNvPr>
          <p:cNvSpPr/>
          <p:nvPr/>
        </p:nvSpPr>
        <p:spPr>
          <a:xfrm>
            <a:off x="8176356" y="401874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B9988CC6-A7E2-42A8-A23B-26B2B551B35D}"/>
              </a:ext>
            </a:extLst>
          </p:cNvPr>
          <p:cNvSpPr txBox="1"/>
          <p:nvPr/>
        </p:nvSpPr>
        <p:spPr>
          <a:xfrm>
            <a:off x="8331200" y="4074160"/>
            <a:ext cx="1565010" cy="215444"/>
          </a:xfrm>
          <a:prstGeom prst="rect">
            <a:avLst/>
          </a:prstGeom>
          <a:noFill/>
        </p:spPr>
        <p:txBody>
          <a:bodyPr wrap="square" rtlCol="0">
            <a:spAutoFit/>
          </a:bodyPr>
          <a:lstStyle/>
          <a:p>
            <a:r>
              <a:rPr lang="en-US" sz="800" dirty="0"/>
              <a:t>If Approved</a:t>
            </a:r>
          </a:p>
        </p:txBody>
      </p:sp>
      <p:sp>
        <p:nvSpPr>
          <p:cNvPr id="183" name="Arrow: Notched Right 182">
            <a:extLst>
              <a:ext uri="{FF2B5EF4-FFF2-40B4-BE49-F238E27FC236}">
                <a16:creationId xmlns:a16="http://schemas.microsoft.com/office/drawing/2014/main" id="{12A16F0B-FFE8-4D85-ABA2-2863933119D0}"/>
              </a:ext>
            </a:extLst>
          </p:cNvPr>
          <p:cNvSpPr/>
          <p:nvPr/>
        </p:nvSpPr>
        <p:spPr>
          <a:xfrm rot="10800000">
            <a:off x="9701466" y="370449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ecision 23">
            <a:extLst>
              <a:ext uri="{FF2B5EF4-FFF2-40B4-BE49-F238E27FC236}">
                <a16:creationId xmlns:a16="http://schemas.microsoft.com/office/drawing/2014/main" id="{C233C96D-A98C-4EF5-8070-8AB9821E0FC6}"/>
              </a:ext>
            </a:extLst>
          </p:cNvPr>
          <p:cNvSpPr/>
          <p:nvPr/>
        </p:nvSpPr>
        <p:spPr>
          <a:xfrm>
            <a:off x="10256738" y="3400969"/>
            <a:ext cx="1371682" cy="963382"/>
          </a:xfrm>
          <a:prstGeom prst="flowChartDecision">
            <a:avLst/>
          </a:prstGeom>
          <a:ln w="508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184" name="TextBox 183">
            <a:extLst>
              <a:ext uri="{FF2B5EF4-FFF2-40B4-BE49-F238E27FC236}">
                <a16:creationId xmlns:a16="http://schemas.microsoft.com/office/drawing/2014/main" id="{4EC6AF2C-8198-4EFC-95CF-8AA9480CE80A}"/>
              </a:ext>
            </a:extLst>
          </p:cNvPr>
          <p:cNvSpPr txBox="1"/>
          <p:nvPr/>
        </p:nvSpPr>
        <p:spPr>
          <a:xfrm>
            <a:off x="10393680" y="3769360"/>
            <a:ext cx="1565010" cy="215444"/>
          </a:xfrm>
          <a:prstGeom prst="rect">
            <a:avLst/>
          </a:prstGeom>
          <a:noFill/>
        </p:spPr>
        <p:txBody>
          <a:bodyPr wrap="square" rtlCol="0">
            <a:spAutoFit/>
          </a:bodyPr>
          <a:lstStyle/>
          <a:p>
            <a:r>
              <a:rPr lang="en-US" sz="800" dirty="0"/>
              <a:t>Send for Approval</a:t>
            </a:r>
          </a:p>
        </p:txBody>
      </p:sp>
    </p:spTree>
    <p:extLst>
      <p:ext uri="{BB962C8B-B14F-4D97-AF65-F5344CB8AC3E}">
        <p14:creationId xmlns:p14="http://schemas.microsoft.com/office/powerpoint/2010/main" val="3113623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9965CFC-4BA9-45B8-8EBC-8B0637400908}"/>
              </a:ext>
            </a:extLst>
          </p:cNvPr>
          <p:cNvSpPr/>
          <p:nvPr/>
        </p:nvSpPr>
        <p:spPr>
          <a:xfrm>
            <a:off x="2057400" y="152400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Flowchart: Process 156">
            <a:extLst>
              <a:ext uri="{FF2B5EF4-FFF2-40B4-BE49-F238E27FC236}">
                <a16:creationId xmlns:a16="http://schemas.microsoft.com/office/drawing/2014/main" id="{8B06E5A9-C221-4084-A2E2-1D450FD26B4D}"/>
              </a:ext>
            </a:extLst>
          </p:cNvPr>
          <p:cNvSpPr/>
          <p:nvPr/>
        </p:nvSpPr>
        <p:spPr>
          <a:xfrm>
            <a:off x="61811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6" name="Flowchart: Process 155">
            <a:extLst>
              <a:ext uri="{FF2B5EF4-FFF2-40B4-BE49-F238E27FC236}">
                <a16:creationId xmlns:a16="http://schemas.microsoft.com/office/drawing/2014/main" id="{B1B4454C-1DFC-4512-B6DF-F6FE8DAA386D}"/>
              </a:ext>
            </a:extLst>
          </p:cNvPr>
          <p:cNvSpPr/>
          <p:nvPr/>
        </p:nvSpPr>
        <p:spPr>
          <a:xfrm>
            <a:off x="4171411"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Flowchart: Process 11">
            <a:extLst>
              <a:ext uri="{FF2B5EF4-FFF2-40B4-BE49-F238E27FC236}">
                <a16:creationId xmlns:a16="http://schemas.microsoft.com/office/drawing/2014/main" id="{7B4A431D-85EF-468D-A872-EACB7EDE8DFA}"/>
              </a:ext>
            </a:extLst>
          </p:cNvPr>
          <p:cNvSpPr/>
          <p:nvPr/>
        </p:nvSpPr>
        <p:spPr>
          <a:xfrm>
            <a:off x="2161636"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6D70F3F8-1108-4EE0-A2B2-37D24C3CA6AA}"/>
              </a:ext>
            </a:extLst>
          </p:cNvPr>
          <p:cNvSpPr/>
          <p:nvPr/>
        </p:nvSpPr>
        <p:spPr>
          <a:xfrm>
            <a:off x="491835" y="1224280"/>
            <a:ext cx="11423940" cy="5435060"/>
          </a:xfrm>
          <a:prstGeom prst="rect">
            <a:avLst/>
          </a:prstGeom>
          <a:noFill/>
          <a:ln cmpd="sng">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Verdana"/>
                <a:ea typeface="+mn-ea"/>
                <a:cs typeface="+mn-cs"/>
              </a:rPr>
              <a:t>  </a:t>
            </a:r>
          </a:p>
        </p:txBody>
      </p:sp>
      <p:sp>
        <p:nvSpPr>
          <p:cNvPr id="26" name="Title 25">
            <a:extLst>
              <a:ext uri="{FF2B5EF4-FFF2-40B4-BE49-F238E27FC236}">
                <a16:creationId xmlns:a16="http://schemas.microsoft.com/office/drawing/2014/main" id="{8819DC07-FB40-4ACC-8A6E-CD2B974DB38B}"/>
              </a:ext>
            </a:extLst>
          </p:cNvPr>
          <p:cNvSpPr>
            <a:spLocks noGrp="1"/>
          </p:cNvSpPr>
          <p:nvPr>
            <p:ph type="title" idx="4294967295"/>
          </p:nvPr>
        </p:nvSpPr>
        <p:spPr>
          <a:xfrm>
            <a:off x="132080" y="-165740"/>
            <a:ext cx="11145520" cy="913141"/>
          </a:xfrm>
        </p:spPr>
        <p:txBody>
          <a:bodyPr/>
          <a:lstStyle/>
          <a:p>
            <a:r>
              <a:rPr lang="en-US" dirty="0"/>
              <a:t>Enhance Assets</a:t>
            </a:r>
          </a:p>
        </p:txBody>
      </p:sp>
      <p:sp>
        <p:nvSpPr>
          <p:cNvPr id="185" name="TextBox 184">
            <a:extLst>
              <a:ext uri="{FF2B5EF4-FFF2-40B4-BE49-F238E27FC236}">
                <a16:creationId xmlns:a16="http://schemas.microsoft.com/office/drawing/2014/main" id="{FF90F372-195A-4A96-8D38-EB7CD32DC66E}"/>
              </a:ext>
            </a:extLst>
          </p:cNvPr>
          <p:cNvSpPr txBox="1"/>
          <p:nvPr/>
        </p:nvSpPr>
        <p:spPr>
          <a:xfrm>
            <a:off x="995681" y="1107440"/>
            <a:ext cx="2108940" cy="24622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prstClr val="black"/>
                </a:solidFill>
                <a:latin typeface="Verdana"/>
              </a:rPr>
              <a:t>Enhance and Update Assets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11" name="TextBox 10">
            <a:extLst>
              <a:ext uri="{FF2B5EF4-FFF2-40B4-BE49-F238E27FC236}">
                <a16:creationId xmlns:a16="http://schemas.microsoft.com/office/drawing/2014/main" id="{D8A7950A-E51E-439E-8DDB-43F414AC63F8}"/>
              </a:ext>
            </a:extLst>
          </p:cNvPr>
          <p:cNvSpPr txBox="1"/>
          <p:nvPr/>
        </p:nvSpPr>
        <p:spPr>
          <a:xfrm>
            <a:off x="2202256" y="1841282"/>
            <a:ext cx="1539534" cy="461665"/>
          </a:xfrm>
          <a:prstGeom prst="rect">
            <a:avLst/>
          </a:prstGeom>
          <a:noFill/>
        </p:spPr>
        <p:txBody>
          <a:bodyPr wrap="square" rtlCol="0">
            <a:spAutoFit/>
          </a:bodyPr>
          <a:lstStyle/>
          <a:p>
            <a:r>
              <a:rPr lang="en-US" sz="800" dirty="0"/>
              <a:t>End user contact Asset Owner and suggest changes / improvement </a:t>
            </a:r>
          </a:p>
        </p:txBody>
      </p:sp>
      <p:sp>
        <p:nvSpPr>
          <p:cNvPr id="129" name="TextBox 128">
            <a:extLst>
              <a:ext uri="{FF2B5EF4-FFF2-40B4-BE49-F238E27FC236}">
                <a16:creationId xmlns:a16="http://schemas.microsoft.com/office/drawing/2014/main" id="{1DF8FEA7-59D2-4117-BD8E-C9C1935C3F6F}"/>
              </a:ext>
            </a:extLst>
          </p:cNvPr>
          <p:cNvSpPr txBox="1"/>
          <p:nvPr/>
        </p:nvSpPr>
        <p:spPr>
          <a:xfrm>
            <a:off x="4298545" y="1820705"/>
            <a:ext cx="1282901" cy="584775"/>
          </a:xfrm>
          <a:prstGeom prst="rect">
            <a:avLst/>
          </a:prstGeom>
          <a:noFill/>
        </p:spPr>
        <p:txBody>
          <a:bodyPr wrap="square" rtlCol="0">
            <a:spAutoFit/>
          </a:bodyPr>
          <a:lstStyle/>
          <a:p>
            <a:r>
              <a:rPr lang="en-US" sz="800" dirty="0"/>
              <a:t>Asset Owner review the suggestion and update in the Asset wherever require</a:t>
            </a:r>
          </a:p>
        </p:txBody>
      </p:sp>
      <p:sp>
        <p:nvSpPr>
          <p:cNvPr id="130" name="TextBox 129">
            <a:extLst>
              <a:ext uri="{FF2B5EF4-FFF2-40B4-BE49-F238E27FC236}">
                <a16:creationId xmlns:a16="http://schemas.microsoft.com/office/drawing/2014/main" id="{3C010611-6961-4A0C-9BF4-863B05222D1F}"/>
              </a:ext>
            </a:extLst>
          </p:cNvPr>
          <p:cNvSpPr txBox="1"/>
          <p:nvPr/>
        </p:nvSpPr>
        <p:spPr>
          <a:xfrm>
            <a:off x="6192801" y="1819275"/>
            <a:ext cx="1303374" cy="584775"/>
          </a:xfrm>
          <a:prstGeom prst="rect">
            <a:avLst/>
          </a:prstGeom>
          <a:noFill/>
        </p:spPr>
        <p:txBody>
          <a:bodyPr wrap="square" rtlCol="0">
            <a:spAutoFit/>
          </a:bodyPr>
          <a:lstStyle/>
          <a:p>
            <a:r>
              <a:rPr lang="en-US" sz="800" dirty="0"/>
              <a:t>Asset Owner log into Portal and then select My Assets and then click on View Assets</a:t>
            </a:r>
          </a:p>
        </p:txBody>
      </p:sp>
      <p:sp>
        <p:nvSpPr>
          <p:cNvPr id="13" name="Arrow: Notched Right 12">
            <a:extLst>
              <a:ext uri="{FF2B5EF4-FFF2-40B4-BE49-F238E27FC236}">
                <a16:creationId xmlns:a16="http://schemas.microsoft.com/office/drawing/2014/main" id="{5F14696E-D36D-465F-86F8-F6B309CC1D78}"/>
              </a:ext>
            </a:extLst>
          </p:cNvPr>
          <p:cNvSpPr/>
          <p:nvPr/>
        </p:nvSpPr>
        <p:spPr>
          <a:xfrm>
            <a:off x="3738181" y="195570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E931233-6FC2-41A4-B21D-06DDEC2DA6A1}"/>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58" name="Arrow: Notched Right 157">
            <a:extLst>
              <a:ext uri="{FF2B5EF4-FFF2-40B4-BE49-F238E27FC236}">
                <a16:creationId xmlns:a16="http://schemas.microsoft.com/office/drawing/2014/main" id="{A0A723E4-D3A2-404B-9F14-A17947311756}"/>
              </a:ext>
            </a:extLst>
          </p:cNvPr>
          <p:cNvSpPr/>
          <p:nvPr/>
        </p:nvSpPr>
        <p:spPr>
          <a:xfrm>
            <a:off x="5729541"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Process 159">
            <a:extLst>
              <a:ext uri="{FF2B5EF4-FFF2-40B4-BE49-F238E27FC236}">
                <a16:creationId xmlns:a16="http://schemas.microsoft.com/office/drawing/2014/main" id="{D67F4C4D-C7F6-4363-BD8E-3F606D25D0E5}"/>
              </a:ext>
            </a:extLst>
          </p:cNvPr>
          <p:cNvSpPr/>
          <p:nvPr/>
        </p:nvSpPr>
        <p:spPr>
          <a:xfrm>
            <a:off x="101435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9" name="Flowchart: Process 158">
            <a:extLst>
              <a:ext uri="{FF2B5EF4-FFF2-40B4-BE49-F238E27FC236}">
                <a16:creationId xmlns:a16="http://schemas.microsoft.com/office/drawing/2014/main" id="{72530D32-892B-4D40-81DE-AB13320B8887}"/>
              </a:ext>
            </a:extLst>
          </p:cNvPr>
          <p:cNvSpPr/>
          <p:nvPr/>
        </p:nvSpPr>
        <p:spPr>
          <a:xfrm>
            <a:off x="8156599" y="1754618"/>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1" name="TextBox 160">
            <a:extLst>
              <a:ext uri="{FF2B5EF4-FFF2-40B4-BE49-F238E27FC236}">
                <a16:creationId xmlns:a16="http://schemas.microsoft.com/office/drawing/2014/main" id="{D531E052-9460-471B-8B21-D8E902E064A4}"/>
              </a:ext>
            </a:extLst>
          </p:cNvPr>
          <p:cNvSpPr txBox="1"/>
          <p:nvPr/>
        </p:nvSpPr>
        <p:spPr>
          <a:xfrm>
            <a:off x="8121871" y="1818639"/>
            <a:ext cx="1475931" cy="584775"/>
          </a:xfrm>
          <a:prstGeom prst="rect">
            <a:avLst/>
          </a:prstGeom>
          <a:noFill/>
        </p:spPr>
        <p:txBody>
          <a:bodyPr wrap="square" rtlCol="0">
            <a:spAutoFit/>
          </a:bodyPr>
          <a:lstStyle/>
          <a:p>
            <a:r>
              <a:rPr lang="en-US" sz="800" dirty="0"/>
              <a:t>Select the Asset which want to enhance and then click on Edit image and update Asset Details</a:t>
            </a:r>
          </a:p>
        </p:txBody>
      </p:sp>
      <p:sp>
        <p:nvSpPr>
          <p:cNvPr id="162" name="TextBox 161">
            <a:extLst>
              <a:ext uri="{FF2B5EF4-FFF2-40B4-BE49-F238E27FC236}">
                <a16:creationId xmlns:a16="http://schemas.microsoft.com/office/drawing/2014/main" id="{95A9D4AE-A383-453D-BDA0-A76875B56355}"/>
              </a:ext>
            </a:extLst>
          </p:cNvPr>
          <p:cNvSpPr txBox="1"/>
          <p:nvPr/>
        </p:nvSpPr>
        <p:spPr>
          <a:xfrm>
            <a:off x="10376578" y="1902045"/>
            <a:ext cx="997595" cy="338554"/>
          </a:xfrm>
          <a:prstGeom prst="rect">
            <a:avLst/>
          </a:prstGeom>
          <a:noFill/>
        </p:spPr>
        <p:txBody>
          <a:bodyPr wrap="square" rtlCol="0">
            <a:spAutoFit/>
          </a:bodyPr>
          <a:lstStyle/>
          <a:p>
            <a:r>
              <a:rPr lang="en-US" sz="800" dirty="0"/>
              <a:t>Click on Update Button</a:t>
            </a:r>
          </a:p>
        </p:txBody>
      </p:sp>
      <p:sp>
        <p:nvSpPr>
          <p:cNvPr id="163" name="Arrow: Notched Right 162">
            <a:extLst>
              <a:ext uri="{FF2B5EF4-FFF2-40B4-BE49-F238E27FC236}">
                <a16:creationId xmlns:a16="http://schemas.microsoft.com/office/drawing/2014/main" id="{47B63101-A762-40BC-B803-DC7B63F9B8B7}"/>
              </a:ext>
            </a:extLst>
          </p:cNvPr>
          <p:cNvSpPr/>
          <p:nvPr/>
        </p:nvSpPr>
        <p:spPr>
          <a:xfrm>
            <a:off x="9701466" y="193665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Arrow: Notched Right 163">
            <a:extLst>
              <a:ext uri="{FF2B5EF4-FFF2-40B4-BE49-F238E27FC236}">
                <a16:creationId xmlns:a16="http://schemas.microsoft.com/office/drawing/2014/main" id="{2412F25B-FF76-4787-B025-F5C70E05A4BE}"/>
              </a:ext>
            </a:extLst>
          </p:cNvPr>
          <p:cNvSpPr/>
          <p:nvPr/>
        </p:nvSpPr>
        <p:spPr>
          <a:xfrm>
            <a:off x="7701216"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0319AB45-9CFC-4ED0-A02F-BBB6E3B93B47}"/>
              </a:ext>
            </a:extLst>
          </p:cNvPr>
          <p:cNvSpPr/>
          <p:nvPr/>
        </p:nvSpPr>
        <p:spPr>
          <a:xfrm>
            <a:off x="609600" y="1493520"/>
            <a:ext cx="1374461" cy="47244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Top Corners One Rounded and One Snipped 21">
            <a:extLst>
              <a:ext uri="{FF2B5EF4-FFF2-40B4-BE49-F238E27FC236}">
                <a16:creationId xmlns:a16="http://schemas.microsoft.com/office/drawing/2014/main" id="{97D87FFC-1A98-473B-96E6-960E16F769D1}"/>
              </a:ext>
            </a:extLst>
          </p:cNvPr>
          <p:cNvSpPr/>
          <p:nvPr/>
        </p:nvSpPr>
        <p:spPr>
          <a:xfrm>
            <a:off x="685248" y="175260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5" name="Rectangle: Top Corners One Rounded and One Snipped 164">
            <a:extLst>
              <a:ext uri="{FF2B5EF4-FFF2-40B4-BE49-F238E27FC236}">
                <a16:creationId xmlns:a16="http://schemas.microsoft.com/office/drawing/2014/main" id="{BDA1D654-DC3D-4E7F-9820-D96E927C7613}"/>
              </a:ext>
            </a:extLst>
          </p:cNvPr>
          <p:cNvSpPr/>
          <p:nvPr/>
        </p:nvSpPr>
        <p:spPr>
          <a:xfrm>
            <a:off x="675088" y="352044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6" name="Rectangle: Top Corners One Rounded and One Snipped 165">
            <a:extLst>
              <a:ext uri="{FF2B5EF4-FFF2-40B4-BE49-F238E27FC236}">
                <a16:creationId xmlns:a16="http://schemas.microsoft.com/office/drawing/2014/main" id="{CBCBDAE2-5683-459A-BAF3-90EE54F7E788}"/>
              </a:ext>
            </a:extLst>
          </p:cNvPr>
          <p:cNvSpPr/>
          <p:nvPr/>
        </p:nvSpPr>
        <p:spPr>
          <a:xfrm>
            <a:off x="675088" y="522732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23" name="TextBox 22">
            <a:extLst>
              <a:ext uri="{FF2B5EF4-FFF2-40B4-BE49-F238E27FC236}">
                <a16:creationId xmlns:a16="http://schemas.microsoft.com/office/drawing/2014/main" id="{74449B5E-B8FE-4D66-AC0D-F7D091E809B3}"/>
              </a:ext>
            </a:extLst>
          </p:cNvPr>
          <p:cNvSpPr txBox="1"/>
          <p:nvPr/>
        </p:nvSpPr>
        <p:spPr>
          <a:xfrm>
            <a:off x="698927" y="1917496"/>
            <a:ext cx="1078083" cy="400110"/>
          </a:xfrm>
          <a:prstGeom prst="rect">
            <a:avLst/>
          </a:prstGeom>
          <a:noFill/>
        </p:spPr>
        <p:txBody>
          <a:bodyPr wrap="square" rtlCol="0">
            <a:spAutoFit/>
          </a:bodyPr>
          <a:lstStyle/>
          <a:p>
            <a:r>
              <a:rPr lang="en-US" sz="1000" dirty="0"/>
              <a:t>User / Asset Owner</a:t>
            </a:r>
          </a:p>
        </p:txBody>
      </p:sp>
      <p:sp>
        <p:nvSpPr>
          <p:cNvPr id="167" name="TextBox 166">
            <a:extLst>
              <a:ext uri="{FF2B5EF4-FFF2-40B4-BE49-F238E27FC236}">
                <a16:creationId xmlns:a16="http://schemas.microsoft.com/office/drawing/2014/main" id="{EC3BAB1F-485B-4AC2-9FD6-62DB9703C285}"/>
              </a:ext>
            </a:extLst>
          </p:cNvPr>
          <p:cNvSpPr txBox="1"/>
          <p:nvPr/>
        </p:nvSpPr>
        <p:spPr>
          <a:xfrm>
            <a:off x="729407" y="3695496"/>
            <a:ext cx="1078083" cy="246221"/>
          </a:xfrm>
          <a:prstGeom prst="rect">
            <a:avLst/>
          </a:prstGeom>
          <a:noFill/>
        </p:spPr>
        <p:txBody>
          <a:bodyPr wrap="square" rtlCol="0">
            <a:spAutoFit/>
          </a:bodyPr>
          <a:lstStyle/>
          <a:p>
            <a:r>
              <a:rPr lang="en-US" sz="1000" dirty="0"/>
              <a:t>AIE Board</a:t>
            </a:r>
          </a:p>
        </p:txBody>
      </p:sp>
      <p:sp>
        <p:nvSpPr>
          <p:cNvPr id="168" name="TextBox 167">
            <a:extLst>
              <a:ext uri="{FF2B5EF4-FFF2-40B4-BE49-F238E27FC236}">
                <a16:creationId xmlns:a16="http://schemas.microsoft.com/office/drawing/2014/main" id="{68D45633-231D-4404-AACC-2C49FAFBC232}"/>
              </a:ext>
            </a:extLst>
          </p:cNvPr>
          <p:cNvSpPr txBox="1"/>
          <p:nvPr/>
        </p:nvSpPr>
        <p:spPr>
          <a:xfrm>
            <a:off x="751840" y="5384800"/>
            <a:ext cx="1055650" cy="400110"/>
          </a:xfrm>
          <a:prstGeom prst="rect">
            <a:avLst/>
          </a:prstGeom>
          <a:noFill/>
        </p:spPr>
        <p:txBody>
          <a:bodyPr wrap="square" rtlCol="0">
            <a:spAutoFit/>
          </a:bodyPr>
          <a:lstStyle/>
          <a:p>
            <a:r>
              <a:rPr lang="en-US" sz="1000" dirty="0"/>
              <a:t>Innovation Theater</a:t>
            </a:r>
          </a:p>
        </p:txBody>
      </p:sp>
      <p:sp>
        <p:nvSpPr>
          <p:cNvPr id="169" name="Rectangle: Rounded Corners 168">
            <a:extLst>
              <a:ext uri="{FF2B5EF4-FFF2-40B4-BE49-F238E27FC236}">
                <a16:creationId xmlns:a16="http://schemas.microsoft.com/office/drawing/2014/main" id="{FB8AA5C9-F6DB-444E-817B-5059AB4BAB58}"/>
              </a:ext>
            </a:extLst>
          </p:cNvPr>
          <p:cNvSpPr/>
          <p:nvPr/>
        </p:nvSpPr>
        <p:spPr>
          <a:xfrm>
            <a:off x="2057400" y="333248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0" name="Rectangle: Rounded Corners 169">
            <a:extLst>
              <a:ext uri="{FF2B5EF4-FFF2-40B4-BE49-F238E27FC236}">
                <a16:creationId xmlns:a16="http://schemas.microsoft.com/office/drawing/2014/main" id="{CAF60416-C2D5-47B7-8D21-C46BCEB1D509}"/>
              </a:ext>
            </a:extLst>
          </p:cNvPr>
          <p:cNvSpPr/>
          <p:nvPr/>
        </p:nvSpPr>
        <p:spPr>
          <a:xfrm>
            <a:off x="2057400" y="506984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3" name="Flowchart: Process 172">
            <a:extLst>
              <a:ext uri="{FF2B5EF4-FFF2-40B4-BE49-F238E27FC236}">
                <a16:creationId xmlns:a16="http://schemas.microsoft.com/office/drawing/2014/main" id="{0F7A3D3A-5E11-4412-8DEE-5A86FC1B429C}"/>
              </a:ext>
            </a:extLst>
          </p:cNvPr>
          <p:cNvSpPr/>
          <p:nvPr/>
        </p:nvSpPr>
        <p:spPr>
          <a:xfrm>
            <a:off x="8145876" y="528828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5" name="TextBox 174">
            <a:extLst>
              <a:ext uri="{FF2B5EF4-FFF2-40B4-BE49-F238E27FC236}">
                <a16:creationId xmlns:a16="http://schemas.microsoft.com/office/drawing/2014/main" id="{01F52235-CC6D-42E6-8581-5129E80467AE}"/>
              </a:ext>
            </a:extLst>
          </p:cNvPr>
          <p:cNvSpPr txBox="1"/>
          <p:nvPr/>
        </p:nvSpPr>
        <p:spPr>
          <a:xfrm>
            <a:off x="8300720" y="5506720"/>
            <a:ext cx="1565010" cy="215444"/>
          </a:xfrm>
          <a:prstGeom prst="rect">
            <a:avLst/>
          </a:prstGeom>
          <a:noFill/>
        </p:spPr>
        <p:txBody>
          <a:bodyPr wrap="square" rtlCol="0">
            <a:spAutoFit/>
          </a:bodyPr>
          <a:lstStyle/>
          <a:p>
            <a:r>
              <a:rPr lang="en-US" sz="800" dirty="0"/>
              <a:t>Publish on Portal</a:t>
            </a:r>
          </a:p>
        </p:txBody>
      </p:sp>
      <p:sp>
        <p:nvSpPr>
          <p:cNvPr id="176" name="Arrow: Notched Right 175">
            <a:extLst>
              <a:ext uri="{FF2B5EF4-FFF2-40B4-BE49-F238E27FC236}">
                <a16:creationId xmlns:a16="http://schemas.microsoft.com/office/drawing/2014/main" id="{1F2D300D-9372-407C-ACF5-D15E499A5411}"/>
              </a:ext>
            </a:extLst>
          </p:cNvPr>
          <p:cNvSpPr/>
          <p:nvPr/>
        </p:nvSpPr>
        <p:spPr>
          <a:xfrm rot="5400000">
            <a:off x="10717466" y="28307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Notched Right 176">
            <a:extLst>
              <a:ext uri="{FF2B5EF4-FFF2-40B4-BE49-F238E27FC236}">
                <a16:creationId xmlns:a16="http://schemas.microsoft.com/office/drawing/2014/main" id="{78FDD95A-42D4-42DA-A3AE-F321A2D226B5}"/>
              </a:ext>
            </a:extLst>
          </p:cNvPr>
          <p:cNvSpPr/>
          <p:nvPr/>
        </p:nvSpPr>
        <p:spPr>
          <a:xfrm rot="5400000">
            <a:off x="8715946" y="46595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Process 177">
            <a:extLst>
              <a:ext uri="{FF2B5EF4-FFF2-40B4-BE49-F238E27FC236}">
                <a16:creationId xmlns:a16="http://schemas.microsoft.com/office/drawing/2014/main" id="{EBE547CA-62F4-43AF-B7E1-12A5F39B5779}"/>
              </a:ext>
            </a:extLst>
          </p:cNvPr>
          <p:cNvSpPr/>
          <p:nvPr/>
        </p:nvSpPr>
        <p:spPr>
          <a:xfrm>
            <a:off x="8156036" y="343962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9" name="TextBox 178">
            <a:extLst>
              <a:ext uri="{FF2B5EF4-FFF2-40B4-BE49-F238E27FC236}">
                <a16:creationId xmlns:a16="http://schemas.microsoft.com/office/drawing/2014/main" id="{3A5ACD23-6815-48E1-9284-4D1B2B5C14DA}"/>
              </a:ext>
            </a:extLst>
          </p:cNvPr>
          <p:cNvSpPr txBox="1"/>
          <p:nvPr/>
        </p:nvSpPr>
        <p:spPr>
          <a:xfrm>
            <a:off x="8310880" y="3495040"/>
            <a:ext cx="1565010" cy="215444"/>
          </a:xfrm>
          <a:prstGeom prst="rect">
            <a:avLst/>
          </a:prstGeom>
          <a:noFill/>
        </p:spPr>
        <p:txBody>
          <a:bodyPr wrap="square" rtlCol="0">
            <a:spAutoFit/>
          </a:bodyPr>
          <a:lstStyle/>
          <a:p>
            <a:r>
              <a:rPr lang="en-US" sz="800" dirty="0"/>
              <a:t>If Rejected</a:t>
            </a:r>
          </a:p>
        </p:txBody>
      </p:sp>
      <p:sp>
        <p:nvSpPr>
          <p:cNvPr id="180" name="Arrow: Notched Right 179">
            <a:extLst>
              <a:ext uri="{FF2B5EF4-FFF2-40B4-BE49-F238E27FC236}">
                <a16:creationId xmlns:a16="http://schemas.microsoft.com/office/drawing/2014/main" id="{3674B632-06D5-48AB-A9C6-0F0BF70B3C07}"/>
              </a:ext>
            </a:extLst>
          </p:cNvPr>
          <p:cNvSpPr/>
          <p:nvPr/>
        </p:nvSpPr>
        <p:spPr>
          <a:xfrm rot="16200000">
            <a:off x="8736266" y="284089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Process 180">
            <a:extLst>
              <a:ext uri="{FF2B5EF4-FFF2-40B4-BE49-F238E27FC236}">
                <a16:creationId xmlns:a16="http://schemas.microsoft.com/office/drawing/2014/main" id="{8A8F135E-AF40-40CD-9099-4CCF9442EFD2}"/>
              </a:ext>
            </a:extLst>
          </p:cNvPr>
          <p:cNvSpPr/>
          <p:nvPr/>
        </p:nvSpPr>
        <p:spPr>
          <a:xfrm>
            <a:off x="8176356" y="401874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B9988CC6-A7E2-42A8-A23B-26B2B551B35D}"/>
              </a:ext>
            </a:extLst>
          </p:cNvPr>
          <p:cNvSpPr txBox="1"/>
          <p:nvPr/>
        </p:nvSpPr>
        <p:spPr>
          <a:xfrm>
            <a:off x="8331200" y="4074160"/>
            <a:ext cx="1565010" cy="215444"/>
          </a:xfrm>
          <a:prstGeom prst="rect">
            <a:avLst/>
          </a:prstGeom>
          <a:noFill/>
        </p:spPr>
        <p:txBody>
          <a:bodyPr wrap="square" rtlCol="0">
            <a:spAutoFit/>
          </a:bodyPr>
          <a:lstStyle/>
          <a:p>
            <a:r>
              <a:rPr lang="en-US" sz="800" dirty="0"/>
              <a:t>If Approved</a:t>
            </a:r>
          </a:p>
        </p:txBody>
      </p:sp>
      <p:sp>
        <p:nvSpPr>
          <p:cNvPr id="183" name="Arrow: Notched Right 182">
            <a:extLst>
              <a:ext uri="{FF2B5EF4-FFF2-40B4-BE49-F238E27FC236}">
                <a16:creationId xmlns:a16="http://schemas.microsoft.com/office/drawing/2014/main" id="{12A16F0B-FFE8-4D85-ABA2-2863933119D0}"/>
              </a:ext>
            </a:extLst>
          </p:cNvPr>
          <p:cNvSpPr/>
          <p:nvPr/>
        </p:nvSpPr>
        <p:spPr>
          <a:xfrm rot="10800000">
            <a:off x="9701466" y="370449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ecision 23">
            <a:extLst>
              <a:ext uri="{FF2B5EF4-FFF2-40B4-BE49-F238E27FC236}">
                <a16:creationId xmlns:a16="http://schemas.microsoft.com/office/drawing/2014/main" id="{C233C96D-A98C-4EF5-8070-8AB9821E0FC6}"/>
              </a:ext>
            </a:extLst>
          </p:cNvPr>
          <p:cNvSpPr/>
          <p:nvPr/>
        </p:nvSpPr>
        <p:spPr>
          <a:xfrm>
            <a:off x="10256738" y="3400969"/>
            <a:ext cx="1371682" cy="963382"/>
          </a:xfrm>
          <a:prstGeom prst="flowChartDecision">
            <a:avLst/>
          </a:prstGeom>
          <a:ln w="508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184" name="TextBox 183">
            <a:extLst>
              <a:ext uri="{FF2B5EF4-FFF2-40B4-BE49-F238E27FC236}">
                <a16:creationId xmlns:a16="http://schemas.microsoft.com/office/drawing/2014/main" id="{4EC6AF2C-8198-4EFC-95CF-8AA9480CE80A}"/>
              </a:ext>
            </a:extLst>
          </p:cNvPr>
          <p:cNvSpPr txBox="1"/>
          <p:nvPr/>
        </p:nvSpPr>
        <p:spPr>
          <a:xfrm>
            <a:off x="10393680" y="3769360"/>
            <a:ext cx="1565010" cy="215444"/>
          </a:xfrm>
          <a:prstGeom prst="rect">
            <a:avLst/>
          </a:prstGeom>
          <a:noFill/>
        </p:spPr>
        <p:txBody>
          <a:bodyPr wrap="square" rtlCol="0">
            <a:spAutoFit/>
          </a:bodyPr>
          <a:lstStyle/>
          <a:p>
            <a:r>
              <a:rPr lang="en-US" sz="800" dirty="0"/>
              <a:t>Send for Approval</a:t>
            </a:r>
          </a:p>
        </p:txBody>
      </p:sp>
    </p:spTree>
    <p:extLst>
      <p:ext uri="{BB962C8B-B14F-4D97-AF65-F5344CB8AC3E}">
        <p14:creationId xmlns:p14="http://schemas.microsoft.com/office/powerpoint/2010/main" val="165107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5">
            <a:extLst>
              <a:ext uri="{FF2B5EF4-FFF2-40B4-BE49-F238E27FC236}">
                <a16:creationId xmlns:a16="http://schemas.microsoft.com/office/drawing/2014/main" id="{84C2C18B-B1CB-4DDB-89DF-A01F685E46FE}"/>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Assets Details</a:t>
            </a:r>
          </a:p>
        </p:txBody>
      </p:sp>
      <p:pic>
        <p:nvPicPr>
          <p:cNvPr id="2" name="Picture 1">
            <a:extLst>
              <a:ext uri="{FF2B5EF4-FFF2-40B4-BE49-F238E27FC236}">
                <a16:creationId xmlns:a16="http://schemas.microsoft.com/office/drawing/2014/main" id="{D539FFDC-E575-4D2D-A725-E2781B495AB7}"/>
              </a:ext>
            </a:extLst>
          </p:cNvPr>
          <p:cNvPicPr>
            <a:picLocks noChangeAspect="1"/>
          </p:cNvPicPr>
          <p:nvPr/>
        </p:nvPicPr>
        <p:blipFill>
          <a:blip r:embed="rId2"/>
          <a:stretch>
            <a:fillRect/>
          </a:stretch>
        </p:blipFill>
        <p:spPr>
          <a:xfrm>
            <a:off x="211282" y="899207"/>
            <a:ext cx="11599718" cy="5231034"/>
          </a:xfrm>
          <a:prstGeom prst="rect">
            <a:avLst/>
          </a:prstGeom>
        </p:spPr>
      </p:pic>
      <p:sp>
        <p:nvSpPr>
          <p:cNvPr id="6" name="TextBox 5">
            <a:extLst>
              <a:ext uri="{FF2B5EF4-FFF2-40B4-BE49-F238E27FC236}">
                <a16:creationId xmlns:a16="http://schemas.microsoft.com/office/drawing/2014/main" id="{EAC10FA6-88EE-4CE2-9263-CF58690D7A07}"/>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Tree>
    <p:extLst>
      <p:ext uri="{BB962C8B-B14F-4D97-AF65-F5344CB8AC3E}">
        <p14:creationId xmlns:p14="http://schemas.microsoft.com/office/powerpoint/2010/main" val="401266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5">
            <a:extLst>
              <a:ext uri="{FF2B5EF4-FFF2-40B4-BE49-F238E27FC236}">
                <a16:creationId xmlns:a16="http://schemas.microsoft.com/office/drawing/2014/main" id="{84C2C18B-B1CB-4DDB-89DF-A01F685E46FE}"/>
              </a:ext>
            </a:extLst>
          </p:cNvPr>
          <p:cNvSpPr txBox="1">
            <a:spLocks/>
          </p:cNvSpPr>
          <p:nvPr/>
        </p:nvSpPr>
        <p:spPr>
          <a:xfrm>
            <a:off x="0" y="-762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Uploading Assets from other Asset Stores</a:t>
            </a:r>
          </a:p>
        </p:txBody>
      </p:sp>
      <p:sp>
        <p:nvSpPr>
          <p:cNvPr id="6" name="TextBox 5">
            <a:extLst>
              <a:ext uri="{FF2B5EF4-FFF2-40B4-BE49-F238E27FC236}">
                <a16:creationId xmlns:a16="http://schemas.microsoft.com/office/drawing/2014/main" id="{EAC10FA6-88EE-4CE2-9263-CF58690D7A07}"/>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A9963507-7BB9-401C-9B95-52DDB073EE11}"/>
              </a:ext>
            </a:extLst>
          </p:cNvPr>
          <p:cNvSpPr txBox="1"/>
          <p:nvPr/>
        </p:nvSpPr>
        <p:spPr>
          <a:xfrm>
            <a:off x="228600" y="714375"/>
            <a:ext cx="11449050" cy="1754326"/>
          </a:xfrm>
          <a:prstGeom prst="rect">
            <a:avLst/>
          </a:prstGeom>
          <a:noFill/>
        </p:spPr>
        <p:txBody>
          <a:bodyPr wrap="square" rtlCol="0">
            <a:spAutoFit/>
          </a:bodyPr>
          <a:lstStyle/>
          <a:p>
            <a:r>
              <a:rPr lang="en-US" dirty="0"/>
              <a:t>AIE Mumbai has developed a utility which help to scan POC or Innovations from respected stores and uploaded into spread sheet. The same spread sheet can be used to upload Assets into Innovation Theater through backend. Once data is verified by Asset Owners, it will be published on Innovation Theater portal.</a:t>
            </a:r>
          </a:p>
          <a:p>
            <a:endParaRPr lang="en-US" dirty="0"/>
          </a:p>
          <a:p>
            <a:r>
              <a:rPr lang="en-US" dirty="0"/>
              <a:t>Example of assets from DCX App Store are here -</a:t>
            </a:r>
          </a:p>
        </p:txBody>
      </p:sp>
      <p:pic>
        <p:nvPicPr>
          <p:cNvPr id="9" name="Picture 8">
            <a:extLst>
              <a:ext uri="{FF2B5EF4-FFF2-40B4-BE49-F238E27FC236}">
                <a16:creationId xmlns:a16="http://schemas.microsoft.com/office/drawing/2014/main" id="{300D760A-BB1A-4997-83B4-65CDD1A5333B}"/>
              </a:ext>
            </a:extLst>
          </p:cNvPr>
          <p:cNvPicPr>
            <a:picLocks noChangeAspect="1"/>
          </p:cNvPicPr>
          <p:nvPr/>
        </p:nvPicPr>
        <p:blipFill>
          <a:blip r:embed="rId2"/>
          <a:stretch>
            <a:fillRect/>
          </a:stretch>
        </p:blipFill>
        <p:spPr>
          <a:xfrm>
            <a:off x="329664" y="2657347"/>
            <a:ext cx="11622332" cy="3972053"/>
          </a:xfrm>
          <a:prstGeom prst="rect">
            <a:avLst/>
          </a:prstGeom>
        </p:spPr>
      </p:pic>
    </p:spTree>
    <p:extLst>
      <p:ext uri="{BB962C8B-B14F-4D97-AF65-F5344CB8AC3E}">
        <p14:creationId xmlns:p14="http://schemas.microsoft.com/office/powerpoint/2010/main" val="289238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9965CFC-4BA9-45B8-8EBC-8B0637400908}"/>
              </a:ext>
            </a:extLst>
          </p:cNvPr>
          <p:cNvSpPr/>
          <p:nvPr/>
        </p:nvSpPr>
        <p:spPr>
          <a:xfrm>
            <a:off x="2057400" y="152400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Flowchart: Process 156">
            <a:extLst>
              <a:ext uri="{FF2B5EF4-FFF2-40B4-BE49-F238E27FC236}">
                <a16:creationId xmlns:a16="http://schemas.microsoft.com/office/drawing/2014/main" id="{8B06E5A9-C221-4084-A2E2-1D450FD26B4D}"/>
              </a:ext>
            </a:extLst>
          </p:cNvPr>
          <p:cNvSpPr/>
          <p:nvPr/>
        </p:nvSpPr>
        <p:spPr>
          <a:xfrm>
            <a:off x="61811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6" name="Flowchart: Process 155">
            <a:extLst>
              <a:ext uri="{FF2B5EF4-FFF2-40B4-BE49-F238E27FC236}">
                <a16:creationId xmlns:a16="http://schemas.microsoft.com/office/drawing/2014/main" id="{B1B4454C-1DFC-4512-B6DF-F6FE8DAA386D}"/>
              </a:ext>
            </a:extLst>
          </p:cNvPr>
          <p:cNvSpPr/>
          <p:nvPr/>
        </p:nvSpPr>
        <p:spPr>
          <a:xfrm>
            <a:off x="4171411"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Flowchart: Process 11">
            <a:extLst>
              <a:ext uri="{FF2B5EF4-FFF2-40B4-BE49-F238E27FC236}">
                <a16:creationId xmlns:a16="http://schemas.microsoft.com/office/drawing/2014/main" id="{7B4A431D-85EF-468D-A872-EACB7EDE8DFA}"/>
              </a:ext>
            </a:extLst>
          </p:cNvPr>
          <p:cNvSpPr/>
          <p:nvPr/>
        </p:nvSpPr>
        <p:spPr>
          <a:xfrm>
            <a:off x="2161636"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6D70F3F8-1108-4EE0-A2B2-37D24C3CA6AA}"/>
              </a:ext>
            </a:extLst>
          </p:cNvPr>
          <p:cNvSpPr/>
          <p:nvPr/>
        </p:nvSpPr>
        <p:spPr>
          <a:xfrm>
            <a:off x="491835" y="990600"/>
            <a:ext cx="11423940" cy="5435060"/>
          </a:xfrm>
          <a:prstGeom prst="rect">
            <a:avLst/>
          </a:prstGeom>
          <a:noFill/>
          <a:ln cmpd="sng">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Verdana"/>
                <a:ea typeface="+mn-ea"/>
                <a:cs typeface="+mn-cs"/>
              </a:rPr>
              <a:t>  </a:t>
            </a:r>
          </a:p>
        </p:txBody>
      </p:sp>
      <p:sp>
        <p:nvSpPr>
          <p:cNvPr id="26" name="Title 25">
            <a:extLst>
              <a:ext uri="{FF2B5EF4-FFF2-40B4-BE49-F238E27FC236}">
                <a16:creationId xmlns:a16="http://schemas.microsoft.com/office/drawing/2014/main" id="{8819DC07-FB40-4ACC-8A6E-CD2B974DB38B}"/>
              </a:ext>
            </a:extLst>
          </p:cNvPr>
          <p:cNvSpPr>
            <a:spLocks noGrp="1"/>
          </p:cNvSpPr>
          <p:nvPr>
            <p:ph type="title" idx="4294967295"/>
          </p:nvPr>
        </p:nvSpPr>
        <p:spPr>
          <a:xfrm>
            <a:off x="333375" y="-302260"/>
            <a:ext cx="11125200" cy="1104900"/>
          </a:xfrm>
        </p:spPr>
        <p:txBody>
          <a:bodyPr/>
          <a:lstStyle/>
          <a:p>
            <a:r>
              <a:rPr lang="en-US" dirty="0"/>
              <a:t>Upload Assets from other Asset Store</a:t>
            </a:r>
          </a:p>
        </p:txBody>
      </p:sp>
      <p:sp>
        <p:nvSpPr>
          <p:cNvPr id="185" name="TextBox 184">
            <a:extLst>
              <a:ext uri="{FF2B5EF4-FFF2-40B4-BE49-F238E27FC236}">
                <a16:creationId xmlns:a16="http://schemas.microsoft.com/office/drawing/2014/main" id="{FF90F372-195A-4A96-8D38-EB7CD32DC66E}"/>
              </a:ext>
            </a:extLst>
          </p:cNvPr>
          <p:cNvSpPr txBox="1"/>
          <p:nvPr/>
        </p:nvSpPr>
        <p:spPr>
          <a:xfrm>
            <a:off x="1001483" y="873946"/>
            <a:ext cx="1187732" cy="24622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prstClr val="black"/>
                </a:solidFill>
                <a:latin typeface="Verdana"/>
              </a:rPr>
              <a:t>Update Assets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11" name="TextBox 10">
            <a:extLst>
              <a:ext uri="{FF2B5EF4-FFF2-40B4-BE49-F238E27FC236}">
                <a16:creationId xmlns:a16="http://schemas.microsoft.com/office/drawing/2014/main" id="{D8A7950A-E51E-439E-8DDB-43F414AC63F8}"/>
              </a:ext>
            </a:extLst>
          </p:cNvPr>
          <p:cNvSpPr txBox="1"/>
          <p:nvPr/>
        </p:nvSpPr>
        <p:spPr>
          <a:xfrm>
            <a:off x="2202256" y="1912402"/>
            <a:ext cx="1539534" cy="338554"/>
          </a:xfrm>
          <a:prstGeom prst="rect">
            <a:avLst/>
          </a:prstGeom>
          <a:noFill/>
        </p:spPr>
        <p:txBody>
          <a:bodyPr wrap="square" rtlCol="0">
            <a:spAutoFit/>
          </a:bodyPr>
          <a:lstStyle/>
          <a:p>
            <a:r>
              <a:rPr lang="en-US" sz="800" dirty="0"/>
              <a:t>Contact Asset Store Admin</a:t>
            </a:r>
          </a:p>
        </p:txBody>
      </p:sp>
      <p:sp>
        <p:nvSpPr>
          <p:cNvPr id="129" name="TextBox 128">
            <a:extLst>
              <a:ext uri="{FF2B5EF4-FFF2-40B4-BE49-F238E27FC236}">
                <a16:creationId xmlns:a16="http://schemas.microsoft.com/office/drawing/2014/main" id="{1DF8FEA7-59D2-4117-BD8E-C9C1935C3F6F}"/>
              </a:ext>
            </a:extLst>
          </p:cNvPr>
          <p:cNvSpPr txBox="1"/>
          <p:nvPr/>
        </p:nvSpPr>
        <p:spPr>
          <a:xfrm>
            <a:off x="4298545" y="1820705"/>
            <a:ext cx="1282901" cy="338554"/>
          </a:xfrm>
          <a:prstGeom prst="rect">
            <a:avLst/>
          </a:prstGeom>
          <a:noFill/>
        </p:spPr>
        <p:txBody>
          <a:bodyPr wrap="square" rtlCol="0">
            <a:spAutoFit/>
          </a:bodyPr>
          <a:lstStyle/>
          <a:p>
            <a:r>
              <a:rPr lang="en-US" sz="800" dirty="0"/>
              <a:t>Share the Utility / Crawler</a:t>
            </a:r>
          </a:p>
        </p:txBody>
      </p:sp>
      <p:sp>
        <p:nvSpPr>
          <p:cNvPr id="130" name="TextBox 129">
            <a:extLst>
              <a:ext uri="{FF2B5EF4-FFF2-40B4-BE49-F238E27FC236}">
                <a16:creationId xmlns:a16="http://schemas.microsoft.com/office/drawing/2014/main" id="{3C010611-6961-4A0C-9BF4-863B05222D1F}"/>
              </a:ext>
            </a:extLst>
          </p:cNvPr>
          <p:cNvSpPr txBox="1"/>
          <p:nvPr/>
        </p:nvSpPr>
        <p:spPr>
          <a:xfrm>
            <a:off x="6235540" y="1800225"/>
            <a:ext cx="1121093" cy="584775"/>
          </a:xfrm>
          <a:prstGeom prst="rect">
            <a:avLst/>
          </a:prstGeom>
          <a:noFill/>
        </p:spPr>
        <p:txBody>
          <a:bodyPr wrap="square" rtlCol="0">
            <a:spAutoFit/>
          </a:bodyPr>
          <a:lstStyle/>
          <a:p>
            <a:r>
              <a:rPr lang="en-US" sz="800" dirty="0"/>
              <a:t>Utility / Crawler uploads the Asset details into spread sheet</a:t>
            </a:r>
          </a:p>
        </p:txBody>
      </p:sp>
      <p:sp>
        <p:nvSpPr>
          <p:cNvPr id="13" name="Arrow: Notched Right 12">
            <a:extLst>
              <a:ext uri="{FF2B5EF4-FFF2-40B4-BE49-F238E27FC236}">
                <a16:creationId xmlns:a16="http://schemas.microsoft.com/office/drawing/2014/main" id="{5F14696E-D36D-465F-86F8-F6B309CC1D78}"/>
              </a:ext>
            </a:extLst>
          </p:cNvPr>
          <p:cNvSpPr/>
          <p:nvPr/>
        </p:nvSpPr>
        <p:spPr>
          <a:xfrm>
            <a:off x="3748341" y="195570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E931233-6FC2-41A4-B21D-06DDEC2DA6A1}"/>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58" name="Arrow: Notched Right 157">
            <a:extLst>
              <a:ext uri="{FF2B5EF4-FFF2-40B4-BE49-F238E27FC236}">
                <a16:creationId xmlns:a16="http://schemas.microsoft.com/office/drawing/2014/main" id="{A0A723E4-D3A2-404B-9F14-A17947311756}"/>
              </a:ext>
            </a:extLst>
          </p:cNvPr>
          <p:cNvSpPr/>
          <p:nvPr/>
        </p:nvSpPr>
        <p:spPr>
          <a:xfrm>
            <a:off x="5729541"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Process 159">
            <a:extLst>
              <a:ext uri="{FF2B5EF4-FFF2-40B4-BE49-F238E27FC236}">
                <a16:creationId xmlns:a16="http://schemas.microsoft.com/office/drawing/2014/main" id="{D67F4C4D-C7F6-4363-BD8E-3F606D25D0E5}"/>
              </a:ext>
            </a:extLst>
          </p:cNvPr>
          <p:cNvSpPr/>
          <p:nvPr/>
        </p:nvSpPr>
        <p:spPr>
          <a:xfrm>
            <a:off x="101435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9" name="Flowchart: Process 158">
            <a:extLst>
              <a:ext uri="{FF2B5EF4-FFF2-40B4-BE49-F238E27FC236}">
                <a16:creationId xmlns:a16="http://schemas.microsoft.com/office/drawing/2014/main" id="{72530D32-892B-4D40-81DE-AB13320B8887}"/>
              </a:ext>
            </a:extLst>
          </p:cNvPr>
          <p:cNvSpPr/>
          <p:nvPr/>
        </p:nvSpPr>
        <p:spPr>
          <a:xfrm>
            <a:off x="8156599" y="1754618"/>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1" name="TextBox 160">
            <a:extLst>
              <a:ext uri="{FF2B5EF4-FFF2-40B4-BE49-F238E27FC236}">
                <a16:creationId xmlns:a16="http://schemas.microsoft.com/office/drawing/2014/main" id="{D531E052-9460-471B-8B21-D8E902E064A4}"/>
              </a:ext>
            </a:extLst>
          </p:cNvPr>
          <p:cNvSpPr txBox="1"/>
          <p:nvPr/>
        </p:nvSpPr>
        <p:spPr>
          <a:xfrm>
            <a:off x="8124825" y="1724025"/>
            <a:ext cx="1547589" cy="748190"/>
          </a:xfrm>
          <a:prstGeom prst="rect">
            <a:avLst/>
          </a:prstGeom>
          <a:noFill/>
        </p:spPr>
        <p:txBody>
          <a:bodyPr wrap="square" rtlCol="0">
            <a:spAutoFit/>
          </a:bodyPr>
          <a:lstStyle/>
          <a:p>
            <a:r>
              <a:rPr lang="en-US" sz="700" dirty="0"/>
              <a:t>Using spread sheet as data.. Innovation Theater Admin upload the Asset details through backend. An email will send to Asset Owner for review</a:t>
            </a:r>
          </a:p>
        </p:txBody>
      </p:sp>
      <p:sp>
        <p:nvSpPr>
          <p:cNvPr id="162" name="TextBox 161">
            <a:extLst>
              <a:ext uri="{FF2B5EF4-FFF2-40B4-BE49-F238E27FC236}">
                <a16:creationId xmlns:a16="http://schemas.microsoft.com/office/drawing/2014/main" id="{95A9D4AE-A383-453D-BDA0-A76875B56355}"/>
              </a:ext>
            </a:extLst>
          </p:cNvPr>
          <p:cNvSpPr txBox="1"/>
          <p:nvPr/>
        </p:nvSpPr>
        <p:spPr>
          <a:xfrm>
            <a:off x="10239375" y="1809750"/>
            <a:ext cx="1125274" cy="461665"/>
          </a:xfrm>
          <a:prstGeom prst="rect">
            <a:avLst/>
          </a:prstGeom>
          <a:noFill/>
        </p:spPr>
        <p:txBody>
          <a:bodyPr wrap="square" rtlCol="0">
            <a:spAutoFit/>
          </a:bodyPr>
          <a:lstStyle/>
          <a:p>
            <a:r>
              <a:rPr lang="en-US" sz="800" dirty="0"/>
              <a:t>Asset Owner verifies the Asset  details</a:t>
            </a:r>
          </a:p>
        </p:txBody>
      </p:sp>
      <p:sp>
        <p:nvSpPr>
          <p:cNvPr id="163" name="Arrow: Notched Right 162">
            <a:extLst>
              <a:ext uri="{FF2B5EF4-FFF2-40B4-BE49-F238E27FC236}">
                <a16:creationId xmlns:a16="http://schemas.microsoft.com/office/drawing/2014/main" id="{47B63101-A762-40BC-B803-DC7B63F9B8B7}"/>
              </a:ext>
            </a:extLst>
          </p:cNvPr>
          <p:cNvSpPr/>
          <p:nvPr/>
        </p:nvSpPr>
        <p:spPr>
          <a:xfrm>
            <a:off x="9701466" y="193665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Arrow: Notched Right 163">
            <a:extLst>
              <a:ext uri="{FF2B5EF4-FFF2-40B4-BE49-F238E27FC236}">
                <a16:creationId xmlns:a16="http://schemas.microsoft.com/office/drawing/2014/main" id="{2412F25B-FF76-4787-B025-F5C70E05A4BE}"/>
              </a:ext>
            </a:extLst>
          </p:cNvPr>
          <p:cNvSpPr/>
          <p:nvPr/>
        </p:nvSpPr>
        <p:spPr>
          <a:xfrm>
            <a:off x="7701216"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0319AB45-9CFC-4ED0-A02F-BBB6E3B93B47}"/>
              </a:ext>
            </a:extLst>
          </p:cNvPr>
          <p:cNvSpPr/>
          <p:nvPr/>
        </p:nvSpPr>
        <p:spPr>
          <a:xfrm>
            <a:off x="609600" y="1493520"/>
            <a:ext cx="1374461" cy="47244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Top Corners One Rounded and One Snipped 21">
            <a:extLst>
              <a:ext uri="{FF2B5EF4-FFF2-40B4-BE49-F238E27FC236}">
                <a16:creationId xmlns:a16="http://schemas.microsoft.com/office/drawing/2014/main" id="{97D87FFC-1A98-473B-96E6-960E16F769D1}"/>
              </a:ext>
            </a:extLst>
          </p:cNvPr>
          <p:cNvSpPr/>
          <p:nvPr/>
        </p:nvSpPr>
        <p:spPr>
          <a:xfrm>
            <a:off x="685248" y="175260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5" name="Rectangle: Top Corners One Rounded and One Snipped 164">
            <a:extLst>
              <a:ext uri="{FF2B5EF4-FFF2-40B4-BE49-F238E27FC236}">
                <a16:creationId xmlns:a16="http://schemas.microsoft.com/office/drawing/2014/main" id="{BDA1D654-DC3D-4E7F-9820-D96E927C7613}"/>
              </a:ext>
            </a:extLst>
          </p:cNvPr>
          <p:cNvSpPr/>
          <p:nvPr/>
        </p:nvSpPr>
        <p:spPr>
          <a:xfrm>
            <a:off x="675088" y="352044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6" name="Rectangle: Top Corners One Rounded and One Snipped 165">
            <a:extLst>
              <a:ext uri="{FF2B5EF4-FFF2-40B4-BE49-F238E27FC236}">
                <a16:creationId xmlns:a16="http://schemas.microsoft.com/office/drawing/2014/main" id="{CBCBDAE2-5683-459A-BAF3-90EE54F7E788}"/>
              </a:ext>
            </a:extLst>
          </p:cNvPr>
          <p:cNvSpPr/>
          <p:nvPr/>
        </p:nvSpPr>
        <p:spPr>
          <a:xfrm>
            <a:off x="675088" y="522732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23" name="TextBox 22">
            <a:extLst>
              <a:ext uri="{FF2B5EF4-FFF2-40B4-BE49-F238E27FC236}">
                <a16:creationId xmlns:a16="http://schemas.microsoft.com/office/drawing/2014/main" id="{74449B5E-B8FE-4D66-AC0D-F7D091E809B3}"/>
              </a:ext>
            </a:extLst>
          </p:cNvPr>
          <p:cNvSpPr txBox="1"/>
          <p:nvPr/>
        </p:nvSpPr>
        <p:spPr>
          <a:xfrm>
            <a:off x="698927" y="1917496"/>
            <a:ext cx="1078083" cy="400110"/>
          </a:xfrm>
          <a:prstGeom prst="rect">
            <a:avLst/>
          </a:prstGeom>
          <a:noFill/>
        </p:spPr>
        <p:txBody>
          <a:bodyPr wrap="square" rtlCol="0">
            <a:spAutoFit/>
          </a:bodyPr>
          <a:lstStyle/>
          <a:p>
            <a:r>
              <a:rPr lang="en-US" sz="1000" dirty="0"/>
              <a:t>Asset Store / Server</a:t>
            </a:r>
          </a:p>
        </p:txBody>
      </p:sp>
      <p:sp>
        <p:nvSpPr>
          <p:cNvPr id="167" name="TextBox 166">
            <a:extLst>
              <a:ext uri="{FF2B5EF4-FFF2-40B4-BE49-F238E27FC236}">
                <a16:creationId xmlns:a16="http://schemas.microsoft.com/office/drawing/2014/main" id="{EC3BAB1F-485B-4AC2-9FD6-62DB9703C285}"/>
              </a:ext>
            </a:extLst>
          </p:cNvPr>
          <p:cNvSpPr txBox="1"/>
          <p:nvPr/>
        </p:nvSpPr>
        <p:spPr>
          <a:xfrm>
            <a:off x="729407" y="3695496"/>
            <a:ext cx="1078083" cy="246221"/>
          </a:xfrm>
          <a:prstGeom prst="rect">
            <a:avLst/>
          </a:prstGeom>
          <a:noFill/>
        </p:spPr>
        <p:txBody>
          <a:bodyPr wrap="square" rtlCol="0">
            <a:spAutoFit/>
          </a:bodyPr>
          <a:lstStyle/>
          <a:p>
            <a:r>
              <a:rPr lang="en-US" sz="1000" dirty="0"/>
              <a:t>AIE Board</a:t>
            </a:r>
          </a:p>
        </p:txBody>
      </p:sp>
      <p:sp>
        <p:nvSpPr>
          <p:cNvPr id="168" name="TextBox 167">
            <a:extLst>
              <a:ext uri="{FF2B5EF4-FFF2-40B4-BE49-F238E27FC236}">
                <a16:creationId xmlns:a16="http://schemas.microsoft.com/office/drawing/2014/main" id="{68D45633-231D-4404-AACC-2C49FAFBC232}"/>
              </a:ext>
            </a:extLst>
          </p:cNvPr>
          <p:cNvSpPr txBox="1"/>
          <p:nvPr/>
        </p:nvSpPr>
        <p:spPr>
          <a:xfrm>
            <a:off x="751840" y="5384800"/>
            <a:ext cx="1055650" cy="400110"/>
          </a:xfrm>
          <a:prstGeom prst="rect">
            <a:avLst/>
          </a:prstGeom>
          <a:noFill/>
        </p:spPr>
        <p:txBody>
          <a:bodyPr wrap="square" rtlCol="0">
            <a:spAutoFit/>
          </a:bodyPr>
          <a:lstStyle/>
          <a:p>
            <a:r>
              <a:rPr lang="en-US" sz="1000" dirty="0"/>
              <a:t>Innovation Theater</a:t>
            </a:r>
          </a:p>
        </p:txBody>
      </p:sp>
      <p:sp>
        <p:nvSpPr>
          <p:cNvPr id="169" name="Rectangle: Rounded Corners 168">
            <a:extLst>
              <a:ext uri="{FF2B5EF4-FFF2-40B4-BE49-F238E27FC236}">
                <a16:creationId xmlns:a16="http://schemas.microsoft.com/office/drawing/2014/main" id="{FB8AA5C9-F6DB-444E-817B-5059AB4BAB58}"/>
              </a:ext>
            </a:extLst>
          </p:cNvPr>
          <p:cNvSpPr/>
          <p:nvPr/>
        </p:nvSpPr>
        <p:spPr>
          <a:xfrm>
            <a:off x="2057400" y="333248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0" name="Rectangle: Rounded Corners 169">
            <a:extLst>
              <a:ext uri="{FF2B5EF4-FFF2-40B4-BE49-F238E27FC236}">
                <a16:creationId xmlns:a16="http://schemas.microsoft.com/office/drawing/2014/main" id="{CAF60416-C2D5-47B7-8D21-C46BCEB1D509}"/>
              </a:ext>
            </a:extLst>
          </p:cNvPr>
          <p:cNvSpPr/>
          <p:nvPr/>
        </p:nvSpPr>
        <p:spPr>
          <a:xfrm>
            <a:off x="2057400" y="506984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3" name="Flowchart: Process 172">
            <a:extLst>
              <a:ext uri="{FF2B5EF4-FFF2-40B4-BE49-F238E27FC236}">
                <a16:creationId xmlns:a16="http://schemas.microsoft.com/office/drawing/2014/main" id="{0F7A3D3A-5E11-4412-8DEE-5A86FC1B429C}"/>
              </a:ext>
            </a:extLst>
          </p:cNvPr>
          <p:cNvSpPr/>
          <p:nvPr/>
        </p:nvSpPr>
        <p:spPr>
          <a:xfrm>
            <a:off x="8145876" y="528828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5" name="TextBox 174">
            <a:extLst>
              <a:ext uri="{FF2B5EF4-FFF2-40B4-BE49-F238E27FC236}">
                <a16:creationId xmlns:a16="http://schemas.microsoft.com/office/drawing/2014/main" id="{01F52235-CC6D-42E6-8581-5129E80467AE}"/>
              </a:ext>
            </a:extLst>
          </p:cNvPr>
          <p:cNvSpPr txBox="1"/>
          <p:nvPr/>
        </p:nvSpPr>
        <p:spPr>
          <a:xfrm>
            <a:off x="8300720" y="5506720"/>
            <a:ext cx="1565010" cy="215444"/>
          </a:xfrm>
          <a:prstGeom prst="rect">
            <a:avLst/>
          </a:prstGeom>
          <a:noFill/>
        </p:spPr>
        <p:txBody>
          <a:bodyPr wrap="square" rtlCol="0">
            <a:spAutoFit/>
          </a:bodyPr>
          <a:lstStyle/>
          <a:p>
            <a:r>
              <a:rPr lang="en-US" sz="800" dirty="0"/>
              <a:t>Publish on Portal</a:t>
            </a:r>
          </a:p>
        </p:txBody>
      </p:sp>
      <p:sp>
        <p:nvSpPr>
          <p:cNvPr id="176" name="Arrow: Notched Right 175">
            <a:extLst>
              <a:ext uri="{FF2B5EF4-FFF2-40B4-BE49-F238E27FC236}">
                <a16:creationId xmlns:a16="http://schemas.microsoft.com/office/drawing/2014/main" id="{1F2D300D-9372-407C-ACF5-D15E499A5411}"/>
              </a:ext>
            </a:extLst>
          </p:cNvPr>
          <p:cNvSpPr/>
          <p:nvPr/>
        </p:nvSpPr>
        <p:spPr>
          <a:xfrm rot="5400000">
            <a:off x="10717466" y="28307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Notched Right 176">
            <a:extLst>
              <a:ext uri="{FF2B5EF4-FFF2-40B4-BE49-F238E27FC236}">
                <a16:creationId xmlns:a16="http://schemas.microsoft.com/office/drawing/2014/main" id="{78FDD95A-42D4-42DA-A3AE-F321A2D226B5}"/>
              </a:ext>
            </a:extLst>
          </p:cNvPr>
          <p:cNvSpPr/>
          <p:nvPr/>
        </p:nvSpPr>
        <p:spPr>
          <a:xfrm rot="5400000">
            <a:off x="8715946" y="46595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Process 177">
            <a:extLst>
              <a:ext uri="{FF2B5EF4-FFF2-40B4-BE49-F238E27FC236}">
                <a16:creationId xmlns:a16="http://schemas.microsoft.com/office/drawing/2014/main" id="{EBE547CA-62F4-43AF-B7E1-12A5F39B5779}"/>
              </a:ext>
            </a:extLst>
          </p:cNvPr>
          <p:cNvSpPr/>
          <p:nvPr/>
        </p:nvSpPr>
        <p:spPr>
          <a:xfrm>
            <a:off x="8156036" y="343962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9" name="TextBox 178">
            <a:extLst>
              <a:ext uri="{FF2B5EF4-FFF2-40B4-BE49-F238E27FC236}">
                <a16:creationId xmlns:a16="http://schemas.microsoft.com/office/drawing/2014/main" id="{3A5ACD23-6815-48E1-9284-4D1B2B5C14DA}"/>
              </a:ext>
            </a:extLst>
          </p:cNvPr>
          <p:cNvSpPr txBox="1"/>
          <p:nvPr/>
        </p:nvSpPr>
        <p:spPr>
          <a:xfrm>
            <a:off x="8310880" y="3495040"/>
            <a:ext cx="1565010" cy="215444"/>
          </a:xfrm>
          <a:prstGeom prst="rect">
            <a:avLst/>
          </a:prstGeom>
          <a:noFill/>
        </p:spPr>
        <p:txBody>
          <a:bodyPr wrap="square" rtlCol="0">
            <a:spAutoFit/>
          </a:bodyPr>
          <a:lstStyle/>
          <a:p>
            <a:r>
              <a:rPr lang="en-US" sz="800" dirty="0"/>
              <a:t>If Rejected</a:t>
            </a:r>
          </a:p>
        </p:txBody>
      </p:sp>
      <p:sp>
        <p:nvSpPr>
          <p:cNvPr id="180" name="Arrow: Notched Right 179">
            <a:extLst>
              <a:ext uri="{FF2B5EF4-FFF2-40B4-BE49-F238E27FC236}">
                <a16:creationId xmlns:a16="http://schemas.microsoft.com/office/drawing/2014/main" id="{3674B632-06D5-48AB-A9C6-0F0BF70B3C07}"/>
              </a:ext>
            </a:extLst>
          </p:cNvPr>
          <p:cNvSpPr/>
          <p:nvPr/>
        </p:nvSpPr>
        <p:spPr>
          <a:xfrm rot="16200000">
            <a:off x="8736266" y="284089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Process 180">
            <a:extLst>
              <a:ext uri="{FF2B5EF4-FFF2-40B4-BE49-F238E27FC236}">
                <a16:creationId xmlns:a16="http://schemas.microsoft.com/office/drawing/2014/main" id="{8A8F135E-AF40-40CD-9099-4CCF9442EFD2}"/>
              </a:ext>
            </a:extLst>
          </p:cNvPr>
          <p:cNvSpPr/>
          <p:nvPr/>
        </p:nvSpPr>
        <p:spPr>
          <a:xfrm>
            <a:off x="8176356" y="4018744"/>
            <a:ext cx="1476914" cy="343671"/>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B9988CC6-A7E2-42A8-A23B-26B2B551B35D}"/>
              </a:ext>
            </a:extLst>
          </p:cNvPr>
          <p:cNvSpPr txBox="1"/>
          <p:nvPr/>
        </p:nvSpPr>
        <p:spPr>
          <a:xfrm>
            <a:off x="8331200" y="4074160"/>
            <a:ext cx="1565010" cy="215444"/>
          </a:xfrm>
          <a:prstGeom prst="rect">
            <a:avLst/>
          </a:prstGeom>
          <a:noFill/>
        </p:spPr>
        <p:txBody>
          <a:bodyPr wrap="square" rtlCol="0">
            <a:spAutoFit/>
          </a:bodyPr>
          <a:lstStyle/>
          <a:p>
            <a:r>
              <a:rPr lang="en-US" sz="800" dirty="0"/>
              <a:t>If Approved</a:t>
            </a:r>
          </a:p>
        </p:txBody>
      </p:sp>
      <p:sp>
        <p:nvSpPr>
          <p:cNvPr id="183" name="Arrow: Notched Right 182">
            <a:extLst>
              <a:ext uri="{FF2B5EF4-FFF2-40B4-BE49-F238E27FC236}">
                <a16:creationId xmlns:a16="http://schemas.microsoft.com/office/drawing/2014/main" id="{12A16F0B-FFE8-4D85-ABA2-2863933119D0}"/>
              </a:ext>
            </a:extLst>
          </p:cNvPr>
          <p:cNvSpPr/>
          <p:nvPr/>
        </p:nvSpPr>
        <p:spPr>
          <a:xfrm rot="10800000">
            <a:off x="9701466" y="370449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ecision 23">
            <a:extLst>
              <a:ext uri="{FF2B5EF4-FFF2-40B4-BE49-F238E27FC236}">
                <a16:creationId xmlns:a16="http://schemas.microsoft.com/office/drawing/2014/main" id="{C233C96D-A98C-4EF5-8070-8AB9821E0FC6}"/>
              </a:ext>
            </a:extLst>
          </p:cNvPr>
          <p:cNvSpPr/>
          <p:nvPr/>
        </p:nvSpPr>
        <p:spPr>
          <a:xfrm>
            <a:off x="10256738" y="3400969"/>
            <a:ext cx="1371682" cy="963382"/>
          </a:xfrm>
          <a:prstGeom prst="flowChartDecision">
            <a:avLst/>
          </a:prstGeom>
          <a:ln w="508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184" name="TextBox 183">
            <a:extLst>
              <a:ext uri="{FF2B5EF4-FFF2-40B4-BE49-F238E27FC236}">
                <a16:creationId xmlns:a16="http://schemas.microsoft.com/office/drawing/2014/main" id="{4EC6AF2C-8198-4EFC-95CF-8AA9480CE80A}"/>
              </a:ext>
            </a:extLst>
          </p:cNvPr>
          <p:cNvSpPr txBox="1"/>
          <p:nvPr/>
        </p:nvSpPr>
        <p:spPr>
          <a:xfrm>
            <a:off x="10393680" y="3769360"/>
            <a:ext cx="1565010" cy="215444"/>
          </a:xfrm>
          <a:prstGeom prst="rect">
            <a:avLst/>
          </a:prstGeom>
          <a:noFill/>
        </p:spPr>
        <p:txBody>
          <a:bodyPr wrap="square" rtlCol="0">
            <a:spAutoFit/>
          </a:bodyPr>
          <a:lstStyle/>
          <a:p>
            <a:r>
              <a:rPr lang="en-US" sz="800" dirty="0"/>
              <a:t>Send for Approval</a:t>
            </a:r>
          </a:p>
        </p:txBody>
      </p:sp>
    </p:spTree>
    <p:extLst>
      <p:ext uri="{BB962C8B-B14F-4D97-AF65-F5344CB8AC3E}">
        <p14:creationId xmlns:p14="http://schemas.microsoft.com/office/powerpoint/2010/main" val="33581764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DF2FCECD-420A-4E93-ACD9-79FA685C707C}"/>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F2E8AAEE-319B-4902-A89E-79A9DABE139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3C46C394ECD54AA1544E3B11814039" ma:contentTypeVersion="6" ma:contentTypeDescription="Create a new document." ma:contentTypeScope="" ma:versionID="258c29f9d23f6855fa8830973cac2051">
  <xsd:schema xmlns:xsd="http://www.w3.org/2001/XMLSchema" xmlns:xs="http://www.w3.org/2001/XMLSchema" xmlns:p="http://schemas.microsoft.com/office/2006/metadata/properties" xmlns:ns2="a01c8da9-4c30-4a72-8e64-ca844fb25f60" xmlns:ns3="7f2d4af1-8b99-4b3e-8b0a-529f1b37e096" targetNamespace="http://schemas.microsoft.com/office/2006/metadata/properties" ma:root="true" ma:fieldsID="a6d6a669f70b12a55ddcf9beef412edc" ns2:_="" ns3:_="">
    <xsd:import namespace="a01c8da9-4c30-4a72-8e64-ca844fb25f60"/>
    <xsd:import namespace="7f2d4af1-8b99-4b3e-8b0a-529f1b37e09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1c8da9-4c30-4a72-8e64-ca844fb25f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2d4af1-8b99-4b3e-8b0a-529f1b37e09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0AA718-7C67-44E3-9D00-23F61B4CF6FE}">
  <ds:schemaRefs>
    <ds:schemaRef ds:uri="http://schemas.microsoft.com/sharepoint/v3/contenttype/forms"/>
  </ds:schemaRefs>
</ds:datastoreItem>
</file>

<file path=customXml/itemProps2.xml><?xml version="1.0" encoding="utf-8"?>
<ds:datastoreItem xmlns:ds="http://schemas.openxmlformats.org/officeDocument/2006/customXml" ds:itemID="{726B659D-35D8-47A2-8F52-BA8CBFF23DAE}">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7f2d4af1-8b99-4b3e-8b0a-529f1b37e096"/>
    <ds:schemaRef ds:uri="http://purl.org/dc/elements/1.1/"/>
    <ds:schemaRef ds:uri="http://schemas.microsoft.com/office/2006/metadata/properties"/>
    <ds:schemaRef ds:uri="a01c8da9-4c30-4a72-8e64-ca844fb25f60"/>
    <ds:schemaRef ds:uri="http://www.w3.org/XML/1998/namespace"/>
    <ds:schemaRef ds:uri="http://purl.org/dc/terms/"/>
  </ds:schemaRefs>
</ds:datastoreItem>
</file>

<file path=customXml/itemProps3.xml><?xml version="1.0" encoding="utf-8"?>
<ds:datastoreItem xmlns:ds="http://schemas.openxmlformats.org/officeDocument/2006/customXml" ds:itemID="{0F80E666-3C70-4F0D-A060-A0CDA7621C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1c8da9-4c30-4a72-8e64-ca844fb25f60"/>
    <ds:schemaRef ds:uri="7f2d4af1-8b99-4b3e-8b0a-529f1b37e0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new_branding_ppt-template_1132017</Template>
  <TotalTime>3036</TotalTime>
  <Words>540</Words>
  <Application>Microsoft Office PowerPoint</Application>
  <PresentationFormat>Widescreen</PresentationFormat>
  <Paragraphs>106</Paragraphs>
  <Slides>12</Slides>
  <Notes>7</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12</vt:i4>
      </vt:variant>
    </vt:vector>
  </HeadingPairs>
  <TitlesOfParts>
    <vt:vector size="19" baseType="lpstr">
      <vt:lpstr>Arial</vt:lpstr>
      <vt:lpstr>Verdana</vt:lpstr>
      <vt:lpstr>Wingdings</vt:lpstr>
      <vt:lpstr>Capgemini Master</vt:lpstr>
      <vt:lpstr>Cover options</vt:lpstr>
      <vt:lpstr>Final slides</vt:lpstr>
      <vt:lpstr>think-cell Slide</vt:lpstr>
      <vt:lpstr>How to upload Assets into Innovation Theater</vt:lpstr>
      <vt:lpstr>  Create Assets</vt:lpstr>
      <vt:lpstr>PowerPoint Presentation</vt:lpstr>
      <vt:lpstr>PowerPoint Presentation</vt:lpstr>
      <vt:lpstr>Edit Assets</vt:lpstr>
      <vt:lpstr>Enhance Assets</vt:lpstr>
      <vt:lpstr>PowerPoint Presentation</vt:lpstr>
      <vt:lpstr>PowerPoint Presentation</vt:lpstr>
      <vt:lpstr>Upload Assets from other Asset Store</vt:lpstr>
      <vt:lpstr>Bulk Upload Assets (e.g. from GitHub or similar)</vt:lpstr>
      <vt:lpstr>Assets Reviewal Process (Bi Yearly)</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Karmalkar, Amol</dc:creator>
  <cp:lastModifiedBy>Mahadik, Swapnil</cp:lastModifiedBy>
  <cp:revision>519</cp:revision>
  <cp:lastPrinted>2019-05-15T05:15:02Z</cp:lastPrinted>
  <dcterms:created xsi:type="dcterms:W3CDTF">2017-11-06T06:32:31Z</dcterms:created>
  <dcterms:modified xsi:type="dcterms:W3CDTF">2021-06-15T03:00:55Z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0x010100703C46C394ECD54AA1544E3B11814039</vt:lpwstr>
  </property>
</Properties>
</file>