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456A-A900-E04F-A195-1F712A66C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4D3A-5503-2E46-9782-2AE525E2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5851-7EC5-7149-87AF-30337302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FF09-151B-6D4F-80BD-FB380FAD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B78E-8D08-2042-98C6-1D9B65AC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7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ED71-E174-D24D-889F-0FF01C11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F4AA-E49F-4246-AAB3-CCA5B4F4F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5C59-BE2E-2D46-A9F7-D4DD7FC4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C5D3-1AA8-F142-BDF0-6B28F48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31CC-650B-9643-AD5F-E016DC46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8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22AF9-901A-B949-AAEA-DBD1ACF39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B2D2-64C8-AB40-A174-227822AA7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8AEE-7E85-A04C-9002-A19545EC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A63CB-D0DC-DA46-A088-8A392601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FF0F-FF4D-7B4E-9EC9-50AA097E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EC0-736E-754A-871F-6D4964A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CB89-7B7A-9446-A705-122F1A834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6E4A-5638-3C4F-9015-75EBCBCA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DFD8D-DA32-2445-906B-310C072C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EB92-9D56-F341-9109-07B27E87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9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1D49-8097-6046-B878-A477BDBA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E218F-6F63-8840-BB86-8E725C1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F7F4-17DB-5B44-8245-CABD6CE7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6092-B9BA-1F4D-970D-2968D4F4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F47F-34C0-0C47-B037-BBCC4BD9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0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49F8-EAE1-304E-8428-9925E05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6EE4-EC2C-404A-A7CC-194ACA0C9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B1C8B-B182-994B-B0D5-C6609D736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ABBC-E525-264C-896E-BECDD55F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A31DD-9D09-C743-BFFE-608B5AC0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0A480-D195-5E43-901D-68E254B0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531C-8A89-0240-B84E-81AC0244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A6DB-1278-9F45-88DD-9561DCFE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C72D7-4C8E-304A-A09C-0E22734D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B0FE2-68F9-1649-999D-4B0ABE310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6BF62-5B6A-F745-935A-54603466C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E4E39-249D-7140-BF59-F2C0E61E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075D9-69BF-4145-BC04-322712B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F5C94-0262-FF4B-80BD-4269626D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9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CF71-7EA7-754F-93A2-7B57655B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6BF3-B255-C54B-A0E2-75CCACB7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33881-DBA8-CB44-BCFE-CE927480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3D2A4-7834-BE41-9A67-A5EF55E6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5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E5A8C-EA16-D146-900D-B81E7AD6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179C5-4281-2B44-A63A-23871A2F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B3C5-8176-EA46-B2FC-BF14B4D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6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EC8D-6B4B-CF49-8E30-FAB90033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047B-B047-4D46-B56D-319DFE3C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E3A80-293E-6145-BB35-69A1DF0B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6EE7-9032-A14D-9D12-E9C4406E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BDA09-9F0A-1F49-ADB5-327083B2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C5DF-B7E9-4C44-8E13-405A984C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3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44A-1ABF-F941-9BC4-C2BB50D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60650-96D2-B94E-A0E9-578C5686A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3142-BE74-8445-9BBA-76D723671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187F-B414-654A-9B6B-8D804D1F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E17C4-7B73-6D49-852E-9790B55C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8D5D-6CAD-D448-AE24-A7B8A4A0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6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CD6C0-99CB-6F42-947D-E0BAA5CB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0042-82AE-604F-AF9B-20F11BCF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853E-B9B1-AD4A-8C01-300F4B07A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2B44-5251-714A-A203-06EC397BC27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4314-77ED-A74E-B1F9-153009985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8901-AF61-1B4B-A908-5878EEE1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E4059-48D8-A243-B92B-E28EF4EBC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7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ED6C-4F81-EA45-8CE5-8D98B681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8EEA-57E6-6148-A5F3-EC0AD8AEA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15</a:t>
            </a:r>
            <a:r>
              <a:rPr lang="en-GB" baseline="30000" dirty="0"/>
              <a:t>th</a:t>
            </a:r>
            <a:r>
              <a:rPr lang="en-GB" dirty="0"/>
              <a:t> May 2020</a:t>
            </a:r>
          </a:p>
        </p:txBody>
      </p:sp>
    </p:spTree>
    <p:extLst>
      <p:ext uri="{BB962C8B-B14F-4D97-AF65-F5344CB8AC3E}">
        <p14:creationId xmlns:p14="http://schemas.microsoft.com/office/powerpoint/2010/main" val="404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DBCA-9A5F-BE4D-ACAC-57FCE90E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Vignette – (Arm H M1:RT comparison) - 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55AC-FAF1-0C41-B9DC-1AF1DC57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Statistical analysis plan pre-specified two subgroup analyses </a:t>
            </a:r>
          </a:p>
          <a:p>
            <a:pPr lvl="1"/>
            <a:r>
              <a:rPr lang="en-GB" dirty="0"/>
              <a:t>Test for interaction was statistically significant</a:t>
            </a:r>
            <a:r>
              <a:rPr lang="en-GB" dirty="0">
                <a:effectLst/>
              </a:rPr>
              <a:t> </a:t>
            </a:r>
          </a:p>
          <a:p>
            <a:pPr lvl="1"/>
            <a:endParaRPr lang="en-GB" dirty="0"/>
          </a:p>
          <a:p>
            <a:r>
              <a:rPr lang="en-GB" dirty="0"/>
              <a:t>Men with 3 or fewer metastatic sites </a:t>
            </a:r>
          </a:p>
          <a:p>
            <a:pPr lvl="1"/>
            <a:r>
              <a:rPr lang="en-GB" dirty="0"/>
              <a:t>Derive a significant benefit of radiotherapy (RT) to the prostate</a:t>
            </a:r>
          </a:p>
          <a:p>
            <a:pPr lvl="1"/>
            <a:r>
              <a:rPr lang="en-GB" dirty="0"/>
              <a:t>No benefit apparent in men with more than 3 </a:t>
            </a:r>
            <a:r>
              <a:rPr lang="en-GB" dirty="0" err="1"/>
              <a:t>mets</a:t>
            </a:r>
            <a:r>
              <a:rPr lang="en-GB" dirty="0">
                <a:effectLst/>
              </a:rPr>
              <a:t> </a:t>
            </a:r>
          </a:p>
          <a:p>
            <a:pPr lvl="1"/>
            <a:endParaRPr lang="en-GB" dirty="0">
              <a:effectLst/>
            </a:endParaRPr>
          </a:p>
          <a:p>
            <a:r>
              <a:rPr lang="en-GB" dirty="0"/>
              <a:t>Outcome: </a:t>
            </a:r>
          </a:p>
          <a:p>
            <a:pPr lvl="1"/>
            <a:r>
              <a:rPr lang="en-GB" dirty="0"/>
              <a:t>Men with low burden metastatic now receive RT to the prostate</a:t>
            </a:r>
            <a:r>
              <a:rPr lang="en-GB" dirty="0">
                <a:effectLst/>
              </a:rPr>
              <a:t> </a:t>
            </a:r>
          </a:p>
          <a:p>
            <a:r>
              <a:rPr lang="en-GB" dirty="0"/>
              <a:t>Choice of cut-point: </a:t>
            </a:r>
          </a:p>
          <a:p>
            <a:pPr lvl="1"/>
            <a:r>
              <a:rPr lang="en-GB" dirty="0"/>
              <a:t>Clinician input and roughly splitting the data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52759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FEF5-CEA1-6C47-8481-A56DAA75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10F9-1590-F146-8927-AE4F63EA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Evaluate presence of treatment effect heterogeneity</a:t>
            </a:r>
          </a:p>
          <a:p>
            <a:r>
              <a:rPr lang="en-GB" dirty="0"/>
              <a:t>Identify subgroups that represent differential treatment effects </a:t>
            </a:r>
          </a:p>
          <a:p>
            <a:endParaRPr lang="en-GB" dirty="0"/>
          </a:p>
          <a:p>
            <a:r>
              <a:rPr lang="en-GB" dirty="0"/>
              <a:t>What patient characteristics determine such subgroups?</a:t>
            </a:r>
          </a:p>
          <a:p>
            <a:r>
              <a:rPr lang="en-GB" dirty="0"/>
              <a:t>Relevant biomarkers and their threshold values? </a:t>
            </a:r>
          </a:p>
          <a:p>
            <a:endParaRPr lang="en-GB" dirty="0"/>
          </a:p>
          <a:p>
            <a:r>
              <a:rPr lang="en-GB" dirty="0"/>
              <a:t>Machine learning: </a:t>
            </a:r>
          </a:p>
          <a:p>
            <a:pPr lvl="1"/>
            <a:r>
              <a:rPr lang="en-GB" dirty="0"/>
              <a:t>Move away from the need to test for interactions.</a:t>
            </a:r>
          </a:p>
          <a:p>
            <a:pPr lvl="1"/>
            <a:r>
              <a:rPr lang="en-GB" dirty="0"/>
              <a:t>Determine subgroups and characterise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32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DC499-C40F-D14F-8D61-279FDA5B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Simulation scenarios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FEB12F-CF72-436A-A7D3-CC9D7A3B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244" y="2521054"/>
            <a:ext cx="3432211" cy="339124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No treatment effect heterogeneity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Introduce effect heterogeneity</a:t>
            </a:r>
          </a:p>
          <a:p>
            <a:endParaRPr lang="en-US" sz="2200" dirty="0"/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CD6AF02-0536-384D-A5A4-9D1DBC11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2521054"/>
            <a:ext cx="7672559" cy="3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F02F-8F16-5C4A-8A39-3CD5C2E8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41FB-ADA4-5546-A3DB-E1F03A05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I error:</a:t>
            </a:r>
          </a:p>
          <a:p>
            <a:r>
              <a:rPr lang="en-GB" dirty="0"/>
              <a:t>Given the absence of a subgroup, does the method still detect heterogeneity?</a:t>
            </a:r>
          </a:p>
          <a:p>
            <a:endParaRPr lang="en-GB" dirty="0"/>
          </a:p>
          <a:p>
            <a:r>
              <a:rPr lang="en-GB" dirty="0"/>
              <a:t>Power:</a:t>
            </a:r>
          </a:p>
          <a:p>
            <a:r>
              <a:rPr lang="en-GB" dirty="0"/>
              <a:t>Given the presence of a subgroup, is the method able to detect effect heterogeneity?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9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6711-9572-DA4D-9ACC-752610CD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25021-52E4-DD48-8885-606D1AC9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34" y="1797908"/>
            <a:ext cx="10412331" cy="24219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97861D-FA38-D14B-A7D4-5DDB38CDA450}"/>
              </a:ext>
            </a:extLst>
          </p:cNvPr>
          <p:cNvSpPr/>
          <p:nvPr/>
        </p:nvSpPr>
        <p:spPr>
          <a:xfrm>
            <a:off x="1008993" y="4575417"/>
            <a:ext cx="8240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Causal Forest (CF)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TT (</a:t>
            </a:r>
            <a:r>
              <a:rPr lang="en-GB" dirty="0" err="1">
                <a:latin typeface="Calibri" panose="020F0502020204030204" pitchFamily="34" charset="0"/>
                <a:cs typeface="Times New Roman" panose="02020603050405020304" pitchFamily="18" charset="0"/>
              </a:rPr>
              <a:t>TEHTrees</a:t>
            </a: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CT (Causal Trees)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SVM (Support vector machine; Penalised model with double LASSO constraints)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7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07AE-CEA5-0141-AEEA-73CD9AE8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0469-9F12-CE42-AE3B-91753585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Causal Tree: </a:t>
            </a:r>
          </a:p>
          <a:p>
            <a:pPr lvl="1"/>
            <a:r>
              <a:rPr lang="en-GB" dirty="0"/>
              <a:t>Modify the MSE based criterion to optimise for effect heterogeneity </a:t>
            </a:r>
          </a:p>
          <a:p>
            <a:pPr lvl="1"/>
            <a:r>
              <a:rPr lang="en-GB" dirty="0"/>
              <a:t>Use separate samples to account for the problem of overfitting</a:t>
            </a:r>
          </a:p>
          <a:p>
            <a:endParaRPr lang="en-GB" dirty="0"/>
          </a:p>
          <a:p>
            <a:r>
              <a:rPr lang="en-GB" dirty="0" err="1"/>
              <a:t>TEHTree</a:t>
            </a:r>
            <a:r>
              <a:rPr lang="en-GB" dirty="0"/>
              <a:t>:  </a:t>
            </a:r>
          </a:p>
          <a:p>
            <a:pPr lvl="1"/>
            <a:r>
              <a:rPr lang="en-GB" dirty="0"/>
              <a:t>Use a statistical inference framework to select covariates </a:t>
            </a:r>
          </a:p>
          <a:p>
            <a:pPr lvl="1"/>
            <a:r>
              <a:rPr lang="en-GB" dirty="0"/>
              <a:t>Adjust the size of the tree (Bonferroni correction for multiple comparison – rather conservative)</a:t>
            </a:r>
          </a:p>
          <a:p>
            <a:pPr lvl="1"/>
            <a:endParaRPr lang="en-GB" dirty="0"/>
          </a:p>
          <a:p>
            <a:r>
              <a:rPr lang="en-GB" dirty="0"/>
              <a:t>Causal Forest: </a:t>
            </a:r>
          </a:p>
          <a:p>
            <a:pPr lvl="1"/>
            <a:r>
              <a:rPr lang="en-GB" dirty="0"/>
              <a:t>Ensemble over Causal Trees</a:t>
            </a:r>
          </a:p>
          <a:p>
            <a:pPr lvl="1"/>
            <a:endParaRPr lang="en-GB" dirty="0"/>
          </a:p>
          <a:p>
            <a:r>
              <a:rPr lang="en-GB" dirty="0"/>
              <a:t>Penalised model – double lasso constraints </a:t>
            </a:r>
          </a:p>
          <a:p>
            <a:pPr lvl="1"/>
            <a:r>
              <a:rPr lang="en-GB" dirty="0"/>
              <a:t>Both CF and this model generate Individual treatment effects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281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Review</vt:lpstr>
      <vt:lpstr>Vignette – (Arm H M1:RT comparison) - Summary</vt:lpstr>
      <vt:lpstr>Questions of Interest</vt:lpstr>
      <vt:lpstr>Simulation scenarios</vt:lpstr>
      <vt:lpstr>Interest</vt:lpstr>
      <vt:lpstr>Results </vt:lpstr>
      <vt:lpstr>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Ashwini Venkatasubramaniam</dc:creator>
  <cp:lastModifiedBy>Ashwini Venkatasubramaniam</cp:lastModifiedBy>
  <cp:revision>7</cp:revision>
  <dcterms:created xsi:type="dcterms:W3CDTF">2020-05-14T14:09:40Z</dcterms:created>
  <dcterms:modified xsi:type="dcterms:W3CDTF">2020-05-14T15:23:33Z</dcterms:modified>
</cp:coreProperties>
</file>