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12" r:id="rId2"/>
  </p:sldMasterIdLst>
  <p:sldIdLst>
    <p:sldId id="256" r:id="rId3"/>
    <p:sldId id="257" r:id="rId4"/>
    <p:sldId id="262" r:id="rId5"/>
    <p:sldId id="258"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68292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400555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861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103608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049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4586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04643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53653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3A75-65E5-835B-058B-0D3E577F3E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8E87284-A3CA-F4DC-E071-D82A89B15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2515B9A-8C0B-5223-4E4F-2C3524A3C952}"/>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61E24C10-1FFA-DFC4-9D5F-0A1AFC6FDE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2C88EB-3ADD-9135-5521-B7F69D2E7DDF}"/>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95208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A47F-8B30-D872-523F-25D6C4D4E68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35F0DCB-F483-1839-A2C9-991C983CE1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64A26F-AB34-3316-05A8-B5BC1D39F667}"/>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3DC649B4-66AA-1D30-A771-A0D02D73DF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E0AC2A-6F98-59BF-E30F-383D7F4822B8}"/>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566513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F435-798D-910E-CF1C-3277CFDC78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6A0C7FD-4191-1376-2D8D-05541BF515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77D252-E3B7-52DD-97D1-6A6DABAC13B9}"/>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2ACD87CB-94D4-0660-834E-8092EF9493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6CC9ED-0BBF-EFCA-454E-BCC9F50830C4}"/>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8356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624242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303F-7216-B892-79F6-3F1ED666AAF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B7EF4CB-9B85-3337-1F71-7576857AB5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E4B3F56-D2FF-A52E-CA2B-3BBD3AC815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1111F71-3A1C-055C-AFF0-8768E93ABCCF}"/>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6" name="Footer Placeholder 5">
            <a:extLst>
              <a:ext uri="{FF2B5EF4-FFF2-40B4-BE49-F238E27FC236}">
                <a16:creationId xmlns:a16="http://schemas.microsoft.com/office/drawing/2014/main" id="{80F1D30B-5D70-7923-0F98-19F13A358F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629D5D-9A59-3241-B693-B2E6EB4C32E2}"/>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217127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5DEE-4172-8E35-210A-E40E5049B9E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F9CA29A-19AA-297E-0C0C-B580F7A9E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6C3A-1103-7BC4-3587-AA8977FEA5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CCC1276-B30B-E77B-410D-953C1EC8B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E695-7114-EA2D-C984-0FD1070447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84A5AC6-6B8B-E9FA-5D8C-558B1F04E357}"/>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8" name="Footer Placeholder 7">
            <a:extLst>
              <a:ext uri="{FF2B5EF4-FFF2-40B4-BE49-F238E27FC236}">
                <a16:creationId xmlns:a16="http://schemas.microsoft.com/office/drawing/2014/main" id="{5B4B21C8-64C1-545D-7A83-F85B54550C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27DCA8-22B5-9636-73EA-3B3CBDB6566A}"/>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4167907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1AC3-E0C0-4AA9-4E86-47B124F7836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AFCD8B1-BB17-E956-72B5-7AC8169D7F4B}"/>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4" name="Footer Placeholder 3">
            <a:extLst>
              <a:ext uri="{FF2B5EF4-FFF2-40B4-BE49-F238E27FC236}">
                <a16:creationId xmlns:a16="http://schemas.microsoft.com/office/drawing/2014/main" id="{0083C235-AC7A-EC97-1372-6C3D86A98F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377667-83EC-85BA-1492-A4BF9880C660}"/>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790214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CAD25-F39E-ED92-9F56-88AA5EE2D484}"/>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3" name="Footer Placeholder 2">
            <a:extLst>
              <a:ext uri="{FF2B5EF4-FFF2-40B4-BE49-F238E27FC236}">
                <a16:creationId xmlns:a16="http://schemas.microsoft.com/office/drawing/2014/main" id="{5C41331D-A74F-AEFF-13E3-F192964ED0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967877-DB8B-2605-7668-6C5182A839CA}"/>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1055264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6472-4ECD-2A40-7FBD-10D1EC3DCC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0274534-637E-57D3-751F-23DE2F30A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5E2FE5F-F2FF-B5CE-75A5-AD8EB947D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76CEB5-C8D3-AF7F-F417-7A240400BB00}"/>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6" name="Footer Placeholder 5">
            <a:extLst>
              <a:ext uri="{FF2B5EF4-FFF2-40B4-BE49-F238E27FC236}">
                <a16:creationId xmlns:a16="http://schemas.microsoft.com/office/drawing/2014/main" id="{F14A305B-C8FC-4451-9FAA-0EB98F6B3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C1898C-2508-AA82-A0CB-8B7A0FD12D77}"/>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679440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639D-4509-9CDF-6163-AD4A26017B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40B7FFE-F184-8451-A9DE-CA8EFF25E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506E87-D71D-BDF1-171A-AEC6AB4D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3793F-9131-AA97-6C80-75DF967D65DB}"/>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6" name="Footer Placeholder 5">
            <a:extLst>
              <a:ext uri="{FF2B5EF4-FFF2-40B4-BE49-F238E27FC236}">
                <a16:creationId xmlns:a16="http://schemas.microsoft.com/office/drawing/2014/main" id="{3ED0F9DB-7A1F-61D0-8903-70BCD676CF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A74C7B-90CE-8198-C9F1-B3C3E8433696}"/>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4278488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15F7-9F8D-A646-E025-814E9934A61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653AD6-AFAB-A6E8-0D54-0A5BAC95488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423D25-C9DD-EB63-802F-7D04F8434634}"/>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74D72786-BC26-188E-FE7A-6EC22C0FEE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578834-B103-28A9-8ED9-32120793B51E}"/>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694568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CB398-F1E0-74F8-BACA-EE8169943EF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E3D23BC-7D2B-FA1C-01C2-94EA44D115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8D0E5EF-8A0A-5F5F-42AA-D3010CD7179F}"/>
              </a:ext>
            </a:extLst>
          </p:cNvPr>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9E4C08B5-D2A7-1256-A7C8-4E53C61A13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955E9E-F528-1AEC-8270-AD1314627D29}"/>
              </a:ext>
            </a:extLst>
          </p:cNvPr>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47248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7B6C9A-E48E-4072-98BD-E94005932E6B}" type="datetimeFigureOut">
              <a:rPr lang="en-GB" smtClean="0"/>
              <a:t>01/11/2024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110667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7B6C9A-E48E-4072-98BD-E94005932E6B}" type="datetimeFigureOut">
              <a:rPr lang="en-GB" smtClean="0"/>
              <a:t>01/11/2024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92227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7B6C9A-E48E-4072-98BD-E94005932E6B}" type="datetimeFigureOut">
              <a:rPr lang="en-GB" smtClean="0"/>
              <a:t>01/11/2024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364266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7B6C9A-E48E-4072-98BD-E94005932E6B}" type="datetimeFigureOut">
              <a:rPr lang="en-GB" smtClean="0"/>
              <a:t>01/11/2024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86519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B6C9A-E48E-4072-98BD-E94005932E6B}" type="datetimeFigureOut">
              <a:rPr lang="en-GB" smtClean="0"/>
              <a:t>01/11/2024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169290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7B6C9A-E48E-4072-98BD-E94005932E6B}" type="datetimeFigureOut">
              <a:rPr lang="en-GB" smtClean="0"/>
              <a:t>01/11/2024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CFD78B-956F-4F9F-B8FE-4B7CA79ACE98}" type="slidenum">
              <a:rPr lang="en-GB" smtClean="0"/>
              <a:t>‹#›</a:t>
            </a:fld>
            <a:endParaRPr lang="en-GB"/>
          </a:p>
        </p:txBody>
      </p:sp>
    </p:spTree>
    <p:extLst>
      <p:ext uri="{BB962C8B-B14F-4D97-AF65-F5344CB8AC3E}">
        <p14:creationId xmlns:p14="http://schemas.microsoft.com/office/powerpoint/2010/main" val="255885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CFD78B-956F-4F9F-B8FE-4B7CA79ACE98}" type="slidenum">
              <a:rPr lang="en-GB" smtClean="0"/>
              <a:t>‹#›</a:t>
            </a:fld>
            <a:endParaRPr lang="en-GB"/>
          </a:p>
        </p:txBody>
      </p:sp>
      <p:sp>
        <p:nvSpPr>
          <p:cNvPr id="5" name="Date Placeholder 4"/>
          <p:cNvSpPr>
            <a:spLocks noGrp="1"/>
          </p:cNvSpPr>
          <p:nvPr>
            <p:ph type="dt" sz="half" idx="10"/>
          </p:nvPr>
        </p:nvSpPr>
        <p:spPr/>
        <p:txBody>
          <a:bodyPr/>
          <a:lstStyle/>
          <a:p>
            <a:fld id="{F87B6C9A-E48E-4072-98BD-E94005932E6B}" type="datetimeFigureOut">
              <a:rPr lang="en-GB" smtClean="0"/>
              <a:t>01/11/2024</a:t>
            </a:fld>
            <a:endParaRPr lang="en-GB"/>
          </a:p>
        </p:txBody>
      </p:sp>
    </p:spTree>
    <p:extLst>
      <p:ext uri="{BB962C8B-B14F-4D97-AF65-F5344CB8AC3E}">
        <p14:creationId xmlns:p14="http://schemas.microsoft.com/office/powerpoint/2010/main" val="193269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7B6C9A-E48E-4072-98BD-E94005932E6B}" type="datetimeFigureOut">
              <a:rPr lang="en-GB" smtClean="0"/>
              <a:t>01/11/2024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CFD78B-956F-4F9F-B8FE-4B7CA79ACE98}" type="slidenum">
              <a:rPr lang="en-GB" smtClean="0"/>
              <a:t>‹#›</a:t>
            </a:fld>
            <a:endParaRPr lang="en-GB"/>
          </a:p>
        </p:txBody>
      </p:sp>
    </p:spTree>
    <p:extLst>
      <p:ext uri="{BB962C8B-B14F-4D97-AF65-F5344CB8AC3E}">
        <p14:creationId xmlns:p14="http://schemas.microsoft.com/office/powerpoint/2010/main" val="157631810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F3C46-084A-9446-FDA0-3F87115C8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55E32DA-8D56-927A-376A-1B2EFB84E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DD855B-3C2D-34FF-B5B4-7BB9AD9B7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7B6C9A-E48E-4072-98BD-E94005932E6B}" type="datetimeFigureOut">
              <a:rPr lang="en-GB" smtClean="0"/>
              <a:t>01/11/2024</a:t>
            </a:fld>
            <a:endParaRPr lang="en-GB"/>
          </a:p>
        </p:txBody>
      </p:sp>
      <p:sp>
        <p:nvSpPr>
          <p:cNvPr id="5" name="Footer Placeholder 4">
            <a:extLst>
              <a:ext uri="{FF2B5EF4-FFF2-40B4-BE49-F238E27FC236}">
                <a16:creationId xmlns:a16="http://schemas.microsoft.com/office/drawing/2014/main" id="{8F8C405B-6E03-4241-8E2E-E068F75E9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8476676-173E-5B02-72F1-140A2773C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CFD78B-956F-4F9F-B8FE-4B7CA79ACE98}" type="slidenum">
              <a:rPr lang="en-GB" smtClean="0"/>
              <a:t>‹#›</a:t>
            </a:fld>
            <a:endParaRPr lang="en-GB"/>
          </a:p>
        </p:txBody>
      </p:sp>
    </p:spTree>
    <p:extLst>
      <p:ext uri="{BB962C8B-B14F-4D97-AF65-F5344CB8AC3E}">
        <p14:creationId xmlns:p14="http://schemas.microsoft.com/office/powerpoint/2010/main" val="195202883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24FBB1-4577-2E78-EDF4-8F0FE42F074C}"/>
              </a:ext>
            </a:extLst>
          </p:cNvPr>
          <p:cNvSpPr txBox="1"/>
          <p:nvPr/>
        </p:nvSpPr>
        <p:spPr>
          <a:xfrm>
            <a:off x="552407" y="2146506"/>
            <a:ext cx="9421176" cy="892552"/>
          </a:xfrm>
          <a:prstGeom prst="rect">
            <a:avLst/>
          </a:prstGeom>
          <a:noFill/>
        </p:spPr>
        <p:txBody>
          <a:bodyPr wrap="square" rtlCol="0">
            <a:spAutoFit/>
          </a:bodyPr>
          <a:lstStyle/>
          <a:p>
            <a:r>
              <a:rPr lang="en-GB" sz="5200"/>
              <a:t>Financial Banking: </a:t>
            </a:r>
            <a:r>
              <a:rPr lang="en-GB" sz="5200" dirty="0"/>
              <a:t>Credit Data  </a:t>
            </a:r>
          </a:p>
        </p:txBody>
      </p:sp>
      <p:sp>
        <p:nvSpPr>
          <p:cNvPr id="6" name="TextBox 5">
            <a:extLst>
              <a:ext uri="{FF2B5EF4-FFF2-40B4-BE49-F238E27FC236}">
                <a16:creationId xmlns:a16="http://schemas.microsoft.com/office/drawing/2014/main" id="{17119196-663C-5D90-AB1A-36A82D811B01}"/>
              </a:ext>
            </a:extLst>
          </p:cNvPr>
          <p:cNvSpPr txBox="1"/>
          <p:nvPr/>
        </p:nvSpPr>
        <p:spPr>
          <a:xfrm>
            <a:off x="5262995" y="3573683"/>
            <a:ext cx="3627466" cy="584775"/>
          </a:xfrm>
          <a:prstGeom prst="rect">
            <a:avLst/>
          </a:prstGeom>
          <a:noFill/>
        </p:spPr>
        <p:txBody>
          <a:bodyPr wrap="square" rtlCol="0">
            <a:spAutoFit/>
          </a:bodyPr>
          <a:lstStyle/>
          <a:p>
            <a:r>
              <a:rPr lang="en-GB" sz="3200" dirty="0"/>
              <a:t>- Ashwini </a:t>
            </a:r>
            <a:r>
              <a:rPr lang="en-GB" sz="3200" dirty="0" err="1"/>
              <a:t>Kondur</a:t>
            </a:r>
            <a:endParaRPr lang="en-GB" sz="3200" dirty="0"/>
          </a:p>
        </p:txBody>
      </p:sp>
    </p:spTree>
    <p:extLst>
      <p:ext uri="{BB962C8B-B14F-4D97-AF65-F5344CB8AC3E}">
        <p14:creationId xmlns:p14="http://schemas.microsoft.com/office/powerpoint/2010/main" val="50321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33F-2A89-665C-DFE8-9D71919232FF}"/>
              </a:ext>
            </a:extLst>
          </p:cNvPr>
          <p:cNvSpPr>
            <a:spLocks noGrp="1"/>
          </p:cNvSpPr>
          <p:nvPr>
            <p:ph type="title"/>
          </p:nvPr>
        </p:nvSpPr>
        <p:spPr/>
        <p:txBody>
          <a:bodyPr/>
          <a:lstStyle/>
          <a:p>
            <a:r>
              <a:rPr lang="en-GB">
                <a:solidFill>
                  <a:schemeClr val="tx1"/>
                </a:solidFill>
              </a:rPr>
              <a:t>Data Profiling</a:t>
            </a:r>
            <a:endParaRPr lang="en-GB" dirty="0">
              <a:solidFill>
                <a:schemeClr val="tx1"/>
              </a:solidFill>
            </a:endParaRPr>
          </a:p>
        </p:txBody>
      </p:sp>
      <p:sp>
        <p:nvSpPr>
          <p:cNvPr id="3" name="Content Placeholder 2">
            <a:extLst>
              <a:ext uri="{FF2B5EF4-FFF2-40B4-BE49-F238E27FC236}">
                <a16:creationId xmlns:a16="http://schemas.microsoft.com/office/drawing/2014/main" id="{218605D2-1BD8-5A46-C8DC-410A73FB261B}"/>
              </a:ext>
            </a:extLst>
          </p:cNvPr>
          <p:cNvSpPr>
            <a:spLocks noGrp="1"/>
          </p:cNvSpPr>
          <p:nvPr>
            <p:ph idx="1"/>
          </p:nvPr>
        </p:nvSpPr>
        <p:spPr>
          <a:xfrm>
            <a:off x="677334" y="1736641"/>
            <a:ext cx="6542270" cy="4165395"/>
          </a:xfrm>
        </p:spPr>
        <p:txBody>
          <a:bodyPr/>
          <a:lstStyle/>
          <a:p>
            <a:pPr marL="0" indent="0">
              <a:buNone/>
            </a:pPr>
            <a:r>
              <a:rPr lang="en-GB" b="1" dirty="0"/>
              <a:t>Combination of Manual and Automated Profiling</a:t>
            </a:r>
            <a:r>
              <a:rPr lang="en-GB" dirty="0"/>
              <a:t>:</a:t>
            </a:r>
          </a:p>
          <a:p>
            <a:pPr lvl="1"/>
            <a:r>
              <a:rPr lang="en-GB" dirty="0"/>
              <a:t>I used a combination of manual profiling using Pandas and automated profiling with the </a:t>
            </a:r>
            <a:r>
              <a:rPr lang="en-GB" b="1" dirty="0" err="1"/>
              <a:t>Sweetviz</a:t>
            </a:r>
            <a:r>
              <a:rPr lang="en-GB" dirty="0"/>
              <a:t> library in Python.</a:t>
            </a:r>
          </a:p>
          <a:p>
            <a:pPr marL="0" indent="0">
              <a:buNone/>
            </a:pPr>
            <a:r>
              <a:rPr lang="en-GB" b="1" dirty="0"/>
              <a:t>Insights from Profiling:</a:t>
            </a:r>
          </a:p>
          <a:p>
            <a:pPr lvl="1"/>
            <a:r>
              <a:rPr lang="en-GB" dirty="0"/>
              <a:t>Both methods provided valuable insights into the structure, distribution, and patterns within the overall dataset.</a:t>
            </a:r>
          </a:p>
          <a:p>
            <a:pPr marL="0" indent="0">
              <a:buNone/>
            </a:pPr>
            <a:r>
              <a:rPr lang="en-GB" b="1" dirty="0"/>
              <a:t>Attached Report:</a:t>
            </a:r>
          </a:p>
          <a:p>
            <a:pPr lvl="1"/>
            <a:r>
              <a:rPr lang="en-GB" dirty="0"/>
              <a:t>The attached </a:t>
            </a:r>
            <a:r>
              <a:rPr lang="en-GB" b="1" dirty="0"/>
              <a:t>credit_data_sweetviz_report.html file </a:t>
            </a:r>
            <a:r>
              <a:rPr lang="en-GB" dirty="0"/>
              <a:t>in the email, offers a detailed visual analysis of the data.</a:t>
            </a:r>
          </a:p>
          <a:p>
            <a:pPr marL="0" indent="0">
              <a:buNone/>
            </a:pPr>
            <a:br>
              <a:rPr lang="en-GB" dirty="0"/>
            </a:br>
            <a:endParaRPr lang="en-GB" dirty="0"/>
          </a:p>
        </p:txBody>
      </p:sp>
      <p:pic>
        <p:nvPicPr>
          <p:cNvPr id="10" name="Picture 9">
            <a:extLst>
              <a:ext uri="{FF2B5EF4-FFF2-40B4-BE49-F238E27FC236}">
                <a16:creationId xmlns:a16="http://schemas.microsoft.com/office/drawing/2014/main" id="{65615481-B97E-16D8-0629-6D089751E578}"/>
              </a:ext>
            </a:extLst>
          </p:cNvPr>
          <p:cNvPicPr>
            <a:picLocks noChangeAspect="1"/>
          </p:cNvPicPr>
          <p:nvPr/>
        </p:nvPicPr>
        <p:blipFill>
          <a:blip r:embed="rId2"/>
          <a:stretch>
            <a:fillRect/>
          </a:stretch>
        </p:blipFill>
        <p:spPr>
          <a:xfrm>
            <a:off x="7372929" y="2171700"/>
            <a:ext cx="4686067" cy="2514600"/>
          </a:xfrm>
          <a:prstGeom prst="rect">
            <a:avLst/>
          </a:prstGeom>
        </p:spPr>
      </p:pic>
    </p:spTree>
    <p:extLst>
      <p:ext uri="{BB962C8B-B14F-4D97-AF65-F5344CB8AC3E}">
        <p14:creationId xmlns:p14="http://schemas.microsoft.com/office/powerpoint/2010/main" val="50640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33F-2A89-665C-DFE8-9D71919232FF}"/>
              </a:ext>
            </a:extLst>
          </p:cNvPr>
          <p:cNvSpPr>
            <a:spLocks noGrp="1"/>
          </p:cNvSpPr>
          <p:nvPr>
            <p:ph type="title"/>
          </p:nvPr>
        </p:nvSpPr>
        <p:spPr>
          <a:xfrm>
            <a:off x="677333" y="247135"/>
            <a:ext cx="8596668" cy="1320800"/>
          </a:xfrm>
        </p:spPr>
        <p:txBody>
          <a:bodyPr/>
          <a:lstStyle/>
          <a:p>
            <a:r>
              <a:rPr lang="en-GB" dirty="0">
                <a:solidFill>
                  <a:schemeClr val="tx1"/>
                </a:solidFill>
              </a:rPr>
              <a:t>Data Pipeline Process</a:t>
            </a:r>
          </a:p>
        </p:txBody>
      </p:sp>
      <p:sp>
        <p:nvSpPr>
          <p:cNvPr id="3" name="Content Placeholder 2">
            <a:extLst>
              <a:ext uri="{FF2B5EF4-FFF2-40B4-BE49-F238E27FC236}">
                <a16:creationId xmlns:a16="http://schemas.microsoft.com/office/drawing/2014/main" id="{218605D2-1BD8-5A46-C8DC-410A73FB261B}"/>
              </a:ext>
            </a:extLst>
          </p:cNvPr>
          <p:cNvSpPr>
            <a:spLocks noGrp="1"/>
          </p:cNvSpPr>
          <p:nvPr>
            <p:ph idx="1"/>
          </p:nvPr>
        </p:nvSpPr>
        <p:spPr>
          <a:xfrm>
            <a:off x="402071" y="1103577"/>
            <a:ext cx="9147191" cy="5425201"/>
          </a:xfrm>
        </p:spPr>
        <p:txBody>
          <a:bodyPr>
            <a:normAutofit fontScale="62500" lnSpcReduction="20000"/>
          </a:bodyPr>
          <a:lstStyle/>
          <a:p>
            <a:pPr marL="0" indent="0">
              <a:buNone/>
            </a:pPr>
            <a:endParaRPr lang="en-GB" dirty="0"/>
          </a:p>
          <a:p>
            <a:r>
              <a:rPr lang="en-GB" b="1" dirty="0"/>
              <a:t>Overview of the Data Pipeline and Tools:</a:t>
            </a:r>
          </a:p>
          <a:p>
            <a:pPr>
              <a:buSzPct val="100000"/>
              <a:buFont typeface="Arial" panose="020B0604020202020204" pitchFamily="34" charset="0"/>
              <a:buChar char="•"/>
            </a:pPr>
            <a:r>
              <a:rPr lang="en-GB" b="1" dirty="0"/>
              <a:t>Environment</a:t>
            </a:r>
            <a:r>
              <a:rPr lang="en-GB" dirty="0"/>
              <a:t>:</a:t>
            </a:r>
            <a:br>
              <a:rPr lang="en-GB" dirty="0"/>
            </a:br>
            <a:r>
              <a:rPr lang="en-GB" dirty="0"/>
              <a:t>Docker Desktop was used to run Airflow and PostgreSQL, with PostgreSQL serving as the database.</a:t>
            </a:r>
          </a:p>
          <a:p>
            <a:pPr>
              <a:buSzPct val="100000"/>
              <a:buFont typeface="Arial" panose="020B0604020202020204" pitchFamily="34" charset="0"/>
              <a:buChar char="•"/>
            </a:pPr>
            <a:r>
              <a:rPr lang="en-GB" b="1" dirty="0"/>
              <a:t>ETL Process</a:t>
            </a:r>
            <a:r>
              <a:rPr lang="en-GB" dirty="0"/>
              <a:t>:</a:t>
            </a:r>
            <a:br>
              <a:rPr lang="en-GB" dirty="0"/>
            </a:br>
            <a:r>
              <a:rPr lang="en-GB" dirty="0"/>
              <a:t>The attached Python code performs Extraction, Transformation, and Loading (ETL) of the data into PostgreSQL. The process is orchestrated and executed within Airflow.</a:t>
            </a:r>
          </a:p>
          <a:p>
            <a:pPr marL="0" indent="0">
              <a:buNone/>
            </a:pPr>
            <a:endParaRPr lang="en-GB" dirty="0"/>
          </a:p>
          <a:p>
            <a:r>
              <a:rPr lang="en-GB" b="1" dirty="0"/>
              <a:t>Key Functions:</a:t>
            </a:r>
          </a:p>
          <a:p>
            <a:pPr>
              <a:buSzPct val="100000"/>
              <a:buFont typeface="Arial" panose="020B0604020202020204" pitchFamily="34" charset="0"/>
              <a:buChar char="•"/>
            </a:pPr>
            <a:r>
              <a:rPr lang="en-GB" b="1" dirty="0"/>
              <a:t>Extract Data</a:t>
            </a:r>
            <a:r>
              <a:rPr lang="en-GB" dirty="0"/>
              <a:t>:</a:t>
            </a:r>
            <a:br>
              <a:rPr lang="en-GB" dirty="0"/>
            </a:br>
            <a:r>
              <a:rPr lang="en-GB" dirty="0"/>
              <a:t>Currently, the extraction is a basic function where data is read from a CSV file. However, it is designed to be scalable for additional data sources in the future.</a:t>
            </a:r>
          </a:p>
          <a:p>
            <a:pPr>
              <a:buSzPct val="100000"/>
              <a:buFont typeface="Arial" panose="020B0604020202020204" pitchFamily="34" charset="0"/>
              <a:buChar char="•"/>
            </a:pPr>
            <a:r>
              <a:rPr lang="en-GB" b="1" dirty="0"/>
              <a:t>Transform Data</a:t>
            </a:r>
            <a:r>
              <a:rPr lang="en-GB" dirty="0"/>
              <a:t>:</a:t>
            </a:r>
            <a:br>
              <a:rPr lang="en-GB" dirty="0"/>
            </a:br>
            <a:r>
              <a:rPr lang="en-GB" dirty="0"/>
              <a:t>After data profiling, the data is cleaned and prepared for better readability and integration into the database.</a:t>
            </a:r>
          </a:p>
          <a:p>
            <a:pPr>
              <a:buSzPct val="100000"/>
              <a:buFont typeface="Arial" panose="020B0604020202020204" pitchFamily="34" charset="0"/>
              <a:buChar char="•"/>
            </a:pPr>
            <a:r>
              <a:rPr lang="en-GB" b="1" dirty="0"/>
              <a:t>Load Data</a:t>
            </a:r>
            <a:r>
              <a:rPr lang="en-GB" dirty="0"/>
              <a:t>:</a:t>
            </a:r>
            <a:br>
              <a:rPr lang="en-GB" dirty="0"/>
            </a:br>
            <a:r>
              <a:rPr lang="en-GB" dirty="0"/>
              <a:t>Data is loaded into three separate tables – </a:t>
            </a:r>
            <a:r>
              <a:rPr lang="en-GB" b="1" dirty="0"/>
              <a:t>Customer</a:t>
            </a:r>
            <a:r>
              <a:rPr lang="en-GB" dirty="0"/>
              <a:t>, </a:t>
            </a:r>
            <a:r>
              <a:rPr lang="en-GB" b="1" dirty="0"/>
              <a:t>Loan</a:t>
            </a:r>
            <a:r>
              <a:rPr lang="en-GB" dirty="0"/>
              <a:t>, and </a:t>
            </a:r>
            <a:r>
              <a:rPr lang="en-GB" b="1" dirty="0"/>
              <a:t>Credit History</a:t>
            </a:r>
            <a:r>
              <a:rPr lang="en-GB" dirty="0"/>
              <a:t>. Each table is handled by its own function, allowing for parallel execution if needed.</a:t>
            </a:r>
            <a:br>
              <a:rPr lang="en-GB" dirty="0"/>
            </a:br>
            <a:endParaRPr lang="en-GB" dirty="0"/>
          </a:p>
          <a:p>
            <a:pPr>
              <a:buSzPct val="100000"/>
              <a:buFont typeface="Arial" panose="020B0604020202020204" pitchFamily="34" charset="0"/>
              <a:buChar char="•"/>
            </a:pPr>
            <a:r>
              <a:rPr lang="en-GB" b="1" dirty="0"/>
              <a:t>Error Handling and Logging</a:t>
            </a:r>
            <a:r>
              <a:rPr lang="en-GB" dirty="0"/>
              <a:t>:</a:t>
            </a:r>
            <a:br>
              <a:rPr lang="en-GB" dirty="0"/>
            </a:br>
            <a:r>
              <a:rPr lang="en-US" dirty="0"/>
              <a:t>Robust error handling mechanisms are in place, with detailed logging to capture and track issues during data extraction, transformation, and loading processes. This ensures transparency and enables quick troubleshooting in case of failures or unexpected behavior.</a:t>
            </a:r>
            <a:endParaRPr lang="en-GB" dirty="0"/>
          </a:p>
          <a:p>
            <a:pPr>
              <a:buSzPct val="100000"/>
              <a:buFont typeface="Arial" panose="020B0604020202020204" pitchFamily="34" charset="0"/>
              <a:buChar char="•"/>
            </a:pPr>
            <a:r>
              <a:rPr lang="en-GB" b="1" dirty="0"/>
              <a:t>Quality Checks:</a:t>
            </a:r>
            <a:br>
              <a:rPr lang="en-GB" b="1" dirty="0"/>
            </a:br>
            <a:r>
              <a:rPr lang="en-GB" dirty="0"/>
              <a:t>Basic quality checks have been implemented, including checks for null values in unique IDs, duplicate records, and other data integrity issues.</a:t>
            </a:r>
            <a:br>
              <a:rPr lang="en-GB" dirty="0"/>
            </a:br>
            <a:r>
              <a:rPr lang="en-GB" dirty="0"/>
              <a:t>Additional checks can be added as needed to enhance data validation and consistency.</a:t>
            </a:r>
          </a:p>
          <a:p>
            <a:pPr>
              <a:buFont typeface="Arial" panose="020B0604020202020204" pitchFamily="34" charset="0"/>
              <a:buChar char="•"/>
            </a:pPr>
            <a:endParaRPr lang="en-GB" dirty="0"/>
          </a:p>
          <a:p>
            <a:pPr marL="0" indent="0">
              <a:buNone/>
            </a:pPr>
            <a:endParaRPr lang="en-GB" dirty="0"/>
          </a:p>
        </p:txBody>
      </p:sp>
    </p:spTree>
    <p:extLst>
      <p:ext uri="{BB962C8B-B14F-4D97-AF65-F5344CB8AC3E}">
        <p14:creationId xmlns:p14="http://schemas.microsoft.com/office/powerpoint/2010/main" val="119425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452BC-7DB5-26C4-366A-DA0350F62DB7}"/>
              </a:ext>
            </a:extLst>
          </p:cNvPr>
          <p:cNvSpPr>
            <a:spLocks noGrp="1"/>
          </p:cNvSpPr>
          <p:nvPr>
            <p:ph type="title"/>
          </p:nvPr>
        </p:nvSpPr>
        <p:spPr>
          <a:xfrm>
            <a:off x="1286933" y="472439"/>
            <a:ext cx="10197494" cy="728749"/>
          </a:xfrm>
        </p:spPr>
        <p:txBody>
          <a:bodyPr>
            <a:normAutofit/>
          </a:bodyPr>
          <a:lstStyle/>
          <a:p>
            <a:r>
              <a:rPr lang="en-GB" dirty="0">
                <a:solidFill>
                  <a:schemeClr val="tx1"/>
                </a:solidFill>
              </a:rPr>
              <a:t>Data Model and Table Structure Overview</a:t>
            </a:r>
          </a:p>
        </p:txBody>
      </p:sp>
      <p:sp>
        <p:nvSpPr>
          <p:cNvPr id="25" name="Isosceles Triangle 24">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4" name="Content Placeholder 3">
            <a:extLst>
              <a:ext uri="{FF2B5EF4-FFF2-40B4-BE49-F238E27FC236}">
                <a16:creationId xmlns:a16="http://schemas.microsoft.com/office/drawing/2014/main" id="{7079F66B-E277-0723-4CB4-CB86D31A3D45}"/>
              </a:ext>
            </a:extLst>
          </p:cNvPr>
          <p:cNvGraphicFramePr>
            <a:graphicFrameLocks noGrp="1"/>
          </p:cNvGraphicFramePr>
          <p:nvPr>
            <p:ph idx="1"/>
            <p:extLst>
              <p:ext uri="{D42A27DB-BD31-4B8C-83A1-F6EECF244321}">
                <p14:modId xmlns:p14="http://schemas.microsoft.com/office/powerpoint/2010/main" val="1511413983"/>
              </p:ext>
            </p:extLst>
          </p:nvPr>
        </p:nvGraphicFramePr>
        <p:xfrm>
          <a:off x="1630651" y="2338675"/>
          <a:ext cx="2945851" cy="1505311"/>
        </p:xfrm>
        <a:graphic>
          <a:graphicData uri="http://schemas.openxmlformats.org/drawingml/2006/table">
            <a:tbl>
              <a:tblPr firstRow="1" bandRow="1">
                <a:tableStyleId>{5C22544A-7EE6-4342-B048-85BDC9FD1C3A}</a:tableStyleId>
              </a:tblPr>
              <a:tblGrid>
                <a:gridCol w="1691368">
                  <a:extLst>
                    <a:ext uri="{9D8B030D-6E8A-4147-A177-3AD203B41FA5}">
                      <a16:colId xmlns:a16="http://schemas.microsoft.com/office/drawing/2014/main" val="525489048"/>
                    </a:ext>
                  </a:extLst>
                </a:gridCol>
                <a:gridCol w="1254483">
                  <a:extLst>
                    <a:ext uri="{9D8B030D-6E8A-4147-A177-3AD203B41FA5}">
                      <a16:colId xmlns:a16="http://schemas.microsoft.com/office/drawing/2014/main" val="497572283"/>
                    </a:ext>
                  </a:extLst>
                </a:gridCol>
              </a:tblGrid>
              <a:tr h="314251">
                <a:tc>
                  <a:txBody>
                    <a:bodyPr/>
                    <a:lstStyle/>
                    <a:p>
                      <a:pPr algn="ctr" fontAlgn="ctr"/>
                      <a:r>
                        <a:rPr lang="en-GB" sz="1000" u="none" strike="noStrike" dirty="0">
                          <a:effectLst/>
                        </a:rPr>
                        <a:t>Column Name</a:t>
                      </a:r>
                      <a:endParaRPr lang="en-GB" sz="1000" b="1" i="0" u="none" strike="noStrike" dirty="0">
                        <a:solidFill>
                          <a:srgbClr val="000000"/>
                        </a:solidFill>
                        <a:effectLst/>
                        <a:latin typeface="Calibri" panose="020F0502020204030204" pitchFamily="34" charset="0"/>
                      </a:endParaRPr>
                    </a:p>
                  </a:txBody>
                  <a:tcPr marL="12573" marR="12573" marT="12573" marB="0" anchor="ctr"/>
                </a:tc>
                <a:tc>
                  <a:txBody>
                    <a:bodyPr/>
                    <a:lstStyle/>
                    <a:p>
                      <a:pPr algn="ctr" fontAlgn="ctr"/>
                      <a:r>
                        <a:rPr lang="en-GB" sz="1000" u="none" strike="noStrike" dirty="0">
                          <a:effectLst/>
                        </a:rPr>
                        <a:t>Data Type</a:t>
                      </a:r>
                      <a:endParaRPr lang="en-GB" sz="1000" b="1" i="0" u="none" strike="noStrike" dirty="0">
                        <a:solidFill>
                          <a:srgbClr val="000000"/>
                        </a:solidFill>
                        <a:effectLst/>
                        <a:latin typeface="Calibri" panose="020F0502020204030204" pitchFamily="34" charset="0"/>
                      </a:endParaRPr>
                    </a:p>
                  </a:txBody>
                  <a:tcPr marL="12573" marR="12573" marT="12573" marB="0" anchor="ctr"/>
                </a:tc>
                <a:extLst>
                  <a:ext uri="{0D108BD9-81ED-4DB2-BD59-A6C34878D82A}">
                    <a16:rowId xmlns:a16="http://schemas.microsoft.com/office/drawing/2014/main" val="350363943"/>
                  </a:ext>
                </a:extLst>
              </a:tr>
              <a:tr h="291229">
                <a:tc>
                  <a:txBody>
                    <a:bodyPr/>
                    <a:lstStyle/>
                    <a:p>
                      <a:pPr algn="l" fontAlgn="ctr"/>
                      <a:r>
                        <a:rPr lang="en-GB" sz="1000" u="none" strike="noStrike" dirty="0" err="1">
                          <a:effectLst/>
                        </a:rPr>
                        <a:t>customer_id</a:t>
                      </a:r>
                      <a:endParaRPr lang="en-GB" sz="1000" b="0" i="0" u="none" strike="noStrike" dirty="0">
                        <a:solidFill>
                          <a:srgbClr val="000000"/>
                        </a:solidFill>
                        <a:effectLst/>
                        <a:latin typeface="Arial Unicode MS"/>
                      </a:endParaRPr>
                    </a:p>
                  </a:txBody>
                  <a:tcPr marL="12573" marR="12573" marT="12573" marB="0" anchor="ctr"/>
                </a:tc>
                <a:tc>
                  <a:txBody>
                    <a:bodyPr/>
                    <a:lstStyle/>
                    <a:p>
                      <a:pPr algn="l" fontAlgn="ctr"/>
                      <a:r>
                        <a:rPr lang="en-GB" sz="1000" u="none" strike="noStrike" dirty="0">
                          <a:effectLst/>
                        </a:rPr>
                        <a:t>VARCHAR(50) </a:t>
                      </a:r>
                      <a:r>
                        <a:rPr lang="en-GB" sz="1000" dirty="0"/>
                        <a:t>Primary Key</a:t>
                      </a:r>
                      <a:endParaRPr lang="en-GB" sz="1000" b="0" i="0" u="none" strike="noStrike" dirty="0">
                        <a:solidFill>
                          <a:srgbClr val="000000"/>
                        </a:solidFill>
                        <a:effectLst/>
                        <a:latin typeface="Arial Unicode MS"/>
                      </a:endParaRPr>
                    </a:p>
                  </a:txBody>
                  <a:tcPr marL="12573" marR="12573" marT="12573" marB="0" anchor="ctr"/>
                </a:tc>
                <a:extLst>
                  <a:ext uri="{0D108BD9-81ED-4DB2-BD59-A6C34878D82A}">
                    <a16:rowId xmlns:a16="http://schemas.microsoft.com/office/drawing/2014/main" val="92016124"/>
                  </a:ext>
                </a:extLst>
              </a:tr>
              <a:tr h="291229">
                <a:tc>
                  <a:txBody>
                    <a:bodyPr/>
                    <a:lstStyle/>
                    <a:p>
                      <a:pPr algn="l" fontAlgn="ctr"/>
                      <a:r>
                        <a:rPr lang="en-GB" sz="1000" u="none" strike="noStrike">
                          <a:effectLst/>
                        </a:rPr>
                        <a:t>years_in_current_job</a:t>
                      </a:r>
                      <a:endParaRPr lang="en-GB" sz="1000" b="0" i="0" u="none" strike="noStrike">
                        <a:solidFill>
                          <a:srgbClr val="000000"/>
                        </a:solidFill>
                        <a:effectLst/>
                        <a:latin typeface="Arial Unicode MS"/>
                      </a:endParaRPr>
                    </a:p>
                  </a:txBody>
                  <a:tcPr marL="12573" marR="12573" marT="12573" marB="0" anchor="ctr"/>
                </a:tc>
                <a:tc>
                  <a:txBody>
                    <a:bodyPr/>
                    <a:lstStyle/>
                    <a:p>
                      <a:pPr algn="l" fontAlgn="ctr"/>
                      <a:r>
                        <a:rPr lang="en-GB" sz="1000" u="none" strike="noStrike" dirty="0">
                          <a:effectLst/>
                        </a:rPr>
                        <a:t>VARCHAR(15)</a:t>
                      </a:r>
                      <a:endParaRPr lang="en-GB" sz="1000" b="0" i="0" u="none" strike="noStrike" dirty="0">
                        <a:solidFill>
                          <a:srgbClr val="000000"/>
                        </a:solidFill>
                        <a:effectLst/>
                        <a:latin typeface="Arial Unicode MS"/>
                      </a:endParaRPr>
                    </a:p>
                  </a:txBody>
                  <a:tcPr marL="12573" marR="12573" marT="12573" marB="0" anchor="ctr"/>
                </a:tc>
                <a:extLst>
                  <a:ext uri="{0D108BD9-81ED-4DB2-BD59-A6C34878D82A}">
                    <a16:rowId xmlns:a16="http://schemas.microsoft.com/office/drawing/2014/main" val="4186439739"/>
                  </a:ext>
                </a:extLst>
              </a:tr>
              <a:tr h="291229">
                <a:tc>
                  <a:txBody>
                    <a:bodyPr/>
                    <a:lstStyle/>
                    <a:p>
                      <a:pPr algn="l" fontAlgn="ctr"/>
                      <a:r>
                        <a:rPr lang="en-GB" sz="1000" u="none" strike="noStrike">
                          <a:effectLst/>
                        </a:rPr>
                        <a:t>home_ownership</a:t>
                      </a:r>
                      <a:endParaRPr lang="en-GB" sz="1000" b="0" i="0" u="none" strike="noStrike">
                        <a:solidFill>
                          <a:srgbClr val="000000"/>
                        </a:solidFill>
                        <a:effectLst/>
                        <a:latin typeface="Arial Unicode MS"/>
                      </a:endParaRPr>
                    </a:p>
                  </a:txBody>
                  <a:tcPr marL="12573" marR="12573" marT="12573" marB="0" anchor="ctr"/>
                </a:tc>
                <a:tc>
                  <a:txBody>
                    <a:bodyPr/>
                    <a:lstStyle/>
                    <a:p>
                      <a:pPr algn="l" fontAlgn="ctr"/>
                      <a:r>
                        <a:rPr lang="en-GB" sz="1000" u="none" strike="noStrike" dirty="0">
                          <a:effectLst/>
                        </a:rPr>
                        <a:t>VARCHAR(20)</a:t>
                      </a:r>
                      <a:endParaRPr lang="en-GB" sz="1000" b="0" i="0" u="none" strike="noStrike" dirty="0">
                        <a:solidFill>
                          <a:srgbClr val="000000"/>
                        </a:solidFill>
                        <a:effectLst/>
                        <a:latin typeface="Arial Unicode MS"/>
                      </a:endParaRPr>
                    </a:p>
                  </a:txBody>
                  <a:tcPr marL="12573" marR="12573" marT="12573" marB="0" anchor="ctr"/>
                </a:tc>
                <a:extLst>
                  <a:ext uri="{0D108BD9-81ED-4DB2-BD59-A6C34878D82A}">
                    <a16:rowId xmlns:a16="http://schemas.microsoft.com/office/drawing/2014/main" val="956119587"/>
                  </a:ext>
                </a:extLst>
              </a:tr>
              <a:tr h="291229">
                <a:tc>
                  <a:txBody>
                    <a:bodyPr/>
                    <a:lstStyle/>
                    <a:p>
                      <a:pPr algn="l" fontAlgn="ctr"/>
                      <a:r>
                        <a:rPr lang="en-GB" sz="1000" u="none" strike="noStrike">
                          <a:effectLst/>
                        </a:rPr>
                        <a:t>annual_income</a:t>
                      </a:r>
                      <a:endParaRPr lang="en-GB" sz="1000" b="0" i="0" u="none" strike="noStrike">
                        <a:solidFill>
                          <a:srgbClr val="000000"/>
                        </a:solidFill>
                        <a:effectLst/>
                        <a:latin typeface="Arial Unicode MS"/>
                      </a:endParaRPr>
                    </a:p>
                  </a:txBody>
                  <a:tcPr marL="12573" marR="12573" marT="12573"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12573" marR="12573" marT="12573" marB="0" anchor="ctr"/>
                </a:tc>
                <a:extLst>
                  <a:ext uri="{0D108BD9-81ED-4DB2-BD59-A6C34878D82A}">
                    <a16:rowId xmlns:a16="http://schemas.microsoft.com/office/drawing/2014/main" val="2601896669"/>
                  </a:ext>
                </a:extLst>
              </a:tr>
            </a:tbl>
          </a:graphicData>
        </a:graphic>
      </p:graphicFrame>
      <p:sp>
        <p:nvSpPr>
          <p:cNvPr id="7" name="TextBox 6">
            <a:extLst>
              <a:ext uri="{FF2B5EF4-FFF2-40B4-BE49-F238E27FC236}">
                <a16:creationId xmlns:a16="http://schemas.microsoft.com/office/drawing/2014/main" id="{D942DA85-68B8-3211-6BE5-CA799D00DEDE}"/>
              </a:ext>
            </a:extLst>
          </p:cNvPr>
          <p:cNvSpPr txBox="1"/>
          <p:nvPr/>
        </p:nvSpPr>
        <p:spPr>
          <a:xfrm>
            <a:off x="812963" y="1476509"/>
            <a:ext cx="10671464" cy="646331"/>
          </a:xfrm>
          <a:prstGeom prst="rect">
            <a:avLst/>
          </a:prstGeom>
          <a:noFill/>
        </p:spPr>
        <p:txBody>
          <a:bodyPr wrap="square">
            <a:spAutoFit/>
          </a:bodyPr>
          <a:lstStyle/>
          <a:p>
            <a:r>
              <a:rPr lang="en-GB" dirty="0"/>
              <a:t>There main tables are created from the given Credit data: customer, Loan and </a:t>
            </a:r>
            <a:r>
              <a:rPr lang="en-GB" dirty="0" err="1"/>
              <a:t>credit_history</a:t>
            </a:r>
            <a:r>
              <a:rPr lang="en-GB" dirty="0"/>
              <a:t> tables</a:t>
            </a:r>
          </a:p>
          <a:p>
            <a:endParaRPr lang="en-GB" dirty="0"/>
          </a:p>
        </p:txBody>
      </p:sp>
      <p:graphicFrame>
        <p:nvGraphicFramePr>
          <p:cNvPr id="10" name="Table 9">
            <a:extLst>
              <a:ext uri="{FF2B5EF4-FFF2-40B4-BE49-F238E27FC236}">
                <a16:creationId xmlns:a16="http://schemas.microsoft.com/office/drawing/2014/main" id="{3AB677FA-A9E8-C531-4AF0-A0A46A2E134E}"/>
              </a:ext>
            </a:extLst>
          </p:cNvPr>
          <p:cNvGraphicFramePr>
            <a:graphicFrameLocks noGrp="1"/>
          </p:cNvGraphicFramePr>
          <p:nvPr>
            <p:extLst>
              <p:ext uri="{D42A27DB-BD31-4B8C-83A1-F6EECF244321}">
                <p14:modId xmlns:p14="http://schemas.microsoft.com/office/powerpoint/2010/main" val="3789864206"/>
              </p:ext>
            </p:extLst>
          </p:nvPr>
        </p:nvGraphicFramePr>
        <p:xfrm>
          <a:off x="1323427" y="4085706"/>
          <a:ext cx="3560300" cy="2222139"/>
        </p:xfrm>
        <a:graphic>
          <a:graphicData uri="http://schemas.openxmlformats.org/drawingml/2006/table">
            <a:tbl>
              <a:tblPr firstRow="1" bandRow="1">
                <a:tableStyleId>{5C22544A-7EE6-4342-B048-85BDC9FD1C3A}</a:tableStyleId>
              </a:tblPr>
              <a:tblGrid>
                <a:gridCol w="1257675">
                  <a:extLst>
                    <a:ext uri="{9D8B030D-6E8A-4147-A177-3AD203B41FA5}">
                      <a16:colId xmlns:a16="http://schemas.microsoft.com/office/drawing/2014/main" val="92711810"/>
                    </a:ext>
                  </a:extLst>
                </a:gridCol>
                <a:gridCol w="2302625">
                  <a:extLst>
                    <a:ext uri="{9D8B030D-6E8A-4147-A177-3AD203B41FA5}">
                      <a16:colId xmlns:a16="http://schemas.microsoft.com/office/drawing/2014/main" val="231375734"/>
                    </a:ext>
                  </a:extLst>
                </a:gridCol>
              </a:tblGrid>
              <a:tr h="295736">
                <a:tc>
                  <a:txBody>
                    <a:bodyPr/>
                    <a:lstStyle/>
                    <a:p>
                      <a:pPr algn="ctr" fontAlgn="ctr"/>
                      <a:r>
                        <a:rPr lang="en-GB" sz="1000" u="none" strike="noStrike">
                          <a:effectLst/>
                        </a:rPr>
                        <a:t>Column Name</a:t>
                      </a:r>
                      <a:endParaRPr lang="en-GB" sz="1000" b="1" i="0" u="none" strike="noStrike">
                        <a:solidFill>
                          <a:srgbClr val="000000"/>
                        </a:solidFill>
                        <a:effectLst/>
                        <a:latin typeface="Calibri" panose="020F0502020204030204" pitchFamily="34" charset="0"/>
                      </a:endParaRPr>
                    </a:p>
                  </a:txBody>
                  <a:tcPr marL="7097" marR="7097" marT="7097" marB="0" anchor="ctr"/>
                </a:tc>
                <a:tc>
                  <a:txBody>
                    <a:bodyPr/>
                    <a:lstStyle/>
                    <a:p>
                      <a:pPr algn="ctr" fontAlgn="ctr"/>
                      <a:r>
                        <a:rPr lang="en-GB" sz="1000" u="none" strike="noStrike" dirty="0">
                          <a:effectLst/>
                        </a:rPr>
                        <a:t>Data Type &amp; Constraints</a:t>
                      </a:r>
                      <a:endParaRPr lang="en-GB" sz="1000" b="1" i="0" u="none" strike="noStrike" dirty="0">
                        <a:solidFill>
                          <a:srgbClr val="000000"/>
                        </a:solidFill>
                        <a:effectLst/>
                        <a:latin typeface="Calibri" panose="020F0502020204030204" pitchFamily="34" charset="0"/>
                      </a:endParaRPr>
                    </a:p>
                  </a:txBody>
                  <a:tcPr marL="7097" marR="7097" marT="7097" marB="0" anchor="ctr"/>
                </a:tc>
                <a:extLst>
                  <a:ext uri="{0D108BD9-81ED-4DB2-BD59-A6C34878D82A}">
                    <a16:rowId xmlns:a16="http://schemas.microsoft.com/office/drawing/2014/main" val="141244855"/>
                  </a:ext>
                </a:extLst>
              </a:tr>
              <a:tr h="295736">
                <a:tc>
                  <a:txBody>
                    <a:bodyPr/>
                    <a:lstStyle/>
                    <a:p>
                      <a:pPr algn="l" fontAlgn="ctr"/>
                      <a:r>
                        <a:rPr lang="en-GB" sz="1000" u="none" strike="noStrike">
                          <a:effectLst/>
                        </a:rPr>
                        <a:t>loan_id</a:t>
                      </a:r>
                      <a:endParaRPr lang="en-GB" sz="1000" b="0" i="0" u="none" strike="noStrike">
                        <a:solidFill>
                          <a:srgbClr val="000000"/>
                        </a:solidFill>
                        <a:effectLst/>
                        <a:latin typeface="Arial Unicode MS"/>
                      </a:endParaRPr>
                    </a:p>
                  </a:txBody>
                  <a:tcPr marL="7097" marR="7097" marT="7097" marB="0" anchor="ctr"/>
                </a:tc>
                <a:tc>
                  <a:txBody>
                    <a:bodyPr/>
                    <a:lstStyle/>
                    <a:p>
                      <a:pPr algn="l" fontAlgn="ctr"/>
                      <a:r>
                        <a:rPr lang="en-GB" sz="1000" u="none" strike="noStrike" dirty="0">
                          <a:effectLst/>
                        </a:rPr>
                        <a:t>VARCHAR(50) Primary Key</a:t>
                      </a:r>
                      <a:endParaRPr lang="en-GB" sz="1000" b="0" i="0" u="none" strike="noStrike" dirty="0">
                        <a:solidFill>
                          <a:srgbClr val="000000"/>
                        </a:solidFill>
                        <a:effectLst/>
                        <a:latin typeface="Arial Unicode MS"/>
                      </a:endParaRPr>
                    </a:p>
                  </a:txBody>
                  <a:tcPr marL="7097" marR="7097" marT="7097" marB="0" anchor="ctr"/>
                </a:tc>
                <a:extLst>
                  <a:ext uri="{0D108BD9-81ED-4DB2-BD59-A6C34878D82A}">
                    <a16:rowId xmlns:a16="http://schemas.microsoft.com/office/drawing/2014/main" val="3210853849"/>
                  </a:ext>
                </a:extLst>
              </a:tr>
              <a:tr h="534579">
                <a:tc>
                  <a:txBody>
                    <a:bodyPr/>
                    <a:lstStyle/>
                    <a:p>
                      <a:pPr algn="l" fontAlgn="ctr"/>
                      <a:r>
                        <a:rPr lang="en-GB" sz="1000" u="none" strike="noStrike" dirty="0" err="1">
                          <a:effectLst/>
                        </a:rPr>
                        <a:t>customer_id</a:t>
                      </a:r>
                      <a:endParaRPr lang="en-GB" sz="1000" b="0" i="0" u="none" strike="noStrike" dirty="0">
                        <a:solidFill>
                          <a:srgbClr val="000000"/>
                        </a:solidFill>
                        <a:effectLst/>
                        <a:latin typeface="Arial Unicode MS"/>
                      </a:endParaRPr>
                    </a:p>
                  </a:txBody>
                  <a:tcPr marL="7097" marR="7097" marT="7097" marB="0" anchor="ctr"/>
                </a:tc>
                <a:tc>
                  <a:txBody>
                    <a:bodyPr/>
                    <a:lstStyle/>
                    <a:p>
                      <a:pPr algn="l" fontAlgn="ctr"/>
                      <a:r>
                        <a:rPr lang="en-GB" sz="1000" u="none" strike="noStrike" dirty="0">
                          <a:effectLst/>
                        </a:rPr>
                        <a:t>VARCHAR(50) Foreign Key (references </a:t>
                      </a:r>
                      <a:r>
                        <a:rPr lang="en-GB" sz="1000" u="none" strike="noStrike" dirty="0" err="1">
                          <a:effectLst/>
                        </a:rPr>
                        <a:t>customer.customer_id</a:t>
                      </a:r>
                      <a:r>
                        <a:rPr lang="en-GB" sz="1000" u="none" strike="noStrike" dirty="0">
                          <a:effectLst/>
                        </a:rPr>
                        <a:t>)</a:t>
                      </a:r>
                      <a:endParaRPr lang="en-GB" sz="1000" b="0" i="0" u="none" strike="noStrike" dirty="0">
                        <a:solidFill>
                          <a:srgbClr val="000000"/>
                        </a:solidFill>
                        <a:effectLst/>
                        <a:latin typeface="Arial Unicode MS"/>
                      </a:endParaRPr>
                    </a:p>
                  </a:txBody>
                  <a:tcPr marL="7097" marR="7097" marT="7097" marB="0" anchor="ctr"/>
                </a:tc>
                <a:extLst>
                  <a:ext uri="{0D108BD9-81ED-4DB2-BD59-A6C34878D82A}">
                    <a16:rowId xmlns:a16="http://schemas.microsoft.com/office/drawing/2014/main" val="68118073"/>
                  </a:ext>
                </a:extLst>
              </a:tr>
              <a:tr h="274022">
                <a:tc>
                  <a:txBody>
                    <a:bodyPr/>
                    <a:lstStyle/>
                    <a:p>
                      <a:pPr algn="l" fontAlgn="ctr"/>
                      <a:r>
                        <a:rPr lang="en-GB" sz="1000" u="none" strike="noStrike">
                          <a:effectLst/>
                        </a:rPr>
                        <a:t>loan_status</a:t>
                      </a:r>
                      <a:endParaRPr lang="en-GB" sz="1000" b="0" i="0" u="none" strike="noStrike">
                        <a:solidFill>
                          <a:srgbClr val="000000"/>
                        </a:solidFill>
                        <a:effectLst/>
                        <a:latin typeface="Arial Unicode MS"/>
                      </a:endParaRPr>
                    </a:p>
                  </a:txBody>
                  <a:tcPr marL="7097" marR="7097" marT="7097" marB="0" anchor="ctr"/>
                </a:tc>
                <a:tc>
                  <a:txBody>
                    <a:bodyPr/>
                    <a:lstStyle/>
                    <a:p>
                      <a:pPr algn="l" fontAlgn="ctr"/>
                      <a:r>
                        <a:rPr lang="en-GB" sz="1000" u="none" strike="noStrike" dirty="0">
                          <a:effectLst/>
                        </a:rPr>
                        <a:t>VARCHAR(15)</a:t>
                      </a:r>
                      <a:endParaRPr lang="en-GB" sz="1000" b="0" i="0" u="none" strike="noStrike" dirty="0">
                        <a:solidFill>
                          <a:srgbClr val="000000"/>
                        </a:solidFill>
                        <a:effectLst/>
                        <a:latin typeface="Arial Unicode MS"/>
                      </a:endParaRPr>
                    </a:p>
                  </a:txBody>
                  <a:tcPr marL="7097" marR="7097" marT="7097" marB="0" anchor="ctr"/>
                </a:tc>
                <a:extLst>
                  <a:ext uri="{0D108BD9-81ED-4DB2-BD59-A6C34878D82A}">
                    <a16:rowId xmlns:a16="http://schemas.microsoft.com/office/drawing/2014/main" val="1004925630"/>
                  </a:ext>
                </a:extLst>
              </a:tr>
              <a:tr h="274022">
                <a:tc>
                  <a:txBody>
                    <a:bodyPr/>
                    <a:lstStyle/>
                    <a:p>
                      <a:pPr algn="l" fontAlgn="ctr"/>
                      <a:r>
                        <a:rPr lang="en-GB" sz="1000" u="none" strike="noStrike">
                          <a:effectLst/>
                        </a:rPr>
                        <a:t>current_loan_amount</a:t>
                      </a:r>
                      <a:endParaRPr lang="en-GB" sz="1000" b="0" i="0" u="none" strike="noStrike">
                        <a:solidFill>
                          <a:srgbClr val="000000"/>
                        </a:solidFill>
                        <a:effectLst/>
                        <a:latin typeface="Arial Unicode MS"/>
                      </a:endParaRPr>
                    </a:p>
                  </a:txBody>
                  <a:tcPr marL="7097" marR="7097" marT="7097"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7097" marR="7097" marT="7097" marB="0" anchor="ctr"/>
                </a:tc>
                <a:extLst>
                  <a:ext uri="{0D108BD9-81ED-4DB2-BD59-A6C34878D82A}">
                    <a16:rowId xmlns:a16="http://schemas.microsoft.com/office/drawing/2014/main" val="1037870249"/>
                  </a:ext>
                </a:extLst>
              </a:tr>
              <a:tr h="274022">
                <a:tc>
                  <a:txBody>
                    <a:bodyPr/>
                    <a:lstStyle/>
                    <a:p>
                      <a:pPr algn="l" fontAlgn="ctr"/>
                      <a:r>
                        <a:rPr lang="en-GB" sz="1000" u="none" strike="noStrike">
                          <a:effectLst/>
                        </a:rPr>
                        <a:t>term</a:t>
                      </a:r>
                      <a:endParaRPr lang="en-GB" sz="1000" b="0" i="0" u="none" strike="noStrike">
                        <a:solidFill>
                          <a:srgbClr val="000000"/>
                        </a:solidFill>
                        <a:effectLst/>
                        <a:latin typeface="Arial Unicode MS"/>
                      </a:endParaRPr>
                    </a:p>
                  </a:txBody>
                  <a:tcPr marL="7097" marR="7097" marT="7097" marB="0" anchor="ctr"/>
                </a:tc>
                <a:tc>
                  <a:txBody>
                    <a:bodyPr/>
                    <a:lstStyle/>
                    <a:p>
                      <a:pPr algn="l" fontAlgn="ctr"/>
                      <a:r>
                        <a:rPr lang="en-GB" sz="1000" u="none" strike="noStrike">
                          <a:effectLst/>
                        </a:rPr>
                        <a:t>VARCHAR(15)</a:t>
                      </a:r>
                      <a:endParaRPr lang="en-GB" sz="1000" b="0" i="0" u="none" strike="noStrike">
                        <a:solidFill>
                          <a:srgbClr val="000000"/>
                        </a:solidFill>
                        <a:effectLst/>
                        <a:latin typeface="Arial Unicode MS"/>
                      </a:endParaRPr>
                    </a:p>
                  </a:txBody>
                  <a:tcPr marL="7097" marR="7097" marT="7097" marB="0" anchor="ctr"/>
                </a:tc>
                <a:extLst>
                  <a:ext uri="{0D108BD9-81ED-4DB2-BD59-A6C34878D82A}">
                    <a16:rowId xmlns:a16="http://schemas.microsoft.com/office/drawing/2014/main" val="3955284390"/>
                  </a:ext>
                </a:extLst>
              </a:tr>
              <a:tr h="274022">
                <a:tc>
                  <a:txBody>
                    <a:bodyPr/>
                    <a:lstStyle/>
                    <a:p>
                      <a:pPr algn="l" fontAlgn="ctr"/>
                      <a:r>
                        <a:rPr lang="en-GB" sz="1000" u="none" strike="noStrike">
                          <a:effectLst/>
                        </a:rPr>
                        <a:t>purpose</a:t>
                      </a:r>
                      <a:endParaRPr lang="en-GB" sz="1000" b="0" i="0" u="none" strike="noStrike">
                        <a:solidFill>
                          <a:srgbClr val="000000"/>
                        </a:solidFill>
                        <a:effectLst/>
                        <a:latin typeface="Arial Unicode MS"/>
                      </a:endParaRPr>
                    </a:p>
                  </a:txBody>
                  <a:tcPr marL="7097" marR="7097" marT="7097" marB="0" anchor="ctr"/>
                </a:tc>
                <a:tc>
                  <a:txBody>
                    <a:bodyPr/>
                    <a:lstStyle/>
                    <a:p>
                      <a:pPr algn="l" fontAlgn="ctr"/>
                      <a:r>
                        <a:rPr lang="en-GB" sz="1000" u="none" strike="noStrike" dirty="0">
                          <a:effectLst/>
                        </a:rPr>
                        <a:t>VARCHAR(25)</a:t>
                      </a:r>
                      <a:endParaRPr lang="en-GB" sz="1000" b="0" i="0" u="none" strike="noStrike" dirty="0">
                        <a:solidFill>
                          <a:srgbClr val="000000"/>
                        </a:solidFill>
                        <a:effectLst/>
                        <a:latin typeface="Arial Unicode MS"/>
                      </a:endParaRPr>
                    </a:p>
                  </a:txBody>
                  <a:tcPr marL="7097" marR="7097" marT="7097" marB="0" anchor="ctr"/>
                </a:tc>
                <a:extLst>
                  <a:ext uri="{0D108BD9-81ED-4DB2-BD59-A6C34878D82A}">
                    <a16:rowId xmlns:a16="http://schemas.microsoft.com/office/drawing/2014/main" val="2896843643"/>
                  </a:ext>
                </a:extLst>
              </a:tr>
            </a:tbl>
          </a:graphicData>
        </a:graphic>
      </p:graphicFrame>
      <p:graphicFrame>
        <p:nvGraphicFramePr>
          <p:cNvPr id="21" name="Table 20">
            <a:extLst>
              <a:ext uri="{FF2B5EF4-FFF2-40B4-BE49-F238E27FC236}">
                <a16:creationId xmlns:a16="http://schemas.microsoft.com/office/drawing/2014/main" id="{244A392B-A335-5D75-D879-E50628671F91}"/>
              </a:ext>
            </a:extLst>
          </p:cNvPr>
          <p:cNvGraphicFramePr>
            <a:graphicFrameLocks noGrp="1"/>
          </p:cNvGraphicFramePr>
          <p:nvPr>
            <p:extLst>
              <p:ext uri="{D42A27DB-BD31-4B8C-83A1-F6EECF244321}">
                <p14:modId xmlns:p14="http://schemas.microsoft.com/office/powerpoint/2010/main" val="929530362"/>
              </p:ext>
            </p:extLst>
          </p:nvPr>
        </p:nvGraphicFramePr>
        <p:xfrm>
          <a:off x="6331791" y="3091331"/>
          <a:ext cx="5077536" cy="3165282"/>
        </p:xfrm>
        <a:graphic>
          <a:graphicData uri="http://schemas.openxmlformats.org/drawingml/2006/table">
            <a:tbl>
              <a:tblPr firstRow="1" bandRow="1">
                <a:tableStyleId>{5C22544A-7EE6-4342-B048-85BDC9FD1C3A}</a:tableStyleId>
              </a:tblPr>
              <a:tblGrid>
                <a:gridCol w="1888703">
                  <a:extLst>
                    <a:ext uri="{9D8B030D-6E8A-4147-A177-3AD203B41FA5}">
                      <a16:colId xmlns:a16="http://schemas.microsoft.com/office/drawing/2014/main" val="1391344636"/>
                    </a:ext>
                  </a:extLst>
                </a:gridCol>
                <a:gridCol w="3188833">
                  <a:extLst>
                    <a:ext uri="{9D8B030D-6E8A-4147-A177-3AD203B41FA5}">
                      <a16:colId xmlns:a16="http://schemas.microsoft.com/office/drawing/2014/main" val="409015409"/>
                    </a:ext>
                  </a:extLst>
                </a:gridCol>
              </a:tblGrid>
              <a:tr h="209844">
                <a:tc>
                  <a:txBody>
                    <a:bodyPr/>
                    <a:lstStyle/>
                    <a:p>
                      <a:pPr algn="ctr" fontAlgn="ctr"/>
                      <a:r>
                        <a:rPr lang="en-GB" sz="1000" u="none" strike="noStrike">
                          <a:effectLst/>
                        </a:rPr>
                        <a:t>Column Name</a:t>
                      </a:r>
                      <a:endParaRPr lang="en-GB" sz="1000" b="1" i="0" u="none" strike="noStrike">
                        <a:solidFill>
                          <a:srgbClr val="000000"/>
                        </a:solidFill>
                        <a:effectLst/>
                        <a:latin typeface="Calibri" panose="020F0502020204030204" pitchFamily="34" charset="0"/>
                      </a:endParaRPr>
                    </a:p>
                  </a:txBody>
                  <a:tcPr marL="2886" marR="2886" marT="2886" marB="0" anchor="ctr"/>
                </a:tc>
                <a:tc>
                  <a:txBody>
                    <a:bodyPr/>
                    <a:lstStyle/>
                    <a:p>
                      <a:pPr algn="ctr" fontAlgn="ctr"/>
                      <a:r>
                        <a:rPr lang="en-GB" sz="1000" u="none" strike="noStrike" dirty="0">
                          <a:effectLst/>
                        </a:rPr>
                        <a:t>Data Type &amp; Constraints</a:t>
                      </a:r>
                      <a:endParaRPr lang="en-GB" sz="1000" b="1" i="0" u="none" strike="noStrike" dirty="0">
                        <a:solidFill>
                          <a:srgbClr val="000000"/>
                        </a:solidFill>
                        <a:effectLst/>
                        <a:latin typeface="Calibri" panose="020F0502020204030204" pitchFamily="34" charset="0"/>
                      </a:endParaRPr>
                    </a:p>
                  </a:txBody>
                  <a:tcPr marL="2886" marR="2886" marT="2886" marB="0" anchor="ctr"/>
                </a:tc>
                <a:extLst>
                  <a:ext uri="{0D108BD9-81ED-4DB2-BD59-A6C34878D82A}">
                    <a16:rowId xmlns:a16="http://schemas.microsoft.com/office/drawing/2014/main" val="1779544120"/>
                  </a:ext>
                </a:extLst>
              </a:tr>
              <a:tr h="323564">
                <a:tc>
                  <a:txBody>
                    <a:bodyPr/>
                    <a:lstStyle/>
                    <a:p>
                      <a:pPr algn="l" fontAlgn="ctr"/>
                      <a:r>
                        <a:rPr lang="en-GB" sz="1000" u="none" strike="noStrike">
                          <a:effectLst/>
                        </a:rPr>
                        <a:t>loan_id</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VARCHAR(50) Primary Key, </a:t>
                      </a:r>
                    </a:p>
                    <a:p>
                      <a:pPr algn="l" fontAlgn="ctr"/>
                      <a:r>
                        <a:rPr lang="en-GB" sz="1000" u="none" strike="noStrike" dirty="0">
                          <a:effectLst/>
                        </a:rPr>
                        <a:t>Foreign Key (references </a:t>
                      </a:r>
                      <a:r>
                        <a:rPr lang="en-GB" sz="1000" u="none" strike="noStrike" dirty="0" err="1">
                          <a:effectLst/>
                        </a:rPr>
                        <a:t>loan.loan_id</a:t>
                      </a:r>
                      <a:r>
                        <a:rPr lang="en-GB" sz="1000" u="none" strike="noStrike" dirty="0">
                          <a:effectLst/>
                        </a:rPr>
                        <a:t>)</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3712847954"/>
                  </a:ext>
                </a:extLst>
              </a:tr>
              <a:tr h="181001">
                <a:tc>
                  <a:txBody>
                    <a:bodyPr/>
                    <a:lstStyle/>
                    <a:p>
                      <a:pPr algn="l" fontAlgn="ctr"/>
                      <a:r>
                        <a:rPr lang="en-GB" sz="1000" u="none" strike="noStrike">
                          <a:effectLst/>
                        </a:rPr>
                        <a:t>credit_score</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2685119965"/>
                  </a:ext>
                </a:extLst>
              </a:tr>
              <a:tr h="225933">
                <a:tc>
                  <a:txBody>
                    <a:bodyPr/>
                    <a:lstStyle/>
                    <a:p>
                      <a:pPr algn="l" fontAlgn="ctr"/>
                      <a:r>
                        <a:rPr lang="en-GB" sz="1000" u="none" strike="noStrike" dirty="0" err="1">
                          <a:effectLst/>
                        </a:rPr>
                        <a:t>monthly_debt</a:t>
                      </a:r>
                      <a:endParaRPr lang="en-GB" sz="1000" b="0" i="0" u="none" strike="noStrike" dirty="0">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3442720341"/>
                  </a:ext>
                </a:extLst>
              </a:tr>
              <a:tr h="253538">
                <a:tc>
                  <a:txBody>
                    <a:bodyPr/>
                    <a:lstStyle/>
                    <a:p>
                      <a:pPr algn="l" fontAlgn="ctr"/>
                      <a:r>
                        <a:rPr lang="en-GB" sz="1000" u="none" strike="noStrike">
                          <a:effectLst/>
                        </a:rPr>
                        <a:t>years_of_credit_history</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2692713090"/>
                  </a:ext>
                </a:extLst>
              </a:tr>
              <a:tr h="323564">
                <a:tc>
                  <a:txBody>
                    <a:bodyPr/>
                    <a:lstStyle/>
                    <a:p>
                      <a:pPr algn="l" fontAlgn="ctr"/>
                      <a:r>
                        <a:rPr lang="en-GB" sz="1000" u="none" strike="noStrike">
                          <a:effectLst/>
                        </a:rPr>
                        <a:t>months_since_last_delinquent</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4136554602"/>
                  </a:ext>
                </a:extLst>
              </a:tr>
              <a:tr h="321459">
                <a:tc>
                  <a:txBody>
                    <a:bodyPr/>
                    <a:lstStyle/>
                    <a:p>
                      <a:pPr algn="l" fontAlgn="ctr"/>
                      <a:r>
                        <a:rPr lang="en-GB" sz="1000" u="none" strike="noStrike">
                          <a:effectLst/>
                        </a:rPr>
                        <a:t>number_of_open_accounts</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2886" marR="2886" marT="2886" marB="0" anchor="ctr"/>
                </a:tc>
                <a:extLst>
                  <a:ext uri="{0D108BD9-81ED-4DB2-BD59-A6C34878D82A}">
                    <a16:rowId xmlns:a16="http://schemas.microsoft.com/office/drawing/2014/main" val="1715267769"/>
                  </a:ext>
                </a:extLst>
              </a:tr>
              <a:tr h="321459">
                <a:tc>
                  <a:txBody>
                    <a:bodyPr/>
                    <a:lstStyle/>
                    <a:p>
                      <a:pPr algn="l" fontAlgn="ctr"/>
                      <a:r>
                        <a:rPr lang="en-GB" sz="1000" u="none" strike="noStrike">
                          <a:effectLst/>
                        </a:rPr>
                        <a:t>number_of_credit_problems</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2886" marR="2886" marT="2886" marB="0" anchor="ctr"/>
                </a:tc>
                <a:extLst>
                  <a:ext uri="{0D108BD9-81ED-4DB2-BD59-A6C34878D82A}">
                    <a16:rowId xmlns:a16="http://schemas.microsoft.com/office/drawing/2014/main" val="750885046"/>
                  </a:ext>
                </a:extLst>
              </a:tr>
              <a:tr h="321459">
                <a:tc>
                  <a:txBody>
                    <a:bodyPr/>
                    <a:lstStyle/>
                    <a:p>
                      <a:pPr algn="l" fontAlgn="ctr"/>
                      <a:r>
                        <a:rPr lang="en-GB" sz="1000" u="none" strike="noStrike">
                          <a:effectLst/>
                        </a:rPr>
                        <a:t>current_credit_balance</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2886" marR="2886" marT="2886" marB="0" anchor="ctr"/>
                </a:tc>
                <a:extLst>
                  <a:ext uri="{0D108BD9-81ED-4DB2-BD59-A6C34878D82A}">
                    <a16:rowId xmlns:a16="http://schemas.microsoft.com/office/drawing/2014/main" val="2687728893"/>
                  </a:ext>
                </a:extLst>
              </a:tr>
              <a:tr h="321459">
                <a:tc>
                  <a:txBody>
                    <a:bodyPr/>
                    <a:lstStyle/>
                    <a:p>
                      <a:pPr algn="l" fontAlgn="ctr"/>
                      <a:r>
                        <a:rPr lang="en-GB" sz="1000" u="none" strike="noStrike">
                          <a:effectLst/>
                        </a:rPr>
                        <a:t>maximum_open_credit</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2886" marR="2886" marT="2886" marB="0" anchor="ctr"/>
                </a:tc>
                <a:extLst>
                  <a:ext uri="{0D108BD9-81ED-4DB2-BD59-A6C34878D82A}">
                    <a16:rowId xmlns:a16="http://schemas.microsoft.com/office/drawing/2014/main" val="1926854278"/>
                  </a:ext>
                </a:extLst>
              </a:tr>
              <a:tr h="181001">
                <a:tc>
                  <a:txBody>
                    <a:bodyPr/>
                    <a:lstStyle/>
                    <a:p>
                      <a:pPr algn="l" fontAlgn="ctr"/>
                      <a:r>
                        <a:rPr lang="en-GB" sz="1000" u="none" strike="noStrike">
                          <a:effectLst/>
                        </a:rPr>
                        <a:t>bankruptcies</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a:effectLst/>
                        </a:rPr>
                        <a:t>NUMERIC</a:t>
                      </a:r>
                      <a:endParaRPr lang="en-GB" sz="1000" b="0" i="0" u="none" strike="noStrike">
                        <a:solidFill>
                          <a:srgbClr val="000000"/>
                        </a:solidFill>
                        <a:effectLst/>
                        <a:latin typeface="Arial Unicode MS"/>
                      </a:endParaRPr>
                    </a:p>
                  </a:txBody>
                  <a:tcPr marL="2886" marR="2886" marT="2886" marB="0" anchor="ctr"/>
                </a:tc>
                <a:extLst>
                  <a:ext uri="{0D108BD9-81ED-4DB2-BD59-A6C34878D82A}">
                    <a16:rowId xmlns:a16="http://schemas.microsoft.com/office/drawing/2014/main" val="2164772693"/>
                  </a:ext>
                </a:extLst>
              </a:tr>
              <a:tr h="181001">
                <a:tc>
                  <a:txBody>
                    <a:bodyPr/>
                    <a:lstStyle/>
                    <a:p>
                      <a:pPr algn="l" fontAlgn="ctr"/>
                      <a:r>
                        <a:rPr lang="en-GB" sz="1000" u="none" strike="noStrike">
                          <a:effectLst/>
                        </a:rPr>
                        <a:t>tax_liens</a:t>
                      </a:r>
                      <a:endParaRPr lang="en-GB" sz="1000" b="0" i="0" u="none" strike="noStrike">
                        <a:solidFill>
                          <a:srgbClr val="000000"/>
                        </a:solidFill>
                        <a:effectLst/>
                        <a:latin typeface="Arial Unicode MS"/>
                      </a:endParaRPr>
                    </a:p>
                  </a:txBody>
                  <a:tcPr marL="2886" marR="2886" marT="2886" marB="0" anchor="ctr"/>
                </a:tc>
                <a:tc>
                  <a:txBody>
                    <a:bodyPr/>
                    <a:lstStyle/>
                    <a:p>
                      <a:pPr algn="l" fontAlgn="ctr"/>
                      <a:r>
                        <a:rPr lang="en-GB" sz="1000" u="none" strike="noStrike" dirty="0">
                          <a:effectLst/>
                        </a:rPr>
                        <a:t>NUMERIC</a:t>
                      </a:r>
                      <a:endParaRPr lang="en-GB" sz="1000" b="0" i="0" u="none" strike="noStrike" dirty="0">
                        <a:solidFill>
                          <a:srgbClr val="000000"/>
                        </a:solidFill>
                        <a:effectLst/>
                        <a:latin typeface="Arial Unicode MS"/>
                      </a:endParaRPr>
                    </a:p>
                  </a:txBody>
                  <a:tcPr marL="2886" marR="2886" marT="2886" marB="0" anchor="ctr"/>
                </a:tc>
                <a:extLst>
                  <a:ext uri="{0D108BD9-81ED-4DB2-BD59-A6C34878D82A}">
                    <a16:rowId xmlns:a16="http://schemas.microsoft.com/office/drawing/2014/main" val="2587689146"/>
                  </a:ext>
                </a:extLst>
              </a:tr>
            </a:tbl>
          </a:graphicData>
        </a:graphic>
      </p:graphicFrame>
      <p:sp>
        <p:nvSpPr>
          <p:cNvPr id="23" name="TextBox 22">
            <a:extLst>
              <a:ext uri="{FF2B5EF4-FFF2-40B4-BE49-F238E27FC236}">
                <a16:creationId xmlns:a16="http://schemas.microsoft.com/office/drawing/2014/main" id="{A77B098A-1F64-CEB7-2273-E5B1D1B6F9D1}"/>
              </a:ext>
            </a:extLst>
          </p:cNvPr>
          <p:cNvSpPr txBox="1"/>
          <p:nvPr/>
        </p:nvSpPr>
        <p:spPr>
          <a:xfrm>
            <a:off x="8043443" y="2721998"/>
            <a:ext cx="1654232" cy="369332"/>
          </a:xfrm>
          <a:prstGeom prst="rect">
            <a:avLst/>
          </a:prstGeom>
          <a:noFill/>
        </p:spPr>
        <p:txBody>
          <a:bodyPr wrap="square" rtlCol="0">
            <a:spAutoFit/>
          </a:bodyPr>
          <a:lstStyle/>
          <a:p>
            <a:r>
              <a:rPr lang="en-GB" dirty="0" err="1"/>
              <a:t>credit_history</a:t>
            </a:r>
            <a:endParaRPr lang="en-GB" dirty="0"/>
          </a:p>
        </p:txBody>
      </p:sp>
      <p:sp>
        <p:nvSpPr>
          <p:cNvPr id="26" name="TextBox 25">
            <a:extLst>
              <a:ext uri="{FF2B5EF4-FFF2-40B4-BE49-F238E27FC236}">
                <a16:creationId xmlns:a16="http://schemas.microsoft.com/office/drawing/2014/main" id="{13226B29-1AE0-3D06-277D-754D95466B14}"/>
              </a:ext>
            </a:extLst>
          </p:cNvPr>
          <p:cNvSpPr txBox="1"/>
          <p:nvPr/>
        </p:nvSpPr>
        <p:spPr>
          <a:xfrm>
            <a:off x="433235" y="2796532"/>
            <a:ext cx="1299555" cy="369332"/>
          </a:xfrm>
          <a:prstGeom prst="rect">
            <a:avLst/>
          </a:prstGeom>
          <a:noFill/>
        </p:spPr>
        <p:txBody>
          <a:bodyPr wrap="square" rtlCol="0">
            <a:spAutoFit/>
          </a:bodyPr>
          <a:lstStyle/>
          <a:p>
            <a:r>
              <a:rPr lang="en-GB" dirty="0"/>
              <a:t>customer</a:t>
            </a:r>
          </a:p>
        </p:txBody>
      </p:sp>
      <p:sp>
        <p:nvSpPr>
          <p:cNvPr id="27" name="TextBox 26">
            <a:extLst>
              <a:ext uri="{FF2B5EF4-FFF2-40B4-BE49-F238E27FC236}">
                <a16:creationId xmlns:a16="http://schemas.microsoft.com/office/drawing/2014/main" id="{4B1AAEC8-E91B-62BE-F58D-FC0859D79829}"/>
              </a:ext>
            </a:extLst>
          </p:cNvPr>
          <p:cNvSpPr txBox="1"/>
          <p:nvPr/>
        </p:nvSpPr>
        <p:spPr>
          <a:xfrm>
            <a:off x="506679" y="4959989"/>
            <a:ext cx="649778" cy="369332"/>
          </a:xfrm>
          <a:prstGeom prst="rect">
            <a:avLst/>
          </a:prstGeom>
          <a:noFill/>
        </p:spPr>
        <p:txBody>
          <a:bodyPr wrap="square" rtlCol="0">
            <a:spAutoFit/>
          </a:bodyPr>
          <a:lstStyle/>
          <a:p>
            <a:r>
              <a:rPr lang="en-GB" dirty="0"/>
              <a:t>loan</a:t>
            </a:r>
          </a:p>
        </p:txBody>
      </p:sp>
    </p:spTree>
    <p:extLst>
      <p:ext uri="{BB962C8B-B14F-4D97-AF65-F5344CB8AC3E}">
        <p14:creationId xmlns:p14="http://schemas.microsoft.com/office/powerpoint/2010/main" val="115930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33F-2A89-665C-DFE8-9D71919232FF}"/>
              </a:ext>
            </a:extLst>
          </p:cNvPr>
          <p:cNvSpPr>
            <a:spLocks noGrp="1"/>
          </p:cNvSpPr>
          <p:nvPr>
            <p:ph type="title"/>
          </p:nvPr>
        </p:nvSpPr>
        <p:spPr>
          <a:xfrm>
            <a:off x="677334" y="609600"/>
            <a:ext cx="9264688" cy="1320800"/>
          </a:xfrm>
        </p:spPr>
        <p:txBody>
          <a:bodyPr/>
          <a:lstStyle/>
          <a:p>
            <a:r>
              <a:rPr lang="en-GB" dirty="0">
                <a:solidFill>
                  <a:schemeClr val="tx1"/>
                </a:solidFill>
              </a:rPr>
              <a:t>Data Model and Table Structure Overview</a:t>
            </a:r>
          </a:p>
        </p:txBody>
      </p:sp>
      <p:sp>
        <p:nvSpPr>
          <p:cNvPr id="3" name="Content Placeholder 2">
            <a:extLst>
              <a:ext uri="{FF2B5EF4-FFF2-40B4-BE49-F238E27FC236}">
                <a16:creationId xmlns:a16="http://schemas.microsoft.com/office/drawing/2014/main" id="{218605D2-1BD8-5A46-C8DC-410A73FB261B}"/>
              </a:ext>
            </a:extLst>
          </p:cNvPr>
          <p:cNvSpPr>
            <a:spLocks noGrp="1"/>
          </p:cNvSpPr>
          <p:nvPr>
            <p:ph idx="1"/>
          </p:nvPr>
        </p:nvSpPr>
        <p:spPr>
          <a:xfrm>
            <a:off x="677334" y="1682968"/>
            <a:ext cx="9439255" cy="4455982"/>
          </a:xfrm>
        </p:spPr>
        <p:txBody>
          <a:bodyPr>
            <a:normAutofit/>
          </a:bodyPr>
          <a:lstStyle/>
          <a:p>
            <a:r>
              <a:rPr lang="en-GB" b="1" dirty="0"/>
              <a:t>Reasons for Organizing Data into Customer, Loan, and Credit History Tables</a:t>
            </a:r>
          </a:p>
          <a:p>
            <a:pPr>
              <a:buFont typeface="Arial" panose="020B0604020202020204" pitchFamily="34" charset="0"/>
              <a:buChar char="•"/>
            </a:pPr>
            <a:r>
              <a:rPr lang="en-GB" sz="1600" b="1" dirty="0"/>
              <a:t>Avoid Redundancy</a:t>
            </a:r>
            <a:r>
              <a:rPr lang="en-GB" sz="1600" dirty="0"/>
              <a:t>: Customer data, loan data, and credit history data are different types of information, so keeping them in separate tables prevents repeating the same data (like customer details) for each loan.</a:t>
            </a:r>
          </a:p>
          <a:p>
            <a:pPr>
              <a:buFont typeface="Arial" panose="020B0604020202020204" pitchFamily="34" charset="0"/>
              <a:buChar char="•"/>
            </a:pPr>
            <a:r>
              <a:rPr lang="en-GB" sz="1600" b="1" dirty="0"/>
              <a:t>Logical Grouping</a:t>
            </a:r>
            <a:r>
              <a:rPr lang="en-GB" sz="1600" dirty="0"/>
              <a:t>: Customer information is relatively static, loans vary over time, and credit history is detailed for each loan. By splitting them, you can manage each type of data more easily and make future updates without affecting other data.</a:t>
            </a:r>
          </a:p>
          <a:p>
            <a:pPr>
              <a:buFont typeface="Arial" panose="020B0604020202020204" pitchFamily="34" charset="0"/>
              <a:buChar char="•"/>
            </a:pPr>
            <a:endParaRPr lang="en-GB" sz="1600" dirty="0"/>
          </a:p>
          <a:p>
            <a:r>
              <a:rPr lang="en-GB" b="1" dirty="0"/>
              <a:t>Relationships reasoning</a:t>
            </a:r>
          </a:p>
          <a:p>
            <a:pPr>
              <a:buFont typeface="Arial" panose="020B0604020202020204" pitchFamily="34" charset="0"/>
              <a:buChar char="•"/>
            </a:pPr>
            <a:r>
              <a:rPr lang="en-GB" sz="1600" b="1" dirty="0"/>
              <a:t>One-to-Many (Customer to Loan)</a:t>
            </a:r>
            <a:r>
              <a:rPr lang="en-GB" sz="1600" dirty="0"/>
              <a:t>: A customer can have multiple loans, so it’s good to have separate loan table linked to the customer table via a </a:t>
            </a:r>
            <a:r>
              <a:rPr lang="en-GB" sz="1600" b="1" dirty="0"/>
              <a:t>foreign key</a:t>
            </a:r>
            <a:r>
              <a:rPr lang="en-GB" sz="1600" dirty="0"/>
              <a:t>.</a:t>
            </a:r>
          </a:p>
          <a:p>
            <a:pPr>
              <a:buFont typeface="Arial" panose="020B0604020202020204" pitchFamily="34" charset="0"/>
              <a:buChar char="•"/>
            </a:pPr>
            <a:r>
              <a:rPr lang="en-GB" sz="1600" b="1" dirty="0"/>
              <a:t>One-to-One (Loan to Credit History)</a:t>
            </a:r>
            <a:r>
              <a:rPr lang="en-GB" sz="1600" dirty="0"/>
              <a:t>: Each loan has a unique credit history record, so each loan entry links to one credit history record using a </a:t>
            </a:r>
            <a:r>
              <a:rPr lang="en-GB" sz="1600" b="1" dirty="0"/>
              <a:t>foreign key</a:t>
            </a:r>
            <a:r>
              <a:rPr lang="en-GB" sz="1600" dirty="0"/>
              <a:t>.</a:t>
            </a:r>
          </a:p>
          <a:p>
            <a:pPr marL="0" indent="0">
              <a:buNone/>
            </a:pPr>
            <a:endParaRPr lang="en-GB" dirty="0"/>
          </a:p>
        </p:txBody>
      </p:sp>
    </p:spTree>
    <p:extLst>
      <p:ext uri="{BB962C8B-B14F-4D97-AF65-F5344CB8AC3E}">
        <p14:creationId xmlns:p14="http://schemas.microsoft.com/office/powerpoint/2010/main" val="326587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33F-2A89-665C-DFE8-9D71919232FF}"/>
              </a:ext>
            </a:extLst>
          </p:cNvPr>
          <p:cNvSpPr>
            <a:spLocks noGrp="1"/>
          </p:cNvSpPr>
          <p:nvPr>
            <p:ph type="title"/>
          </p:nvPr>
        </p:nvSpPr>
        <p:spPr/>
        <p:txBody>
          <a:bodyPr/>
          <a:lstStyle/>
          <a:p>
            <a:r>
              <a:rPr lang="en-GB" dirty="0">
                <a:solidFill>
                  <a:schemeClr val="tx1"/>
                </a:solidFill>
              </a:rPr>
              <a:t>Airflow DAG</a:t>
            </a:r>
          </a:p>
        </p:txBody>
      </p:sp>
      <p:pic>
        <p:nvPicPr>
          <p:cNvPr id="6" name="Picture 5">
            <a:extLst>
              <a:ext uri="{FF2B5EF4-FFF2-40B4-BE49-F238E27FC236}">
                <a16:creationId xmlns:a16="http://schemas.microsoft.com/office/drawing/2014/main" id="{7D3ADA10-1549-1237-DDDF-951DD577D936}"/>
              </a:ext>
            </a:extLst>
          </p:cNvPr>
          <p:cNvPicPr>
            <a:picLocks noChangeAspect="1"/>
          </p:cNvPicPr>
          <p:nvPr/>
        </p:nvPicPr>
        <p:blipFill>
          <a:blip r:embed="rId2"/>
          <a:stretch>
            <a:fillRect/>
          </a:stretch>
        </p:blipFill>
        <p:spPr>
          <a:xfrm>
            <a:off x="559665" y="1409007"/>
            <a:ext cx="10000327" cy="5248418"/>
          </a:xfrm>
          <a:prstGeom prst="rect">
            <a:avLst/>
          </a:prstGeom>
        </p:spPr>
      </p:pic>
    </p:spTree>
    <p:extLst>
      <p:ext uri="{BB962C8B-B14F-4D97-AF65-F5344CB8AC3E}">
        <p14:creationId xmlns:p14="http://schemas.microsoft.com/office/powerpoint/2010/main" val="270628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3A0C44-BD14-BAC6-202B-FE847E03C785}"/>
              </a:ext>
            </a:extLst>
          </p:cNvPr>
          <p:cNvPicPr>
            <a:picLocks noChangeAspect="1"/>
          </p:cNvPicPr>
          <p:nvPr/>
        </p:nvPicPr>
        <p:blipFill>
          <a:blip r:embed="rId2"/>
          <a:stretch>
            <a:fillRect/>
          </a:stretch>
        </p:blipFill>
        <p:spPr>
          <a:xfrm>
            <a:off x="588083" y="98372"/>
            <a:ext cx="11116237" cy="6661256"/>
          </a:xfrm>
          <a:prstGeom prst="rect">
            <a:avLst/>
          </a:prstGeom>
        </p:spPr>
      </p:pic>
    </p:spTree>
    <p:extLst>
      <p:ext uri="{BB962C8B-B14F-4D97-AF65-F5344CB8AC3E}">
        <p14:creationId xmlns:p14="http://schemas.microsoft.com/office/powerpoint/2010/main" val="1521835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715</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Aptos</vt:lpstr>
      <vt:lpstr>Aptos Display</vt:lpstr>
      <vt:lpstr>Arial</vt:lpstr>
      <vt:lpstr>Arial Unicode MS</vt:lpstr>
      <vt:lpstr>Calibri</vt:lpstr>
      <vt:lpstr>Trebuchet MS</vt:lpstr>
      <vt:lpstr>Wingdings 3</vt:lpstr>
      <vt:lpstr>Facet</vt:lpstr>
      <vt:lpstr>Office Theme</vt:lpstr>
      <vt:lpstr>PowerPoint Presentation</vt:lpstr>
      <vt:lpstr>Data Profiling</vt:lpstr>
      <vt:lpstr>Data Pipeline Process</vt:lpstr>
      <vt:lpstr>Data Model and Table Structure Overview</vt:lpstr>
      <vt:lpstr>Data Model and Table Structure Overview</vt:lpstr>
      <vt:lpstr>Airflow DAG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Sudharshan Naidu Penagalapati</dc:creator>
  <cp:lastModifiedBy>Ashwini Kondur</cp:lastModifiedBy>
  <cp:revision>6</cp:revision>
  <dcterms:created xsi:type="dcterms:W3CDTF">2024-10-04T01:54:15Z</dcterms:created>
  <dcterms:modified xsi:type="dcterms:W3CDTF">2024-11-01T17:36:11Z</dcterms:modified>
</cp:coreProperties>
</file>