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9" r:id="rId3"/>
    <p:sldId id="267" r:id="rId4"/>
    <p:sldId id="257" r:id="rId5"/>
    <p:sldId id="258" r:id="rId6"/>
    <p:sldId id="264" r:id="rId7"/>
    <p:sldId id="265" r:id="rId8"/>
    <p:sldId id="266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0" autoAdjust="0"/>
  </p:normalViewPr>
  <p:slideViewPr>
    <p:cSldViewPr snapToGrid="0">
      <p:cViewPr varScale="1">
        <p:scale>
          <a:sx n="82" d="100"/>
          <a:sy n="82" d="100"/>
        </p:scale>
        <p:origin x="6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9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F1884-D683-49D0-BEA8-AE8D6B1D2E8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7BFD-ECBF-4ECF-9D73-8451924D0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42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27BFD-ECBF-4ECF-9D73-8451924D0FC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4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4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1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2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7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1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4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DDE6-E21B-4DA5-BFFA-2829AD581735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0ED2-6053-4E78-A5CF-785B5D6ED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47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1504D2-655B-5223-3BCF-0A66463A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46" y="0"/>
            <a:ext cx="10353761" cy="132632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DIALYSIS OF PATIENTS</a:t>
            </a:r>
            <a:endParaRPr lang="en-IN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1E6CD-4BFD-517F-840B-B29EDD656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2054"/>
            <a:ext cx="12192000" cy="5845946"/>
          </a:xfrm>
        </p:spPr>
      </p:pic>
    </p:spTree>
    <p:extLst>
      <p:ext uri="{BB962C8B-B14F-4D97-AF65-F5344CB8AC3E}">
        <p14:creationId xmlns:p14="http://schemas.microsoft.com/office/powerpoint/2010/main" val="311796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3A9E21F-387B-9EDC-12AD-40689071D0DA}"/>
              </a:ext>
            </a:extLst>
          </p:cNvPr>
          <p:cNvSpPr txBox="1">
            <a:spLocks/>
          </p:cNvSpPr>
          <p:nvPr/>
        </p:nvSpPr>
        <p:spPr>
          <a:xfrm>
            <a:off x="1508302" y="2010517"/>
            <a:ext cx="9130260" cy="215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100" dirty="0"/>
              <a:t>In summary, a comprehensive strategy that includes optimizing services for all patient summaries, addressing performance issues in specific chain organizations, and maximizing the potential of dialysis stations for both profit and non-profit segments will contribute to the overall success of the healthcare organization.</a:t>
            </a:r>
            <a:endParaRPr lang="en-IN" sz="2100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177BD82-92B9-28D1-C857-DD534057D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3086" y="716020"/>
            <a:ext cx="4560692" cy="661224"/>
          </a:xfrm>
        </p:spPr>
        <p:txBody>
          <a:bodyPr>
            <a:normAutofit/>
          </a:bodyPr>
          <a:lstStyle/>
          <a:p>
            <a:r>
              <a:rPr lang="en-IN" sz="3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92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21DE99-33A5-0F5A-543C-CCC2F26A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83" y="1695635"/>
            <a:ext cx="10449622" cy="3204838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23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EA61D65-5DBE-CF14-657B-98776EBD6C1A}"/>
              </a:ext>
            </a:extLst>
          </p:cNvPr>
          <p:cNvSpPr txBox="1">
            <a:spLocks/>
          </p:cNvSpPr>
          <p:nvPr/>
        </p:nvSpPr>
        <p:spPr>
          <a:xfrm>
            <a:off x="1221651" y="1998134"/>
            <a:ext cx="8735149" cy="3793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4D74-ED68-015E-FA15-67ECCAE16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049C4D2-D6E0-D700-2E07-D65B5DA09CBA}"/>
              </a:ext>
            </a:extLst>
          </p:cNvPr>
          <p:cNvSpPr txBox="1">
            <a:spLocks/>
          </p:cNvSpPr>
          <p:nvPr/>
        </p:nvSpPr>
        <p:spPr>
          <a:xfrm>
            <a:off x="7812173" y="3389221"/>
            <a:ext cx="4657657" cy="2935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POOJA SACHIN JADHAV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ASHWINI NAMDEV RATHOD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RUPESH GORGE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RAHUL PATEL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ADITYA</a:t>
            </a:r>
          </a:p>
        </p:txBody>
      </p:sp>
    </p:spTree>
    <p:extLst>
      <p:ext uri="{BB962C8B-B14F-4D97-AF65-F5344CB8AC3E}">
        <p14:creationId xmlns:p14="http://schemas.microsoft.com/office/powerpoint/2010/main" val="40303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6517FD-C3EF-88FC-9BB3-CA779F93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432" y="227045"/>
            <a:ext cx="10353761" cy="1103907"/>
          </a:xfrm>
        </p:spPr>
        <p:txBody>
          <a:bodyPr/>
          <a:lstStyle/>
          <a:p>
            <a:r>
              <a:rPr lang="en-IN" dirty="0" err="1">
                <a:latin typeface="+mn-lt"/>
              </a:rPr>
              <a:t>Kpi’s</a:t>
            </a:r>
            <a:r>
              <a:rPr lang="en-IN" dirty="0">
                <a:latin typeface="+mn-lt"/>
              </a:rPr>
              <a:t> explanation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5A781-6EDF-05C9-E8C5-FCE42149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30952"/>
            <a:ext cx="10353762" cy="470595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b="1" i="0" dirty="0">
                <a:solidFill>
                  <a:srgbClr val="FFFF00"/>
                </a:solidFill>
                <a:effectLst/>
              </a:rPr>
              <a:t>Number of Patients across various summaries:  </a:t>
            </a:r>
            <a:r>
              <a:rPr lang="en-US" b="0" i="0" dirty="0">
                <a:effectLst/>
              </a:rPr>
              <a:t>Gain a deeper understanding of patient distribution across different categories.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i="0" dirty="0">
                <a:effectLst/>
              </a:rPr>
              <a:t> </a:t>
            </a:r>
            <a:r>
              <a:rPr lang="en-US" b="1" i="0" dirty="0">
                <a:solidFill>
                  <a:srgbClr val="FFFF00"/>
                </a:solidFill>
                <a:effectLst/>
              </a:rPr>
              <a:t>Profit</a:t>
            </a:r>
            <a:r>
              <a:rPr lang="en-US" b="1" i="0" dirty="0">
                <a:effectLst/>
              </a:rPr>
              <a:t> </a:t>
            </a:r>
            <a:r>
              <a:rPr lang="en-US" b="1" i="0" dirty="0">
                <a:solidFill>
                  <a:srgbClr val="FFFF00"/>
                </a:solidFill>
                <a:effectLst/>
              </a:rPr>
              <a:t>vs. Non-Profit Stats</a:t>
            </a:r>
            <a:r>
              <a:rPr lang="en-US" b="0" i="0" dirty="0">
                <a:effectLst/>
              </a:rPr>
              <a:t>:  Examine the financial aspects and compare performance between profit and non-profit entities.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0" i="0" dirty="0">
                <a:effectLst/>
              </a:rPr>
              <a:t> </a:t>
            </a:r>
            <a:r>
              <a:rPr lang="en-US" b="1" i="0" dirty="0">
                <a:solidFill>
                  <a:srgbClr val="FFFF00"/>
                </a:solidFill>
                <a:effectLst/>
              </a:rPr>
              <a:t>Chain Organizations </a:t>
            </a:r>
            <a:r>
              <a:rPr lang="en-US" b="1" i="0" dirty="0" err="1">
                <a:solidFill>
                  <a:srgbClr val="FFFF00"/>
                </a:solidFill>
                <a:effectLst/>
              </a:rPr>
              <a:t>w.r.t.</a:t>
            </a:r>
            <a:r>
              <a:rPr lang="en-US" b="1" i="0" dirty="0">
                <a:solidFill>
                  <a:srgbClr val="FFFF00"/>
                </a:solidFill>
                <a:effectLst/>
              </a:rPr>
              <a:t> Total Performance Score as No Score</a:t>
            </a:r>
            <a:r>
              <a:rPr lang="en-US" b="0" i="0" dirty="0">
                <a:effectLst/>
              </a:rPr>
              <a:t>:  Assess the performance of chain organizations in relation to their total performance score.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i="0" dirty="0">
                <a:solidFill>
                  <a:srgbClr val="FFFF00"/>
                </a:solidFill>
                <a:effectLst/>
              </a:rPr>
              <a:t>Dialysis Stations Stats: </a:t>
            </a:r>
            <a:r>
              <a:rPr lang="en-US" b="0" i="0" dirty="0">
                <a:effectLst/>
              </a:rPr>
              <a:t>  Analyze and visualize key metrics related to dialysis stations to identify trends and patterns.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i="0" dirty="0">
                <a:solidFill>
                  <a:srgbClr val="FFFF00"/>
                </a:solidFill>
                <a:effectLst/>
              </a:rPr>
              <a:t> # of Category Text</a:t>
            </a:r>
            <a:r>
              <a:rPr lang="en-US" b="0" i="0" dirty="0">
                <a:effectLst/>
              </a:rPr>
              <a:t> </a:t>
            </a:r>
            <a:r>
              <a:rPr lang="en-US" b="1" i="0" dirty="0">
                <a:solidFill>
                  <a:srgbClr val="FFFF00"/>
                </a:solidFill>
                <a:effectLst/>
              </a:rPr>
              <a:t>-   As Expected: </a:t>
            </a:r>
            <a:r>
              <a:rPr lang="en-US" b="0" i="0" dirty="0">
                <a:effectLst/>
              </a:rPr>
              <a:t>Determine the expected number of category texts and evaluate their impact on the overall dataset.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i="0" dirty="0">
                <a:solidFill>
                  <a:srgbClr val="FFFF00"/>
                </a:solidFill>
                <a:effectLst/>
              </a:rPr>
              <a:t>Average Payment Reduction Rate:  </a:t>
            </a:r>
            <a:r>
              <a:rPr lang="en-US" b="0" i="0" dirty="0">
                <a:effectLst/>
              </a:rPr>
              <a:t> Calculate and track the average rate at which payments are reduced, providing insights into cost-saving measures.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97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D7156-FCC5-8BDE-A4E0-3A8247F2D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8" y="259403"/>
            <a:ext cx="3731278" cy="22029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30A548-AD75-4761-AFB4-C85D2DBB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776" y="2583686"/>
            <a:ext cx="4284432" cy="684979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Highest number of patients are in survival summary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Least number of patients are in </a:t>
            </a:r>
            <a:r>
              <a:rPr lang="en-IN" sz="1800" dirty="0" err="1"/>
              <a:t>nPCR</a:t>
            </a:r>
            <a:r>
              <a:rPr lang="en-IN" sz="1800" dirty="0"/>
              <a:t> summary</a:t>
            </a: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91CC9764-6470-0CAD-B90A-9C035B93A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846" y="253050"/>
            <a:ext cx="3911898" cy="2202977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F027060-C0E1-2577-DB0D-EC13F0819F54}"/>
              </a:ext>
            </a:extLst>
          </p:cNvPr>
          <p:cNvSpPr txBox="1">
            <a:spLocks/>
          </p:cNvSpPr>
          <p:nvPr/>
        </p:nvSpPr>
        <p:spPr>
          <a:xfrm>
            <a:off x="8555992" y="2583686"/>
            <a:ext cx="3636008" cy="187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Count of profit is 6854 which is  88.75%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Count of non profit is 869 which is 11.25%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2460C2-9FD4-3A3A-B71A-D3378D210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17" y="2583686"/>
            <a:ext cx="3911899" cy="213724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4DF035D-7E5C-C48C-CFB5-E88295F1AF12}"/>
              </a:ext>
            </a:extLst>
          </p:cNvPr>
          <p:cNvSpPr txBox="1">
            <a:spLocks/>
          </p:cNvSpPr>
          <p:nvPr/>
        </p:nvSpPr>
        <p:spPr>
          <a:xfrm>
            <a:off x="4321617" y="4782596"/>
            <a:ext cx="4284432" cy="1506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Most numbers of no score performance are in  ‘Fresenius medical care’ and ‘ Davita’ chain organization.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Total count of no score is 369.</a:t>
            </a:r>
          </a:p>
          <a:p>
            <a:pPr algn="l"/>
            <a:endParaRPr lang="en-IN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341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67BC33-EF93-6307-ED2C-0EF6D518D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83" y="473175"/>
            <a:ext cx="3736584" cy="2845694"/>
          </a:xfrm>
          <a:prstGeom prst="rect">
            <a:avLst/>
          </a:prstGeom>
        </p:spPr>
      </p:pic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D9E6382E-6117-81BA-5799-489D3F8F6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98" y="519685"/>
            <a:ext cx="4513638" cy="2746029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5961A32-5DA1-D691-59B4-E2AF517FD49A}"/>
              </a:ext>
            </a:extLst>
          </p:cNvPr>
          <p:cNvSpPr txBox="1">
            <a:spLocks/>
          </p:cNvSpPr>
          <p:nvPr/>
        </p:nvSpPr>
        <p:spPr>
          <a:xfrm>
            <a:off x="395953" y="3520850"/>
            <a:ext cx="4896927" cy="2516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Total number of dialysis station is 55328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Davita has highest number of dialysis station in terms of Profit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Independent has highest number of dialysis station in terms of non profit</a:t>
            </a:r>
          </a:p>
          <a:p>
            <a:pPr algn="l"/>
            <a:endParaRPr lang="en-IN" sz="120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C6B5BC3-7E69-2004-E0D8-57E572EB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94319" y="4077322"/>
            <a:ext cx="4605828" cy="701556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dirty="0"/>
              <a:t>We had calculated the average payment reduction rate in percentage.</a:t>
            </a:r>
          </a:p>
        </p:txBody>
      </p:sp>
    </p:spTree>
    <p:extLst>
      <p:ext uri="{BB962C8B-B14F-4D97-AF65-F5344CB8AC3E}">
        <p14:creationId xmlns:p14="http://schemas.microsoft.com/office/powerpoint/2010/main" val="22689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EA61D65-5DBE-CF14-657B-98776EBD6C1A}"/>
              </a:ext>
            </a:extLst>
          </p:cNvPr>
          <p:cNvSpPr txBox="1">
            <a:spLocks/>
          </p:cNvSpPr>
          <p:nvPr/>
        </p:nvSpPr>
        <p:spPr>
          <a:xfrm>
            <a:off x="1221651" y="1998134"/>
            <a:ext cx="8735149" cy="3793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E5024-FF65-FBC5-E0AF-52F0ABE3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2" y="1066798"/>
            <a:ext cx="11345334" cy="5284438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93ABE3-013D-809C-F7CA-D42B1730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5654" y="405574"/>
            <a:ext cx="4560692" cy="661224"/>
          </a:xfrm>
        </p:spPr>
        <p:txBody>
          <a:bodyPr>
            <a:normAutofit/>
          </a:bodyPr>
          <a:lstStyle/>
          <a:p>
            <a:r>
              <a:rPr lang="en-US" sz="3000" dirty="0"/>
              <a:t>E</a:t>
            </a:r>
            <a:r>
              <a:rPr lang="en-IN" sz="3000" dirty="0"/>
              <a:t>XCEL DASHBOARD</a:t>
            </a:r>
          </a:p>
        </p:txBody>
      </p:sp>
    </p:spTree>
    <p:extLst>
      <p:ext uri="{BB962C8B-B14F-4D97-AF65-F5344CB8AC3E}">
        <p14:creationId xmlns:p14="http://schemas.microsoft.com/office/powerpoint/2010/main" val="281265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EA61D65-5DBE-CF14-657B-98776EBD6C1A}"/>
              </a:ext>
            </a:extLst>
          </p:cNvPr>
          <p:cNvSpPr txBox="1">
            <a:spLocks/>
          </p:cNvSpPr>
          <p:nvPr/>
        </p:nvSpPr>
        <p:spPr>
          <a:xfrm>
            <a:off x="1221651" y="1998134"/>
            <a:ext cx="8735149" cy="3793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0ACC15D-8E74-10AE-7BAB-E7990D9C7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8232" y="242711"/>
            <a:ext cx="4560692" cy="661224"/>
          </a:xfrm>
        </p:spPr>
        <p:txBody>
          <a:bodyPr>
            <a:normAutofit/>
          </a:bodyPr>
          <a:lstStyle/>
          <a:p>
            <a:r>
              <a:rPr lang="en-US" sz="3000" dirty="0"/>
              <a:t>TABLEAU</a:t>
            </a:r>
            <a:r>
              <a:rPr lang="en-IN" sz="3000" dirty="0"/>
              <a:t>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81A1D-C0B3-FB03-6851-ADB7C42E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903110"/>
            <a:ext cx="11559822" cy="57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068D048-6E1F-DD72-8C66-C27AB8E9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38232" y="242711"/>
            <a:ext cx="4560692" cy="661224"/>
          </a:xfrm>
        </p:spPr>
        <p:txBody>
          <a:bodyPr>
            <a:normAutofit/>
          </a:bodyPr>
          <a:lstStyle/>
          <a:p>
            <a:r>
              <a:rPr lang="en-US" sz="3000" dirty="0"/>
              <a:t>POWER-BI</a:t>
            </a:r>
            <a:r>
              <a:rPr lang="en-IN" sz="3000" dirty="0"/>
              <a:t>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F0E1A-64B0-7FE7-32A7-0B75DDAE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3" y="794969"/>
            <a:ext cx="11458223" cy="582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7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1905723-9F73-ECAA-9484-96C91CA4E8DD}"/>
              </a:ext>
            </a:extLst>
          </p:cNvPr>
          <p:cNvSpPr txBox="1">
            <a:spLocks/>
          </p:cNvSpPr>
          <p:nvPr/>
        </p:nvSpPr>
        <p:spPr>
          <a:xfrm>
            <a:off x="1565658" y="1377244"/>
            <a:ext cx="9060683" cy="4546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Focus on optimizing services for survival summary, given the highest number of patients in this category.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Continue optimizing profit-generating aspects, as they constitute the majority (88.75%) of patients.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Investigate and address performance issues in ‘Fresenius medical care’ and ‘</a:t>
            </a:r>
            <a:r>
              <a:rPr lang="en-US" sz="1800" dirty="0" err="1"/>
              <a:t>Davita</a:t>
            </a:r>
            <a:r>
              <a:rPr lang="en-US" sz="1800" dirty="0"/>
              <a:t>’ chain organizations.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Optimize resource allocation and services for </a:t>
            </a:r>
            <a:r>
              <a:rPr lang="en-US" sz="1800" dirty="0" err="1"/>
              <a:t>Davita</a:t>
            </a:r>
            <a:r>
              <a:rPr lang="en-US" sz="1800" dirty="0"/>
              <a:t>, as it has the highest number of dialysis stations in terms of profit.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Regularly monitor and manage the average payment reduction rate to ensure financial sustainability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6B615F7-0CD8-404F-57C9-FEC0AB0AC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5653" y="273087"/>
            <a:ext cx="4560692" cy="661224"/>
          </a:xfrm>
        </p:spPr>
        <p:txBody>
          <a:bodyPr>
            <a:normAutofit/>
          </a:bodyPr>
          <a:lstStyle/>
          <a:p>
            <a:r>
              <a:rPr lang="en-IN" sz="3000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5261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248</TotalTime>
  <Words>402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Segoe UI</vt:lpstr>
      <vt:lpstr>Damask</vt:lpstr>
      <vt:lpstr>DIALYSIS OF PATIENTS</vt:lpstr>
      <vt:lpstr>PowerPoint Presentation</vt:lpstr>
      <vt:lpstr>Kpi’s explanation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DIALYSIS OF PATIENTS</dc:title>
  <dc:creator>jay</dc:creator>
  <cp:lastModifiedBy>Ashwini Rathod</cp:lastModifiedBy>
  <cp:revision>15</cp:revision>
  <dcterms:created xsi:type="dcterms:W3CDTF">2023-04-28T16:39:25Z</dcterms:created>
  <dcterms:modified xsi:type="dcterms:W3CDTF">2024-01-26T16:47:39Z</dcterms:modified>
</cp:coreProperties>
</file>