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300" r:id="rId2"/>
    <p:sldId id="284" r:id="rId3"/>
    <p:sldId id="281" r:id="rId4"/>
    <p:sldId id="285" r:id="rId5"/>
    <p:sldId id="286" r:id="rId6"/>
    <p:sldId id="287" r:id="rId7"/>
    <p:sldId id="304" r:id="rId8"/>
    <p:sldId id="317" r:id="rId9"/>
    <p:sldId id="318" r:id="rId10"/>
    <p:sldId id="320" r:id="rId11"/>
    <p:sldId id="321" r:id="rId12"/>
    <p:sldId id="322" r:id="rId13"/>
    <p:sldId id="323" r:id="rId14"/>
    <p:sldId id="316" r:id="rId15"/>
    <p:sldId id="30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11" autoAdjust="0"/>
  </p:normalViewPr>
  <p:slideViewPr>
    <p:cSldViewPr snapToGrid="0">
      <p:cViewPr varScale="1">
        <p:scale>
          <a:sx n="65" d="100"/>
          <a:sy n="65"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Copy%20of%20E-commerce(project)%20158.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sz="1600" dirty="0">
                <a:latin typeface="Arial Black" panose="020B0A04020102020204" pitchFamily="34" charset="0"/>
              </a:rPr>
              <a:t>Top 5 selling city</a:t>
            </a:r>
          </a:p>
        </c:rich>
      </c:tx>
      <c:layout>
        <c:manualLayout>
          <c:xMode val="edge"/>
          <c:yMode val="edge"/>
          <c:x val="0.20978064956328163"/>
          <c:y val="0"/>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940225203132266E-2"/>
          <c:y val="0.14415161689688513"/>
          <c:w val="0.93011954959373544"/>
          <c:h val="0.6932760427237955"/>
        </c:manualLayout>
      </c:layout>
      <c:lineChart>
        <c:grouping val="standard"/>
        <c:varyColors val="0"/>
        <c:ser>
          <c:idx val="0"/>
          <c:order val="0"/>
          <c:tx>
            <c:v>Total</c:v>
          </c:tx>
          <c:spPr>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s>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Lit>
              <c:ptCount val="5"/>
              <c:pt idx="0">
                <c:v>curitiba</c:v>
              </c:pt>
              <c:pt idx="1">
                <c:v>ibitinga</c:v>
              </c:pt>
              <c:pt idx="2">
                <c:v>santo andre</c:v>
              </c:pt>
              <c:pt idx="3">
                <c:v>sao jose do rio preto</c:v>
              </c:pt>
              <c:pt idx="4">
                <c:v>sao paulo</c:v>
              </c:pt>
            </c:strLit>
          </c:cat>
          <c:val>
            <c:numLit>
              <c:formatCode>General</c:formatCode>
              <c:ptCount val="5"/>
              <c:pt idx="0">
                <c:v>2983</c:v>
              </c:pt>
              <c:pt idx="1">
                <c:v>7733</c:v>
              </c:pt>
              <c:pt idx="2">
                <c:v>2961</c:v>
              </c:pt>
              <c:pt idx="3">
                <c:v>2573</c:v>
              </c:pt>
              <c:pt idx="4">
                <c:v>27774</c:v>
              </c:pt>
            </c:numLit>
          </c:val>
          <c:smooth val="0"/>
          <c:extLst>
            <c:ext xmlns:c16="http://schemas.microsoft.com/office/drawing/2014/chart" uri="{C3380CC4-5D6E-409C-BE32-E72D297353CC}">
              <c16:uniqueId val="{00000000-2DA1-4477-BCB7-0BBB918539DA}"/>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345078464"/>
        <c:axId val="345077680"/>
      </c:lineChart>
      <c:catAx>
        <c:axId val="3450784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30" baseline="0">
                <a:solidFill>
                  <a:schemeClr val="lt1"/>
                </a:solidFill>
                <a:latin typeface="+mn-lt"/>
                <a:ea typeface="+mn-ea"/>
                <a:cs typeface="+mn-cs"/>
              </a:defRPr>
            </a:pPr>
            <a:endParaRPr lang="en-US"/>
          </a:p>
        </c:txPr>
        <c:crossAx val="345077680"/>
        <c:crosses val="autoZero"/>
        <c:auto val="1"/>
        <c:lblAlgn val="ctr"/>
        <c:lblOffset val="100"/>
        <c:noMultiLvlLbl val="0"/>
      </c:catAx>
      <c:valAx>
        <c:axId val="345077680"/>
        <c:scaling>
          <c:orientation val="minMax"/>
        </c:scaling>
        <c:delete val="1"/>
        <c:axPos val="l"/>
        <c:numFmt formatCode="General" sourceLinked="1"/>
        <c:majorTickMark val="none"/>
        <c:minorTickMark val="none"/>
        <c:tickLblPos val="nextTo"/>
        <c:crossAx val="345078464"/>
        <c:crosses val="autoZero"/>
        <c:crossBetween val="between"/>
      </c:valAx>
      <c:spPr>
        <a:noFill/>
        <a:ln>
          <a:solidFill>
            <a:schemeClr val="tx2">
              <a:lumMod val="60000"/>
              <a:lumOff val="40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50000"/>
        <a:alpha val="70000"/>
      </a:schemeClr>
    </a:solidFill>
    <a:ln w="12700" cap="rnd" cmpd="sng" algn="ctr">
      <a:solidFill>
        <a:schemeClr val="bg1"/>
      </a:solidFill>
      <a:miter lim="800000"/>
    </a:ln>
    <a:effectLst/>
  </c:spPr>
  <c:txPr>
    <a:bodyPr/>
    <a:lstStyle/>
    <a:p>
      <a:pPr>
        <a:defRPr/>
      </a:pPr>
      <a:endParaRPr lang="en-US"/>
    </a:p>
  </c:txPr>
  <c:externalData r:id="rId3">
    <c:autoUpdate val="0"/>
  </c:externalData>
  <c:userShapes r:id="rId4"/>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a:blipFill>
      <a:blip xmlns:r="http://schemas.openxmlformats.org/officeDocument/2006/relationships" r:embed="rId11"/>
      <a:stretch>
        <a:fillRect/>
      </a:stretch>
    </a:blip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000" dirty="0">
              <a:latin typeface="Aharoni" panose="02010803020104030203" pitchFamily="2" charset="-79"/>
              <a:cs typeface="Aharoni" panose="02010803020104030203" pitchFamily="2" charset="-79"/>
            </a:rPr>
            <a:t>We can clearly say that attrition rate of employees for every department is almost 50% which indicates that attrition rate of employees does not depends on department. So, irrespective of the department almost 50% of employees are leaving the company. The formula to calculate the attrition rate is as follow:</a:t>
          </a:r>
        </a:p>
        <a:p>
          <a:pPr algn="just"/>
          <a:r>
            <a:rPr lang="en-US" sz="2000" dirty="0">
              <a:latin typeface="Aharoni" panose="02010803020104030203" pitchFamily="2" charset="-79"/>
              <a:cs typeface="Aharoni" panose="02010803020104030203" pitchFamily="2" charset="-79"/>
            </a:rPr>
            <a:t>Attrition rate = (Number of employees who have “Yes” status/ Count of Total Employees</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US" sz="2400" dirty="0">
              <a:latin typeface="Aharoni" panose="02010803020104030203" pitchFamily="2" charset="-79"/>
              <a:cs typeface="Aharoni" panose="02010803020104030203" pitchFamily="2" charset="-79"/>
            </a:rPr>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721716" y="691348"/>
          <a:ext cx="1330559" cy="133055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1005278" y="974910"/>
          <a:ext cx="763435" cy="763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96374" y="2436344"/>
          <a:ext cx="218124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96374" y="2436344"/>
        <a:ext cx="2181244" cy="720000"/>
      </dsp:txXfrm>
    </dsp:sp>
    <dsp:sp modelId="{8B7B898D-4F51-4B41-B439-94C166BD9C6C}">
      <dsp:nvSpPr>
        <dsp:cNvPr id="0" name=""/>
        <dsp:cNvSpPr/>
      </dsp:nvSpPr>
      <dsp:spPr>
        <a:xfrm>
          <a:off x="3284679" y="691348"/>
          <a:ext cx="1330559" cy="133055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568241" y="974910"/>
          <a:ext cx="763435" cy="763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859337" y="2436344"/>
          <a:ext cx="218124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859337" y="2436344"/>
        <a:ext cx="2181244" cy="720000"/>
      </dsp:txXfrm>
    </dsp:sp>
    <dsp:sp modelId="{D5E67B1E-EF75-48A2-A54B-770EBDCF9CB8}">
      <dsp:nvSpPr>
        <dsp:cNvPr id="0" name=""/>
        <dsp:cNvSpPr/>
      </dsp:nvSpPr>
      <dsp:spPr>
        <a:xfrm>
          <a:off x="5847642" y="691348"/>
          <a:ext cx="1330559" cy="133055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6131204" y="974910"/>
          <a:ext cx="763435" cy="7634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5422299" y="2436344"/>
          <a:ext cx="218124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5422299" y="2436344"/>
        <a:ext cx="2181244" cy="720000"/>
      </dsp:txXfrm>
    </dsp:sp>
    <dsp:sp modelId="{640772AC-DF26-41A8-8780-4366CD6C54FA}">
      <dsp:nvSpPr>
        <dsp:cNvPr id="0" name=""/>
        <dsp:cNvSpPr/>
      </dsp:nvSpPr>
      <dsp:spPr>
        <a:xfrm>
          <a:off x="2003198" y="3701655"/>
          <a:ext cx="1330559" cy="133055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286760" y="3985217"/>
          <a:ext cx="763435" cy="7634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577855" y="5446651"/>
          <a:ext cx="218124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577855" y="5446651"/>
        <a:ext cx="2181244" cy="720000"/>
      </dsp:txXfrm>
    </dsp:sp>
    <dsp:sp modelId="{D75E3BB3-9F68-4512-94AA-0953F514D933}">
      <dsp:nvSpPr>
        <dsp:cNvPr id="0" name=""/>
        <dsp:cNvSpPr/>
      </dsp:nvSpPr>
      <dsp:spPr>
        <a:xfrm>
          <a:off x="4566161" y="3701655"/>
          <a:ext cx="1330559" cy="133055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849723" y="3985217"/>
          <a:ext cx="763435" cy="7634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4140818" y="5446651"/>
          <a:ext cx="218124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4140818" y="5446651"/>
        <a:ext cx="218124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0150"/>
          <a:ext cx="10759071" cy="1787175"/>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Aharoni" panose="02010803020104030203" pitchFamily="2" charset="-79"/>
              <a:cs typeface="Aharoni" panose="02010803020104030203" pitchFamily="2" charset="-79"/>
            </a:rPr>
            <a:t>We can clearly say that attrition rate of employees for every department is almost 50% which indicates that attrition rate of employees does not depends on department. So, irrespective of the department almost 50% of employees are leaving the company. The formula to calculate the attrition rate is as follow:</a:t>
          </a:r>
        </a:p>
        <a:p>
          <a:pPr marL="0" lvl="0" indent="0" algn="just" defTabSz="889000">
            <a:lnSpc>
              <a:spcPct val="90000"/>
            </a:lnSpc>
            <a:spcBef>
              <a:spcPct val="0"/>
            </a:spcBef>
            <a:spcAft>
              <a:spcPct val="35000"/>
            </a:spcAft>
            <a:buNone/>
          </a:pPr>
          <a:r>
            <a:rPr lang="en-US" sz="2000" kern="1200" dirty="0">
              <a:latin typeface="Aharoni" panose="02010803020104030203" pitchFamily="2" charset="-79"/>
              <a:cs typeface="Aharoni" panose="02010803020104030203" pitchFamily="2" charset="-79"/>
            </a:rPr>
            <a:t>Attrition rate = (Number of employees who have “Yes” status/ Count of Total Employees</a:t>
          </a:r>
        </a:p>
      </dsp:txBody>
      <dsp:txXfrm>
        <a:off x="87243" y="397393"/>
        <a:ext cx="10584585" cy="1612689"/>
      </dsp:txXfrm>
    </dsp:sp>
    <dsp:sp modelId="{02414501-D933-4DAA-8B18-4AC31CFDE25F}">
      <dsp:nvSpPr>
        <dsp:cNvPr id="0" name=""/>
        <dsp:cNvSpPr/>
      </dsp:nvSpPr>
      <dsp:spPr>
        <a:xfrm>
          <a:off x="0" y="2594676"/>
          <a:ext cx="10759071" cy="1787175"/>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Aharoni" panose="02010803020104030203" pitchFamily="2" charset="-79"/>
              <a:cs typeface="Aharoni" panose="02010803020104030203" pitchFamily="2" charset="-79"/>
            </a:rPr>
            <a:t>From this calculation and visualization we concluded that we must make strong strategies to minimize attrition rate and improve our company’s Employee retention so that we can balance the company’s growth and right talent.</a:t>
          </a:r>
        </a:p>
      </dsp:txBody>
      <dsp:txXfrm>
        <a:off x="87243" y="2681919"/>
        <a:ext cx="10584585" cy="16126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348B717-7D99-1D3B-1F2E-86F8459288A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408562" cy="282948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240F0-611A-466D-ADBA-807C7F48281C}"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F9BB-FB31-4635-8F77-426DB9C1DCF4}" type="slidenum">
              <a:rPr lang="en-IN" smtClean="0"/>
              <a:t>‹#›</a:t>
            </a:fld>
            <a:endParaRPr lang="en-IN"/>
          </a:p>
        </p:txBody>
      </p:sp>
    </p:spTree>
    <p:extLst>
      <p:ext uri="{BB962C8B-B14F-4D97-AF65-F5344CB8AC3E}">
        <p14:creationId xmlns:p14="http://schemas.microsoft.com/office/powerpoint/2010/main" val="159297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6</a:t>
            </a:fld>
            <a:endParaRPr lang="en-IN"/>
          </a:p>
        </p:txBody>
      </p:sp>
    </p:spTree>
    <p:extLst>
      <p:ext uri="{BB962C8B-B14F-4D97-AF65-F5344CB8AC3E}">
        <p14:creationId xmlns:p14="http://schemas.microsoft.com/office/powerpoint/2010/main" val="185221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9</a:t>
            </a:fld>
            <a:endParaRPr lang="en-IN"/>
          </a:p>
        </p:txBody>
      </p:sp>
    </p:spTree>
    <p:extLst>
      <p:ext uri="{BB962C8B-B14F-4D97-AF65-F5344CB8AC3E}">
        <p14:creationId xmlns:p14="http://schemas.microsoft.com/office/powerpoint/2010/main" val="423285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10</a:t>
            </a:fld>
            <a:endParaRPr lang="en-IN"/>
          </a:p>
        </p:txBody>
      </p:sp>
    </p:spTree>
    <p:extLst>
      <p:ext uri="{BB962C8B-B14F-4D97-AF65-F5344CB8AC3E}">
        <p14:creationId xmlns:p14="http://schemas.microsoft.com/office/powerpoint/2010/main" val="398646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11</a:t>
            </a:fld>
            <a:endParaRPr lang="en-IN"/>
          </a:p>
        </p:txBody>
      </p:sp>
    </p:spTree>
    <p:extLst>
      <p:ext uri="{BB962C8B-B14F-4D97-AF65-F5344CB8AC3E}">
        <p14:creationId xmlns:p14="http://schemas.microsoft.com/office/powerpoint/2010/main" val="177917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12</a:t>
            </a:fld>
            <a:endParaRPr lang="en-IN"/>
          </a:p>
        </p:txBody>
      </p:sp>
    </p:spTree>
    <p:extLst>
      <p:ext uri="{BB962C8B-B14F-4D97-AF65-F5344CB8AC3E}">
        <p14:creationId xmlns:p14="http://schemas.microsoft.com/office/powerpoint/2010/main" val="2706748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13</a:t>
            </a:fld>
            <a:endParaRPr lang="en-IN"/>
          </a:p>
        </p:txBody>
      </p:sp>
    </p:spTree>
    <p:extLst>
      <p:ext uri="{BB962C8B-B14F-4D97-AF65-F5344CB8AC3E}">
        <p14:creationId xmlns:p14="http://schemas.microsoft.com/office/powerpoint/2010/main" val="3032823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3" name="push.wav"/>
          </p:stSnd>
        </p:sndAc>
      </p:transition>
    </mc:Choice>
    <mc:Fallback xmlns="">
      <p:transition spd="slow">
        <p:fade/>
        <p:sndAc>
          <p:stSnd>
            <p:snd r:embed="rId14" name="push.wav"/>
          </p:stSnd>
        </p:sndAc>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2.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3.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chart" Target="../charts/char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audio" Target="../media/audio1.wav"/><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audio" Target="../media/audio1.wav"/><Relationship Id="rId5" Type="http://schemas.openxmlformats.org/officeDocument/2006/relationships/diagramLayout" Target="../diagrams/layout2.xml"/><Relationship Id="rId10" Type="http://schemas.openxmlformats.org/officeDocument/2006/relationships/image" Target="../media/image15.png"/><Relationship Id="rId4" Type="http://schemas.openxmlformats.org/officeDocument/2006/relationships/diagramData" Target="../diagrams/data2.xml"/><Relationship Id="rId9"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2.jpeg"/><Relationship Id="rId7"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1.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D4BF08-FE6E-3515-1C17-CF514E72B0FE}"/>
              </a:ext>
            </a:extLst>
          </p:cNvPr>
          <p:cNvPicPr>
            <a:picLocks noChangeAspect="1"/>
          </p:cNvPicPr>
          <p:nvPr/>
        </p:nvPicPr>
        <p:blipFill>
          <a:blip r:embed="rId3"/>
          <a:srcRect/>
          <a:stretch/>
        </p:blipFill>
        <p:spPr>
          <a:xfrm>
            <a:off x="0" y="0"/>
            <a:ext cx="12192000" cy="6858000"/>
          </a:xfrm>
          <a:prstGeom prst="rect">
            <a:avLst/>
          </a:prstGeom>
        </p:spPr>
      </p:pic>
      <p:pic>
        <p:nvPicPr>
          <p:cNvPr id="8" name="Picture 2" descr="E-commerce - 1920x1080 - Download HD Wallpaper - WallpaperTip">
            <a:extLst>
              <a:ext uri="{FF2B5EF4-FFF2-40B4-BE49-F238E27FC236}">
                <a16:creationId xmlns:a16="http://schemas.microsoft.com/office/drawing/2014/main" id="{3FCE7583-C1DC-63B9-144A-7879FD3452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28" y="0"/>
            <a:ext cx="1232262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06E8F443-3AE9-0456-F0BA-EFC10C1DD88E}"/>
              </a:ext>
            </a:extLst>
          </p:cNvPr>
          <p:cNvSpPr txBox="1">
            <a:spLocks noGrp="1"/>
          </p:cNvSpPr>
          <p:nvPr>
            <p:ph type="subTitle" idx="1"/>
          </p:nvPr>
        </p:nvSpPr>
        <p:spPr>
          <a:xfrm>
            <a:off x="1587910" y="1209728"/>
            <a:ext cx="8555711" cy="969911"/>
          </a:xfrm>
          <a:prstGeom prst="rect">
            <a:avLst/>
          </a:prstGeom>
          <a:ln>
            <a:noFill/>
          </a:ln>
          <a:effectLst>
            <a:glow rad="139700">
              <a:schemeClr val="accent1">
                <a:satMod val="175000"/>
                <a:alpha val="40000"/>
              </a:schemeClr>
            </a:glow>
            <a:outerShdw blurRad="44450" dist="27940" dir="5400000" algn="ctr">
              <a:srgbClr val="000000">
                <a:alpha val="32000"/>
              </a:srgbClr>
            </a:outerShdw>
            <a:softEdge rad="12700"/>
          </a:effectLst>
          <a:scene3d>
            <a:camera prst="obliqueTopLeft"/>
            <a:lightRig rig="balanced" dir="t">
              <a:rot lat="0" lon="0" rev="8700000"/>
            </a:lightRig>
          </a:scene3d>
          <a:sp3d>
            <a:bevelT w="190500" h="38100" prst="relaxedInset"/>
          </a:sp3d>
        </p:spPr>
        <p:txBody>
          <a:bodyPr vert="horz" lIns="91440" tIns="45720" rIns="91440" bIns="45720" rtlCol="0" anchor="b">
            <a:noAutofit/>
          </a:bodyPr>
          <a:lstStyle/>
          <a:p>
            <a:pPr>
              <a:lnSpc>
                <a:spcPct val="89000"/>
              </a:lnSpc>
              <a:spcBef>
                <a:spcPct val="0"/>
              </a:spcBef>
            </a:pPr>
            <a:r>
              <a:rPr lang="en-IN" sz="5400" b="1" cap="all" dirty="0">
                <a:solidFill>
                  <a:schemeClr val="bg1"/>
                </a:solidFill>
                <a:latin typeface="Algerian" panose="04020705040A02060702" pitchFamily="82" charset="0"/>
                <a:ea typeface="+mj-ea"/>
                <a:cs typeface="+mj-cs"/>
              </a:rPr>
              <a:t>Insurance Analytics</a:t>
            </a:r>
          </a:p>
        </p:txBody>
      </p:sp>
      <p:sp>
        <p:nvSpPr>
          <p:cNvPr id="3" name="TextBox 2">
            <a:extLst>
              <a:ext uri="{FF2B5EF4-FFF2-40B4-BE49-F238E27FC236}">
                <a16:creationId xmlns:a16="http://schemas.microsoft.com/office/drawing/2014/main" id="{06D6D73D-35A1-BC5C-F5B8-96D6F98530DF}"/>
              </a:ext>
            </a:extLst>
          </p:cNvPr>
          <p:cNvSpPr txBox="1"/>
          <p:nvPr/>
        </p:nvSpPr>
        <p:spPr>
          <a:xfrm>
            <a:off x="4571698" y="2179639"/>
            <a:ext cx="6032392" cy="3115020"/>
          </a:xfrm>
          <a:prstGeom prst="rect">
            <a:avLst/>
          </a:prstGeom>
          <a:noFill/>
        </p:spPr>
        <p:txBody>
          <a:bodyPr wrap="square" rtlCol="0" anchor="ctr">
            <a:spAutoFit/>
          </a:bodyPr>
          <a:lstStyle/>
          <a:p>
            <a:pPr>
              <a:lnSpc>
                <a:spcPct val="110000"/>
              </a:lnSpc>
            </a:pPr>
            <a:r>
              <a:rPr lang="en-US" sz="2000" b="1" dirty="0">
                <a:solidFill>
                  <a:schemeClr val="bg1"/>
                </a:solidFill>
                <a:latin typeface="Arial Black" panose="020B0A04020102020204" pitchFamily="34" charset="0"/>
              </a:rPr>
              <a:t>Presented by: (group 6)</a:t>
            </a:r>
          </a:p>
          <a:p>
            <a:pPr>
              <a:lnSpc>
                <a:spcPct val="110000"/>
              </a:lnSpc>
            </a:pPr>
            <a:endParaRPr lang="en-US" b="1" dirty="0">
              <a:solidFill>
                <a:schemeClr val="bg1"/>
              </a:solidFill>
              <a:latin typeface="Arial Black" panose="020B0A04020102020204" pitchFamily="34" charset="0"/>
            </a:endParaRPr>
          </a:p>
          <a:p>
            <a:pPr>
              <a:lnSpc>
                <a:spcPct val="110000"/>
              </a:lnSpc>
            </a:pPr>
            <a:r>
              <a:rPr lang="en-US" dirty="0">
                <a:solidFill>
                  <a:schemeClr val="bg1"/>
                </a:solidFill>
                <a:latin typeface="Arial Black" panose="020B0A04020102020204" pitchFamily="34" charset="0"/>
              </a:rPr>
              <a:t>-POOJA JADHAV</a:t>
            </a:r>
          </a:p>
          <a:p>
            <a:pPr>
              <a:lnSpc>
                <a:spcPct val="110000"/>
              </a:lnSpc>
            </a:pPr>
            <a:r>
              <a:rPr lang="en-US" dirty="0">
                <a:solidFill>
                  <a:schemeClr val="bg1"/>
                </a:solidFill>
                <a:latin typeface="Arial Black" panose="020B0A04020102020204" pitchFamily="34" charset="0"/>
              </a:rPr>
              <a:t>-ASHWINI RATHOD</a:t>
            </a:r>
          </a:p>
          <a:p>
            <a:pPr>
              <a:lnSpc>
                <a:spcPct val="110000"/>
              </a:lnSpc>
            </a:pPr>
            <a:r>
              <a:rPr lang="en-US" dirty="0">
                <a:solidFill>
                  <a:schemeClr val="bg1"/>
                </a:solidFill>
                <a:latin typeface="Arial Black" panose="020B0A04020102020204" pitchFamily="34" charset="0"/>
              </a:rPr>
              <a:t>-SIDDHANT DIVEKAR</a:t>
            </a:r>
          </a:p>
          <a:p>
            <a:pPr>
              <a:lnSpc>
                <a:spcPct val="110000"/>
              </a:lnSpc>
            </a:pPr>
            <a:r>
              <a:rPr lang="en-US" dirty="0">
                <a:solidFill>
                  <a:schemeClr val="bg1"/>
                </a:solidFill>
                <a:latin typeface="Arial Black" panose="020B0A04020102020204" pitchFamily="34" charset="0"/>
              </a:rPr>
              <a:t>-TANUJA TOPARE</a:t>
            </a:r>
          </a:p>
          <a:p>
            <a:pPr>
              <a:lnSpc>
                <a:spcPct val="110000"/>
              </a:lnSpc>
            </a:pPr>
            <a:r>
              <a:rPr lang="en-US" dirty="0">
                <a:solidFill>
                  <a:schemeClr val="bg1"/>
                </a:solidFill>
                <a:latin typeface="Arial Black" panose="020B0A04020102020204" pitchFamily="34" charset="0"/>
              </a:rPr>
              <a:t>-ANISH MOHITE</a:t>
            </a:r>
          </a:p>
          <a:p>
            <a:pPr>
              <a:lnSpc>
                <a:spcPct val="110000"/>
              </a:lnSpc>
            </a:pPr>
            <a:r>
              <a:rPr lang="en-US" dirty="0">
                <a:solidFill>
                  <a:schemeClr val="bg1"/>
                </a:solidFill>
                <a:latin typeface="Arial Black" panose="020B0A04020102020204" pitchFamily="34" charset="0"/>
              </a:rPr>
              <a:t>-SHREYAS BARGE</a:t>
            </a:r>
          </a:p>
          <a:p>
            <a:pPr>
              <a:lnSpc>
                <a:spcPct val="110000"/>
              </a:lnSpc>
            </a:pPr>
            <a:r>
              <a:rPr lang="en-US" dirty="0">
                <a:solidFill>
                  <a:schemeClr val="bg1"/>
                </a:solidFill>
                <a:latin typeface="Arial Black" panose="020B0A04020102020204" pitchFamily="34" charset="0"/>
              </a:rPr>
              <a:t>-ABHISHEK SANAS</a:t>
            </a:r>
            <a:endParaRPr lang="en-IN" dirty="0">
              <a:solidFill>
                <a:schemeClr val="bg1"/>
              </a:solidFill>
              <a:latin typeface="Arial Black" panose="020B0A04020102020204" pitchFamily="34" charset="0"/>
            </a:endParaRPr>
          </a:p>
          <a:p>
            <a:pPr algn="ctr" defTabSz="914400">
              <a:lnSpc>
                <a:spcPct val="89000"/>
              </a:lnSpc>
              <a:spcBef>
                <a:spcPct val="0"/>
              </a:spcBef>
            </a:pPr>
            <a:endParaRPr lang="en-IN" b="1" cap="all" dirty="0">
              <a:solidFill>
                <a:schemeClr val="bg1"/>
              </a:solidFill>
              <a:latin typeface="Algerian" panose="04020705040A02060702" pitchFamily="82" charset="0"/>
              <a:ea typeface="+mj-ea"/>
              <a:cs typeface="+mj-cs"/>
            </a:endParaRPr>
          </a:p>
        </p:txBody>
      </p:sp>
    </p:spTree>
    <p:extLst>
      <p:ext uri="{BB962C8B-B14F-4D97-AF65-F5344CB8AC3E}">
        <p14:creationId xmlns:p14="http://schemas.microsoft.com/office/powerpoint/2010/main" val="361899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5" name="push.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5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779"/>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4A579A0-3EAD-341E-7506-36F8CABCAAEA}"/>
              </a:ext>
            </a:extLst>
          </p:cNvPr>
          <p:cNvSpPr txBox="1"/>
          <p:nvPr/>
        </p:nvSpPr>
        <p:spPr>
          <a:xfrm>
            <a:off x="355003" y="3028925"/>
            <a:ext cx="11723318" cy="2862322"/>
          </a:xfrm>
          <a:prstGeom prst="rect">
            <a:avLst/>
          </a:prstGeom>
          <a:noFill/>
        </p:spPr>
        <p:txBody>
          <a:bodyPr wrap="square" rtlCol="0">
            <a:spAutoFit/>
          </a:bodyPr>
          <a:lstStyle/>
          <a:p>
            <a:pPr marL="342900" indent="-342900">
              <a:buFont typeface="+mj-lt"/>
              <a:buAutoNum type="arabicPeriod"/>
            </a:pPr>
            <a:r>
              <a:rPr lang="en-US" b="0" i="0" dirty="0">
                <a:solidFill>
                  <a:schemeClr val="bg1"/>
                </a:solidFill>
                <a:effectLst/>
                <a:latin typeface="Arial Black" panose="020B0A04020102020204" pitchFamily="34" charset="0"/>
              </a:rPr>
              <a:t> Loss Ratio Optimization: Analyze claims data to identify patterns and trends, enabling proactive measures to minimize loss ratios and maximize profitability.</a:t>
            </a:r>
          </a:p>
          <a:p>
            <a:pPr marL="342900" indent="-342900">
              <a:buFont typeface="+mj-lt"/>
              <a:buAutoNum type="arabicPeriod"/>
            </a:pPr>
            <a:r>
              <a:rPr lang="en-US" b="0" i="0" dirty="0">
                <a:solidFill>
                  <a:schemeClr val="bg1"/>
                </a:solidFill>
                <a:effectLst/>
                <a:latin typeface="Arial Black" panose="020B0A04020102020204" pitchFamily="34" charset="0"/>
              </a:rPr>
              <a:t>Customer Retention Insights: Utilize predictive modeling to understand customer behavior and preferences, enhancing retention strategies and fostering long-term client relationships.</a:t>
            </a:r>
          </a:p>
          <a:p>
            <a:pPr marL="342900" indent="-342900">
              <a:buFont typeface="+mj-lt"/>
              <a:buAutoNum type="arabicPeriod"/>
            </a:pPr>
            <a:r>
              <a:rPr lang="en-US" b="0" i="0" dirty="0">
                <a:solidFill>
                  <a:schemeClr val="bg1"/>
                </a:solidFill>
                <a:effectLst/>
                <a:latin typeface="Arial Black" panose="020B0A04020102020204" pitchFamily="34" charset="0"/>
              </a:rPr>
              <a:t>Fraud Detection Enhancement: Implement advanced analytics techniques to detect fraudulent activities, reducing claim payouts and protecting the company's assets.</a:t>
            </a:r>
          </a:p>
          <a:p>
            <a:pPr marL="342900" indent="-342900">
              <a:buFont typeface="+mj-lt"/>
              <a:buAutoNum type="arabicPeriod"/>
            </a:pPr>
            <a:r>
              <a:rPr lang="en-US" b="0" i="0" dirty="0">
                <a:solidFill>
                  <a:schemeClr val="bg1"/>
                </a:solidFill>
                <a:effectLst/>
                <a:latin typeface="Arial Black" panose="020B0A04020102020204" pitchFamily="34" charset="0"/>
              </a:rPr>
              <a:t>Operational Efficiency Improvements: Streamline processes through data-driven insights, optimizing resource allocation and reducing operational costs.</a:t>
            </a:r>
            <a:endParaRPr lang="en-IN" dirty="0">
              <a:solidFill>
                <a:schemeClr val="bg1"/>
              </a:solidFill>
              <a:latin typeface="Arial Black" panose="020B0A04020102020204" pitchFamily="34" charset="0"/>
            </a:endParaRPr>
          </a:p>
          <a:p>
            <a:endParaRPr lang="en-IN" dirty="0">
              <a:solidFill>
                <a:schemeClr val="bg1"/>
              </a:solidFill>
              <a:latin typeface="Arial Black" panose="020B0A04020102020204" pitchFamily="34" charset="0"/>
            </a:endParaRPr>
          </a:p>
        </p:txBody>
      </p:sp>
      <p:sp>
        <p:nvSpPr>
          <p:cNvPr id="4" name="Title 1">
            <a:extLst>
              <a:ext uri="{FF2B5EF4-FFF2-40B4-BE49-F238E27FC236}">
                <a16:creationId xmlns:a16="http://schemas.microsoft.com/office/drawing/2014/main" id="{C145F707-1A22-1CF6-783F-10B22C91588C}"/>
              </a:ext>
            </a:extLst>
          </p:cNvPr>
          <p:cNvSpPr txBox="1">
            <a:spLocks/>
          </p:cNvSpPr>
          <p:nvPr/>
        </p:nvSpPr>
        <p:spPr>
          <a:xfrm>
            <a:off x="943897" y="620561"/>
            <a:ext cx="3208555" cy="1692333"/>
          </a:xfrm>
          <a:prstGeom prst="ellipse">
            <a:avLst/>
          </a:prstGeom>
          <a:solidFill>
            <a:srgbClr val="262626"/>
          </a:solidFill>
          <a:ln w="174625" cmpd="thinThick">
            <a:solidFill>
              <a:srgbClr val="262626"/>
            </a:solid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lgerian" panose="04020705040A02060702" pitchFamily="82" charset="0"/>
              </a:rPr>
              <a:t>KPI 6top open opportunity</a:t>
            </a:r>
          </a:p>
        </p:txBody>
      </p:sp>
      <p:pic>
        <p:nvPicPr>
          <p:cNvPr id="7" name="Picture 6">
            <a:extLst>
              <a:ext uri="{FF2B5EF4-FFF2-40B4-BE49-F238E27FC236}">
                <a16:creationId xmlns:a16="http://schemas.microsoft.com/office/drawing/2014/main" id="{A141AA68-A461-12BF-3B68-702701210203}"/>
              </a:ext>
            </a:extLst>
          </p:cNvPr>
          <p:cNvPicPr>
            <a:picLocks noChangeAspect="1"/>
          </p:cNvPicPr>
          <p:nvPr/>
        </p:nvPicPr>
        <p:blipFill>
          <a:blip r:embed="rId5"/>
          <a:stretch>
            <a:fillRect/>
          </a:stretch>
        </p:blipFill>
        <p:spPr>
          <a:xfrm>
            <a:off x="4611445" y="254772"/>
            <a:ext cx="7121562" cy="2423909"/>
          </a:xfrm>
          <a:prstGeom prst="rect">
            <a:avLst/>
          </a:prstGeom>
        </p:spPr>
      </p:pic>
    </p:spTree>
    <p:extLst>
      <p:ext uri="{BB962C8B-B14F-4D97-AF65-F5344CB8AC3E}">
        <p14:creationId xmlns:p14="http://schemas.microsoft.com/office/powerpoint/2010/main" val="18985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3" name="push.wav"/>
          </p:stSnd>
        </p:sndAc>
      </p:transition>
    </mc:Choice>
    <mc:Fallback xmlns="">
      <p:transition spd="slow">
        <p:fade/>
        <p:sndAc>
          <p:stSnd>
            <p:snd r:embed="rId6" name="pu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5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779"/>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D49F661-5ECD-BD8D-B955-C1A3E43D3A4F}"/>
              </a:ext>
            </a:extLst>
          </p:cNvPr>
          <p:cNvPicPr>
            <a:picLocks noChangeAspect="1"/>
          </p:cNvPicPr>
          <p:nvPr/>
        </p:nvPicPr>
        <p:blipFill>
          <a:blip r:embed="rId5"/>
          <a:stretch>
            <a:fillRect/>
          </a:stretch>
        </p:blipFill>
        <p:spPr>
          <a:xfrm>
            <a:off x="196645" y="123549"/>
            <a:ext cx="11661058" cy="6559344"/>
          </a:xfrm>
          <a:prstGeom prst="rect">
            <a:avLst/>
          </a:prstGeom>
        </p:spPr>
      </p:pic>
    </p:spTree>
    <p:extLst>
      <p:ext uri="{BB962C8B-B14F-4D97-AF65-F5344CB8AC3E}">
        <p14:creationId xmlns:p14="http://schemas.microsoft.com/office/powerpoint/2010/main" val="3164151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3" name="push.wav"/>
          </p:stSnd>
        </p:sndAc>
      </p:transition>
    </mc:Choice>
    <mc:Fallback xmlns="">
      <p:transition spd="slow">
        <p:fade/>
        <p:sndAc>
          <p:stSnd>
            <p:snd r:embed="rId6" name="push.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5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779"/>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B9334C9-D999-C91B-E158-59FA7147A06C}"/>
              </a:ext>
            </a:extLst>
          </p:cNvPr>
          <p:cNvPicPr>
            <a:picLocks noChangeAspect="1"/>
          </p:cNvPicPr>
          <p:nvPr/>
        </p:nvPicPr>
        <p:blipFill>
          <a:blip r:embed="rId5"/>
          <a:stretch>
            <a:fillRect/>
          </a:stretch>
        </p:blipFill>
        <p:spPr>
          <a:xfrm>
            <a:off x="-678425" y="-1073949"/>
            <a:ext cx="12777020" cy="7794919"/>
          </a:xfrm>
          <a:prstGeom prst="rect">
            <a:avLst/>
          </a:prstGeom>
        </p:spPr>
      </p:pic>
    </p:spTree>
    <p:extLst>
      <p:ext uri="{BB962C8B-B14F-4D97-AF65-F5344CB8AC3E}">
        <p14:creationId xmlns:p14="http://schemas.microsoft.com/office/powerpoint/2010/main" val="3861477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sndAc>
          <p:stSnd>
            <p:snd r:embed="rId3" name="push.wav"/>
          </p:stSnd>
        </p:sndAc>
      </p:transition>
    </mc:Choice>
    <mc:Fallback>
      <p:transition spd="slow">
        <p:fade/>
        <p:sndAc>
          <p:stSnd>
            <p:snd r:embed="rId3" name="push.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5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779"/>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6">
            <a:extLst>
              <a:ext uri="{FF2B5EF4-FFF2-40B4-BE49-F238E27FC236}">
                <a16:creationId xmlns:a16="http://schemas.microsoft.com/office/drawing/2014/main" id="{E90CB149-5C7C-44B5-27FB-0E1BFDFE7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779"/>
            <a:ext cx="12192000" cy="6858000"/>
          </a:xfrm>
          <a:prstGeom prst="rect">
            <a:avLst/>
          </a:prstGeom>
        </p:spPr>
      </p:pic>
    </p:spTree>
    <p:extLst>
      <p:ext uri="{BB962C8B-B14F-4D97-AF65-F5344CB8AC3E}">
        <p14:creationId xmlns:p14="http://schemas.microsoft.com/office/powerpoint/2010/main" val="2177881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sndAc>
          <p:stSnd>
            <p:snd r:embed="rId3" name="push.wav"/>
          </p:stSnd>
        </p:sndAc>
      </p:transition>
    </mc:Choice>
    <mc:Fallback>
      <p:transition spd="slow">
        <p:fade/>
        <p:sndAc>
          <p:stSnd>
            <p:snd r:embed="rId3" name="push.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5" y="-33410"/>
            <a:ext cx="12036490" cy="68914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16D141-EC80-1084-7E4A-8714FB545187}"/>
              </a:ext>
            </a:extLst>
          </p:cNvPr>
          <p:cNvSpPr txBox="1"/>
          <p:nvPr/>
        </p:nvSpPr>
        <p:spPr>
          <a:xfrm>
            <a:off x="293922" y="1516281"/>
            <a:ext cx="11798710" cy="2431435"/>
          </a:xfrm>
          <a:prstGeom prst="rect">
            <a:avLst/>
          </a:prstGeom>
          <a:noFill/>
        </p:spPr>
        <p:txBody>
          <a:bodyPr wrap="square">
            <a:spAutoFit/>
          </a:bodyPr>
          <a:lstStyle/>
          <a:p>
            <a:pPr algn="l">
              <a:buFont typeface="Arial" panose="020B0604020202020204" pitchFamily="34" charset="0"/>
              <a:buChar char="•"/>
            </a:pPr>
            <a:endParaRPr lang="en-US" sz="2000" b="1" i="0" dirty="0">
              <a:solidFill>
                <a:schemeClr val="bg1"/>
              </a:solidFill>
              <a:effectLst/>
              <a:latin typeface="Arial Black" panose="020B0A04020102020204" pitchFamily="34" charset="0"/>
            </a:endParaRPr>
          </a:p>
          <a:p>
            <a:pPr marL="342900" indent="-342900" algn="l">
              <a:buFont typeface="Wingdings" panose="05000000000000000000" pitchFamily="2" charset="2"/>
              <a:buChar char="q"/>
            </a:pPr>
            <a:endParaRPr lang="en-US" b="0" i="0" dirty="0">
              <a:solidFill>
                <a:schemeClr val="bg1"/>
              </a:solidFill>
              <a:effectLst/>
              <a:latin typeface="Arial Black" panose="020B0A04020102020204" pitchFamily="34" charset="0"/>
            </a:endParaRPr>
          </a:p>
          <a:p>
            <a:pPr marL="457200" indent="-457200" algn="l">
              <a:buFont typeface="Wingdings" panose="05000000000000000000" pitchFamily="2" charset="2"/>
              <a:buChar char="q"/>
            </a:pPr>
            <a:r>
              <a:rPr lang="en-US" sz="2000" b="1" i="0" dirty="0">
                <a:solidFill>
                  <a:schemeClr val="bg1"/>
                </a:solidFill>
                <a:effectLst/>
                <a:latin typeface="Arial Black" panose="020B0A04020102020204" pitchFamily="34" charset="0"/>
              </a:rPr>
              <a:t>Summarize the introduction, highlighting the importance of leveraging analytics to transform insurance risk assessment and set the stage for the subsequent sections of the project.</a:t>
            </a:r>
          </a:p>
          <a:p>
            <a:pPr marL="457200" indent="-457200" algn="l">
              <a:buFont typeface="Wingdings" panose="05000000000000000000" pitchFamily="2" charset="2"/>
              <a:buChar char="q"/>
            </a:pPr>
            <a:r>
              <a:rPr lang="en-US" b="0" i="0" dirty="0">
                <a:solidFill>
                  <a:schemeClr val="bg1"/>
                </a:solidFill>
                <a:effectLst/>
                <a:latin typeface="Arial Black" panose="020B0A04020102020204" pitchFamily="34" charset="0"/>
              </a:rPr>
              <a:t>By leveraging advanced analytics, this project aims to empower insurance companies to make data-driven decisions, mitigate risk effectively, and ultimately enhance their competitive advantage in the market.</a:t>
            </a:r>
          </a:p>
        </p:txBody>
      </p:sp>
      <p:sp>
        <p:nvSpPr>
          <p:cNvPr id="7" name="TextBox 6">
            <a:extLst>
              <a:ext uri="{FF2B5EF4-FFF2-40B4-BE49-F238E27FC236}">
                <a16:creationId xmlns:a16="http://schemas.microsoft.com/office/drawing/2014/main" id="{68FED9FD-56B5-88BD-10EE-3DD9CBFAD459}"/>
              </a:ext>
            </a:extLst>
          </p:cNvPr>
          <p:cNvSpPr txBox="1"/>
          <p:nvPr/>
        </p:nvSpPr>
        <p:spPr>
          <a:xfrm>
            <a:off x="3445915" y="324465"/>
            <a:ext cx="5046332" cy="923330"/>
          </a:xfrm>
          <a:prstGeom prst="rect">
            <a:avLst/>
          </a:prstGeom>
          <a:noFill/>
        </p:spPr>
        <p:txBody>
          <a:bodyPr wrap="square" rtlCol="0">
            <a:spAutoFit/>
          </a:bodyPr>
          <a:lstStyle/>
          <a:p>
            <a:r>
              <a:rPr lang="en-US" sz="5400" dirty="0">
                <a:solidFill>
                  <a:schemeClr val="bg1"/>
                </a:solidFill>
                <a:latin typeface="Algerian" panose="04020705040A02060702" pitchFamily="82" charset="0"/>
              </a:rPr>
              <a:t>conclusion</a:t>
            </a:r>
            <a:endParaRPr lang="en-IN" sz="54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02799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0"/>
            <a:ext cx="1203649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CF0FE3-B7C1-3735-12D7-969F009C7EBE}"/>
              </a:ext>
            </a:extLst>
          </p:cNvPr>
          <p:cNvSpPr txBox="1"/>
          <p:nvPr/>
        </p:nvSpPr>
        <p:spPr>
          <a:xfrm>
            <a:off x="2696838" y="2555569"/>
            <a:ext cx="6237605" cy="1446550"/>
          </a:xfrm>
          <a:prstGeom prst="rect">
            <a:avLst/>
          </a:prstGeom>
          <a:noFill/>
        </p:spPr>
        <p:txBody>
          <a:bodyPr wrap="none" rtlCol="0">
            <a:spAutoFit/>
          </a:bodyPr>
          <a:lstStyle/>
          <a:p>
            <a:r>
              <a:rPr lang="en-US" sz="8800" dirty="0">
                <a:solidFill>
                  <a:schemeClr val="bg1"/>
                </a:solidFill>
                <a:latin typeface="Algerian" panose="04020705040A02060702" pitchFamily="82" charset="0"/>
              </a:rPr>
              <a:t>Thank you</a:t>
            </a:r>
            <a:endParaRPr lang="en-IN" sz="8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179344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commerce - 1920x1080 - Download HD Wallpaper - WallpaperTip">
            <a:extLst>
              <a:ext uri="{FF2B5EF4-FFF2-40B4-BE49-F238E27FC236}">
                <a16:creationId xmlns:a16="http://schemas.microsoft.com/office/drawing/2014/main" id="{47E5ADC3-0D9E-84AB-A29F-A8AF98C34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0"/>
            <a:ext cx="1203649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2">
            <a:extLst>
              <a:ext uri="{FF2B5EF4-FFF2-40B4-BE49-F238E27FC236}">
                <a16:creationId xmlns:a16="http://schemas.microsoft.com/office/drawing/2014/main" id="{01BECCE9-DED4-391E-873F-6E53F49E23E4}"/>
              </a:ext>
            </a:extLst>
          </p:cNvPr>
          <p:cNvGraphicFramePr>
            <a:graphicFrameLocks/>
          </p:cNvGraphicFramePr>
          <p:nvPr>
            <p:extLst>
              <p:ext uri="{D42A27DB-BD31-4B8C-83A1-F6EECF244321}">
                <p14:modId xmlns:p14="http://schemas.microsoft.com/office/powerpoint/2010/main" val="1030607250"/>
              </p:ext>
            </p:extLst>
          </p:nvPr>
        </p:nvGraphicFramePr>
        <p:xfrm>
          <a:off x="4292082" y="0"/>
          <a:ext cx="7899919"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E06614A1-7FC3-D86A-FD70-382E815920D9}"/>
              </a:ext>
            </a:extLst>
          </p:cNvPr>
          <p:cNvSpPr txBox="1"/>
          <p:nvPr/>
        </p:nvSpPr>
        <p:spPr>
          <a:xfrm>
            <a:off x="1073020" y="2817845"/>
            <a:ext cx="3405674" cy="769441"/>
          </a:xfrm>
          <a:prstGeom prst="rect">
            <a:avLst/>
          </a:prstGeom>
          <a:noFill/>
        </p:spPr>
        <p:txBody>
          <a:bodyPr wrap="square" rtlCol="0">
            <a:spAutoFit/>
          </a:bodyPr>
          <a:lstStyle/>
          <a:p>
            <a:r>
              <a:rPr lang="en-IN" sz="4400" b="1" dirty="0">
                <a:solidFill>
                  <a:schemeClr val="bg1"/>
                </a:solidFill>
                <a:latin typeface="Algerian" panose="04020705040A02060702" pitchFamily="82" charset="0"/>
              </a:rPr>
              <a:t>AGENDA :</a:t>
            </a:r>
            <a:endParaRPr lang="en-IN" sz="44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57743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9" name="pu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F4D1E5-F255-CAB6-D395-3BA792F1FC2C}"/>
              </a:ext>
            </a:extLst>
          </p:cNvPr>
          <p:cNvPicPr>
            <a:picLocks noChangeAspect="1"/>
          </p:cNvPicPr>
          <p:nvPr/>
        </p:nvPicPr>
        <p:blipFill>
          <a:blip r:embed="rId3"/>
          <a:srcRect/>
          <a:stretch/>
        </p:blipFill>
        <p:spPr>
          <a:xfrm>
            <a:off x="-1" y="0"/>
            <a:ext cx="12209279" cy="6858000"/>
          </a:xfrm>
          <a:prstGeom prst="rect">
            <a:avLst/>
          </a:prstGeom>
        </p:spPr>
      </p:pic>
      <p:pic>
        <p:nvPicPr>
          <p:cNvPr id="5" name="Picture 2" descr="E-commerce - 1920x1080 - Download HD Wallpaper - WallpaperTip">
            <a:extLst>
              <a:ext uri="{FF2B5EF4-FFF2-40B4-BE49-F238E27FC236}">
                <a16:creationId xmlns:a16="http://schemas.microsoft.com/office/drawing/2014/main" id="{1F053D82-41E9-3250-D666-6375BB57D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12209278"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16ABAAD-F70B-8ADC-E8CA-C115C9FE6ABC}"/>
              </a:ext>
            </a:extLst>
          </p:cNvPr>
          <p:cNvSpPr txBox="1">
            <a:spLocks/>
          </p:cNvSpPr>
          <p:nvPr/>
        </p:nvSpPr>
        <p:spPr>
          <a:xfrm>
            <a:off x="335903" y="1258527"/>
            <a:ext cx="11639786" cy="5310677"/>
          </a:xfrm>
          <a:prstGeom prst="rect">
            <a:avLst/>
          </a:prstGeom>
        </p:spPr>
        <p:txBody>
          <a:bodyPr>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110000"/>
              </a:lnSpc>
              <a:buFont typeface="Wingdings" panose="05000000000000000000" pitchFamily="2" charset="2"/>
              <a:buChar char="v"/>
            </a:pPr>
            <a:r>
              <a:rPr lang="en-US" sz="2000" cap="none" dirty="0">
                <a:solidFill>
                  <a:schemeClr val="bg1"/>
                </a:solidFill>
                <a:latin typeface="Arial Black" panose="020B0A04020102020204" pitchFamily="34" charset="0"/>
                <a:cs typeface="Arial" panose="020B0604020202020204" pitchFamily="34" charset="0"/>
              </a:rPr>
              <a:t>Insurance analytics is a project aimed at analyzing the performance of various branches and account executives of an insurance company. The goal of the project is to identify areas of improvement and help the company make data-driven decisions to increase revenue and customer satisfaction.</a:t>
            </a:r>
          </a:p>
          <a:p>
            <a:pPr>
              <a:lnSpc>
                <a:spcPct val="110000"/>
              </a:lnSpc>
              <a:buFont typeface="Wingdings" panose="05000000000000000000" pitchFamily="2" charset="2"/>
              <a:buChar char="v"/>
            </a:pPr>
            <a:endParaRPr lang="en-US" sz="2000" cap="none" dirty="0">
              <a:solidFill>
                <a:schemeClr val="bg1"/>
              </a:solidFill>
              <a:latin typeface="Arial Black" panose="020B0A04020102020204" pitchFamily="34" charset="0"/>
              <a:cs typeface="Arial" panose="020B0604020202020204" pitchFamily="34" charset="0"/>
            </a:endParaRPr>
          </a:p>
          <a:p>
            <a:pPr>
              <a:lnSpc>
                <a:spcPct val="110000"/>
              </a:lnSpc>
              <a:buFont typeface="Wingdings" panose="05000000000000000000" pitchFamily="2" charset="2"/>
              <a:buChar char="v"/>
            </a:pPr>
            <a:r>
              <a:rPr lang="en-US" sz="2000" cap="none" dirty="0">
                <a:solidFill>
                  <a:schemeClr val="bg1"/>
                </a:solidFill>
                <a:latin typeface="Arial Black" panose="020B0A04020102020204" pitchFamily="34" charset="0"/>
                <a:cs typeface="Arial" panose="020B0604020202020204" pitchFamily="34" charset="0"/>
              </a:rPr>
              <a:t>The problem statement for this project is to identify which branches and account executives are performing well and which ones need improvement. By analyzing various </a:t>
            </a:r>
            <a:r>
              <a:rPr lang="en-US" sz="2000" cap="none" dirty="0" err="1">
                <a:solidFill>
                  <a:schemeClr val="bg1"/>
                </a:solidFill>
                <a:latin typeface="Arial Black" panose="020B0A04020102020204" pitchFamily="34" charset="0"/>
                <a:cs typeface="Arial" panose="020B0604020202020204" pitchFamily="34" charset="0"/>
              </a:rPr>
              <a:t>kpis</a:t>
            </a:r>
            <a:r>
              <a:rPr lang="en-US" sz="2000" cap="none" dirty="0">
                <a:solidFill>
                  <a:schemeClr val="bg1"/>
                </a:solidFill>
                <a:latin typeface="Arial Black" panose="020B0A04020102020204" pitchFamily="34" charset="0"/>
                <a:cs typeface="Arial" panose="020B0604020202020204" pitchFamily="34" charset="0"/>
              </a:rPr>
              <a:t> such as number of invoices, yearly meeting count, and stage funnel by revenue, we can provide valuable insights to the company.</a:t>
            </a:r>
          </a:p>
          <a:p>
            <a:endParaRPr lang="en-IN" sz="1800" dirty="0">
              <a:solidFill>
                <a:schemeClr val="bg1"/>
              </a:solidFill>
              <a:latin typeface="Arial Black" panose="020B0A0402010202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33074BF3-2A2B-5B57-1872-EE5D9F3CB57B}"/>
              </a:ext>
            </a:extLst>
          </p:cNvPr>
          <p:cNvSpPr txBox="1">
            <a:spLocks/>
          </p:cNvSpPr>
          <p:nvPr/>
        </p:nvSpPr>
        <p:spPr>
          <a:xfrm>
            <a:off x="6096000" y="1136790"/>
            <a:ext cx="5997677" cy="5599471"/>
          </a:xfrm>
          <a:prstGeom prst="rect">
            <a:avLst/>
          </a:prstGeom>
        </p:spPr>
        <p:txBody>
          <a:bodyPr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endParaRPr lang="en-IN" sz="1800" dirty="0">
              <a:latin typeface="Aharoni" panose="02010803020104030203" pitchFamily="2" charset="-79"/>
              <a:cs typeface="Aharoni" panose="02010803020104030203" pitchFamily="2" charset="-79"/>
            </a:endParaRPr>
          </a:p>
        </p:txBody>
      </p:sp>
      <p:sp>
        <p:nvSpPr>
          <p:cNvPr id="9" name="Title 1">
            <a:extLst>
              <a:ext uri="{FF2B5EF4-FFF2-40B4-BE49-F238E27FC236}">
                <a16:creationId xmlns:a16="http://schemas.microsoft.com/office/drawing/2014/main" id="{960F7142-D7F4-BAA8-0352-B0798E18C8AA}"/>
              </a:ext>
            </a:extLst>
          </p:cNvPr>
          <p:cNvSpPr txBox="1">
            <a:spLocks/>
          </p:cNvSpPr>
          <p:nvPr/>
        </p:nvSpPr>
        <p:spPr>
          <a:xfrm>
            <a:off x="3321096" y="288795"/>
            <a:ext cx="4857134" cy="726256"/>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4000" b="1" dirty="0">
                <a:solidFill>
                  <a:schemeClr val="bg1"/>
                </a:solidFill>
                <a:latin typeface="Algerian" panose="04020705040A02060702" pitchFamily="82" charset="0"/>
              </a:rPr>
              <a:t>INTRODUCTION:</a:t>
            </a:r>
          </a:p>
        </p:txBody>
      </p:sp>
      <p:sp>
        <p:nvSpPr>
          <p:cNvPr id="2" name="TextBox 1">
            <a:extLst>
              <a:ext uri="{FF2B5EF4-FFF2-40B4-BE49-F238E27FC236}">
                <a16:creationId xmlns:a16="http://schemas.microsoft.com/office/drawing/2014/main" id="{AFFE904B-728F-7ABE-9A58-8E168FA1C453}"/>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403304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5" name="pu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CE2362-440A-B147-C2B2-67FEA736BF34}"/>
              </a:ext>
            </a:extLst>
          </p:cNvPr>
          <p:cNvPicPr>
            <a:picLocks noChangeAspect="1"/>
          </p:cNvPicPr>
          <p:nvPr/>
        </p:nvPicPr>
        <p:blipFill>
          <a:blip r:embed="rId3"/>
          <a:src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0EA748D1-E0D2-9E8C-3A84-008238FB724C}"/>
              </a:ext>
            </a:extLst>
          </p:cNvPr>
          <p:cNvPicPr>
            <a:picLocks noChangeAspect="1"/>
          </p:cNvPicPr>
          <p:nvPr/>
        </p:nvPicPr>
        <p:blipFill>
          <a:blip r:embed="rId4"/>
          <a:stretch>
            <a:fillRect/>
          </a:stretch>
        </p:blipFill>
        <p:spPr>
          <a:xfrm>
            <a:off x="-1" y="0"/>
            <a:ext cx="12191999" cy="6858000"/>
          </a:xfrm>
          <a:prstGeom prst="rect">
            <a:avLst/>
          </a:prstGeom>
        </p:spPr>
      </p:pic>
      <p:pic>
        <p:nvPicPr>
          <p:cNvPr id="8" name="Picture 2" descr="E-commerce - 1920x1080 - Download HD Wallpaper - WallpaperTip">
            <a:extLst>
              <a:ext uri="{FF2B5EF4-FFF2-40B4-BE49-F238E27FC236}">
                <a16:creationId xmlns:a16="http://schemas.microsoft.com/office/drawing/2014/main" id="{488CC6EB-F03E-9750-7B1C-E65ED67275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 y="0"/>
            <a:ext cx="1211113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B0FA8A-0E2F-CE41-6A4F-CB2BD8C0CE55}"/>
              </a:ext>
            </a:extLst>
          </p:cNvPr>
          <p:cNvSpPr txBox="1">
            <a:spLocks/>
          </p:cNvSpPr>
          <p:nvPr/>
        </p:nvSpPr>
        <p:spPr>
          <a:xfrm>
            <a:off x="2975813" y="166527"/>
            <a:ext cx="5878938" cy="922901"/>
          </a:xfrm>
          <a:prstGeom prst="rect">
            <a:avLst/>
          </a:prstGeom>
        </p:spPr>
        <p:txBody>
          <a:bodyPr>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b="1" dirty="0">
                <a:solidFill>
                  <a:schemeClr val="bg1"/>
                </a:solidFill>
                <a:latin typeface="Algerian" panose="04020705040A02060702" pitchFamily="82" charset="0"/>
              </a:rPr>
              <a:t>Business Objective :</a:t>
            </a:r>
          </a:p>
        </p:txBody>
      </p:sp>
      <p:sp>
        <p:nvSpPr>
          <p:cNvPr id="3" name="Content Placeholder 2">
            <a:extLst>
              <a:ext uri="{FF2B5EF4-FFF2-40B4-BE49-F238E27FC236}">
                <a16:creationId xmlns:a16="http://schemas.microsoft.com/office/drawing/2014/main" id="{300B1A9B-15C8-C12A-8D2E-0CB80C29E75D}"/>
              </a:ext>
            </a:extLst>
          </p:cNvPr>
          <p:cNvSpPr txBox="1">
            <a:spLocks/>
          </p:cNvSpPr>
          <p:nvPr/>
        </p:nvSpPr>
        <p:spPr>
          <a:xfrm>
            <a:off x="242597" y="1219200"/>
            <a:ext cx="11821582" cy="5638800"/>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buFont typeface="Wingdings" panose="05000000000000000000" pitchFamily="2" charset="2"/>
              <a:buChar char="q"/>
            </a:pPr>
            <a:r>
              <a:rPr lang="en-US" dirty="0">
                <a:solidFill>
                  <a:schemeClr val="bg1"/>
                </a:solidFill>
                <a:latin typeface="Arial Black" panose="020B0A04020102020204" pitchFamily="34" charset="0"/>
              </a:rPr>
              <a:t>Identify trends and patterns in insurance claims data to optimize claims processing </a:t>
            </a:r>
            <a:r>
              <a:rPr lang="en-US" dirty="0" err="1">
                <a:solidFill>
                  <a:schemeClr val="bg1"/>
                </a:solidFill>
                <a:latin typeface="Arial Black" panose="020B0A04020102020204" pitchFamily="34" charset="0"/>
              </a:rPr>
              <a:t>efficiency.</a:t>
            </a:r>
            <a:r>
              <a:rPr lang="en-US" sz="2000" b="1" i="0" dirty="0" err="1">
                <a:solidFill>
                  <a:schemeClr val="bg1"/>
                </a:solidFill>
                <a:effectLst/>
                <a:latin typeface="Arial Black" panose="020B0A04020102020204" pitchFamily="34" charset="0"/>
              </a:rPr>
              <a:t>Expanding</a:t>
            </a:r>
            <a:r>
              <a:rPr lang="en-US" sz="2000" b="1" i="0" dirty="0">
                <a:solidFill>
                  <a:schemeClr val="bg1"/>
                </a:solidFill>
                <a:effectLst/>
                <a:latin typeface="Arial Black" panose="020B0A04020102020204" pitchFamily="34" charset="0"/>
              </a:rPr>
              <a:t> Market Reach</a:t>
            </a:r>
            <a:r>
              <a:rPr lang="en-US" sz="2000" b="0" i="0" dirty="0">
                <a:solidFill>
                  <a:schemeClr val="bg1"/>
                </a:solidFill>
                <a:effectLst/>
                <a:latin typeface="Arial Black" panose="020B0A04020102020204" pitchFamily="34" charset="0"/>
              </a:rPr>
              <a:t>: It allows businesses to reach customers beyond geographical limitations, tapping into a global market</a:t>
            </a:r>
          </a:p>
          <a:p>
            <a:pPr algn="l">
              <a:buFont typeface="Wingdings" panose="05000000000000000000" pitchFamily="2" charset="2"/>
              <a:buChar char="q"/>
            </a:pPr>
            <a:r>
              <a:rPr lang="en-US" b="1" i="0" dirty="0">
                <a:solidFill>
                  <a:schemeClr val="bg1"/>
                </a:solidFill>
                <a:effectLst/>
                <a:latin typeface="Arial Black" panose="020B0A04020102020204" pitchFamily="34" charset="0"/>
              </a:rPr>
              <a:t>Develop predictive models to forecast insurance claims and adjust pricing strategies </a:t>
            </a:r>
            <a:r>
              <a:rPr lang="en-US" b="1" i="0" dirty="0" err="1">
                <a:solidFill>
                  <a:schemeClr val="bg1"/>
                </a:solidFill>
                <a:effectLst/>
                <a:latin typeface="Arial Black" panose="020B0A04020102020204" pitchFamily="34" charset="0"/>
              </a:rPr>
              <a:t>accordingly.Reducing</a:t>
            </a:r>
            <a:r>
              <a:rPr lang="en-US" b="1" i="0" dirty="0">
                <a:solidFill>
                  <a:schemeClr val="bg1"/>
                </a:solidFill>
                <a:effectLst/>
                <a:latin typeface="Arial Black" panose="020B0A04020102020204" pitchFamily="34" charset="0"/>
              </a:rPr>
              <a:t> Costs</a:t>
            </a:r>
            <a:r>
              <a:rPr lang="en-US" b="0" i="0" dirty="0">
                <a:solidFill>
                  <a:schemeClr val="bg1"/>
                </a:solidFill>
                <a:effectLst/>
                <a:latin typeface="Arial Black" panose="020B0A04020102020204" pitchFamily="34" charset="0"/>
              </a:rPr>
              <a:t>: Operating online can reduce the need for physical stores and the associated costs, such as rent and utilities.</a:t>
            </a:r>
          </a:p>
          <a:p>
            <a:pPr algn="l">
              <a:buFont typeface="Wingdings" panose="05000000000000000000" pitchFamily="2" charset="2"/>
              <a:buChar char="q"/>
            </a:pPr>
            <a:r>
              <a:rPr lang="en-US" b="1" i="0" dirty="0">
                <a:solidFill>
                  <a:schemeClr val="bg1"/>
                </a:solidFill>
                <a:effectLst/>
                <a:latin typeface="Arial Black" panose="020B0A04020102020204" pitchFamily="34" charset="0"/>
              </a:rPr>
              <a:t>Analyze customer behavior to enhance retention rates and improve customer satisfaction.</a:t>
            </a:r>
            <a:endParaRPr lang="en-US" b="0" i="0" dirty="0">
              <a:solidFill>
                <a:schemeClr val="bg1"/>
              </a:solidFill>
              <a:effectLst/>
              <a:latin typeface="Arial Black" panose="020B0A04020102020204" pitchFamily="34" charset="0"/>
            </a:endParaRPr>
          </a:p>
          <a:p>
            <a:pPr algn="l">
              <a:buFont typeface="Wingdings" panose="05000000000000000000" pitchFamily="2" charset="2"/>
              <a:buChar char="q"/>
            </a:pPr>
            <a:r>
              <a:rPr lang="en-US" b="1" i="0" dirty="0">
                <a:solidFill>
                  <a:schemeClr val="bg1"/>
                </a:solidFill>
                <a:effectLst/>
                <a:latin typeface="Arial Black" panose="020B0A04020102020204" pitchFamily="34" charset="0"/>
              </a:rPr>
              <a:t>Identify and mitigate potential fraudulent activities through data analysis and anomaly detection techniques.</a:t>
            </a:r>
          </a:p>
          <a:p>
            <a:pPr>
              <a:buFont typeface="Wingdings" panose="05000000000000000000" pitchFamily="2" charset="2"/>
              <a:buChar char="q"/>
            </a:pPr>
            <a:r>
              <a:rPr lang="en-US" b="1" i="0" dirty="0">
                <a:solidFill>
                  <a:schemeClr val="bg1"/>
                </a:solidFill>
                <a:effectLst/>
                <a:latin typeface="Arial Black" panose="020B0A04020102020204" pitchFamily="34" charset="0"/>
              </a:rPr>
              <a:t>Optimize underwriting processes by analyzing risk factors and refining risk assessment models.</a:t>
            </a:r>
          </a:p>
        </p:txBody>
      </p:sp>
      <p:sp>
        <p:nvSpPr>
          <p:cNvPr id="4" name="TextBox 3">
            <a:extLst>
              <a:ext uri="{FF2B5EF4-FFF2-40B4-BE49-F238E27FC236}">
                <a16:creationId xmlns:a16="http://schemas.microsoft.com/office/drawing/2014/main" id="{CCED2CFA-E88C-2777-2309-2DC7B2AE8A1D}"/>
              </a:ext>
            </a:extLst>
          </p:cNvPr>
          <p:cNvSpPr txBox="1"/>
          <p:nvPr/>
        </p:nvSpPr>
        <p:spPr>
          <a:xfrm flipH="1">
            <a:off x="7973961" y="6322141"/>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28350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6" name="pu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DD7D0F-C73B-9FA3-FCE6-CA6499E0F55F}"/>
              </a:ext>
            </a:extLst>
          </p:cNvPr>
          <p:cNvPicPr>
            <a:picLocks noChangeAspect="1"/>
          </p:cNvPicPr>
          <p:nvPr/>
        </p:nvPicPr>
        <p:blipFill>
          <a:blip r:embed="rId3"/>
          <a:srcRect/>
          <a:stretch/>
        </p:blipFill>
        <p:spPr>
          <a:xfrm>
            <a:off x="93306" y="4082"/>
            <a:ext cx="12192000" cy="6858000"/>
          </a:xfrm>
          <a:prstGeom prst="rect">
            <a:avLst/>
          </a:prstGeom>
        </p:spPr>
      </p:pic>
      <p:pic>
        <p:nvPicPr>
          <p:cNvPr id="8" name="Picture 2" descr="E-commerce - 1920x1080 - Download HD Wallpaper - WallpaperTip">
            <a:extLst>
              <a:ext uri="{FF2B5EF4-FFF2-40B4-BE49-F238E27FC236}">
                <a16:creationId xmlns:a16="http://schemas.microsoft.com/office/drawing/2014/main" id="{263FBDB7-B90C-7DE2-EC17-94814C5AE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82"/>
            <a:ext cx="1241593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2BBF96-3315-1EAE-BA77-14EB42046517}"/>
              </a:ext>
            </a:extLst>
          </p:cNvPr>
          <p:cNvSpPr txBox="1">
            <a:spLocks/>
          </p:cNvSpPr>
          <p:nvPr/>
        </p:nvSpPr>
        <p:spPr>
          <a:xfrm>
            <a:off x="638175" y="412954"/>
            <a:ext cx="4199296" cy="2100325"/>
          </a:xfrm>
          <a:prstGeom prst="ellipse">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endParaRPr lang="en-US" sz="2800" b="1" dirty="0">
              <a:solidFill>
                <a:schemeClr val="tx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1562F386-1C5D-C42C-E69C-F5739937B7D3}"/>
              </a:ext>
            </a:extLst>
          </p:cNvPr>
          <p:cNvSpPr txBox="1"/>
          <p:nvPr/>
        </p:nvSpPr>
        <p:spPr>
          <a:xfrm>
            <a:off x="387035" y="3080655"/>
            <a:ext cx="11641863" cy="3139321"/>
          </a:xfrm>
          <a:prstGeom prst="rect">
            <a:avLst/>
          </a:prstGeom>
          <a:noFill/>
        </p:spPr>
        <p:txBody>
          <a:bodyPr wrap="square">
            <a:spAutoFit/>
          </a:bodyPr>
          <a:lstStyle/>
          <a:p>
            <a:pPr algn="l">
              <a:buFont typeface="+mj-lt"/>
              <a:buAutoNum type="arabicPeriod"/>
            </a:pPr>
            <a:r>
              <a:rPr lang="en-US" b="1" i="0" dirty="0">
                <a:solidFill>
                  <a:schemeClr val="bg1"/>
                </a:solidFill>
                <a:effectLst/>
                <a:latin typeface="Arial Black" panose="020B0A04020102020204" pitchFamily="34" charset="0"/>
              </a:rPr>
              <a:t>Measure the volume of invoices generated by each account executive within a specified time period.</a:t>
            </a:r>
          </a:p>
          <a:p>
            <a:pPr algn="l">
              <a:buFont typeface="+mj-lt"/>
              <a:buAutoNum type="arabicPeriod"/>
            </a:pPr>
            <a:endParaRPr lang="en-US" b="0" i="0" dirty="0">
              <a:solidFill>
                <a:schemeClr val="bg1"/>
              </a:solidFill>
              <a:effectLst/>
              <a:latin typeface="Arial Black" panose="020B0A04020102020204" pitchFamily="34" charset="0"/>
            </a:endParaRPr>
          </a:p>
          <a:p>
            <a:pPr algn="l">
              <a:buFont typeface="+mj-lt"/>
              <a:buAutoNum type="arabicPeriod"/>
            </a:pPr>
            <a:r>
              <a:rPr lang="en-US" b="1" i="0" dirty="0">
                <a:solidFill>
                  <a:schemeClr val="bg1"/>
                </a:solidFill>
                <a:effectLst/>
                <a:latin typeface="Arial Black" panose="020B0A04020102020204" pitchFamily="34" charset="0"/>
              </a:rPr>
              <a:t>Analyze trends and patterns in invoice generation to identify top-performing account executives.</a:t>
            </a:r>
          </a:p>
          <a:p>
            <a:pPr algn="l">
              <a:buFont typeface="+mj-lt"/>
              <a:buAutoNum type="arabicPeriod"/>
            </a:pPr>
            <a:endParaRPr lang="en-US" b="0" i="0" dirty="0">
              <a:solidFill>
                <a:schemeClr val="bg1"/>
              </a:solidFill>
              <a:effectLst/>
              <a:latin typeface="Arial Black" panose="020B0A04020102020204" pitchFamily="34" charset="0"/>
            </a:endParaRPr>
          </a:p>
          <a:p>
            <a:pPr algn="l">
              <a:buFont typeface="+mj-lt"/>
              <a:buAutoNum type="arabicPeriod"/>
            </a:pPr>
            <a:r>
              <a:rPr lang="en-US" b="1" i="0" dirty="0">
                <a:solidFill>
                  <a:schemeClr val="bg1"/>
                </a:solidFill>
                <a:effectLst/>
                <a:latin typeface="Arial Black" panose="020B0A04020102020204" pitchFamily="34" charset="0"/>
              </a:rPr>
              <a:t>Assess the impact of account executive performance on overall revenue and profitability</a:t>
            </a:r>
          </a:p>
          <a:p>
            <a:pPr algn="l">
              <a:buFont typeface="+mj-lt"/>
              <a:buAutoNum type="arabicPeriod"/>
            </a:pPr>
            <a:endParaRPr lang="en-US" b="0" i="0" dirty="0">
              <a:solidFill>
                <a:schemeClr val="bg1"/>
              </a:solidFill>
              <a:effectLst/>
              <a:latin typeface="Arial Black" panose="020B0A04020102020204" pitchFamily="34" charset="0"/>
            </a:endParaRPr>
          </a:p>
          <a:p>
            <a:pPr algn="l">
              <a:buFont typeface="+mj-lt"/>
              <a:buAutoNum type="arabicPeriod"/>
            </a:pPr>
            <a:r>
              <a:rPr lang="en-US" b="0" i="0" dirty="0">
                <a:solidFill>
                  <a:schemeClr val="bg1"/>
                </a:solidFill>
                <a:effectLst/>
                <a:latin typeface="Arial Black" panose="020B0A04020102020204" pitchFamily="34" charset="0"/>
              </a:rPr>
              <a:t>Use data visualization techniques to present findings in an easily understandable format.</a:t>
            </a:r>
          </a:p>
          <a:p>
            <a:pPr algn="l">
              <a:buFont typeface="+mj-lt"/>
              <a:buAutoNum type="arabicPeriod"/>
            </a:pPr>
            <a:endParaRPr lang="en-US" b="0" i="0" dirty="0">
              <a:solidFill>
                <a:schemeClr val="bg1"/>
              </a:solidFill>
              <a:effectLst/>
              <a:latin typeface="Arial Black" panose="020B0A04020102020204" pitchFamily="34" charset="0"/>
            </a:endParaRPr>
          </a:p>
          <a:p>
            <a:pPr algn="l">
              <a:buFont typeface="+mj-lt"/>
              <a:buAutoNum type="arabicPeriod"/>
            </a:pPr>
            <a:r>
              <a:rPr lang="en-US" b="1" i="0" dirty="0">
                <a:solidFill>
                  <a:schemeClr val="bg1"/>
                </a:solidFill>
                <a:effectLst/>
                <a:latin typeface="Arial Black" panose="020B0A04020102020204" pitchFamily="34" charset="0"/>
              </a:rPr>
              <a:t>Identify outliers or discrepancies in invoice counts to ensure accuracy in reporting.</a:t>
            </a:r>
            <a:endParaRPr lang="en-US" b="0" i="0" dirty="0">
              <a:solidFill>
                <a:schemeClr val="bg1"/>
              </a:solidFill>
              <a:effectLst/>
              <a:latin typeface="Arial Black" panose="020B0A04020102020204" pitchFamily="34" charset="0"/>
            </a:endParaRPr>
          </a:p>
        </p:txBody>
      </p:sp>
      <p:sp>
        <p:nvSpPr>
          <p:cNvPr id="6" name="Title 1">
            <a:extLst>
              <a:ext uri="{FF2B5EF4-FFF2-40B4-BE49-F238E27FC236}">
                <a16:creationId xmlns:a16="http://schemas.microsoft.com/office/drawing/2014/main" id="{448E52AB-14C1-B361-9655-309861576E7F}"/>
              </a:ext>
            </a:extLst>
          </p:cNvPr>
          <p:cNvSpPr txBox="1">
            <a:spLocks/>
          </p:cNvSpPr>
          <p:nvPr/>
        </p:nvSpPr>
        <p:spPr>
          <a:xfrm>
            <a:off x="638174" y="154425"/>
            <a:ext cx="3787263" cy="2100325"/>
          </a:xfrm>
          <a:prstGeom prst="ellipse">
            <a:avLst/>
          </a:prstGeom>
          <a:solidFill>
            <a:srgbClr val="262626"/>
          </a:solidFill>
          <a:ln w="174625" cmpd="thinThick">
            <a:solidFill>
              <a:srgbClr val="262626"/>
            </a:solid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lgerian" panose="04020705040A02060702" pitchFamily="82" charset="0"/>
              </a:rPr>
              <a:t>KPI 1</a:t>
            </a:r>
          </a:p>
          <a:p>
            <a:pPr algn="ctr"/>
            <a:r>
              <a:rPr lang="en-US" sz="2400" b="1" dirty="0">
                <a:solidFill>
                  <a:schemeClr val="bg1"/>
                </a:solidFill>
                <a:latin typeface="Algerian" panose="04020705040A02060702" pitchFamily="82" charset="0"/>
              </a:rPr>
              <a:t>No. of invoice by Account count</a:t>
            </a:r>
          </a:p>
        </p:txBody>
      </p:sp>
      <p:sp>
        <p:nvSpPr>
          <p:cNvPr id="5" name="TextBox 4">
            <a:extLst>
              <a:ext uri="{FF2B5EF4-FFF2-40B4-BE49-F238E27FC236}">
                <a16:creationId xmlns:a16="http://schemas.microsoft.com/office/drawing/2014/main" id="{8CA5104D-5A0E-D3A1-7D65-8BD5BAB5C548}"/>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graphicFrame>
        <p:nvGraphicFramePr>
          <p:cNvPr id="9" name="Chart 8">
            <a:extLst>
              <a:ext uri="{FF2B5EF4-FFF2-40B4-BE49-F238E27FC236}">
                <a16:creationId xmlns:a16="http://schemas.microsoft.com/office/drawing/2014/main" id="{693B98D3-34E3-4AC6-84CA-234AE6BA2AB6}"/>
              </a:ext>
            </a:extLst>
          </p:cNvPr>
          <p:cNvGraphicFramePr>
            <a:graphicFrameLocks/>
          </p:cNvGraphicFramePr>
          <p:nvPr>
            <p:extLst>
              <p:ext uri="{D42A27DB-BD31-4B8C-83A1-F6EECF244321}">
                <p14:modId xmlns:p14="http://schemas.microsoft.com/office/powerpoint/2010/main" val="3247305386"/>
              </p:ext>
            </p:extLst>
          </p:nvPr>
        </p:nvGraphicFramePr>
        <p:xfrm>
          <a:off x="5530646" y="154425"/>
          <a:ext cx="6023180" cy="28338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438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6" name="pu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26E-1521-219E-5886-AEBF86C34F4E}"/>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1:</a:t>
            </a:r>
          </a:p>
        </p:txBody>
      </p:sp>
      <p:graphicFrame>
        <p:nvGraphicFramePr>
          <p:cNvPr id="3" name="Content Placeholder 2">
            <a:extLst>
              <a:ext uri="{FF2B5EF4-FFF2-40B4-BE49-F238E27FC236}">
                <a16:creationId xmlns:a16="http://schemas.microsoft.com/office/drawing/2014/main" id="{5EE4EFC9-BC21-AB4E-D3EF-09C1A7B8E67B}"/>
              </a:ext>
            </a:extLst>
          </p:cNvPr>
          <p:cNvGraphicFramePr>
            <a:graphicFrameLocks/>
          </p:cNvGraphicFramePr>
          <p:nvPr>
            <p:extLst>
              <p:ext uri="{D42A27DB-BD31-4B8C-83A1-F6EECF244321}">
                <p14:modId xmlns:p14="http://schemas.microsoft.com/office/powerpoint/2010/main" val="3954851112"/>
              </p:ext>
            </p:extLst>
          </p:nvPr>
        </p:nvGraphicFramePr>
        <p:xfrm>
          <a:off x="1265781" y="1989452"/>
          <a:ext cx="10759071" cy="4381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5EBDF4FE-BB1F-50B0-FF75-8DD1B8B6A301}"/>
              </a:ext>
            </a:extLst>
          </p:cNvPr>
          <p:cNvSpPr txBox="1"/>
          <p:nvPr/>
        </p:nvSpPr>
        <p:spPr>
          <a:xfrm flipH="1">
            <a:off x="7934634" y="6420464"/>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pic>
        <p:nvPicPr>
          <p:cNvPr id="6" name="Picture 2" descr="E-commerce - 1920x1080 - Download HD Wallpaper - WallpaperTip">
            <a:extLst>
              <a:ext uri="{FF2B5EF4-FFF2-40B4-BE49-F238E27FC236}">
                <a16:creationId xmlns:a16="http://schemas.microsoft.com/office/drawing/2014/main" id="{4B93716F-FF45-6D15-C5EA-6C772CF806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628" y="-1"/>
            <a:ext cx="12322628" cy="734438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7CFBAB4-FA62-F74C-DAE7-8EEF1DFA8474}"/>
              </a:ext>
            </a:extLst>
          </p:cNvPr>
          <p:cNvSpPr txBox="1">
            <a:spLocks/>
          </p:cNvSpPr>
          <p:nvPr/>
        </p:nvSpPr>
        <p:spPr>
          <a:xfrm>
            <a:off x="226142" y="154425"/>
            <a:ext cx="3618274" cy="2100325"/>
          </a:xfrm>
          <a:prstGeom prst="ellipse">
            <a:avLst/>
          </a:prstGeom>
          <a:solidFill>
            <a:srgbClr val="262626"/>
          </a:solidFill>
          <a:ln w="174625" cmpd="thinThick">
            <a:solidFill>
              <a:srgbClr val="262626"/>
            </a:solid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lgerian" panose="04020705040A02060702" pitchFamily="82" charset="0"/>
              </a:rPr>
              <a:t>KPI 2</a:t>
            </a:r>
          </a:p>
          <a:p>
            <a:pPr algn="ctr"/>
            <a:r>
              <a:rPr lang="en-IN" sz="2400" b="1" dirty="0">
                <a:solidFill>
                  <a:schemeClr val="bg1"/>
                </a:solidFill>
                <a:latin typeface="Algerian" panose="04020705040A02060702" pitchFamily="82" charset="0"/>
              </a:rPr>
              <a:t>Yearly meeting count</a:t>
            </a:r>
            <a:endParaRPr lang="en-US" sz="2400" b="1" dirty="0">
              <a:solidFill>
                <a:schemeClr val="bg1"/>
              </a:solidFill>
              <a:latin typeface="Algerian" panose="04020705040A02060702" pitchFamily="82" charset="0"/>
            </a:endParaRPr>
          </a:p>
        </p:txBody>
      </p:sp>
      <p:sp>
        <p:nvSpPr>
          <p:cNvPr id="11" name="TextBox 10">
            <a:extLst>
              <a:ext uri="{FF2B5EF4-FFF2-40B4-BE49-F238E27FC236}">
                <a16:creationId xmlns:a16="http://schemas.microsoft.com/office/drawing/2014/main" id="{C4F200EB-BF37-055A-C30D-2E5CF0004490}"/>
              </a:ext>
            </a:extLst>
          </p:cNvPr>
          <p:cNvSpPr txBox="1"/>
          <p:nvPr/>
        </p:nvSpPr>
        <p:spPr>
          <a:xfrm>
            <a:off x="18260" y="3298033"/>
            <a:ext cx="12155480" cy="1754326"/>
          </a:xfrm>
          <a:prstGeom prst="rect">
            <a:avLst/>
          </a:prstGeom>
          <a:noFill/>
        </p:spPr>
        <p:txBody>
          <a:bodyPr wrap="square" rtlCol="0">
            <a:spAutoFit/>
          </a:bodyPr>
          <a:lstStyle/>
          <a:p>
            <a:pPr marL="342900" indent="-342900" algn="l">
              <a:buFont typeface="+mj-lt"/>
              <a:buAutoNum type="arabicPeriod"/>
            </a:pPr>
            <a:r>
              <a:rPr lang="en-US" b="1" i="0" dirty="0">
                <a:solidFill>
                  <a:schemeClr val="bg1"/>
                </a:solidFill>
                <a:effectLst/>
                <a:latin typeface="Arial Black" panose="020B0A04020102020204" pitchFamily="34" charset="0"/>
              </a:rPr>
              <a:t>Measure the total number of meetings held within the project team over the course of a year.</a:t>
            </a:r>
          </a:p>
          <a:p>
            <a:pPr marL="342900" indent="-342900" algn="l">
              <a:buFont typeface="+mj-lt"/>
              <a:buAutoNum type="arabicPeriod"/>
            </a:pPr>
            <a:r>
              <a:rPr lang="en-US" b="1" i="0" dirty="0">
                <a:solidFill>
                  <a:schemeClr val="bg1"/>
                </a:solidFill>
                <a:effectLst/>
                <a:latin typeface="Arial Black" panose="020B0A04020102020204" pitchFamily="34" charset="0"/>
              </a:rPr>
              <a:t>Include both scheduled and ad-hoc meetings to capture the full extent of collaboration.</a:t>
            </a:r>
          </a:p>
          <a:p>
            <a:pPr marL="342900" indent="-342900" algn="l">
              <a:buFont typeface="+mj-lt"/>
              <a:buAutoNum type="arabicPeriod"/>
            </a:pPr>
            <a:r>
              <a:rPr lang="en-US" b="1" i="0" dirty="0">
                <a:solidFill>
                  <a:schemeClr val="bg1"/>
                </a:solidFill>
                <a:effectLst/>
                <a:latin typeface="Arial Black" panose="020B0A04020102020204" pitchFamily="34" charset="0"/>
              </a:rPr>
              <a:t>Analyze trends in meeting frequency to assess project progress and team engagement.</a:t>
            </a:r>
          </a:p>
          <a:p>
            <a:pPr marL="342900" indent="-342900" algn="l">
              <a:buFont typeface="+mj-lt"/>
              <a:buAutoNum type="arabicPeriod"/>
            </a:pPr>
            <a:r>
              <a:rPr lang="en-US" b="1" i="0" dirty="0">
                <a:solidFill>
                  <a:schemeClr val="bg1"/>
                </a:solidFill>
                <a:effectLst/>
                <a:latin typeface="Arial Black" panose="020B0A04020102020204" pitchFamily="34" charset="0"/>
              </a:rPr>
              <a:t>Set benchmarks for meeting frequency based on project milestones and deliverables.</a:t>
            </a:r>
          </a:p>
          <a:p>
            <a:pPr marL="342900" indent="-342900" algn="l">
              <a:buFont typeface="+mj-lt"/>
              <a:buAutoNum type="arabicPeriod"/>
            </a:pPr>
            <a:r>
              <a:rPr lang="en-US" b="1" i="0" dirty="0">
                <a:solidFill>
                  <a:schemeClr val="bg1"/>
                </a:solidFill>
                <a:effectLst/>
                <a:latin typeface="Arial Black" panose="020B0A04020102020204" pitchFamily="34" charset="0"/>
              </a:rPr>
              <a:t>Evaluate the effectiveness of meetings in achieving project objectives and resolving issues.</a:t>
            </a:r>
          </a:p>
        </p:txBody>
      </p:sp>
      <p:pic>
        <p:nvPicPr>
          <p:cNvPr id="13" name="Picture 12">
            <a:extLst>
              <a:ext uri="{FF2B5EF4-FFF2-40B4-BE49-F238E27FC236}">
                <a16:creationId xmlns:a16="http://schemas.microsoft.com/office/drawing/2014/main" id="{F8EDEC81-6D51-BCDF-67BE-7D18A49F7B34}"/>
              </a:ext>
            </a:extLst>
          </p:cNvPr>
          <p:cNvPicPr>
            <a:picLocks noChangeAspect="1"/>
          </p:cNvPicPr>
          <p:nvPr/>
        </p:nvPicPr>
        <p:blipFill>
          <a:blip r:embed="rId10"/>
          <a:stretch>
            <a:fillRect/>
          </a:stretch>
        </p:blipFill>
        <p:spPr>
          <a:xfrm>
            <a:off x="4477284" y="939593"/>
            <a:ext cx="7323455" cy="1257409"/>
          </a:xfrm>
          <a:prstGeom prst="rect">
            <a:avLst/>
          </a:prstGeom>
        </p:spPr>
      </p:pic>
    </p:spTree>
    <p:extLst>
      <p:ext uri="{BB962C8B-B14F-4D97-AF65-F5344CB8AC3E}">
        <p14:creationId xmlns:p14="http://schemas.microsoft.com/office/powerpoint/2010/main" val="3290382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3" name="push.wav"/>
          </p:stSnd>
        </p:sndAc>
      </p:transition>
    </mc:Choice>
    <mc:Fallback xmlns="">
      <p:transition spd="slow">
        <p:fade/>
        <p:sndAc>
          <p:stSnd>
            <p:snd r:embed="rId11" name="pu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0"/>
            <a:ext cx="1203649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3D04A06-E8ED-3C9A-90B8-80C14C2A4F38}"/>
              </a:ext>
            </a:extLst>
          </p:cNvPr>
          <p:cNvSpPr txBox="1">
            <a:spLocks/>
          </p:cNvSpPr>
          <p:nvPr/>
        </p:nvSpPr>
        <p:spPr>
          <a:xfrm>
            <a:off x="235870" y="238125"/>
            <a:ext cx="3175924" cy="1105399"/>
          </a:xfrm>
          <a:prstGeom prst="ellipse">
            <a:avLst/>
          </a:prstGeom>
          <a:solidFill>
            <a:srgbClr val="262626"/>
          </a:solidFill>
          <a:ln w="174625" cmpd="thinThick">
            <a:solidFill>
              <a:srgbClr val="262626"/>
            </a:solid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lgerian" panose="04020705040A02060702" pitchFamily="82" charset="0"/>
              </a:rPr>
              <a:t>KPI 3</a:t>
            </a:r>
          </a:p>
          <a:p>
            <a:pPr algn="ctr"/>
            <a:r>
              <a:rPr lang="en-US" sz="2400" b="1" dirty="0">
                <a:solidFill>
                  <a:schemeClr val="bg1"/>
                </a:solidFill>
                <a:latin typeface="Algerian" panose="04020705040A02060702" pitchFamily="82" charset="0"/>
              </a:rPr>
              <a:t>Cross Sell,</a:t>
            </a:r>
          </a:p>
          <a:p>
            <a:pPr algn="ctr"/>
            <a:r>
              <a:rPr lang="en-US" sz="2400" b="1" dirty="0">
                <a:solidFill>
                  <a:schemeClr val="bg1"/>
                </a:solidFill>
                <a:latin typeface="Algerian" panose="04020705040A02060702" pitchFamily="82" charset="0"/>
              </a:rPr>
              <a:t>New &amp;</a:t>
            </a:r>
          </a:p>
          <a:p>
            <a:pPr algn="ctr"/>
            <a:r>
              <a:rPr lang="en-US" sz="2400" b="1" dirty="0">
                <a:solidFill>
                  <a:schemeClr val="bg1"/>
                </a:solidFill>
                <a:latin typeface="Algerian" panose="04020705040A02060702" pitchFamily="82" charset="0"/>
              </a:rPr>
              <a:t>Renewal</a:t>
            </a:r>
          </a:p>
        </p:txBody>
      </p:sp>
      <p:pic>
        <p:nvPicPr>
          <p:cNvPr id="5" name="Graphic 4">
            <a:extLst>
              <a:ext uri="{FF2B5EF4-FFF2-40B4-BE49-F238E27FC236}">
                <a16:creationId xmlns:a16="http://schemas.microsoft.com/office/drawing/2014/main" id="{D908AAEE-AAD0-65C0-EACF-2200EB9EFE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8219" y="152404"/>
            <a:ext cx="6570623" cy="1784512"/>
          </a:xfrm>
          <a:prstGeom prst="rect">
            <a:avLst/>
          </a:prstGeom>
        </p:spPr>
      </p:pic>
      <p:sp>
        <p:nvSpPr>
          <p:cNvPr id="14" name="TextBox 13">
            <a:extLst>
              <a:ext uri="{FF2B5EF4-FFF2-40B4-BE49-F238E27FC236}">
                <a16:creationId xmlns:a16="http://schemas.microsoft.com/office/drawing/2014/main" id="{6A04A1C4-3484-A504-E79E-406B39C587D1}"/>
              </a:ext>
            </a:extLst>
          </p:cNvPr>
          <p:cNvSpPr txBox="1"/>
          <p:nvPr/>
        </p:nvSpPr>
        <p:spPr>
          <a:xfrm>
            <a:off x="3151991" y="3203993"/>
            <a:ext cx="6476102" cy="369332"/>
          </a:xfrm>
          <a:prstGeom prst="rect">
            <a:avLst/>
          </a:prstGeom>
          <a:noFill/>
        </p:spPr>
        <p:txBody>
          <a:bodyPr wrap="square">
            <a:spAutoFit/>
          </a:bodyPr>
          <a:lstStyle/>
          <a:p>
            <a:r>
              <a:rPr lang="en-IN" sz="1800" b="0" i="0" u="none" strike="noStrike" dirty="0">
                <a:solidFill>
                  <a:srgbClr val="000000"/>
                </a:solidFill>
                <a:effectLst/>
                <a:highlight>
                  <a:srgbClr val="D9D9D9"/>
                </a:highlight>
                <a:latin typeface="Trebuchet MS" panose="020B0603020202020204" pitchFamily="34" charset="0"/>
              </a:rPr>
              <a:t> </a:t>
            </a:r>
            <a:r>
              <a:rPr lang="en-IN" dirty="0"/>
              <a:t> </a:t>
            </a:r>
          </a:p>
        </p:txBody>
      </p:sp>
      <p:pic>
        <p:nvPicPr>
          <p:cNvPr id="16" name="Picture 15">
            <a:extLst>
              <a:ext uri="{FF2B5EF4-FFF2-40B4-BE49-F238E27FC236}">
                <a16:creationId xmlns:a16="http://schemas.microsoft.com/office/drawing/2014/main" id="{2DBF78BF-5A93-9A1E-5C19-47AF893DA1D7}"/>
              </a:ext>
            </a:extLst>
          </p:cNvPr>
          <p:cNvPicPr>
            <a:picLocks noChangeAspect="1"/>
          </p:cNvPicPr>
          <p:nvPr/>
        </p:nvPicPr>
        <p:blipFill>
          <a:blip r:embed="rId6"/>
          <a:stretch>
            <a:fillRect/>
          </a:stretch>
        </p:blipFill>
        <p:spPr>
          <a:xfrm>
            <a:off x="3411794" y="4536138"/>
            <a:ext cx="7147113" cy="2124577"/>
          </a:xfrm>
          <a:prstGeom prst="rect">
            <a:avLst/>
          </a:prstGeom>
        </p:spPr>
      </p:pic>
      <p:pic>
        <p:nvPicPr>
          <p:cNvPr id="18" name="Picture 17">
            <a:extLst>
              <a:ext uri="{FF2B5EF4-FFF2-40B4-BE49-F238E27FC236}">
                <a16:creationId xmlns:a16="http://schemas.microsoft.com/office/drawing/2014/main" id="{055583ED-6E0E-0289-562B-9300BE63A6AF}"/>
              </a:ext>
            </a:extLst>
          </p:cNvPr>
          <p:cNvPicPr>
            <a:picLocks noChangeAspect="1"/>
          </p:cNvPicPr>
          <p:nvPr/>
        </p:nvPicPr>
        <p:blipFill>
          <a:blip r:embed="rId7"/>
          <a:stretch>
            <a:fillRect/>
          </a:stretch>
        </p:blipFill>
        <p:spPr>
          <a:xfrm>
            <a:off x="3668219" y="2214397"/>
            <a:ext cx="6568365" cy="2044262"/>
          </a:xfrm>
          <a:prstGeom prst="rect">
            <a:avLst/>
          </a:prstGeom>
        </p:spPr>
      </p:pic>
    </p:spTree>
    <p:extLst>
      <p:ext uri="{BB962C8B-B14F-4D97-AF65-F5344CB8AC3E}">
        <p14:creationId xmlns:p14="http://schemas.microsoft.com/office/powerpoint/2010/main" val="1929356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0"/>
            <a:ext cx="1203649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3D04A06-E8ED-3C9A-90B8-80C14C2A4F38}"/>
              </a:ext>
            </a:extLst>
          </p:cNvPr>
          <p:cNvSpPr txBox="1">
            <a:spLocks/>
          </p:cNvSpPr>
          <p:nvPr/>
        </p:nvSpPr>
        <p:spPr>
          <a:xfrm>
            <a:off x="235869" y="154425"/>
            <a:ext cx="4569595" cy="1937022"/>
          </a:xfrm>
          <a:prstGeom prst="ellipse">
            <a:avLst/>
          </a:prstGeom>
          <a:solidFill>
            <a:srgbClr val="262626"/>
          </a:solidFill>
          <a:ln w="174625" cmpd="thinThick">
            <a:solidFill>
              <a:srgbClr val="262626"/>
            </a:solid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lgerian" panose="04020705040A02060702" pitchFamily="82" charset="0"/>
              </a:rPr>
              <a:t>KPI 4</a:t>
            </a:r>
          </a:p>
          <a:p>
            <a:pPr algn="ctr"/>
            <a:r>
              <a:rPr lang="en-US" sz="2400" b="1" dirty="0">
                <a:solidFill>
                  <a:schemeClr val="bg1"/>
                </a:solidFill>
                <a:latin typeface="Algerian" panose="04020705040A02060702" pitchFamily="82" charset="0"/>
              </a:rPr>
              <a:t>Stage Funnel by revenue</a:t>
            </a:r>
          </a:p>
        </p:txBody>
      </p:sp>
      <p:pic>
        <p:nvPicPr>
          <p:cNvPr id="7" name="Picture 6">
            <a:extLst>
              <a:ext uri="{FF2B5EF4-FFF2-40B4-BE49-F238E27FC236}">
                <a16:creationId xmlns:a16="http://schemas.microsoft.com/office/drawing/2014/main" id="{BAE7A031-F23A-08E2-4FAD-2EF920092EB0}"/>
              </a:ext>
            </a:extLst>
          </p:cNvPr>
          <p:cNvPicPr>
            <a:picLocks noChangeAspect="1"/>
          </p:cNvPicPr>
          <p:nvPr/>
        </p:nvPicPr>
        <p:blipFill>
          <a:blip r:embed="rId4"/>
          <a:stretch>
            <a:fillRect/>
          </a:stretch>
        </p:blipFill>
        <p:spPr>
          <a:xfrm>
            <a:off x="5968657" y="55454"/>
            <a:ext cx="4735217" cy="3101429"/>
          </a:xfrm>
          <a:prstGeom prst="rect">
            <a:avLst/>
          </a:prstGeom>
        </p:spPr>
      </p:pic>
      <p:sp>
        <p:nvSpPr>
          <p:cNvPr id="8" name="TextBox 7">
            <a:extLst>
              <a:ext uri="{FF2B5EF4-FFF2-40B4-BE49-F238E27FC236}">
                <a16:creationId xmlns:a16="http://schemas.microsoft.com/office/drawing/2014/main" id="{5F3F8925-0F68-8EC2-9F55-5E359DC53951}"/>
              </a:ext>
            </a:extLst>
          </p:cNvPr>
          <p:cNvSpPr txBox="1"/>
          <p:nvPr/>
        </p:nvSpPr>
        <p:spPr>
          <a:xfrm>
            <a:off x="494852" y="3797449"/>
            <a:ext cx="10122946" cy="1754326"/>
          </a:xfrm>
          <a:prstGeom prst="rect">
            <a:avLst/>
          </a:prstGeom>
          <a:noFill/>
        </p:spPr>
        <p:txBody>
          <a:bodyPr wrap="square" rtlCol="0">
            <a:spAutoFit/>
          </a:bodyPr>
          <a:lstStyle/>
          <a:p>
            <a:pPr algn="l"/>
            <a:r>
              <a:rPr lang="en-US" b="0" i="0" dirty="0">
                <a:solidFill>
                  <a:srgbClr val="ECECEC"/>
                </a:solidFill>
                <a:effectLst/>
                <a:highlight>
                  <a:srgbClr val="212121"/>
                </a:highlight>
                <a:latin typeface="Arial Black" panose="020B0A04020102020204" pitchFamily="34" charset="0"/>
              </a:rPr>
              <a:t>In the context of a Stage Funnel by revenue for an insurance analytics project, KPIs are metrics used to measure the performance and effectiveness of the various stages in the sales or customer acquisition process, specifically focusing on revenue generation.</a:t>
            </a:r>
          </a:p>
          <a:p>
            <a:pPr algn="l"/>
            <a:r>
              <a:rPr lang="en-US" b="0" i="0" dirty="0">
                <a:solidFill>
                  <a:srgbClr val="ECECEC"/>
                </a:solidFill>
                <a:effectLst/>
                <a:highlight>
                  <a:srgbClr val="212121"/>
                </a:highlight>
                <a:latin typeface="Arial Black" panose="020B0A04020102020204" pitchFamily="34" charset="0"/>
              </a:rPr>
              <a:t>Here's how you might set up KPIs for each stage of the funnel:</a:t>
            </a:r>
          </a:p>
          <a:p>
            <a:endParaRPr lang="en-IN" dirty="0">
              <a:latin typeface="Arial Black" panose="020B0A04020102020204" pitchFamily="34" charset="0"/>
            </a:endParaRPr>
          </a:p>
        </p:txBody>
      </p:sp>
    </p:spTree>
    <p:extLst>
      <p:ext uri="{BB962C8B-B14F-4D97-AF65-F5344CB8AC3E}">
        <p14:creationId xmlns:p14="http://schemas.microsoft.com/office/powerpoint/2010/main" val="2428909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5" name="pu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5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pic>
        <p:nvPicPr>
          <p:cNvPr id="2050" name="Picture 2" descr="E-commerce - 1920x1080 - Download HD Wallpaper - WallpaperTip">
            <a:extLst>
              <a:ext uri="{FF2B5EF4-FFF2-40B4-BE49-F238E27FC236}">
                <a16:creationId xmlns:a16="http://schemas.microsoft.com/office/drawing/2014/main" id="{FE14EFE2-4FA5-52BD-D8E5-C33295C2D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5" y="0"/>
            <a:ext cx="1203649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3D04A06-E8ED-3C9A-90B8-80C14C2A4F38}"/>
              </a:ext>
            </a:extLst>
          </p:cNvPr>
          <p:cNvSpPr txBox="1">
            <a:spLocks/>
          </p:cNvSpPr>
          <p:nvPr/>
        </p:nvSpPr>
        <p:spPr>
          <a:xfrm>
            <a:off x="261409" y="346536"/>
            <a:ext cx="3148766" cy="2031325"/>
          </a:xfrm>
          <a:prstGeom prst="ellipse">
            <a:avLst/>
          </a:prstGeom>
          <a:solidFill>
            <a:srgbClr val="262626"/>
          </a:solidFill>
          <a:ln w="174625" cmpd="thinThick">
            <a:solidFill>
              <a:srgbClr val="262626"/>
            </a:solid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lgerian" panose="04020705040A02060702" pitchFamily="82" charset="0"/>
              </a:rPr>
              <a:t>KPI 5</a:t>
            </a:r>
          </a:p>
          <a:p>
            <a:pPr algn="ctr"/>
            <a:r>
              <a:rPr lang="en-US" sz="2400" b="1" dirty="0">
                <a:solidFill>
                  <a:schemeClr val="bg1"/>
                </a:solidFill>
                <a:latin typeface="Algerian" panose="04020705040A02060702" pitchFamily="82" charset="0"/>
              </a:rPr>
              <a:t>No. of meeting by account executive</a:t>
            </a:r>
          </a:p>
        </p:txBody>
      </p:sp>
      <p:pic>
        <p:nvPicPr>
          <p:cNvPr id="12" name="Picture 11">
            <a:extLst>
              <a:ext uri="{FF2B5EF4-FFF2-40B4-BE49-F238E27FC236}">
                <a16:creationId xmlns:a16="http://schemas.microsoft.com/office/drawing/2014/main" id="{8DE53F6E-61C0-58E1-FE64-6A5BE721136B}"/>
              </a:ext>
            </a:extLst>
          </p:cNvPr>
          <p:cNvPicPr>
            <a:picLocks noChangeAspect="1"/>
          </p:cNvPicPr>
          <p:nvPr/>
        </p:nvPicPr>
        <p:blipFill>
          <a:blip r:embed="rId5"/>
          <a:stretch>
            <a:fillRect/>
          </a:stretch>
        </p:blipFill>
        <p:spPr>
          <a:xfrm>
            <a:off x="3911476" y="137030"/>
            <a:ext cx="7582577" cy="2962689"/>
          </a:xfrm>
          <a:prstGeom prst="rect">
            <a:avLst/>
          </a:prstGeom>
        </p:spPr>
      </p:pic>
      <p:sp>
        <p:nvSpPr>
          <p:cNvPr id="13" name="TextBox 12">
            <a:extLst>
              <a:ext uri="{FF2B5EF4-FFF2-40B4-BE49-F238E27FC236}">
                <a16:creationId xmlns:a16="http://schemas.microsoft.com/office/drawing/2014/main" id="{A3184BA6-1F19-AB4D-7DAD-8C2B0C610A18}"/>
              </a:ext>
            </a:extLst>
          </p:cNvPr>
          <p:cNvSpPr txBox="1"/>
          <p:nvPr/>
        </p:nvSpPr>
        <p:spPr>
          <a:xfrm>
            <a:off x="381252" y="4205545"/>
            <a:ext cx="10854813"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ECECEC"/>
                </a:solidFill>
                <a:effectLst/>
                <a:highlight>
                  <a:srgbClr val="212121"/>
                </a:highlight>
                <a:latin typeface="Arial Black" panose="020B0A04020102020204" pitchFamily="34" charset="0"/>
              </a:rPr>
              <a:t>The Number of Meetings Generated by Account Executive for refers to the total count of meetings scheduled or initiated by the Account Executive with potential clients, stakeholders, or decision-makers specifically related to the insurance analytics project within a defined period.</a:t>
            </a:r>
            <a:endParaRPr lang="en-IN" dirty="0">
              <a:latin typeface="Arial Black" panose="020B0A04020102020204" pitchFamily="34" charset="0"/>
            </a:endParaRPr>
          </a:p>
        </p:txBody>
      </p:sp>
    </p:spTree>
    <p:extLst>
      <p:ext uri="{BB962C8B-B14F-4D97-AF65-F5344CB8AC3E}">
        <p14:creationId xmlns:p14="http://schemas.microsoft.com/office/powerpoint/2010/main" val="117366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3" name="push.wav"/>
          </p:stSnd>
        </p:sndAc>
      </p:transition>
    </mc:Choice>
    <mc:Fallback xmlns="">
      <p:transition spd="slow">
        <p:fade/>
        <p:sndAc>
          <p:stSnd>
            <p:snd r:embed="rId6" name="push.wav"/>
          </p:stSnd>
        </p:sndAc>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{4147055B-2C28-4AA7-9A0A-E1D5013244CC}tf10001105</Template>
  <TotalTime>1323</TotalTime>
  <Words>1481</Words>
  <Application>Microsoft Office PowerPoint</Application>
  <PresentationFormat>Widescreen</PresentationFormat>
  <Paragraphs>109</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Aharoni</vt:lpstr>
      <vt:lpstr>Algerian</vt:lpstr>
      <vt:lpstr>Amasis MT Pro Medium</vt:lpstr>
      <vt:lpstr>Arial</vt:lpstr>
      <vt:lpstr>Arial Black</vt:lpstr>
      <vt:lpstr>Calibri</vt:lpstr>
      <vt:lpstr>Franklin Gothic Book</vt:lpstr>
      <vt:lpstr>Trebuchet MS</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PRATAP</dc:creator>
  <cp:lastModifiedBy>snehal barge</cp:lastModifiedBy>
  <cp:revision>36</cp:revision>
  <dcterms:created xsi:type="dcterms:W3CDTF">2023-12-28T09:33:16Z</dcterms:created>
  <dcterms:modified xsi:type="dcterms:W3CDTF">2024-04-27T06:06:50Z</dcterms:modified>
</cp:coreProperties>
</file>