
<file path=[Content_Types].xml><?xml version="1.0" encoding="utf-8"?>
<Types xmlns="http://schemas.openxmlformats.org/package/2006/content-types">
  <Default Extension="1" ContentType="image/jpeg"/>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7" r:id="rId3"/>
    <p:sldId id="304" r:id="rId4"/>
    <p:sldId id="258" r:id="rId5"/>
    <p:sldId id="259" r:id="rId6"/>
    <p:sldId id="306" r:id="rId7"/>
    <p:sldId id="261" r:id="rId8"/>
    <p:sldId id="307" r:id="rId9"/>
    <p:sldId id="305" r:id="rId10"/>
    <p:sldId id="260" r:id="rId11"/>
    <p:sldId id="264" r:id="rId12"/>
    <p:sldId id="267" r:id="rId13"/>
    <p:sldId id="266" r:id="rId14"/>
  </p:sldIdLst>
  <p:sldSz cx="9144000" cy="5143500" type="screen16x9"/>
  <p:notesSz cx="6858000" cy="9144000"/>
  <p:embeddedFontLst>
    <p:embeddedFont>
      <p:font typeface="Do Hyeon" panose="020B0604020202020204" charset="-127"/>
      <p:regular r:id="rId16"/>
    </p:embeddedFont>
    <p:embeddedFont>
      <p:font typeface="Anaheim" panose="020B0604020202020204" charset="0"/>
      <p:regular r:id="rId17"/>
    </p:embeddedFont>
    <p:embeddedFont>
      <p:font typeface="Overpass" panose="020B0604020202020204" charset="0"/>
      <p:regular r:id="rId18"/>
      <p:bold r:id="rId19"/>
      <p:italic r:id="rId20"/>
      <p:boldItalic r:id="rId21"/>
    </p:embeddedFont>
    <p:embeddedFont>
      <p:font typeface="Overpass Black" panose="020B060402020202020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876E1B-0E51-407A-A349-2E78086CD17C}">
  <a:tblStyle styleId="{B4876E1B-0E51-407A-A349-2E78086CD1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533254a0d3_0_16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533254a0d3_0_16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33254a0d3_0_1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33254a0d3_0_1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03d46dc30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03d46dc30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9ba973d600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9ba973d600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533254a0d3_0_16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533254a0d3_0_16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1" name="Google Shape;11;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1603488" y="351200"/>
            <a:ext cx="284100" cy="283800"/>
            <a:chOff x="1603488" y="351200"/>
            <a:chExt cx="284100" cy="283800"/>
          </a:xfrm>
        </p:grpSpPr>
        <p:sp>
          <p:nvSpPr>
            <p:cNvPr id="31" name="Google Shape;31;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8359925" y="2543588"/>
            <a:ext cx="284100" cy="283800"/>
            <a:chOff x="8359925" y="2619788"/>
            <a:chExt cx="284100" cy="283800"/>
          </a:xfrm>
        </p:grpSpPr>
        <p:sp>
          <p:nvSpPr>
            <p:cNvPr id="34" name="Google Shape;34;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6214200" y="-2394125"/>
            <a:ext cx="5411400" cy="5412300"/>
            <a:chOff x="6214200" y="-2394125"/>
            <a:chExt cx="5411400" cy="5412300"/>
          </a:xfrm>
        </p:grpSpPr>
        <p:sp>
          <p:nvSpPr>
            <p:cNvPr id="37" name="Google Shape;37;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2"/>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pic>
        <p:nvPicPr>
          <p:cNvPr id="39" name="Google Shape;39;p2"/>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0" name="Google Shape;40;p2"/>
          <p:cNvGrpSpPr/>
          <p:nvPr/>
        </p:nvGrpSpPr>
        <p:grpSpPr>
          <a:xfrm>
            <a:off x="4656700" y="3810000"/>
            <a:ext cx="1199400" cy="1183800"/>
            <a:chOff x="4656700" y="3810000"/>
            <a:chExt cx="1199400" cy="1183800"/>
          </a:xfrm>
        </p:grpSpPr>
        <p:sp>
          <p:nvSpPr>
            <p:cNvPr id="41" name="Google Shape;41;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2"/>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339"/>
        <p:cNvGrpSpPr/>
        <p:nvPr/>
      </p:nvGrpSpPr>
      <p:grpSpPr>
        <a:xfrm>
          <a:off x="0" y="0"/>
          <a:ext cx="0" cy="0"/>
          <a:chOff x="0" y="0"/>
          <a:chExt cx="0" cy="0"/>
        </a:xfrm>
      </p:grpSpPr>
      <p:sp>
        <p:nvSpPr>
          <p:cNvPr id="340" name="Google Shape;340;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1" name="Google Shape;341;p1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flipH="1">
            <a:off x="1035825" y="44707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5"/>
          <p:cNvGrpSpPr/>
          <p:nvPr/>
        </p:nvGrpSpPr>
        <p:grpSpPr>
          <a:xfrm>
            <a:off x="-184950" y="-103775"/>
            <a:ext cx="9302100" cy="7049600"/>
            <a:chOff x="-184950" y="-103775"/>
            <a:chExt cx="9302100" cy="7049600"/>
          </a:xfrm>
        </p:grpSpPr>
        <p:sp>
          <p:nvSpPr>
            <p:cNvPr id="352" name="Google Shape;352;p15"/>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5"/>
          <p:cNvGrpSpPr/>
          <p:nvPr/>
        </p:nvGrpSpPr>
        <p:grpSpPr>
          <a:xfrm>
            <a:off x="245250" y="2972400"/>
            <a:ext cx="284100" cy="283800"/>
            <a:chOff x="8258275" y="636700"/>
            <a:chExt cx="284100" cy="283800"/>
          </a:xfrm>
        </p:grpSpPr>
        <p:sp>
          <p:nvSpPr>
            <p:cNvPr id="362" name="Google Shape;362;p15"/>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4" name="Google Shape;364;p15"/>
          <p:cNvPicPr preferRelativeResize="0"/>
          <p:nvPr/>
        </p:nvPicPr>
        <p:blipFill rotWithShape="1">
          <a:blip r:embed="rId2">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ONE_COLUMN_TEXT_1">
    <p:spTree>
      <p:nvGrpSpPr>
        <p:cNvPr id="1" name="Shape 365"/>
        <p:cNvGrpSpPr/>
        <p:nvPr/>
      </p:nvGrpSpPr>
      <p:grpSpPr>
        <a:xfrm>
          <a:off x="0" y="0"/>
          <a:ext cx="0" cy="0"/>
          <a:chOff x="0" y="0"/>
          <a:chExt cx="0" cy="0"/>
        </a:xfrm>
      </p:grpSpPr>
      <p:sp>
        <p:nvSpPr>
          <p:cNvPr id="366" name="Google Shape;366;p1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9" name="Google Shape;369;p16"/>
          <p:cNvSpPr txBox="1">
            <a:spLocks noGrp="1"/>
          </p:cNvSpPr>
          <p:nvPr>
            <p:ph type="title" idx="2"/>
          </p:nvPr>
        </p:nvSpPr>
        <p:spPr>
          <a:xfrm>
            <a:off x="7199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0" name="Google Shape;370;p16"/>
          <p:cNvSpPr txBox="1">
            <a:spLocks noGrp="1"/>
          </p:cNvSpPr>
          <p:nvPr>
            <p:ph type="subTitle" idx="1"/>
          </p:nvPr>
        </p:nvSpPr>
        <p:spPr>
          <a:xfrm>
            <a:off x="7199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1" name="Google Shape;371;p16"/>
          <p:cNvSpPr txBox="1">
            <a:spLocks noGrp="1"/>
          </p:cNvSpPr>
          <p:nvPr>
            <p:ph type="title" idx="3"/>
          </p:nvPr>
        </p:nvSpPr>
        <p:spPr>
          <a:xfrm>
            <a:off x="34037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2" name="Google Shape;372;p16"/>
          <p:cNvSpPr txBox="1">
            <a:spLocks noGrp="1"/>
          </p:cNvSpPr>
          <p:nvPr>
            <p:ph type="subTitle" idx="4"/>
          </p:nvPr>
        </p:nvSpPr>
        <p:spPr>
          <a:xfrm>
            <a:off x="34037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16"/>
          <p:cNvSpPr txBox="1">
            <a:spLocks noGrp="1"/>
          </p:cNvSpPr>
          <p:nvPr>
            <p:ph type="title" idx="5"/>
          </p:nvPr>
        </p:nvSpPr>
        <p:spPr>
          <a:xfrm>
            <a:off x="60875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4" name="Google Shape;374;p16"/>
          <p:cNvSpPr txBox="1">
            <a:spLocks noGrp="1"/>
          </p:cNvSpPr>
          <p:nvPr>
            <p:ph type="subTitle" idx="6"/>
          </p:nvPr>
        </p:nvSpPr>
        <p:spPr>
          <a:xfrm>
            <a:off x="60875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5" name="Google Shape;375;p1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16"/>
          <p:cNvGrpSpPr/>
          <p:nvPr/>
        </p:nvGrpSpPr>
        <p:grpSpPr>
          <a:xfrm>
            <a:off x="8458200" y="3828075"/>
            <a:ext cx="284100" cy="283800"/>
            <a:chOff x="8458200" y="3828075"/>
            <a:chExt cx="284100" cy="283800"/>
          </a:xfrm>
        </p:grpSpPr>
        <p:sp>
          <p:nvSpPr>
            <p:cNvPr id="385" name="Google Shape;385;p16"/>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7" name="Google Shape;387;p16"/>
          <p:cNvPicPr preferRelativeResize="0"/>
          <p:nvPr/>
        </p:nvPicPr>
        <p:blipFill rotWithShape="1">
          <a:blip r:embed="rId2">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15"/>
        <p:cNvGrpSpPr/>
        <p:nvPr/>
      </p:nvGrpSpPr>
      <p:grpSpPr>
        <a:xfrm>
          <a:off x="0" y="0"/>
          <a:ext cx="0" cy="0"/>
          <a:chOff x="0" y="0"/>
          <a:chExt cx="0" cy="0"/>
        </a:xfrm>
      </p:grpSpPr>
      <p:sp>
        <p:nvSpPr>
          <p:cNvPr id="616" name="Google Shape;61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subTitle" idx="1"/>
          </p:nvPr>
        </p:nvSpPr>
        <p:spPr>
          <a:xfrm>
            <a:off x="2217450" y="3532188"/>
            <a:ext cx="47091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3"/>
          <p:cNvSpPr txBox="1">
            <a:spLocks noGrp="1"/>
          </p:cNvSpPr>
          <p:nvPr>
            <p:ph type="title" hasCustomPrompt="1"/>
          </p:nvPr>
        </p:nvSpPr>
        <p:spPr>
          <a:xfrm>
            <a:off x="4008450" y="957800"/>
            <a:ext cx="11271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2000"/>
              <a:buNone/>
              <a:defRPr sz="7000">
                <a:solidFill>
                  <a:schemeClr val="dk1"/>
                </a:solidFill>
              </a:defRPr>
            </a:lvl1pPr>
            <a:lvl2pPr lvl="1" rtl="0">
              <a:lnSpc>
                <a:spcPct val="100000"/>
              </a:lnSpc>
              <a:spcBef>
                <a:spcPts val="0"/>
              </a:spcBef>
              <a:spcAft>
                <a:spcPts val="0"/>
              </a:spcAft>
              <a:buClr>
                <a:schemeClr val="accent2"/>
              </a:buClr>
              <a:buSzPts val="6000"/>
              <a:buNone/>
              <a:defRPr sz="6000">
                <a:solidFill>
                  <a:schemeClr val="accent2"/>
                </a:solidFill>
              </a:defRPr>
            </a:lvl2pPr>
            <a:lvl3pPr lvl="2" rtl="0">
              <a:lnSpc>
                <a:spcPct val="100000"/>
              </a:lnSpc>
              <a:spcBef>
                <a:spcPts val="0"/>
              </a:spcBef>
              <a:spcAft>
                <a:spcPts val="0"/>
              </a:spcAft>
              <a:buClr>
                <a:schemeClr val="accent2"/>
              </a:buClr>
              <a:buSzPts val="6000"/>
              <a:buNone/>
              <a:defRPr sz="6000">
                <a:solidFill>
                  <a:schemeClr val="accent2"/>
                </a:solidFill>
              </a:defRPr>
            </a:lvl3pPr>
            <a:lvl4pPr lvl="3" rtl="0">
              <a:lnSpc>
                <a:spcPct val="100000"/>
              </a:lnSpc>
              <a:spcBef>
                <a:spcPts val="0"/>
              </a:spcBef>
              <a:spcAft>
                <a:spcPts val="0"/>
              </a:spcAft>
              <a:buClr>
                <a:schemeClr val="accent2"/>
              </a:buClr>
              <a:buSzPts val="6000"/>
              <a:buNone/>
              <a:defRPr sz="6000">
                <a:solidFill>
                  <a:schemeClr val="accent2"/>
                </a:solidFill>
              </a:defRPr>
            </a:lvl4pPr>
            <a:lvl5pPr lvl="4" rtl="0">
              <a:lnSpc>
                <a:spcPct val="100000"/>
              </a:lnSpc>
              <a:spcBef>
                <a:spcPts val="0"/>
              </a:spcBef>
              <a:spcAft>
                <a:spcPts val="0"/>
              </a:spcAft>
              <a:buClr>
                <a:schemeClr val="accent2"/>
              </a:buClr>
              <a:buSzPts val="6000"/>
              <a:buNone/>
              <a:defRPr sz="6000">
                <a:solidFill>
                  <a:schemeClr val="accent2"/>
                </a:solidFill>
              </a:defRPr>
            </a:lvl5pPr>
            <a:lvl6pPr lvl="5" rtl="0">
              <a:lnSpc>
                <a:spcPct val="100000"/>
              </a:lnSpc>
              <a:spcBef>
                <a:spcPts val="0"/>
              </a:spcBef>
              <a:spcAft>
                <a:spcPts val="0"/>
              </a:spcAft>
              <a:buClr>
                <a:schemeClr val="accent2"/>
              </a:buClr>
              <a:buSzPts val="6000"/>
              <a:buNone/>
              <a:defRPr sz="6000">
                <a:solidFill>
                  <a:schemeClr val="accent2"/>
                </a:solidFill>
              </a:defRPr>
            </a:lvl6pPr>
            <a:lvl7pPr lvl="6" rtl="0">
              <a:lnSpc>
                <a:spcPct val="100000"/>
              </a:lnSpc>
              <a:spcBef>
                <a:spcPts val="0"/>
              </a:spcBef>
              <a:spcAft>
                <a:spcPts val="0"/>
              </a:spcAft>
              <a:buClr>
                <a:schemeClr val="accent2"/>
              </a:buClr>
              <a:buSzPts val="6000"/>
              <a:buNone/>
              <a:defRPr sz="6000">
                <a:solidFill>
                  <a:schemeClr val="accent2"/>
                </a:solidFill>
              </a:defRPr>
            </a:lvl7pPr>
            <a:lvl8pPr lvl="7" rtl="0">
              <a:lnSpc>
                <a:spcPct val="100000"/>
              </a:lnSpc>
              <a:spcBef>
                <a:spcPts val="0"/>
              </a:spcBef>
              <a:spcAft>
                <a:spcPts val="0"/>
              </a:spcAft>
              <a:buClr>
                <a:schemeClr val="accent2"/>
              </a:buClr>
              <a:buSzPts val="6000"/>
              <a:buNone/>
              <a:defRPr sz="6000">
                <a:solidFill>
                  <a:schemeClr val="accent2"/>
                </a:solidFill>
              </a:defRPr>
            </a:lvl8pPr>
            <a:lvl9pPr lvl="8" rtl="0">
              <a:lnSpc>
                <a:spcPct val="100000"/>
              </a:lnSpc>
              <a:spcBef>
                <a:spcPts val="0"/>
              </a:spcBef>
              <a:spcAft>
                <a:spcPts val="0"/>
              </a:spcAft>
              <a:buClr>
                <a:schemeClr val="accent2"/>
              </a:buClr>
              <a:buSzPts val="6000"/>
              <a:buNone/>
              <a:defRPr sz="6000">
                <a:solidFill>
                  <a:schemeClr val="accent2"/>
                </a:solidFill>
              </a:defRPr>
            </a:lvl9pPr>
          </a:lstStyle>
          <a:p>
            <a:r>
              <a:t>xx%</a:t>
            </a:r>
          </a:p>
        </p:txBody>
      </p:sp>
      <p:sp>
        <p:nvSpPr>
          <p:cNvPr id="46" name="Google Shape;46;p3"/>
          <p:cNvSpPr txBox="1">
            <a:spLocks noGrp="1"/>
          </p:cNvSpPr>
          <p:nvPr>
            <p:ph type="title" idx="2"/>
          </p:nvPr>
        </p:nvSpPr>
        <p:spPr>
          <a:xfrm>
            <a:off x="2217450" y="1964088"/>
            <a:ext cx="4709100" cy="158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sz="45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7" name="Google Shape;47;p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8359925" y="2619788"/>
            <a:ext cx="284100" cy="283800"/>
            <a:chOff x="8359925" y="2619788"/>
            <a:chExt cx="284100" cy="283800"/>
          </a:xfrm>
        </p:grpSpPr>
        <p:sp>
          <p:nvSpPr>
            <p:cNvPr id="62" name="Google Shape;62;p3"/>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2668638" y="365900"/>
            <a:ext cx="284100" cy="283800"/>
            <a:chOff x="2668638" y="365900"/>
            <a:chExt cx="284100" cy="283800"/>
          </a:xfrm>
        </p:grpSpPr>
        <p:sp>
          <p:nvSpPr>
            <p:cNvPr id="65" name="Google Shape;65;p3"/>
            <p:cNvSpPr/>
            <p:nvPr/>
          </p:nvSpPr>
          <p:spPr>
            <a:xfrm>
              <a:off x="2668638" y="3659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728763" y="4258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280045" y="656621"/>
            <a:ext cx="1937400" cy="1937400"/>
            <a:chOff x="2276095" y="-158954"/>
            <a:chExt cx="1937400" cy="1937400"/>
          </a:xfrm>
        </p:grpSpPr>
        <p:sp>
          <p:nvSpPr>
            <p:cNvPr id="68" name="Google Shape;68;p3"/>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3"/>
            <p:cNvPicPr preferRelativeResize="0"/>
            <p:nvPr/>
          </p:nvPicPr>
          <p:blipFill rotWithShape="1">
            <a:blip r:embed="rId2">
              <a:alphaModFix/>
            </a:blip>
            <a:srcRect r="3855"/>
            <a:stretch/>
          </p:blipFill>
          <p:spPr>
            <a:xfrm>
              <a:off x="2531525" y="177575"/>
              <a:ext cx="1313600" cy="1207901"/>
            </a:xfrm>
            <a:prstGeom prst="rect">
              <a:avLst/>
            </a:prstGeom>
            <a:noFill/>
            <a:ln>
              <a:noFill/>
            </a:ln>
          </p:spPr>
        </p:pic>
      </p:grpSp>
      <p:grpSp>
        <p:nvGrpSpPr>
          <p:cNvPr id="70" name="Google Shape;70;p3"/>
          <p:cNvGrpSpPr/>
          <p:nvPr/>
        </p:nvGrpSpPr>
        <p:grpSpPr>
          <a:xfrm>
            <a:off x="6992175" y="3100998"/>
            <a:ext cx="1937400" cy="1937400"/>
            <a:chOff x="6992175" y="3100998"/>
            <a:chExt cx="1937400" cy="1937400"/>
          </a:xfrm>
        </p:grpSpPr>
        <p:sp>
          <p:nvSpPr>
            <p:cNvPr id="71" name="Google Shape;71;p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3"/>
            <p:cNvPicPr preferRelativeResize="0"/>
            <p:nvPr/>
          </p:nvPicPr>
          <p:blipFill>
            <a:blip r:embed="rId2">
              <a:alphaModFix/>
            </a:blip>
            <a:stretch>
              <a:fillRect/>
            </a:stretch>
          </p:blipFill>
          <p:spPr>
            <a:xfrm>
              <a:off x="7277725" y="3465750"/>
              <a:ext cx="1366300" cy="1207901"/>
            </a:xfrm>
            <a:prstGeom prst="rect">
              <a:avLst/>
            </a:prstGeom>
            <a:noFill/>
            <a:ln>
              <a:noFill/>
            </a:ln>
          </p:spPr>
        </p:pic>
      </p:grpSp>
      <p:grpSp>
        <p:nvGrpSpPr>
          <p:cNvPr id="73" name="Google Shape;73;p3"/>
          <p:cNvGrpSpPr/>
          <p:nvPr/>
        </p:nvGrpSpPr>
        <p:grpSpPr>
          <a:xfrm>
            <a:off x="6214200" y="-2394125"/>
            <a:ext cx="5411400" cy="5412300"/>
            <a:chOff x="6214200" y="-2394125"/>
            <a:chExt cx="5411400" cy="5412300"/>
          </a:xfrm>
        </p:grpSpPr>
        <p:sp>
          <p:nvSpPr>
            <p:cNvPr id="74" name="Google Shape;74;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pic>
        <p:nvPicPr>
          <p:cNvPr id="76" name="Google Shape;76;p3"/>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77" name="Google Shape;77;p3"/>
          <p:cNvGrpSpPr/>
          <p:nvPr/>
        </p:nvGrpSpPr>
        <p:grpSpPr>
          <a:xfrm rot="-5400000" flipH="1">
            <a:off x="-2365612" y="2213111"/>
            <a:ext cx="5411400" cy="5412300"/>
            <a:chOff x="6214200" y="-2394125"/>
            <a:chExt cx="5411400" cy="5412300"/>
          </a:xfrm>
        </p:grpSpPr>
        <p:sp>
          <p:nvSpPr>
            <p:cNvPr id="78" name="Google Shape;78;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grpSp>
        <p:nvGrpSpPr>
          <p:cNvPr id="80" name="Google Shape;80;p3"/>
          <p:cNvGrpSpPr/>
          <p:nvPr/>
        </p:nvGrpSpPr>
        <p:grpSpPr>
          <a:xfrm>
            <a:off x="4656700" y="3810000"/>
            <a:ext cx="1199400" cy="1183800"/>
            <a:chOff x="4656700" y="3810000"/>
            <a:chExt cx="1199400" cy="1183800"/>
          </a:xfrm>
        </p:grpSpPr>
        <p:sp>
          <p:nvSpPr>
            <p:cNvPr id="81" name="Google Shape;81;p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5" name="Google Shape;85;p4"/>
          <p:cNvSpPr txBox="1">
            <a:spLocks noGrp="1"/>
          </p:cNvSpPr>
          <p:nvPr>
            <p:ph type="subTitle" idx="1"/>
          </p:nvPr>
        </p:nvSpPr>
        <p:spPr>
          <a:xfrm>
            <a:off x="713225" y="1113750"/>
            <a:ext cx="7717500" cy="3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100"/>
              <a:buFont typeface="Overpass Black"/>
              <a:buChar char="●"/>
              <a:defRPr sz="1200">
                <a:solidFill>
                  <a:schemeClr val="lt1"/>
                </a:solidFill>
              </a:defRPr>
            </a:lvl1pPr>
            <a:lvl2pPr lvl="1"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2pPr>
            <a:lvl3pPr lvl="2"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3pPr>
            <a:lvl4pPr lvl="3"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4pPr>
            <a:lvl5pPr lvl="4"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5pPr>
            <a:lvl6pPr lvl="5"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6pPr>
            <a:lvl7pPr lvl="6"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7pPr>
            <a:lvl8pPr lvl="7"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8pPr>
            <a:lvl9pPr lvl="8" rtl="0">
              <a:lnSpc>
                <a:spcPct val="100000"/>
              </a:lnSpc>
              <a:spcBef>
                <a:spcPts val="1600"/>
              </a:spcBef>
              <a:spcAft>
                <a:spcPts val="1600"/>
              </a:spcAft>
              <a:buClr>
                <a:srgbClr val="482400"/>
              </a:buClr>
              <a:buSzPts val="1000"/>
              <a:buFont typeface="Muli"/>
              <a:buChar char="■"/>
              <a:defRPr sz="1000">
                <a:latin typeface="Overpass"/>
                <a:ea typeface="Overpass"/>
                <a:cs typeface="Overpass"/>
                <a:sym typeface="Overpass"/>
              </a:defRPr>
            </a:lvl9pPr>
          </a:lstStyle>
          <a:p>
            <a:endParaRPr/>
          </a:p>
        </p:txBody>
      </p:sp>
      <p:sp>
        <p:nvSpPr>
          <p:cNvPr id="86" name="Google Shape;86;p4"/>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4"/>
          <p:cNvGrpSpPr/>
          <p:nvPr/>
        </p:nvGrpSpPr>
        <p:grpSpPr>
          <a:xfrm>
            <a:off x="8458200" y="3828075"/>
            <a:ext cx="284100" cy="283800"/>
            <a:chOff x="8458200" y="3828075"/>
            <a:chExt cx="284100" cy="283800"/>
          </a:xfrm>
        </p:grpSpPr>
        <p:sp>
          <p:nvSpPr>
            <p:cNvPr id="98" name="Google Shape;98;p4"/>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107825" y="3067475"/>
            <a:ext cx="1199400" cy="1183800"/>
            <a:chOff x="4656700" y="3810000"/>
            <a:chExt cx="1199400" cy="1183800"/>
          </a:xfrm>
        </p:grpSpPr>
        <p:sp>
          <p:nvSpPr>
            <p:cNvPr id="101" name="Google Shape;101;p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4"/>
            <p:cNvPicPr preferRelativeResize="0"/>
            <p:nvPr/>
          </p:nvPicPr>
          <p:blipFill>
            <a:blip r:embed="rId2">
              <a:alphaModFix/>
            </a:blip>
            <a:stretch>
              <a:fillRect/>
            </a:stretch>
          </p:blipFill>
          <p:spPr>
            <a:xfrm>
              <a:off x="4924900" y="4103575"/>
              <a:ext cx="663100" cy="596601"/>
            </a:xfrm>
            <a:prstGeom prst="rect">
              <a:avLst/>
            </a:prstGeom>
            <a:noFill/>
            <a:ln>
              <a:noFill/>
            </a:ln>
          </p:spPr>
        </p:pic>
      </p:grpSp>
      <p:pic>
        <p:nvPicPr>
          <p:cNvPr id="103" name="Google Shape;103;p4"/>
          <p:cNvPicPr preferRelativeResize="0"/>
          <p:nvPr/>
        </p:nvPicPr>
        <p:blipFill rotWithShape="1">
          <a:blip r:embed="rId3">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7"/>
          <p:cNvSpPr txBox="1">
            <a:spLocks noGrp="1"/>
          </p:cNvSpPr>
          <p:nvPr>
            <p:ph type="body" idx="1"/>
          </p:nvPr>
        </p:nvSpPr>
        <p:spPr>
          <a:xfrm>
            <a:off x="905900" y="1354025"/>
            <a:ext cx="3605700" cy="28353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58" name="Google Shape;158;p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59" name="Google Shape;159;p7"/>
          <p:cNvGrpSpPr/>
          <p:nvPr/>
        </p:nvGrpSpPr>
        <p:grpSpPr>
          <a:xfrm>
            <a:off x="-184950" y="-103775"/>
            <a:ext cx="9302100" cy="7049600"/>
            <a:chOff x="-184950" y="-103775"/>
            <a:chExt cx="9302100" cy="7049600"/>
          </a:xfrm>
        </p:grpSpPr>
        <p:sp>
          <p:nvSpPr>
            <p:cNvPr id="160" name="Google Shape;160;p7"/>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Google Shape;171;p7"/>
          <p:cNvPicPr preferRelativeResize="0"/>
          <p:nvPr/>
        </p:nvPicPr>
        <p:blipFill rotWithShape="1">
          <a:blip r:embed="rId2">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0" name="Google Shape;210;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9"/>
          <p:cNvGrpSpPr/>
          <p:nvPr/>
        </p:nvGrpSpPr>
        <p:grpSpPr>
          <a:xfrm>
            <a:off x="1603488" y="351200"/>
            <a:ext cx="284100" cy="283800"/>
            <a:chOff x="1603488" y="351200"/>
            <a:chExt cx="284100" cy="283800"/>
          </a:xfrm>
        </p:grpSpPr>
        <p:sp>
          <p:nvSpPr>
            <p:cNvPr id="230" name="Google Shape;230;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sp>
        <p:nvSpPr>
          <p:cNvPr id="233" name="Google Shape;233;p10"/>
          <p:cNvSpPr txBox="1">
            <a:spLocks noGrp="1"/>
          </p:cNvSpPr>
          <p:nvPr>
            <p:ph type="title"/>
          </p:nvPr>
        </p:nvSpPr>
        <p:spPr>
          <a:xfrm>
            <a:off x="713225" y="3471450"/>
            <a:ext cx="3290100" cy="1128000"/>
          </a:xfrm>
          <a:prstGeom prst="rect">
            <a:avLst/>
          </a:prstGeom>
          <a:gradFill>
            <a:gsLst>
              <a:gs pos="0">
                <a:schemeClr val="dk2"/>
              </a:gs>
              <a:gs pos="100000">
                <a:schemeClr val="dk1"/>
              </a:gs>
            </a:gsLst>
            <a:path path="circle">
              <a:fillToRect l="50000" t="50000" r="50000" b="50000"/>
            </a:path>
            <a:tileRect/>
          </a:grad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234" name="Google Shape;234;p10"/>
          <p:cNvPicPr preferRelativeResize="0"/>
          <p:nvPr/>
        </p:nvPicPr>
        <p:blipFill rotWithShape="1">
          <a:blip r:embed="rId2">
            <a:alphaModFix/>
          </a:blip>
          <a:srcRect/>
          <a:stretch/>
        </p:blipFill>
        <p:spPr>
          <a:xfrm>
            <a:off x="196334" y="1048991"/>
            <a:ext cx="516879" cy="465067"/>
          </a:xfrm>
          <a:prstGeom prst="rect">
            <a:avLst/>
          </a:prstGeom>
          <a:noFill/>
          <a:ln>
            <a:noFill/>
          </a:ln>
        </p:spPr>
      </p:pic>
      <p:grpSp>
        <p:nvGrpSpPr>
          <p:cNvPr id="235" name="Google Shape;235;p10"/>
          <p:cNvGrpSpPr/>
          <p:nvPr/>
        </p:nvGrpSpPr>
        <p:grpSpPr>
          <a:xfrm>
            <a:off x="7498375" y="-134800"/>
            <a:ext cx="1199400" cy="1183800"/>
            <a:chOff x="4656700" y="3810000"/>
            <a:chExt cx="1199400" cy="1183800"/>
          </a:xfrm>
        </p:grpSpPr>
        <p:sp>
          <p:nvSpPr>
            <p:cNvPr id="236" name="Google Shape;236;p10"/>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10"/>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8"/>
        <p:cNvGrpSpPr/>
        <p:nvPr/>
      </p:nvGrpSpPr>
      <p:grpSpPr>
        <a:xfrm>
          <a:off x="0" y="0"/>
          <a:ext cx="0" cy="0"/>
          <a:chOff x="0" y="0"/>
          <a:chExt cx="0" cy="0"/>
        </a:xfrm>
      </p:grpSpPr>
      <p:sp>
        <p:nvSpPr>
          <p:cNvPr id="239" name="Google Shape;239;p11"/>
          <p:cNvSpPr txBox="1">
            <a:spLocks noGrp="1"/>
          </p:cNvSpPr>
          <p:nvPr>
            <p:ph type="subTitle" idx="1"/>
          </p:nvPr>
        </p:nvSpPr>
        <p:spPr>
          <a:xfrm>
            <a:off x="1900200" y="2740613"/>
            <a:ext cx="5343600" cy="41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240" name="Google Shape;240;p11"/>
          <p:cNvSpPr txBox="1">
            <a:spLocks noGrp="1"/>
          </p:cNvSpPr>
          <p:nvPr>
            <p:ph type="title" hasCustomPrompt="1"/>
          </p:nvPr>
        </p:nvSpPr>
        <p:spPr>
          <a:xfrm>
            <a:off x="2644050" y="1742525"/>
            <a:ext cx="3855900" cy="9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000"/>
              <a:buNone/>
              <a:defRPr sz="70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241" name="Google Shape;241;p11"/>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1"/>
          <p:cNvGrpSpPr/>
          <p:nvPr/>
        </p:nvGrpSpPr>
        <p:grpSpPr>
          <a:xfrm>
            <a:off x="1603488" y="732200"/>
            <a:ext cx="284100" cy="283800"/>
            <a:chOff x="1603488" y="-182200"/>
            <a:chExt cx="284100" cy="283800"/>
          </a:xfrm>
        </p:grpSpPr>
        <p:sp>
          <p:nvSpPr>
            <p:cNvPr id="258" name="Google Shape;258;p11"/>
            <p:cNvSpPr/>
            <p:nvPr/>
          </p:nvSpPr>
          <p:spPr>
            <a:xfrm>
              <a:off x="1603488" y="-182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1663613" y="-12222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1"/>
          <p:cNvGrpSpPr/>
          <p:nvPr/>
        </p:nvGrpSpPr>
        <p:grpSpPr>
          <a:xfrm>
            <a:off x="8359925" y="2619788"/>
            <a:ext cx="284100" cy="283800"/>
            <a:chOff x="8359925" y="2619788"/>
            <a:chExt cx="284100" cy="283800"/>
          </a:xfrm>
        </p:grpSpPr>
        <p:sp>
          <p:nvSpPr>
            <p:cNvPr id="261" name="Google Shape;261;p11"/>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4" name="Google Shape;264;p11"/>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265" name="Google Shape;265;p11"/>
          <p:cNvGrpSpPr/>
          <p:nvPr/>
        </p:nvGrpSpPr>
        <p:grpSpPr>
          <a:xfrm>
            <a:off x="6992175" y="3100998"/>
            <a:ext cx="1937400" cy="1937400"/>
            <a:chOff x="6992175" y="3100998"/>
            <a:chExt cx="1937400" cy="1937400"/>
          </a:xfrm>
        </p:grpSpPr>
        <p:sp>
          <p:nvSpPr>
            <p:cNvPr id="266" name="Google Shape;266;p1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 name="Google Shape;267;p11"/>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268" name="Google Shape;268;p11"/>
          <p:cNvGrpSpPr/>
          <p:nvPr/>
        </p:nvGrpSpPr>
        <p:grpSpPr>
          <a:xfrm>
            <a:off x="6223287" y="-2389337"/>
            <a:ext cx="5411400" cy="5412300"/>
            <a:chOff x="6214200" y="-2394125"/>
            <a:chExt cx="5411400" cy="5412300"/>
          </a:xfrm>
        </p:grpSpPr>
        <p:sp>
          <p:nvSpPr>
            <p:cNvPr id="269" name="Google Shape;269;p11"/>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p11"/>
            <p:cNvPicPr preferRelativeResize="0"/>
            <p:nvPr/>
          </p:nvPicPr>
          <p:blipFill rotWithShape="1">
            <a:blip r:embed="rId2">
              <a:alphaModFix/>
            </a:blip>
            <a:srcRect l="2740" t="34104" r="40292" b="4511"/>
            <a:stretch/>
          </p:blipFill>
          <p:spPr>
            <a:xfrm>
              <a:off x="6992175" y="-963"/>
              <a:ext cx="2151825" cy="2085881"/>
            </a:xfrm>
            <a:prstGeom prst="rect">
              <a:avLst/>
            </a:prstGeom>
            <a:noFill/>
            <a:ln>
              <a:noFill/>
            </a:ln>
          </p:spPr>
        </p:pic>
      </p:grpSp>
      <p:grpSp>
        <p:nvGrpSpPr>
          <p:cNvPr id="271" name="Google Shape;271;p11"/>
          <p:cNvGrpSpPr/>
          <p:nvPr/>
        </p:nvGrpSpPr>
        <p:grpSpPr>
          <a:xfrm>
            <a:off x="4656700" y="3810000"/>
            <a:ext cx="1199400" cy="1183800"/>
            <a:chOff x="4656700" y="3810000"/>
            <a:chExt cx="1199400" cy="1183800"/>
          </a:xfrm>
        </p:grpSpPr>
        <p:sp>
          <p:nvSpPr>
            <p:cNvPr id="272" name="Google Shape;272;p11"/>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11"/>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5"/>
        <p:cNvGrpSpPr/>
        <p:nvPr/>
      </p:nvGrpSpPr>
      <p:grpSpPr>
        <a:xfrm>
          <a:off x="0" y="0"/>
          <a:ext cx="0" cy="0"/>
          <a:chOff x="0" y="0"/>
          <a:chExt cx="0" cy="0"/>
        </a:xfrm>
      </p:grpSpPr>
      <p:sp>
        <p:nvSpPr>
          <p:cNvPr id="276" name="Google Shape;276;p13"/>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7" name="Google Shape;277;p13"/>
          <p:cNvSpPr txBox="1">
            <a:spLocks noGrp="1"/>
          </p:cNvSpPr>
          <p:nvPr>
            <p:ph type="title" idx="2" hasCustomPrompt="1"/>
          </p:nvPr>
        </p:nvSpPr>
        <p:spPr>
          <a:xfrm>
            <a:off x="7200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9" name="Google Shape;279;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0" name="Google Shape;280;p13"/>
          <p:cNvSpPr txBox="1">
            <a:spLocks noGrp="1"/>
          </p:cNvSpPr>
          <p:nvPr>
            <p:ph type="title" idx="4" hasCustomPrompt="1"/>
          </p:nvPr>
        </p:nvSpPr>
        <p:spPr>
          <a:xfrm>
            <a:off x="34038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2" name="Google Shape;282;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3" name="Google Shape;283;p13"/>
          <p:cNvSpPr txBox="1">
            <a:spLocks noGrp="1"/>
          </p:cNvSpPr>
          <p:nvPr>
            <p:ph type="title" idx="7" hasCustomPrompt="1"/>
          </p:nvPr>
        </p:nvSpPr>
        <p:spPr>
          <a:xfrm>
            <a:off x="60876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5" name="Google Shape;285;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6" name="Google Shape;286;p13"/>
          <p:cNvSpPr txBox="1">
            <a:spLocks noGrp="1"/>
          </p:cNvSpPr>
          <p:nvPr>
            <p:ph type="title" idx="13" hasCustomPrompt="1"/>
          </p:nvPr>
        </p:nvSpPr>
        <p:spPr>
          <a:xfrm>
            <a:off x="7200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3"/>
          <p:cNvSpPr txBox="1">
            <a:spLocks noGrp="1"/>
          </p:cNvSpPr>
          <p:nvPr>
            <p:ph type="title" idx="16" hasCustomPrompt="1"/>
          </p:nvPr>
        </p:nvSpPr>
        <p:spPr>
          <a:xfrm>
            <a:off x="34038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1" name="Google Shape;291;p13"/>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3"/>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flipH="1">
            <a:off x="6531725" y="320675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3"/>
          <p:cNvGrpSpPr/>
          <p:nvPr/>
        </p:nvGrpSpPr>
        <p:grpSpPr>
          <a:xfrm>
            <a:off x="8258275" y="636700"/>
            <a:ext cx="284100" cy="283800"/>
            <a:chOff x="8258275" y="636700"/>
            <a:chExt cx="284100" cy="283800"/>
          </a:xfrm>
        </p:grpSpPr>
        <p:sp>
          <p:nvSpPr>
            <p:cNvPr id="304" name="Google Shape;304;p13"/>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 name="Google Shape;306;p13"/>
          <p:cNvPicPr preferRelativeResize="0"/>
          <p:nvPr/>
        </p:nvPicPr>
        <p:blipFill rotWithShape="1">
          <a:blip r:embed="rId2">
            <a:alphaModFix/>
          </a:blip>
          <a:srcRect/>
          <a:stretch/>
        </p:blipFill>
        <p:spPr>
          <a:xfrm>
            <a:off x="80034" y="2489491"/>
            <a:ext cx="516879" cy="465067"/>
          </a:xfrm>
          <a:prstGeom prst="rect">
            <a:avLst/>
          </a:prstGeom>
          <a:noFill/>
          <a:ln>
            <a:noFill/>
          </a:ln>
        </p:spPr>
      </p:pic>
      <p:grpSp>
        <p:nvGrpSpPr>
          <p:cNvPr id="307" name="Google Shape;307;p13"/>
          <p:cNvGrpSpPr/>
          <p:nvPr/>
        </p:nvGrpSpPr>
        <p:grpSpPr>
          <a:xfrm>
            <a:off x="6980400" y="-123275"/>
            <a:ext cx="1199400" cy="1183800"/>
            <a:chOff x="4656700" y="3810000"/>
            <a:chExt cx="1199400" cy="1183800"/>
          </a:xfrm>
        </p:grpSpPr>
        <p:sp>
          <p:nvSpPr>
            <p:cNvPr id="308" name="Google Shape;308;p1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13"/>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7" r:id="rId7"/>
    <p:sldLayoutId id="2147483658" r:id="rId8"/>
    <p:sldLayoutId id="2147483659" r:id="rId9"/>
    <p:sldLayoutId id="2147483661" r:id="rId10"/>
    <p:sldLayoutId id="2147483662"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rawpixel.com/search/vaccine" TargetMode="External"/><Relationship Id="rId5" Type="http://schemas.openxmlformats.org/officeDocument/2006/relationships/image" Target="../media/image11.1"/><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hyperlink" Target="https://openclipart.org/detail/23940/yellow-arrow-set-by-anonymous-23940"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openclipart.org/detail/23940/yellow-arrow-set-by-anonymous-2394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clipart.org/detail/23940/yellow-arrow-set-by-anonymous-23940" TargetMode="External"/><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644"/>
        <p:cNvGrpSpPr/>
        <p:nvPr/>
      </p:nvGrpSpPr>
      <p:grpSpPr>
        <a:xfrm>
          <a:off x="0" y="0"/>
          <a:ext cx="0" cy="0"/>
          <a:chOff x="0" y="0"/>
          <a:chExt cx="0" cy="0"/>
        </a:xfrm>
      </p:grpSpPr>
      <p:grpSp>
        <p:nvGrpSpPr>
          <p:cNvPr id="645" name="Google Shape;645;p30"/>
          <p:cNvGrpSpPr/>
          <p:nvPr/>
        </p:nvGrpSpPr>
        <p:grpSpPr>
          <a:xfrm>
            <a:off x="-1656600" y="279760"/>
            <a:ext cx="6557040" cy="6502815"/>
            <a:chOff x="-1656600" y="279760"/>
            <a:chExt cx="6557040" cy="6502815"/>
          </a:xfrm>
        </p:grpSpPr>
        <p:sp>
          <p:nvSpPr>
            <p:cNvPr id="646" name="Google Shape;646;p30"/>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7" name="Google Shape;647;p30"/>
            <p:cNvPicPr preferRelativeResize="0"/>
            <p:nvPr/>
          </p:nvPicPr>
          <p:blipFill rotWithShape="1">
            <a:blip r:embed="rId3">
              <a:alphaModFix/>
            </a:blip>
            <a:srcRect l="48686" b="43168"/>
            <a:stretch/>
          </p:blipFill>
          <p:spPr>
            <a:xfrm>
              <a:off x="19441" y="279760"/>
              <a:ext cx="4880999" cy="4863740"/>
            </a:xfrm>
            <a:prstGeom prst="rect">
              <a:avLst/>
            </a:prstGeom>
            <a:noFill/>
            <a:ln>
              <a:noFill/>
            </a:ln>
          </p:spPr>
        </p:pic>
      </p:grpSp>
      <p:grpSp>
        <p:nvGrpSpPr>
          <p:cNvPr id="648" name="Google Shape;648;p30"/>
          <p:cNvGrpSpPr/>
          <p:nvPr/>
        </p:nvGrpSpPr>
        <p:grpSpPr>
          <a:xfrm>
            <a:off x="2276095" y="-158954"/>
            <a:ext cx="1937400" cy="1937400"/>
            <a:chOff x="2276095" y="-158954"/>
            <a:chExt cx="1937400" cy="1937400"/>
          </a:xfrm>
        </p:grpSpPr>
        <p:sp>
          <p:nvSpPr>
            <p:cNvPr id="649" name="Google Shape;649;p30"/>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0" name="Google Shape;650;p30"/>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651" name="Google Shape;651;p30"/>
          <p:cNvGrpSpPr/>
          <p:nvPr/>
        </p:nvGrpSpPr>
        <p:grpSpPr>
          <a:xfrm>
            <a:off x="6992175" y="3100998"/>
            <a:ext cx="1937400" cy="1937400"/>
            <a:chOff x="6992175" y="3100998"/>
            <a:chExt cx="1937400" cy="1937400"/>
          </a:xfrm>
        </p:grpSpPr>
        <p:sp>
          <p:nvSpPr>
            <p:cNvPr id="652" name="Google Shape;65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3" name="Google Shape;653;p30"/>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654" name="Google Shape;654;p30"/>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Corona Virus Analysis</a:t>
            </a:r>
            <a:endParaRPr dirty="0"/>
          </a:p>
        </p:txBody>
      </p:sp>
      <p:sp>
        <p:nvSpPr>
          <p:cNvPr id="655" name="Google Shape;655;p30"/>
          <p:cNvSpPr txBox="1">
            <a:spLocks noGrp="1"/>
          </p:cNvSpPr>
          <p:nvPr>
            <p:ph type="subTitle" idx="1"/>
          </p:nvPr>
        </p:nvSpPr>
        <p:spPr>
          <a:xfrm>
            <a:off x="3509950" y="3254499"/>
            <a:ext cx="3767750" cy="890779"/>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     	</a:t>
            </a:r>
            <a:r>
              <a:rPr lang="en" dirty="0">
                <a:latin typeface="Times New Roman" panose="02020603050405020304" pitchFamily="18" charset="0"/>
                <a:cs typeface="Times New Roman" panose="02020603050405020304" pitchFamily="18" charset="0"/>
              </a:rPr>
              <a:t>Presented by            </a:t>
            </a:r>
          </a:p>
          <a:p>
            <a:pPr marL="0" lvl="0" indent="0" algn="r" rtl="0">
              <a:spcBef>
                <a:spcPts val="0"/>
              </a:spcBef>
              <a:spcAft>
                <a:spcPts val="1600"/>
              </a:spcAft>
              <a:buNone/>
            </a:pPr>
            <a:r>
              <a:rPr lang="en" b="1" dirty="0">
                <a:latin typeface="Times New Roman" panose="02020603050405020304" pitchFamily="18" charset="0"/>
                <a:cs typeface="Times New Roman" panose="02020603050405020304" pitchFamily="18" charset="0"/>
              </a:rPr>
              <a:t>Ashwini Rathod </a:t>
            </a:r>
            <a:r>
              <a:rPr lang="en-IN" b="1" i="0" dirty="0">
                <a:solidFill>
                  <a:schemeClr val="accent1"/>
                </a:solidFill>
                <a:effectLst/>
                <a:latin typeface="Times New Roman" panose="02020603050405020304" pitchFamily="18" charset="0"/>
                <a:cs typeface="Times New Roman" panose="02020603050405020304" pitchFamily="18" charset="0"/>
              </a:rPr>
              <a:t>MIP-DA-03</a:t>
            </a:r>
            <a:endParaRPr lang="en" b="1" dirty="0">
              <a:solidFill>
                <a:schemeClr val="accent1"/>
              </a:solidFill>
              <a:latin typeface="Times New Roman" panose="02020603050405020304" pitchFamily="18" charset="0"/>
              <a:cs typeface="Times New Roman" panose="02020603050405020304" pitchFamily="18" charset="0"/>
            </a:endParaRPr>
          </a:p>
          <a:p>
            <a:pPr marL="0" lvl="0" indent="0" algn="r" rtl="0">
              <a:spcBef>
                <a:spcPts val="0"/>
              </a:spcBef>
              <a:spcAft>
                <a:spcPts val="1600"/>
              </a:spcAft>
              <a:buNone/>
            </a:pPr>
            <a:endParaRPr dirty="0"/>
          </a:p>
        </p:txBody>
      </p:sp>
      <p:cxnSp>
        <p:nvCxnSpPr>
          <p:cNvPr id="656" name="Google Shape;656;p30"/>
          <p:cNvCxnSpPr/>
          <p:nvPr/>
        </p:nvCxnSpPr>
        <p:spPr>
          <a:xfrm>
            <a:off x="4243950" y="3178694"/>
            <a:ext cx="6561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transition spd="slow" advTm="4976">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1673636" y="53354"/>
            <a:ext cx="5400727" cy="50029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b="1" i="0" dirty="0">
                <a:solidFill>
                  <a:schemeClr val="bg1"/>
                </a:solidFill>
                <a:effectLst/>
                <a:latin typeface="Do Hyeon" panose="020B0604020202020204" charset="-127"/>
                <a:ea typeface="Do Hyeon" panose="020B0604020202020204" charset="-127"/>
              </a:rPr>
              <a:t>Temporal</a:t>
            </a:r>
            <a:r>
              <a:rPr lang="en-IN" b="1" i="0" dirty="0">
                <a:solidFill>
                  <a:srgbClr val="0D0D0D"/>
                </a:solidFill>
                <a:effectLst/>
                <a:latin typeface="Do Hyeon" panose="020B0604020202020204" charset="-127"/>
                <a:ea typeface="Do Hyeon" panose="020B0604020202020204" charset="-127"/>
              </a:rPr>
              <a:t> </a:t>
            </a:r>
            <a:r>
              <a:rPr lang="en-IN" b="1" i="0" dirty="0">
                <a:effectLst/>
                <a:latin typeface="Do Hyeon" panose="020B0604020202020204" charset="-127"/>
                <a:ea typeface="Do Hyeon" panose="020B0604020202020204" charset="-127"/>
              </a:rPr>
              <a:t>Analysis</a:t>
            </a:r>
            <a:endParaRPr dirty="0">
              <a:latin typeface="Do Hyeon" panose="020B0604020202020204" charset="-127"/>
              <a:ea typeface="Do Hyeon" panose="020B0604020202020204" charset="-127"/>
            </a:endParaRPr>
          </a:p>
        </p:txBody>
      </p:sp>
      <p:grpSp>
        <p:nvGrpSpPr>
          <p:cNvPr id="724" name="Google Shape;724;p34"/>
          <p:cNvGrpSpPr/>
          <p:nvPr/>
        </p:nvGrpSpPr>
        <p:grpSpPr>
          <a:xfrm>
            <a:off x="-1664791" y="267616"/>
            <a:ext cx="6537599" cy="6502814"/>
            <a:chOff x="-1656600" y="279760"/>
            <a:chExt cx="6537599" cy="6502814"/>
          </a:xfrm>
        </p:grpSpPr>
        <p:sp>
          <p:nvSpPr>
            <p:cNvPr id="725" name="Google Shape;72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6" name="Google Shape;72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4" name="TextBox 3">
            <a:extLst>
              <a:ext uri="{FF2B5EF4-FFF2-40B4-BE49-F238E27FC236}">
                <a16:creationId xmlns:a16="http://schemas.microsoft.com/office/drawing/2014/main" id="{E9AC2914-CF97-4071-9B0D-E737A9498BFF}"/>
              </a:ext>
            </a:extLst>
          </p:cNvPr>
          <p:cNvSpPr txBox="1"/>
          <p:nvPr/>
        </p:nvSpPr>
        <p:spPr>
          <a:xfrm>
            <a:off x="875239" y="610625"/>
            <a:ext cx="7995138" cy="307777"/>
          </a:xfrm>
          <a:prstGeom prst="rect">
            <a:avLst/>
          </a:prstGeom>
          <a:noFill/>
        </p:spPr>
        <p:txBody>
          <a:bodyPr wrap="square" rtlCol="0">
            <a:spAutoFit/>
          </a:bodyPr>
          <a:lstStyle/>
          <a:p>
            <a:pPr algn="just"/>
            <a:r>
              <a:rPr lang="en-US" b="1" i="0" dirty="0">
                <a:solidFill>
                  <a:schemeClr val="bg1"/>
                </a:solidFill>
                <a:effectLst/>
                <a:latin typeface="Times New Roman" panose="02020603050405020304" pitchFamily="18" charset="0"/>
                <a:cs typeface="Times New Roman" panose="02020603050405020304" pitchFamily="18" charset="0"/>
              </a:rPr>
              <a:t>Line chart depicting trends in confirmed, death, and recovered cases over time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A56B3E5-17E4-0320-4D07-F05BA2A4DB81}"/>
              </a:ext>
            </a:extLst>
          </p:cNvPr>
          <p:cNvSpPr txBox="1"/>
          <p:nvPr/>
        </p:nvSpPr>
        <p:spPr>
          <a:xfrm>
            <a:off x="179755" y="3976140"/>
            <a:ext cx="8964245" cy="1023165"/>
          </a:xfrm>
          <a:prstGeom prst="rect">
            <a:avLst/>
          </a:prstGeom>
          <a:noFill/>
        </p:spPr>
        <p:txBody>
          <a:bodyPr wrap="square" rtlCol="0">
            <a:spAutoFit/>
          </a:bodyPr>
          <a:lstStyle/>
          <a:p>
            <a:pPr>
              <a:lnSpc>
                <a:spcPct val="150000"/>
              </a:lnSpc>
            </a:pPr>
            <a:r>
              <a:rPr lang="en-US" b="1" dirty="0">
                <a:solidFill>
                  <a:schemeClr val="bg1"/>
                </a:solidFill>
                <a:latin typeface="Times New Roman" panose="02020603050405020304" pitchFamily="18" charset="0"/>
                <a:cs typeface="Times New Roman" panose="02020603050405020304" pitchFamily="18" charset="0"/>
              </a:rPr>
              <a:t>The "Sum of Confirmed" and "Sum of Recovered" lines cross several times, indicating points where the number of recovered cases equaled the number of confirmed cases. The chart shows some volatility, with the number of confirmed and recovered cases peaking around the same times and then falling sharply by April 2021.</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2FDF5D6-B8C2-8FC9-CD5C-E5E18A92440C}"/>
              </a:ext>
            </a:extLst>
          </p:cNvPr>
          <p:cNvPicPr>
            <a:picLocks noChangeAspect="1"/>
          </p:cNvPicPr>
          <p:nvPr/>
        </p:nvPicPr>
        <p:blipFill>
          <a:blip r:embed="rId5"/>
          <a:stretch>
            <a:fillRect/>
          </a:stretch>
        </p:blipFill>
        <p:spPr>
          <a:xfrm>
            <a:off x="966438" y="1003193"/>
            <a:ext cx="6772507" cy="29729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txBox="1">
            <a:spLocks noGrp="1"/>
          </p:cNvSpPr>
          <p:nvPr>
            <p:ph type="title"/>
          </p:nvPr>
        </p:nvSpPr>
        <p:spPr>
          <a:xfrm>
            <a:off x="1946222" y="30956"/>
            <a:ext cx="4994882" cy="7835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i="0" dirty="0">
                <a:solidFill>
                  <a:schemeClr val="bg1"/>
                </a:solidFill>
                <a:effectLst/>
                <a:latin typeface="Do Hyeon" panose="020B0604020202020204" charset="-127"/>
                <a:ea typeface="Do Hyeon" panose="020B0604020202020204" charset="-127"/>
                <a:cs typeface="Times New Roman" panose="02020603050405020304" pitchFamily="18" charset="0"/>
              </a:rPr>
              <a:t>Conclusion</a:t>
            </a:r>
            <a:endParaRPr sz="4400" dirty="0">
              <a:solidFill>
                <a:schemeClr val="bg1"/>
              </a:solidFill>
              <a:latin typeface="Do Hyeon" panose="020B0604020202020204" charset="-127"/>
              <a:ea typeface="Do Hyeon" panose="020B0604020202020204" charset="-127"/>
              <a:cs typeface="Times New Roman" panose="02020603050405020304" pitchFamily="18" charset="0"/>
            </a:endParaRPr>
          </a:p>
        </p:txBody>
      </p:sp>
      <p:grpSp>
        <p:nvGrpSpPr>
          <p:cNvPr id="797" name="Google Shape;797;p38"/>
          <p:cNvGrpSpPr/>
          <p:nvPr/>
        </p:nvGrpSpPr>
        <p:grpSpPr>
          <a:xfrm>
            <a:off x="-441486" y="-517760"/>
            <a:ext cx="1937400" cy="1937400"/>
            <a:chOff x="2276095" y="-158954"/>
            <a:chExt cx="1937400" cy="1937400"/>
          </a:xfrm>
        </p:grpSpPr>
        <p:sp>
          <p:nvSpPr>
            <p:cNvPr id="798" name="Google Shape;79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9" name="Google Shape;79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800" name="Google Shape;800;p38"/>
          <p:cNvGrpSpPr/>
          <p:nvPr/>
        </p:nvGrpSpPr>
        <p:grpSpPr>
          <a:xfrm>
            <a:off x="-1091555" y="1516446"/>
            <a:ext cx="4336350" cy="4867344"/>
            <a:chOff x="-1656600" y="279760"/>
            <a:chExt cx="6537599" cy="6502815"/>
          </a:xfrm>
        </p:grpSpPr>
        <p:sp>
          <p:nvSpPr>
            <p:cNvPr id="801" name="Google Shape;801;p38"/>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2" name="Google Shape;802;p38"/>
            <p:cNvPicPr preferRelativeResize="0"/>
            <p:nvPr/>
          </p:nvPicPr>
          <p:blipFill rotWithShape="1">
            <a:blip r:embed="rId4">
              <a:alphaModFix/>
            </a:blip>
            <a:srcRect l="48686" b="43168"/>
            <a:stretch/>
          </p:blipFill>
          <p:spPr>
            <a:xfrm>
              <a:off x="0" y="279760"/>
              <a:ext cx="4880999" cy="4863740"/>
            </a:xfrm>
            <a:prstGeom prst="rect">
              <a:avLst/>
            </a:prstGeom>
            <a:noFill/>
            <a:ln>
              <a:noFill/>
            </a:ln>
          </p:spPr>
        </p:pic>
      </p:grpSp>
      <p:sp>
        <p:nvSpPr>
          <p:cNvPr id="2" name="TextBox 1">
            <a:extLst>
              <a:ext uri="{FF2B5EF4-FFF2-40B4-BE49-F238E27FC236}">
                <a16:creationId xmlns:a16="http://schemas.microsoft.com/office/drawing/2014/main" id="{8DA6CD5C-A2AB-5DDD-9C9D-E6FBFF06C88F}"/>
              </a:ext>
            </a:extLst>
          </p:cNvPr>
          <p:cNvSpPr txBox="1"/>
          <p:nvPr/>
        </p:nvSpPr>
        <p:spPr>
          <a:xfrm>
            <a:off x="527214" y="734924"/>
            <a:ext cx="7366137" cy="2862322"/>
          </a:xfrm>
          <a:prstGeom prst="rect">
            <a:avLst/>
          </a:prstGeom>
          <a:noFill/>
        </p:spPr>
        <p:txBody>
          <a:bodyPr wrap="square" rtlCol="0">
            <a:spAutoFit/>
          </a:bodyPr>
          <a:lstStyle/>
          <a:p>
            <a:pPr algn="just"/>
            <a:r>
              <a:rPr lang="en-US" sz="2000" b="1" i="0" dirty="0">
                <a:solidFill>
                  <a:schemeClr val="bg1"/>
                </a:solidFill>
                <a:effectLst/>
                <a:latin typeface="Times New Roman" panose="02020603050405020304" pitchFamily="18" charset="0"/>
                <a:cs typeface="Times New Roman" panose="02020603050405020304" pitchFamily="18" charset="0"/>
              </a:rPr>
              <a:t>In conclusion, our COVID-19 dataset analysis highlights varying case counts and fatalities worldwide. Turkey exhibited the highest confirmed cases, while Afghanistan reported the fewest. India faced a significant number of deaths, contrasting with Afghanistan's relatively lower fatality rate. These findings underscore the importance of targeted interventions and global cooperation in addressing the pandemic's challenges, emphasizing the crucial role of data-driven decision-making in guiding effective responses and mitigating its impact.</a:t>
            </a:r>
            <a:endParaRPr lang="en-IN" sz="16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B395FCF-DFE9-6B19-7637-B5D27E5B1DA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610449" y="3480352"/>
            <a:ext cx="1648604" cy="1183887"/>
          </a:xfrm>
          <a:prstGeom prst="roundRect">
            <a:avLst>
              <a:gd name="adj" fmla="val 8594"/>
            </a:avLst>
          </a:prstGeom>
          <a:solidFill>
            <a:srgbClr val="FFFFFF">
              <a:shade val="85000"/>
            </a:srgbClr>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grpSp>
        <p:nvGrpSpPr>
          <p:cNvPr id="842" name="Google Shape;842;p41"/>
          <p:cNvGrpSpPr/>
          <p:nvPr/>
        </p:nvGrpSpPr>
        <p:grpSpPr>
          <a:xfrm>
            <a:off x="5126892" y="2909126"/>
            <a:ext cx="3358471" cy="1937399"/>
            <a:chOff x="233350" y="949250"/>
            <a:chExt cx="7137300" cy="3802300"/>
          </a:xfrm>
        </p:grpSpPr>
        <p:sp>
          <p:nvSpPr>
            <p:cNvPr id="843" name="Google Shape;843;p4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solidFill>
                  <a:schemeClr val="bg1"/>
                </a:solidFill>
                <a:effectLst/>
                <a:latin typeface="Do Hyeon" panose="020B0604020202020204" charset="-127"/>
                <a:ea typeface="Do Hyeon" panose="020B0604020202020204" charset="-127"/>
              </a:rPr>
              <a:t>Future </a:t>
            </a:r>
            <a:r>
              <a:rPr lang="en-IN" b="1" i="0" dirty="0">
                <a:solidFill>
                  <a:schemeClr val="accent1"/>
                </a:solidFill>
                <a:effectLst/>
                <a:latin typeface="Do Hyeon" panose="020B0604020202020204" charset="-127"/>
                <a:ea typeface="Do Hyeon" panose="020B0604020202020204" charset="-127"/>
              </a:rPr>
              <a:t>Directions</a:t>
            </a:r>
            <a:endParaRPr dirty="0">
              <a:solidFill>
                <a:schemeClr val="accent1"/>
              </a:solidFill>
              <a:latin typeface="Do Hyeon" panose="020B0604020202020204" charset="-127"/>
              <a:ea typeface="Do Hyeon" panose="020B0604020202020204" charset="-127"/>
            </a:endParaRPr>
          </a:p>
        </p:txBody>
      </p:sp>
      <p:grpSp>
        <p:nvGrpSpPr>
          <p:cNvPr id="899" name="Google Shape;899;p41"/>
          <p:cNvGrpSpPr/>
          <p:nvPr/>
        </p:nvGrpSpPr>
        <p:grpSpPr>
          <a:xfrm>
            <a:off x="7401100" y="-494902"/>
            <a:ext cx="1937400" cy="1937400"/>
            <a:chOff x="6992175" y="3100998"/>
            <a:chExt cx="1937400" cy="1937400"/>
          </a:xfrm>
        </p:grpSpPr>
        <p:sp>
          <p:nvSpPr>
            <p:cNvPr id="900" name="Google Shape;900;p4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1" name="Google Shape;901;p41"/>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902" name="Google Shape;902;p41"/>
          <p:cNvGrpSpPr/>
          <p:nvPr/>
        </p:nvGrpSpPr>
        <p:grpSpPr>
          <a:xfrm>
            <a:off x="-142100" y="3835250"/>
            <a:ext cx="1199400" cy="1183800"/>
            <a:chOff x="4656700" y="3810000"/>
            <a:chExt cx="1199400" cy="1183800"/>
          </a:xfrm>
        </p:grpSpPr>
        <p:sp>
          <p:nvSpPr>
            <p:cNvPr id="903" name="Google Shape;903;p41"/>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4" name="Google Shape;904;p41"/>
            <p:cNvPicPr preferRelativeResize="0"/>
            <p:nvPr/>
          </p:nvPicPr>
          <p:blipFill>
            <a:blip r:embed="rId4">
              <a:alphaModFix/>
            </a:blip>
            <a:stretch>
              <a:fillRect/>
            </a:stretch>
          </p:blipFill>
          <p:spPr>
            <a:xfrm>
              <a:off x="4924900" y="4103575"/>
              <a:ext cx="663100" cy="596601"/>
            </a:xfrm>
            <a:prstGeom prst="rect">
              <a:avLst/>
            </a:prstGeom>
            <a:noFill/>
            <a:ln>
              <a:noFill/>
            </a:ln>
          </p:spPr>
        </p:pic>
      </p:grpSp>
      <p:sp>
        <p:nvSpPr>
          <p:cNvPr id="2" name="TextBox 1">
            <a:extLst>
              <a:ext uri="{FF2B5EF4-FFF2-40B4-BE49-F238E27FC236}">
                <a16:creationId xmlns:a16="http://schemas.microsoft.com/office/drawing/2014/main" id="{62822716-2BDA-6307-D787-3C233CFD1AEB}"/>
              </a:ext>
            </a:extLst>
          </p:cNvPr>
          <p:cNvSpPr txBox="1"/>
          <p:nvPr/>
        </p:nvSpPr>
        <p:spPr>
          <a:xfrm>
            <a:off x="851877" y="1164492"/>
            <a:ext cx="7273760" cy="1346331"/>
          </a:xfrm>
          <a:prstGeom prst="rect">
            <a:avLst/>
          </a:prstGeom>
          <a:noFill/>
        </p:spPr>
        <p:txBody>
          <a:bodyPr wrap="square" rtlCol="0">
            <a:spAutoFit/>
          </a:bodyPr>
          <a:lstStyle/>
          <a:p>
            <a:pPr>
              <a:lnSpc>
                <a:spcPct val="150000"/>
              </a:lnSpc>
            </a:pPr>
            <a:r>
              <a:rPr lang="en-US" b="1" i="0" dirty="0">
                <a:solidFill>
                  <a:schemeClr val="bg1"/>
                </a:solidFill>
                <a:effectLst/>
                <a:latin typeface="Times New Roman" panose="02020603050405020304" pitchFamily="18" charset="0"/>
                <a:cs typeface="Times New Roman" panose="02020603050405020304" pitchFamily="18" charset="0"/>
              </a:rPr>
              <a:t>In tackling COVID-19, we need improved surveillance, strong healthcare systems, global cooperation, rapid vaccine development, ongoing research, public education, and resilience building. These efforts will help monitor, respond, distribute resources, achieve immunity, inform prevention, raise awareness, and adapt for the future</a:t>
            </a:r>
            <a:endParaRPr lang="en-IN"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2"/>
                                        </p:tgtEl>
                                        <p:attrNameLst>
                                          <p:attrName>style.visibility</p:attrName>
                                        </p:attrNameLst>
                                      </p:cBhvr>
                                      <p:to>
                                        <p:strVal val="visible"/>
                                      </p:to>
                                    </p:set>
                                    <p:animEffect transition="in" filter="fade">
                                      <p:cBhvr>
                                        <p:cTn id="7" dur="500"/>
                                        <p:tgtEl>
                                          <p:spTgt spid="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6"/>
        <p:cNvGrpSpPr/>
        <p:nvPr/>
      </p:nvGrpSpPr>
      <p:grpSpPr>
        <a:xfrm>
          <a:off x="0" y="0"/>
          <a:ext cx="0" cy="0"/>
          <a:chOff x="0" y="0"/>
          <a:chExt cx="0" cy="0"/>
        </a:xfrm>
      </p:grpSpPr>
      <p:sp>
        <p:nvSpPr>
          <p:cNvPr id="837" name="Google Shape;837;p40"/>
          <p:cNvSpPr txBox="1">
            <a:spLocks noGrp="1"/>
          </p:cNvSpPr>
          <p:nvPr>
            <p:ph type="title"/>
          </p:nvPr>
        </p:nvSpPr>
        <p:spPr>
          <a:xfrm>
            <a:off x="713225" y="3471450"/>
            <a:ext cx="3290100" cy="11280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dirty="0"/>
              <a:t>A PICTURE IS WORTH A THOUSAND WORDS</a:t>
            </a:r>
            <a:endParaRPr dirty="0"/>
          </a:p>
        </p:txBody>
      </p:sp>
      <p:sp>
        <p:nvSpPr>
          <p:cNvPr id="2" name="TextBox 1">
            <a:extLst>
              <a:ext uri="{FF2B5EF4-FFF2-40B4-BE49-F238E27FC236}">
                <a16:creationId xmlns:a16="http://schemas.microsoft.com/office/drawing/2014/main" id="{0278D609-A130-0C1A-DBC3-3014700ABD3B}"/>
              </a:ext>
            </a:extLst>
          </p:cNvPr>
          <p:cNvSpPr txBox="1"/>
          <p:nvPr/>
        </p:nvSpPr>
        <p:spPr>
          <a:xfrm>
            <a:off x="4131716" y="140676"/>
            <a:ext cx="3554152" cy="923330"/>
          </a:xfrm>
          <a:prstGeom prst="rect">
            <a:avLst/>
          </a:prstGeom>
          <a:noFill/>
        </p:spPr>
        <p:txBody>
          <a:bodyPr wrap="square" rtlCol="0">
            <a:spAutoFit/>
          </a:bodyPr>
          <a:lstStyle/>
          <a:p>
            <a:r>
              <a:rPr lang="en-IN" sz="5400" b="1" dirty="0">
                <a:solidFill>
                  <a:schemeClr val="bg1"/>
                </a:solidFill>
                <a:latin typeface="Do Hyeon" panose="020B0604020202020204" charset="-127"/>
                <a:ea typeface="Do Hyeon" panose="020B0604020202020204" charset="-127"/>
              </a:rPr>
              <a:t>Thank </a:t>
            </a:r>
            <a:r>
              <a:rPr lang="en-IN" sz="5400" b="1" dirty="0">
                <a:solidFill>
                  <a:schemeClr val="accent1"/>
                </a:solidFill>
                <a:latin typeface="Do Hyeon" panose="020B0604020202020204" charset="-127"/>
                <a:ea typeface="Do Hyeon" panose="020B0604020202020204" charset="-127"/>
              </a:rPr>
              <a:t>you</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1"/>
          <p:cNvSpPr txBox="1">
            <a:spLocks noGrp="1"/>
          </p:cNvSpPr>
          <p:nvPr>
            <p:ph type="title"/>
          </p:nvPr>
        </p:nvSpPr>
        <p:spPr>
          <a:xfrm>
            <a:off x="713225" y="2019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i="0" dirty="0">
                <a:solidFill>
                  <a:schemeClr val="accent1"/>
                </a:solidFill>
                <a:effectLst/>
                <a:latin typeface="Do Hyeon" panose="020B0604020202020204" charset="-127"/>
                <a:ea typeface="Do Hyeon" panose="020B0604020202020204" charset="-127"/>
              </a:rPr>
              <a:t>Introduction</a:t>
            </a:r>
            <a:endParaRPr sz="3600" dirty="0">
              <a:solidFill>
                <a:schemeClr val="accent1"/>
              </a:solidFill>
              <a:latin typeface="Do Hyeon" panose="020B0604020202020204" charset="-127"/>
              <a:ea typeface="Do Hyeon" panose="020B0604020202020204" charset="-127"/>
            </a:endParaRPr>
          </a:p>
        </p:txBody>
      </p:sp>
      <p:grpSp>
        <p:nvGrpSpPr>
          <p:cNvPr id="663" name="Google Shape;663;p31"/>
          <p:cNvGrpSpPr/>
          <p:nvPr/>
        </p:nvGrpSpPr>
        <p:grpSpPr>
          <a:xfrm>
            <a:off x="7401100" y="-494902"/>
            <a:ext cx="1937400" cy="1937400"/>
            <a:chOff x="6992175" y="3100998"/>
            <a:chExt cx="1937400" cy="1937400"/>
          </a:xfrm>
        </p:grpSpPr>
        <p:sp>
          <p:nvSpPr>
            <p:cNvPr id="664" name="Google Shape;664;p3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5" name="Google Shape;665;p31"/>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5" name="TextBox 4">
            <a:extLst>
              <a:ext uri="{FF2B5EF4-FFF2-40B4-BE49-F238E27FC236}">
                <a16:creationId xmlns:a16="http://schemas.microsoft.com/office/drawing/2014/main" id="{2BEA1AE1-8C31-82FA-D947-47B4D41DAB3D}"/>
              </a:ext>
            </a:extLst>
          </p:cNvPr>
          <p:cNvSpPr txBox="1"/>
          <p:nvPr/>
        </p:nvSpPr>
        <p:spPr>
          <a:xfrm>
            <a:off x="713225" y="680100"/>
            <a:ext cx="8227576" cy="4401205"/>
          </a:xfrm>
          <a:prstGeom prst="rect">
            <a:avLst/>
          </a:prstGeom>
          <a:noFill/>
        </p:spPr>
        <p:txBody>
          <a:bodyPr wrap="square" rtlCol="0">
            <a:spAutoFit/>
          </a:bodyPr>
          <a:lstStyle/>
          <a:p>
            <a:pPr marL="139700" indent="0" algn="just">
              <a:buNone/>
            </a:pPr>
            <a:r>
              <a:rPr lang="en-US" sz="2000" dirty="0">
                <a:solidFill>
                  <a:schemeClr val="bg1"/>
                </a:solidFill>
                <a:latin typeface="Times New Roman" panose="02020603050405020304" pitchFamily="18" charset="0"/>
                <a:cs typeface="Times New Roman" panose="02020603050405020304" pitchFamily="18" charset="0"/>
              </a:rPr>
              <a:t>The coronavirus, also known as COVID-19, is a highly contagious virus that has had a profound impact on the world. Initially identified in Wuhan, China, in late 2019, it has since become a global pandemic, affecting individuals and societies worldwide</a:t>
            </a:r>
          </a:p>
          <a:p>
            <a:pPr marL="139700" indent="0">
              <a:buNone/>
            </a:pPr>
            <a:endParaRPr lang="en-US" sz="2000" dirty="0">
              <a:solidFill>
                <a:schemeClr val="bg1"/>
              </a:solidFill>
            </a:endParaRPr>
          </a:p>
          <a:p>
            <a:pPr algn="l"/>
            <a:r>
              <a:rPr lang="en-US" sz="1600" b="0" i="0" dirty="0">
                <a:solidFill>
                  <a:schemeClr val="bg1"/>
                </a:solidFill>
                <a:effectLst/>
                <a:latin typeface="Times New Roman" panose="02020603050405020304" pitchFamily="18" charset="0"/>
                <a:cs typeface="Times New Roman" panose="02020603050405020304" pitchFamily="18" charset="0"/>
              </a:rPr>
              <a:t>The COVID-19 pandemic has profoundly impacted public health in several ways:</a:t>
            </a:r>
          </a:p>
          <a:p>
            <a:pPr algn="l"/>
            <a:endParaRPr lang="en-US" sz="1600" b="0" i="0" dirty="0">
              <a:solidFill>
                <a:schemeClr val="bg1"/>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High morbidity and mortality rates worldwide.</a:t>
            </a: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Economic disruptions, job losses, and business closures.</a:t>
            </a: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Increased mental health challenges due to social isolation.</a:t>
            </a: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Disruption of routine healthcare services.</a:t>
            </a: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Strain on healthcare workers and resources.</a:t>
            </a: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Challenges in vaccine distribution and hesitancy.</a:t>
            </a: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Long-term health effects and post-viral complications.</a:t>
            </a:r>
          </a:p>
          <a:p>
            <a:pPr marL="285750" indent="-285750" algn="l">
              <a:buClr>
                <a:schemeClr val="bg1"/>
              </a:buCl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Exacerbation of global health inequities.</a:t>
            </a:r>
          </a:p>
          <a:p>
            <a:pPr marL="139700" indent="0">
              <a:buNone/>
            </a:pPr>
            <a:endParaRPr 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1052">
        <p:split orient="vert"/>
      </p:transition>
    </mc:Choice>
    <mc:Fallback xmlns="">
      <p:transition spd="slow" advTm="1052">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AAAF1-9A47-09C7-76CD-203AA3DF2ACD}"/>
              </a:ext>
            </a:extLst>
          </p:cNvPr>
          <p:cNvSpPr>
            <a:spLocks noGrp="1"/>
          </p:cNvSpPr>
          <p:nvPr>
            <p:ph type="title"/>
          </p:nvPr>
        </p:nvSpPr>
        <p:spPr>
          <a:xfrm>
            <a:off x="838271" y="211254"/>
            <a:ext cx="7717500" cy="478200"/>
          </a:xfrm>
        </p:spPr>
        <p:txBody>
          <a:bodyPr/>
          <a:lstStyle/>
          <a:p>
            <a:r>
              <a:rPr lang="en-IN" dirty="0"/>
              <a:t>Dataset-</a:t>
            </a:r>
            <a:r>
              <a:rPr lang="en-IN" dirty="0">
                <a:solidFill>
                  <a:schemeClr val="accent1"/>
                </a:solidFill>
              </a:rPr>
              <a:t>Intro</a:t>
            </a:r>
          </a:p>
        </p:txBody>
      </p:sp>
      <p:sp>
        <p:nvSpPr>
          <p:cNvPr id="8" name="TextBox 7">
            <a:extLst>
              <a:ext uri="{FF2B5EF4-FFF2-40B4-BE49-F238E27FC236}">
                <a16:creationId xmlns:a16="http://schemas.microsoft.com/office/drawing/2014/main" id="{9670CB48-60BC-7752-7154-D8C5BDC7F159}"/>
              </a:ext>
            </a:extLst>
          </p:cNvPr>
          <p:cNvSpPr txBox="1"/>
          <p:nvPr/>
        </p:nvSpPr>
        <p:spPr>
          <a:xfrm>
            <a:off x="343876" y="914399"/>
            <a:ext cx="8456248" cy="1754326"/>
          </a:xfrm>
          <a:prstGeom prst="rect">
            <a:avLst/>
          </a:prstGeom>
          <a:noFill/>
          <a:ln>
            <a:noFill/>
          </a:ln>
        </p:spPr>
        <p:txBody>
          <a:bodyPr wrap="square" rtlCol="0">
            <a:spAutoFit/>
          </a:bodyPr>
          <a:lstStyle/>
          <a:p>
            <a:pPr algn="just"/>
            <a:r>
              <a:rPr lang="en-US" sz="1800" b="1" i="0" dirty="0">
                <a:solidFill>
                  <a:schemeClr val="bg1"/>
                </a:solidFill>
                <a:effectLst/>
                <a:latin typeface="Times New Roman" panose="02020603050405020304" pitchFamily="18" charset="0"/>
                <a:cs typeface="Times New Roman" panose="02020603050405020304" pitchFamily="18" charset="0"/>
              </a:rPr>
              <a:t>The COVID-19 pandemic has caused a worldwide health crisis, making it essential to carefully analyze data for valuable insights to respond and manage the situation effectively. As the world faces unique challenges from the virus, it's crucial to understand how it spreads and its impact. Our analysis of the data aims to provide important information to help address and manage this significant global health crisis.</a:t>
            </a:r>
            <a:endParaRPr lang="en-IN" sz="1800" b="1"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CEE3855-B276-AA66-43B3-759B091D4F3D}"/>
              </a:ext>
            </a:extLst>
          </p:cNvPr>
          <p:cNvPicPr>
            <a:picLocks noChangeAspect="1"/>
          </p:cNvPicPr>
          <p:nvPr/>
        </p:nvPicPr>
        <p:blipFill>
          <a:blip r:embed="rId3"/>
          <a:stretch>
            <a:fillRect/>
          </a:stretch>
        </p:blipFill>
        <p:spPr>
          <a:xfrm>
            <a:off x="3384062" y="2571749"/>
            <a:ext cx="5416062" cy="22659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11DBD4B2-256A-AD98-3352-270E90EFB84B}"/>
              </a:ext>
            </a:extLst>
          </p:cNvPr>
          <p:cNvSpPr txBox="1"/>
          <p:nvPr/>
        </p:nvSpPr>
        <p:spPr>
          <a:xfrm>
            <a:off x="218829" y="3248802"/>
            <a:ext cx="1946032" cy="738664"/>
          </a:xfrm>
          <a:prstGeom prst="rect">
            <a:avLst/>
          </a:prstGeom>
          <a:noFill/>
        </p:spPr>
        <p:txBody>
          <a:bodyPr wrap="square" rtlCol="0">
            <a:spAutoFit/>
          </a:bodyPr>
          <a:lstStyle/>
          <a:p>
            <a:r>
              <a:rPr lang="en-US" b="1" dirty="0">
                <a:solidFill>
                  <a:srgbClr val="00B0F0"/>
                </a:solidFill>
                <a:latin typeface="Times New Roman" panose="02020603050405020304" pitchFamily="18" charset="0"/>
                <a:cs typeface="Times New Roman" panose="02020603050405020304" pitchFamily="18" charset="0"/>
              </a:rPr>
              <a:t>SELECT</a:t>
            </a:r>
            <a:r>
              <a:rPr lang="en-US" b="1" dirty="0">
                <a:solidFill>
                  <a:schemeClr val="bg1"/>
                </a:solidFill>
                <a:latin typeface="Times New Roman" panose="02020603050405020304" pitchFamily="18" charset="0"/>
                <a:cs typeface="Times New Roman" panose="02020603050405020304" pitchFamily="18" charset="0"/>
              </a:rPr>
              <a:t> * </a:t>
            </a:r>
            <a:r>
              <a:rPr lang="en-US" b="1" dirty="0">
                <a:solidFill>
                  <a:srgbClr val="00B0F0"/>
                </a:solidFill>
                <a:latin typeface="Times New Roman" panose="02020603050405020304" pitchFamily="18" charset="0"/>
                <a:cs typeface="Times New Roman" panose="02020603050405020304" pitchFamily="18" charset="0"/>
              </a:rPr>
              <a:t>FROM</a:t>
            </a:r>
            <a:r>
              <a:rPr lang="en-US" b="1" dirty="0">
                <a:solidFill>
                  <a:schemeClr val="bg1"/>
                </a:solidFill>
                <a:latin typeface="Times New Roman" panose="02020603050405020304" pitchFamily="18" charset="0"/>
                <a:cs typeface="Times New Roman" panose="02020603050405020304" pitchFamily="18" charset="0"/>
              </a:rPr>
              <a:t> db</a:t>
            </a:r>
            <a:r>
              <a:rPr lang="en-US" b="1" dirty="0">
                <a:solidFill>
                  <a:srgbClr val="92D050"/>
                </a:solidFill>
                <a:latin typeface="Times New Roman" panose="02020603050405020304" pitchFamily="18" charset="0"/>
                <a:cs typeface="Times New Roman" panose="02020603050405020304" pitchFamily="18" charset="0"/>
              </a:rPr>
              <a:t>.` coronavirus dataset (1)`;</a:t>
            </a:r>
            <a:endParaRPr lang="en-IN" b="1" dirty="0">
              <a:solidFill>
                <a:srgbClr val="92D050"/>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2D771F01-1409-2E92-14B0-34FCF39F00F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906306" y="3335403"/>
            <a:ext cx="1172955" cy="565462"/>
          </a:xfrm>
          <a:prstGeom prst="rect">
            <a:avLst/>
          </a:prstGeom>
        </p:spPr>
      </p:pic>
    </p:spTree>
    <p:custDataLst>
      <p:tags r:id="rId1"/>
    </p:custDataLst>
    <p:extLst>
      <p:ext uri="{BB962C8B-B14F-4D97-AF65-F5344CB8AC3E}">
        <p14:creationId xmlns:p14="http://schemas.microsoft.com/office/powerpoint/2010/main" val="546098476"/>
      </p:ext>
    </p:extLst>
  </p:cSld>
  <p:clrMapOvr>
    <a:masterClrMapping/>
  </p:clrMapOvr>
  <p:transition spd="med" advTm="3484">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3"/>
                                        </p:tgtEl>
                                        <p:attrNameLst>
                                          <p:attrName>style.color</p:attrName>
                                        </p:attrNameLst>
                                      </p:cBhvr>
                                      <p:to>
                                        <a:schemeClr val="bg1"/>
                                      </p:to>
                                    </p:animClr>
                                    <p:animClr clrSpc="rgb" dir="cw">
                                      <p:cBhvr>
                                        <p:cTn id="7" dur="250" autoRev="1" fill="remove"/>
                                        <p:tgtEl>
                                          <p:spTgt spid="13"/>
                                        </p:tgtEl>
                                        <p:attrNameLst>
                                          <p:attrName>fillcolor</p:attrName>
                                        </p:attrNameLst>
                                      </p:cBhvr>
                                      <p:to>
                                        <a:schemeClr val="bg1"/>
                                      </p:to>
                                    </p:animClr>
                                    <p:set>
                                      <p:cBhvr>
                                        <p:cTn id="8" dur="250" autoRev="1" fill="remove"/>
                                        <p:tgtEl>
                                          <p:spTgt spid="13"/>
                                        </p:tgtEl>
                                        <p:attrNameLst>
                                          <p:attrName>fill.type</p:attrName>
                                        </p:attrNameLst>
                                      </p:cBhvr>
                                      <p:to>
                                        <p:strVal val="solid"/>
                                      </p:to>
                                    </p:set>
                                    <p:set>
                                      <p:cBhvr>
                                        <p:cTn id="9" dur="250" autoRev="1" fill="remove"/>
                                        <p:tgtEl>
                                          <p:spTgt spid="13"/>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nodeType="clickEffect">
                                  <p:stCondLst>
                                    <p:cond delay="0"/>
                                  </p:stCondLst>
                                  <p:childTnLst>
                                    <p:animRot by="21600000">
                                      <p:cBhvr>
                                        <p:cTn id="13" dur="2000" fill="hold"/>
                                        <p:tgtEl>
                                          <p:spTgt spid="16"/>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grpSp>
        <p:nvGrpSpPr>
          <p:cNvPr id="670" name="Google Shape;670;p32"/>
          <p:cNvGrpSpPr/>
          <p:nvPr/>
        </p:nvGrpSpPr>
        <p:grpSpPr>
          <a:xfrm>
            <a:off x="7179750" y="3152773"/>
            <a:ext cx="1937400" cy="1937400"/>
            <a:chOff x="6992175" y="3100998"/>
            <a:chExt cx="1937400" cy="1937400"/>
          </a:xfrm>
        </p:grpSpPr>
        <p:sp>
          <p:nvSpPr>
            <p:cNvPr id="671" name="Google Shape;671;p32"/>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2" name="Google Shape;672;p32"/>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673" name="Google Shape;673;p32"/>
          <p:cNvSpPr/>
          <p:nvPr/>
        </p:nvSpPr>
        <p:spPr>
          <a:xfrm>
            <a:off x="3444162" y="30480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756350" y="30480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720000" y="1182450"/>
            <a:ext cx="527700" cy="527700"/>
          </a:xfrm>
          <a:prstGeom prst="ellipse">
            <a:avLst/>
          </a:prstGeom>
          <a:gradFill>
            <a:gsLst>
              <a:gs pos="0">
                <a:schemeClr val="accent1"/>
              </a:gs>
              <a:gs pos="100000">
                <a:srgbClr val="D3E61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3435075"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6122888"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Do Hyeon" panose="020B0604020202020204" charset="-127"/>
                <a:ea typeface="Do Hyeon" panose="020B0604020202020204" charset="-127"/>
              </a:rPr>
              <a:t>Province</a:t>
            </a:r>
            <a:endParaRPr dirty="0">
              <a:solidFill>
                <a:schemeClr val="bg1"/>
              </a:solidFill>
              <a:latin typeface="Do Hyeon" panose="020B0604020202020204" charset="-127"/>
              <a:ea typeface="Do Hyeon" panose="020B0604020202020204" charset="-127"/>
            </a:endParaRPr>
          </a:p>
        </p:txBody>
      </p:sp>
      <p:sp>
        <p:nvSpPr>
          <p:cNvPr id="679" name="Google Shape;679;p32"/>
          <p:cNvSpPr txBox="1">
            <a:spLocks noGrp="1"/>
          </p:cNvSpPr>
          <p:nvPr>
            <p:ph type="title" idx="2"/>
          </p:nvPr>
        </p:nvSpPr>
        <p:spPr>
          <a:xfrm>
            <a:off x="7200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80" name="Google Shape;680;p32"/>
          <p:cNvSpPr txBox="1">
            <a:spLocks noGrp="1"/>
          </p:cNvSpPr>
          <p:nvPr>
            <p:ph type="title" idx="18"/>
          </p:nvPr>
        </p:nvSpPr>
        <p:spPr>
          <a:xfrm>
            <a:off x="713250" y="436183"/>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solidFill>
                  <a:schemeClr val="bg1"/>
                </a:solidFill>
                <a:effectLst/>
                <a:latin typeface="Do Hyeon" panose="020B0604020202020204" charset="-127"/>
                <a:ea typeface="Do Hyeon" panose="020B0604020202020204" charset="-127"/>
              </a:rPr>
              <a:t>Dataset</a:t>
            </a:r>
            <a:r>
              <a:rPr lang="en-IN" b="1" i="0" dirty="0">
                <a:solidFill>
                  <a:srgbClr val="0D0D0D"/>
                </a:solidFill>
                <a:effectLst/>
                <a:latin typeface="Do Hyeon" panose="020B0604020202020204" charset="-127"/>
                <a:ea typeface="Do Hyeon" panose="020B0604020202020204" charset="-127"/>
              </a:rPr>
              <a:t> </a:t>
            </a:r>
            <a:r>
              <a:rPr lang="en-IN" b="1" i="0" dirty="0">
                <a:solidFill>
                  <a:schemeClr val="accent1"/>
                </a:solidFill>
                <a:effectLst/>
                <a:latin typeface="Do Hyeon" panose="020B0604020202020204" charset="-127"/>
                <a:ea typeface="Do Hyeon" panose="020B0604020202020204" charset="-127"/>
              </a:rPr>
              <a:t>Overview</a:t>
            </a:r>
            <a:endParaRPr dirty="0">
              <a:solidFill>
                <a:schemeClr val="accent1"/>
              </a:solidFill>
              <a:latin typeface="Do Hyeon" panose="020B0604020202020204" charset="-127"/>
              <a:ea typeface="Do Hyeon" panose="020B0604020202020204" charset="-127"/>
            </a:endParaRPr>
          </a:p>
        </p:txBody>
      </p:sp>
      <p:sp>
        <p:nvSpPr>
          <p:cNvPr id="681" name="Google Shape;681;p32"/>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Do Hyeon" panose="020B0604020202020204" charset="-127"/>
                <a:ea typeface="Do Hyeon" panose="020B0604020202020204" charset="-127"/>
              </a:rPr>
              <a:t>Country/Region </a:t>
            </a:r>
            <a:endParaRPr dirty="0">
              <a:solidFill>
                <a:schemeClr val="bg1"/>
              </a:solidFill>
              <a:latin typeface="Do Hyeon" panose="020B0604020202020204" charset="-127"/>
              <a:ea typeface="Do Hyeon" panose="020B0604020202020204" charset="-127"/>
            </a:endParaRPr>
          </a:p>
        </p:txBody>
      </p:sp>
      <p:sp>
        <p:nvSpPr>
          <p:cNvPr id="682" name="Google Shape;682;p32"/>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Times New Roman" panose="02020603050405020304" pitchFamily="18" charset="0"/>
                <a:cs typeface="Times New Roman" panose="02020603050405020304" pitchFamily="18" charset="0"/>
              </a:rPr>
              <a:t>Geographic entity</a:t>
            </a:r>
            <a:endParaRPr dirty="0">
              <a:solidFill>
                <a:schemeClr val="bg1"/>
              </a:solidFill>
              <a:latin typeface="Times New Roman" panose="02020603050405020304" pitchFamily="18" charset="0"/>
              <a:cs typeface="Times New Roman" panose="02020603050405020304" pitchFamily="18" charset="0"/>
            </a:endParaRPr>
          </a:p>
        </p:txBody>
      </p:sp>
      <p:sp>
        <p:nvSpPr>
          <p:cNvPr id="683" name="Google Shape;683;p32"/>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Times New Roman" panose="02020603050405020304" pitchFamily="18" charset="0"/>
                <a:cs typeface="Times New Roman" panose="02020603050405020304" pitchFamily="18" charset="0"/>
              </a:rPr>
              <a:t>Geographic subdivision</a:t>
            </a:r>
            <a:endParaRPr dirty="0">
              <a:solidFill>
                <a:schemeClr val="bg1"/>
              </a:solidFill>
              <a:latin typeface="Times New Roman" panose="02020603050405020304" pitchFamily="18" charset="0"/>
              <a:cs typeface="Times New Roman" panose="02020603050405020304" pitchFamily="18" charset="0"/>
            </a:endParaRPr>
          </a:p>
        </p:txBody>
      </p:sp>
      <p:sp>
        <p:nvSpPr>
          <p:cNvPr id="684" name="Google Shape;684;p32"/>
          <p:cNvSpPr txBox="1">
            <a:spLocks noGrp="1"/>
          </p:cNvSpPr>
          <p:nvPr>
            <p:ph type="title" idx="4"/>
          </p:nvPr>
        </p:nvSpPr>
        <p:spPr>
          <a:xfrm>
            <a:off x="34038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85" name="Google Shape;685;p32"/>
          <p:cNvSpPr txBox="1">
            <a:spLocks noGrp="1"/>
          </p:cNvSpPr>
          <p:nvPr>
            <p:ph type="title" idx="6"/>
          </p:nvPr>
        </p:nvSpPr>
        <p:spPr>
          <a:xfrm>
            <a:off x="5865541" y="1742775"/>
            <a:ext cx="3251609"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Do Hyeon" panose="020B0604020202020204" charset="-127"/>
                <a:ea typeface="Do Hyeon" panose="020B0604020202020204" charset="-127"/>
              </a:rPr>
              <a:t>Latitude &amp; Longitude</a:t>
            </a:r>
            <a:endParaRPr dirty="0">
              <a:solidFill>
                <a:schemeClr val="bg1"/>
              </a:solidFill>
              <a:latin typeface="Do Hyeon" panose="020B0604020202020204" charset="-127"/>
              <a:ea typeface="Do Hyeon" panose="020B0604020202020204" charset="-127"/>
            </a:endParaRPr>
          </a:p>
        </p:txBody>
      </p:sp>
      <p:sp>
        <p:nvSpPr>
          <p:cNvPr id="686" name="Google Shape;686;p32"/>
          <p:cNvSpPr txBox="1">
            <a:spLocks noGrp="1"/>
          </p:cNvSpPr>
          <p:nvPr>
            <p:ph type="title" idx="7"/>
          </p:nvPr>
        </p:nvSpPr>
        <p:spPr>
          <a:xfrm>
            <a:off x="60876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87" name="Google Shape;687;p32"/>
          <p:cNvSpPr txBox="1">
            <a:spLocks noGrp="1"/>
          </p:cNvSpPr>
          <p:nvPr>
            <p:ph type="subTitle" idx="8"/>
          </p:nvPr>
        </p:nvSpPr>
        <p:spPr>
          <a:xfrm>
            <a:off x="6094350" y="2094737"/>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Times New Roman" panose="02020603050405020304" pitchFamily="18" charset="0"/>
                <a:cs typeface="Times New Roman" panose="02020603050405020304" pitchFamily="18" charset="0"/>
              </a:rPr>
              <a:t>Geographic coordinates</a:t>
            </a:r>
            <a:endParaRPr dirty="0">
              <a:solidFill>
                <a:schemeClr val="bg1"/>
              </a:solidFill>
              <a:latin typeface="Times New Roman" panose="02020603050405020304" pitchFamily="18" charset="0"/>
              <a:cs typeface="Times New Roman" panose="02020603050405020304" pitchFamily="18" charset="0"/>
            </a:endParaRPr>
          </a:p>
        </p:txBody>
      </p:sp>
      <p:sp>
        <p:nvSpPr>
          <p:cNvPr id="688" name="Google Shape;688;p32"/>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Do Hyeon" panose="020B0604020202020204" charset="-127"/>
                <a:ea typeface="Do Hyeon" panose="020B0604020202020204" charset="-127"/>
              </a:rPr>
              <a:t>Date</a:t>
            </a:r>
            <a:endParaRPr dirty="0">
              <a:solidFill>
                <a:schemeClr val="bg1"/>
              </a:solidFill>
              <a:latin typeface="Do Hyeon" panose="020B0604020202020204" charset="-127"/>
              <a:ea typeface="Do Hyeon" panose="020B0604020202020204" charset="-127"/>
            </a:endParaRPr>
          </a:p>
        </p:txBody>
      </p:sp>
      <p:sp>
        <p:nvSpPr>
          <p:cNvPr id="689" name="Google Shape;689;p32"/>
          <p:cNvSpPr txBox="1">
            <a:spLocks noGrp="1"/>
          </p:cNvSpPr>
          <p:nvPr>
            <p:ph type="title" idx="13"/>
          </p:nvPr>
        </p:nvSpPr>
        <p:spPr>
          <a:xfrm>
            <a:off x="720000" y="30152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90" name="Google Shape;690;p32"/>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Times New Roman" panose="02020603050405020304" pitchFamily="18" charset="0"/>
                <a:cs typeface="Times New Roman" panose="02020603050405020304" pitchFamily="18" charset="0"/>
              </a:rPr>
              <a:t>Recorded date of data</a:t>
            </a:r>
            <a:endParaRPr dirty="0">
              <a:solidFill>
                <a:schemeClr val="bg1"/>
              </a:solidFill>
              <a:latin typeface="Times New Roman" panose="02020603050405020304" pitchFamily="18" charset="0"/>
              <a:cs typeface="Times New Roman" panose="02020603050405020304" pitchFamily="18" charset="0"/>
            </a:endParaRPr>
          </a:p>
        </p:txBody>
      </p:sp>
      <p:sp>
        <p:nvSpPr>
          <p:cNvPr id="691" name="Google Shape;691;p32"/>
          <p:cNvSpPr txBox="1">
            <a:spLocks noGrp="1"/>
          </p:cNvSpPr>
          <p:nvPr>
            <p:ph type="title" idx="15"/>
          </p:nvPr>
        </p:nvSpPr>
        <p:spPr>
          <a:xfrm>
            <a:off x="3403800" y="3608375"/>
            <a:ext cx="430541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Do Hyeon" panose="020B0604020202020204" charset="-127"/>
                <a:ea typeface="Do Hyeon" panose="020B0604020202020204" charset="-127"/>
              </a:rPr>
              <a:t>Confirmed, Deaths, Recovered</a:t>
            </a:r>
            <a:endParaRPr dirty="0">
              <a:solidFill>
                <a:schemeClr val="bg1"/>
              </a:solidFill>
              <a:latin typeface="Do Hyeon" panose="020B0604020202020204" charset="-127"/>
              <a:ea typeface="Do Hyeon" panose="020B0604020202020204" charset="-127"/>
            </a:endParaRPr>
          </a:p>
        </p:txBody>
      </p:sp>
      <p:sp>
        <p:nvSpPr>
          <p:cNvPr id="692" name="Google Shape;692;p32"/>
          <p:cNvSpPr txBox="1">
            <a:spLocks noGrp="1"/>
          </p:cNvSpPr>
          <p:nvPr>
            <p:ph type="title" idx="16"/>
          </p:nvPr>
        </p:nvSpPr>
        <p:spPr>
          <a:xfrm>
            <a:off x="3403800" y="30152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93" name="Google Shape;693;p32"/>
          <p:cNvSpPr txBox="1">
            <a:spLocks noGrp="1"/>
          </p:cNvSpPr>
          <p:nvPr>
            <p:ph type="subTitle" idx="17"/>
          </p:nvPr>
        </p:nvSpPr>
        <p:spPr>
          <a:xfrm>
            <a:off x="3403800" y="4042500"/>
            <a:ext cx="430541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chemeClr val="bg1"/>
                </a:solidFill>
                <a:effectLst/>
                <a:latin typeface="Times New Roman" panose="02020603050405020304" pitchFamily="18" charset="0"/>
                <a:cs typeface="Times New Roman" panose="02020603050405020304" pitchFamily="18" charset="0"/>
              </a:rPr>
              <a:t>Diagnosed cases, Virus-related deaths, Recovered cases</a:t>
            </a:r>
            <a:endParaRPr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fade">
                                      <p:cBhvr>
                                        <p:cTn id="7" dur="500"/>
                                        <p:tgtEl>
                                          <p:spTgt spid="6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4"/>
                                        </p:tgtEl>
                                        <p:attrNameLst>
                                          <p:attrName>style.visibility</p:attrName>
                                        </p:attrNameLst>
                                      </p:cBhvr>
                                      <p:to>
                                        <p:strVal val="visible"/>
                                      </p:to>
                                    </p:set>
                                    <p:animEffect transition="in" filter="fade">
                                      <p:cBhvr>
                                        <p:cTn id="12" dur="500"/>
                                        <p:tgtEl>
                                          <p:spTgt spid="6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6"/>
                                        </p:tgtEl>
                                        <p:attrNameLst>
                                          <p:attrName>style.visibility</p:attrName>
                                        </p:attrNameLst>
                                      </p:cBhvr>
                                      <p:to>
                                        <p:strVal val="visible"/>
                                      </p:to>
                                    </p:set>
                                    <p:animEffect transition="in" filter="fade">
                                      <p:cBhvr>
                                        <p:cTn id="17" dur="500"/>
                                        <p:tgtEl>
                                          <p:spTgt spid="6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9"/>
                                        </p:tgtEl>
                                        <p:attrNameLst>
                                          <p:attrName>style.visibility</p:attrName>
                                        </p:attrNameLst>
                                      </p:cBhvr>
                                      <p:to>
                                        <p:strVal val="visible"/>
                                      </p:to>
                                    </p:set>
                                    <p:animEffect transition="in" filter="fade">
                                      <p:cBhvr>
                                        <p:cTn id="22" dur="500"/>
                                        <p:tgtEl>
                                          <p:spTgt spid="6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2"/>
                                        </p:tgtEl>
                                        <p:attrNameLst>
                                          <p:attrName>style.visibility</p:attrName>
                                        </p:attrNameLst>
                                      </p:cBhvr>
                                      <p:to>
                                        <p:strVal val="visible"/>
                                      </p:to>
                                    </p:set>
                                    <p:animEffect transition="in" filter="fade">
                                      <p:cBhvr>
                                        <p:cTn id="27" dur="500"/>
                                        <p:tgtEl>
                                          <p:spTgt spid="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 grpId="0"/>
      <p:bldP spid="684" grpId="0"/>
      <p:bldP spid="686" grpId="0"/>
      <p:bldP spid="689" grpId="0"/>
      <p:bldP spid="6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33"/>
          <p:cNvSpPr txBox="1">
            <a:spLocks noGrp="1"/>
          </p:cNvSpPr>
          <p:nvPr>
            <p:ph type="title"/>
          </p:nvPr>
        </p:nvSpPr>
        <p:spPr>
          <a:xfrm>
            <a:off x="713250" y="19531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solidFill>
                  <a:schemeClr val="bg1"/>
                </a:solidFill>
                <a:effectLst/>
                <a:latin typeface="Do Hyeon" panose="020B0604020202020204" charset="-127"/>
                <a:ea typeface="Do Hyeon" panose="020B0604020202020204" charset="-127"/>
              </a:rPr>
              <a:t>Geographic </a:t>
            </a:r>
            <a:r>
              <a:rPr lang="en-IN" b="1" i="0" dirty="0">
                <a:solidFill>
                  <a:schemeClr val="accent1"/>
                </a:solidFill>
                <a:effectLst/>
                <a:latin typeface="Do Hyeon" panose="020B0604020202020204" charset="-127"/>
                <a:ea typeface="Do Hyeon" panose="020B0604020202020204" charset="-127"/>
              </a:rPr>
              <a:t>Analysis</a:t>
            </a:r>
            <a:endParaRPr dirty="0">
              <a:solidFill>
                <a:schemeClr val="accent1"/>
              </a:solidFill>
              <a:latin typeface="Do Hyeon" panose="020B0604020202020204" charset="-127"/>
              <a:ea typeface="Do Hyeon" panose="020B0604020202020204" charset="-127"/>
            </a:endParaRPr>
          </a:p>
        </p:txBody>
      </p:sp>
      <p:grpSp>
        <p:nvGrpSpPr>
          <p:cNvPr id="708" name="Google Shape;708;p33"/>
          <p:cNvGrpSpPr/>
          <p:nvPr/>
        </p:nvGrpSpPr>
        <p:grpSpPr>
          <a:xfrm>
            <a:off x="7401100" y="-494902"/>
            <a:ext cx="1937400" cy="1937400"/>
            <a:chOff x="6992175" y="3100998"/>
            <a:chExt cx="1937400" cy="1937400"/>
          </a:xfrm>
        </p:grpSpPr>
        <p:sp>
          <p:nvSpPr>
            <p:cNvPr id="709" name="Google Shape;709;p3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0" name="Google Shape;710;p33"/>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711" name="Google Shape;711;p33"/>
          <p:cNvGrpSpPr/>
          <p:nvPr/>
        </p:nvGrpSpPr>
        <p:grpSpPr>
          <a:xfrm>
            <a:off x="-107825" y="3067475"/>
            <a:ext cx="1199400" cy="1183800"/>
            <a:chOff x="4656700" y="3810000"/>
            <a:chExt cx="1199400" cy="1183800"/>
          </a:xfrm>
        </p:grpSpPr>
        <p:sp>
          <p:nvSpPr>
            <p:cNvPr id="712" name="Google Shape;712;p3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3" name="Google Shape;713;p33"/>
            <p:cNvPicPr preferRelativeResize="0"/>
            <p:nvPr/>
          </p:nvPicPr>
          <p:blipFill>
            <a:blip r:embed="rId4">
              <a:alphaModFix/>
            </a:blip>
            <a:stretch>
              <a:fillRect/>
            </a:stretch>
          </p:blipFill>
          <p:spPr>
            <a:xfrm>
              <a:off x="4924900" y="4103575"/>
              <a:ext cx="663100" cy="596601"/>
            </a:xfrm>
            <a:prstGeom prst="rect">
              <a:avLst/>
            </a:prstGeom>
            <a:noFill/>
            <a:ln>
              <a:noFill/>
            </a:ln>
          </p:spPr>
        </p:pic>
      </p:grpSp>
      <p:sp>
        <p:nvSpPr>
          <p:cNvPr id="17" name="TextBox 16">
            <a:extLst>
              <a:ext uri="{FF2B5EF4-FFF2-40B4-BE49-F238E27FC236}">
                <a16:creationId xmlns:a16="http://schemas.microsoft.com/office/drawing/2014/main" id="{58A43376-8955-CD56-B277-3E7C2E81C129}"/>
              </a:ext>
            </a:extLst>
          </p:cNvPr>
          <p:cNvSpPr txBox="1"/>
          <p:nvPr/>
        </p:nvSpPr>
        <p:spPr>
          <a:xfrm>
            <a:off x="413739" y="693726"/>
            <a:ext cx="7956061" cy="1525418"/>
          </a:xfrm>
          <a:prstGeom prst="rect">
            <a:avLst/>
          </a:prstGeom>
          <a:noFill/>
        </p:spPr>
        <p:txBody>
          <a:bodyPr wrap="square" rtlCol="0">
            <a:spAutoFit/>
          </a:bodyPr>
          <a:lstStyle/>
          <a:p>
            <a:pPr algn="just">
              <a:lnSpc>
                <a:spcPct val="150000"/>
              </a:lnSpc>
            </a:pPr>
            <a:r>
              <a:rPr lang="en-US" sz="1600" b="1" i="0" dirty="0">
                <a:solidFill>
                  <a:schemeClr val="bg1"/>
                </a:solidFill>
                <a:effectLst/>
                <a:latin typeface="Times New Roman" panose="02020603050405020304" pitchFamily="18" charset="0"/>
                <a:cs typeface="Times New Roman" panose="02020603050405020304" pitchFamily="18" charset="0"/>
              </a:rPr>
              <a:t>In our dataset, the 'Confirmed' column represents the cumulative number of confirmed COVID-19 cases recorded within a specific geographic area and timeframe. This data enables us to track the progression of the pandemic and assess the effectiveness of containment measures implemented to mitigate its spread.</a:t>
            </a:r>
            <a:endParaRPr lang="en-IN" sz="1600" b="1" dirty="0">
              <a:solidFill>
                <a:schemeClr val="bg1"/>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4B49D9CC-6945-5892-DF4F-B88361605BC5}"/>
              </a:ext>
            </a:extLst>
          </p:cNvPr>
          <p:cNvPicPr>
            <a:picLocks noChangeAspect="1"/>
          </p:cNvPicPr>
          <p:nvPr/>
        </p:nvPicPr>
        <p:blipFill>
          <a:blip r:embed="rId5"/>
          <a:stretch>
            <a:fillRect/>
          </a:stretch>
        </p:blipFill>
        <p:spPr>
          <a:xfrm>
            <a:off x="1359775" y="2571750"/>
            <a:ext cx="5471634" cy="2171888"/>
          </a:xfrm>
          <a:prstGeom prst="rect">
            <a:avLst/>
          </a:prstGeom>
        </p:spPr>
      </p:pic>
      <p:sp>
        <p:nvSpPr>
          <p:cNvPr id="23" name="Arrow: Right 22">
            <a:extLst>
              <a:ext uri="{FF2B5EF4-FFF2-40B4-BE49-F238E27FC236}">
                <a16:creationId xmlns:a16="http://schemas.microsoft.com/office/drawing/2014/main" id="{5F59F2CC-0CEC-DE97-2700-6B01DA48058C}"/>
              </a:ext>
            </a:extLst>
          </p:cNvPr>
          <p:cNvSpPr/>
          <p:nvPr/>
        </p:nvSpPr>
        <p:spPr>
          <a:xfrm>
            <a:off x="380476" y="2638584"/>
            <a:ext cx="885998" cy="59660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Query</a:t>
            </a:r>
          </a:p>
        </p:txBody>
      </p:sp>
      <p:sp>
        <p:nvSpPr>
          <p:cNvPr id="3" name="Arrow: Left 2">
            <a:extLst>
              <a:ext uri="{FF2B5EF4-FFF2-40B4-BE49-F238E27FC236}">
                <a16:creationId xmlns:a16="http://schemas.microsoft.com/office/drawing/2014/main" id="{28F37B5E-5D63-DF70-636B-BFDA9C29942D}"/>
              </a:ext>
            </a:extLst>
          </p:cNvPr>
          <p:cNvSpPr/>
          <p:nvPr/>
        </p:nvSpPr>
        <p:spPr>
          <a:xfrm>
            <a:off x="6986954" y="4181231"/>
            <a:ext cx="937846" cy="56240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Result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3"/>
                                        </p:tgtEl>
                                        <p:attrNameLst>
                                          <p:attrName>style.color</p:attrName>
                                        </p:attrNameLst>
                                      </p:cBhvr>
                                      <p:to>
                                        <a:schemeClr val="bg1"/>
                                      </p:to>
                                    </p:animClr>
                                    <p:animClr clrSpc="rgb" dir="cw">
                                      <p:cBhvr>
                                        <p:cTn id="7" dur="250" autoRev="1" fill="remove"/>
                                        <p:tgtEl>
                                          <p:spTgt spid="23"/>
                                        </p:tgtEl>
                                        <p:attrNameLst>
                                          <p:attrName>fillcolor</p:attrName>
                                        </p:attrNameLst>
                                      </p:cBhvr>
                                      <p:to>
                                        <a:schemeClr val="bg1"/>
                                      </p:to>
                                    </p:animClr>
                                    <p:set>
                                      <p:cBhvr>
                                        <p:cTn id="8" dur="250" autoRev="1" fill="remove"/>
                                        <p:tgtEl>
                                          <p:spTgt spid="23"/>
                                        </p:tgtEl>
                                        <p:attrNameLst>
                                          <p:attrName>fill.type</p:attrName>
                                        </p:attrNameLst>
                                      </p:cBhvr>
                                      <p:to>
                                        <p:strVal val="solid"/>
                                      </p:to>
                                    </p:set>
                                    <p:set>
                                      <p:cBhvr>
                                        <p:cTn id="9" dur="250" autoRev="1" fill="remove"/>
                                        <p:tgtEl>
                                          <p:spTgt spid="23"/>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gtEl>
                                        <p:attrNameLst>
                                          <p:attrName>style.color</p:attrName>
                                        </p:attrNameLst>
                                      </p:cBhvr>
                                      <p:to>
                                        <a:schemeClr val="bg1"/>
                                      </p:to>
                                    </p:animClr>
                                    <p:animClr clrSpc="rgb" dir="cw">
                                      <p:cBhvr>
                                        <p:cTn id="14" dur="250" autoRev="1" fill="remove"/>
                                        <p:tgtEl>
                                          <p:spTgt spid="3"/>
                                        </p:tgtEl>
                                        <p:attrNameLst>
                                          <p:attrName>fillcolor</p:attrName>
                                        </p:attrNameLst>
                                      </p:cBhvr>
                                      <p:to>
                                        <a:schemeClr val="bg1"/>
                                      </p:to>
                                    </p:animClr>
                                    <p:set>
                                      <p:cBhvr>
                                        <p:cTn id="15" dur="250" autoRev="1" fill="remove"/>
                                        <p:tgtEl>
                                          <p:spTgt spid="3"/>
                                        </p:tgtEl>
                                        <p:attrNameLst>
                                          <p:attrName>fill.type</p:attrName>
                                        </p:attrNameLst>
                                      </p:cBhvr>
                                      <p:to>
                                        <p:strVal val="solid"/>
                                      </p:to>
                                    </p:set>
                                    <p:set>
                                      <p:cBhvr>
                                        <p:cTn id="16"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7D6B-08BD-4E07-489F-EE5341088204}"/>
              </a:ext>
            </a:extLst>
          </p:cNvPr>
          <p:cNvSpPr>
            <a:spLocks noGrp="1"/>
          </p:cNvSpPr>
          <p:nvPr>
            <p:ph type="title"/>
          </p:nvPr>
        </p:nvSpPr>
        <p:spPr>
          <a:xfrm>
            <a:off x="641820" y="116943"/>
            <a:ext cx="7717500" cy="478200"/>
          </a:xfrm>
        </p:spPr>
        <p:txBody>
          <a:bodyPr/>
          <a:lstStyle/>
          <a:p>
            <a:r>
              <a:rPr lang="en-IN" b="1" i="0" dirty="0">
                <a:solidFill>
                  <a:schemeClr val="bg1"/>
                </a:solidFill>
                <a:effectLst/>
                <a:latin typeface="Do Hyeon" panose="020B0604020202020204" charset="-127"/>
                <a:ea typeface="Do Hyeon" panose="020B0604020202020204" charset="-127"/>
              </a:rPr>
              <a:t>Geographic </a:t>
            </a:r>
            <a:r>
              <a:rPr lang="en-IN" b="1" i="0" dirty="0">
                <a:solidFill>
                  <a:schemeClr val="accent1"/>
                </a:solidFill>
                <a:effectLst/>
                <a:latin typeface="Do Hyeon" panose="020B0604020202020204" charset="-127"/>
                <a:ea typeface="Do Hyeon" panose="020B0604020202020204" charset="-127"/>
              </a:rPr>
              <a:t>Analysis</a:t>
            </a:r>
            <a:endParaRPr lang="en-IN" dirty="0"/>
          </a:p>
        </p:txBody>
      </p:sp>
      <p:pic>
        <p:nvPicPr>
          <p:cNvPr id="15" name="Picture 14">
            <a:extLst>
              <a:ext uri="{FF2B5EF4-FFF2-40B4-BE49-F238E27FC236}">
                <a16:creationId xmlns:a16="http://schemas.microsoft.com/office/drawing/2014/main" id="{2A407734-E845-1D9E-7D62-B83F9B881BEA}"/>
              </a:ext>
            </a:extLst>
          </p:cNvPr>
          <p:cNvPicPr>
            <a:picLocks noChangeAspect="1"/>
          </p:cNvPicPr>
          <p:nvPr/>
        </p:nvPicPr>
        <p:blipFill>
          <a:blip r:embed="rId2"/>
          <a:stretch>
            <a:fillRect/>
          </a:stretch>
        </p:blipFill>
        <p:spPr>
          <a:xfrm>
            <a:off x="251555" y="1896369"/>
            <a:ext cx="5406783" cy="3130188"/>
          </a:xfrm>
          <a:prstGeom prst="rect">
            <a:avLst/>
          </a:prstGeom>
        </p:spPr>
      </p:pic>
      <p:sp>
        <p:nvSpPr>
          <p:cNvPr id="19" name="TextBox 18">
            <a:extLst>
              <a:ext uri="{FF2B5EF4-FFF2-40B4-BE49-F238E27FC236}">
                <a16:creationId xmlns:a16="http://schemas.microsoft.com/office/drawing/2014/main" id="{CBD0A54B-500A-BFF1-5F76-2F7421BA135C}"/>
              </a:ext>
            </a:extLst>
          </p:cNvPr>
          <p:cNvSpPr txBox="1"/>
          <p:nvPr/>
        </p:nvSpPr>
        <p:spPr>
          <a:xfrm>
            <a:off x="251555" y="572930"/>
            <a:ext cx="8654339" cy="1323439"/>
          </a:xfrm>
          <a:prstGeom prst="rect">
            <a:avLst/>
          </a:prstGeom>
          <a:noFill/>
        </p:spPr>
        <p:txBody>
          <a:bodyPr wrap="square" rtlCol="0">
            <a:spAutoFit/>
          </a:bodyPr>
          <a:lstStyle/>
          <a:p>
            <a:pPr algn="just"/>
            <a:r>
              <a:rPr lang="en-US" sz="2000" b="1" i="0" dirty="0">
                <a:solidFill>
                  <a:schemeClr val="bg1"/>
                </a:solidFill>
                <a:effectLst/>
                <a:latin typeface="Times New Roman" panose="02020603050405020304" pitchFamily="18" charset="0"/>
                <a:cs typeface="Times New Roman" panose="02020603050405020304" pitchFamily="18" charset="0"/>
              </a:rPr>
              <a:t>These statistical measures provide valuable insights into the extent and variability of COVID-19 spread across different regions or periods, aiding in understanding the pandemic's dynamics and informing public health interventions.</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1" name="Rectangle: Folded Corner 20">
            <a:extLst>
              <a:ext uri="{FF2B5EF4-FFF2-40B4-BE49-F238E27FC236}">
                <a16:creationId xmlns:a16="http://schemas.microsoft.com/office/drawing/2014/main" id="{09A71214-0A83-BCE3-7F91-B990AAC428CC}"/>
              </a:ext>
            </a:extLst>
          </p:cNvPr>
          <p:cNvSpPr/>
          <p:nvPr/>
        </p:nvSpPr>
        <p:spPr>
          <a:xfrm>
            <a:off x="6028369" y="2021416"/>
            <a:ext cx="2766647" cy="1800308"/>
          </a:xfrm>
          <a:prstGeom prst="foldedCorner">
            <a:avLst/>
          </a:prstGeom>
          <a:solidFill>
            <a:schemeClr val="bg2"/>
          </a:solidFill>
          <a:ln>
            <a:noFill/>
          </a:ln>
          <a:effectLst>
            <a:glow rad="139700">
              <a:schemeClr val="accent1">
                <a:satMod val="175000"/>
                <a:alpha val="40000"/>
              </a:schemeClr>
            </a:glow>
            <a:outerShdw blurRad="40000" dist="23000" dir="5400000" rotWithShape="0">
              <a:srgbClr val="000000">
                <a:alpha val="35000"/>
              </a:srgbClr>
            </a:outerShdw>
          </a:effectLst>
          <a:scene3d>
            <a:camera prst="obliqueTopRight"/>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b="1" i="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1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1600" b="1" i="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Turkey's confirmed COVID-19 cases stand at 8,232,225, visually represented on the map, reflecting the widespread impact of the virus across the nation.</a:t>
            </a:r>
            <a:endParaRPr lang="en-IN" sz="1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0140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 calcmode="lin" valueType="num">
                                      <p:cBhvr>
                                        <p:cTn id="14" dur="1000" fill="hold"/>
                                        <p:tgtEl>
                                          <p:spTgt spid="21"/>
                                        </p:tgtEl>
                                        <p:attrNameLst>
                                          <p:attrName>style.rotation</p:attrName>
                                        </p:attrNameLst>
                                      </p:cBhvr>
                                      <p:tavLst>
                                        <p:tav tm="0">
                                          <p:val>
                                            <p:fltVal val="90"/>
                                          </p:val>
                                        </p:tav>
                                        <p:tav tm="100000">
                                          <p:val>
                                            <p:fltVal val="0"/>
                                          </p:val>
                                        </p:tav>
                                      </p:tavLst>
                                    </p:anim>
                                    <p:animEffect transition="in" filter="fade">
                                      <p:cBhvr>
                                        <p:cTn id="1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7" name="Google Shape;737;p35"/>
          <p:cNvSpPr txBox="1">
            <a:spLocks noGrp="1"/>
          </p:cNvSpPr>
          <p:nvPr>
            <p:ph type="title" idx="2"/>
          </p:nvPr>
        </p:nvSpPr>
        <p:spPr>
          <a:xfrm>
            <a:off x="1179095" y="59080"/>
            <a:ext cx="7333434" cy="6066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0" i="0" dirty="0">
                <a:solidFill>
                  <a:schemeClr val="bg1"/>
                </a:solidFill>
                <a:effectLst/>
                <a:latin typeface="Do Hyeon" panose="020B0604020202020204" charset="-127"/>
                <a:ea typeface="Do Hyeon" panose="020B0604020202020204" charset="-127"/>
              </a:rPr>
              <a:t>Fatalities </a:t>
            </a:r>
            <a:r>
              <a:rPr lang="en-IN" sz="3600" b="0" i="0" dirty="0">
                <a:solidFill>
                  <a:schemeClr val="accent1"/>
                </a:solidFill>
                <a:effectLst/>
                <a:latin typeface="Do Hyeon" panose="020B0604020202020204" charset="-127"/>
                <a:ea typeface="Do Hyeon" panose="020B0604020202020204" charset="-127"/>
              </a:rPr>
              <a:t>Analysis</a:t>
            </a:r>
            <a:endParaRPr sz="8000" dirty="0">
              <a:solidFill>
                <a:schemeClr val="accent1"/>
              </a:solidFill>
              <a:latin typeface="Do Hyeon" panose="020B0604020202020204" charset="-127"/>
              <a:ea typeface="Do Hyeon" panose="020B0604020202020204" charset="-127"/>
            </a:endParaRPr>
          </a:p>
        </p:txBody>
      </p:sp>
      <p:sp>
        <p:nvSpPr>
          <p:cNvPr id="2" name="TextBox 1">
            <a:extLst>
              <a:ext uri="{FF2B5EF4-FFF2-40B4-BE49-F238E27FC236}">
                <a16:creationId xmlns:a16="http://schemas.microsoft.com/office/drawing/2014/main" id="{A991D4C2-6CFA-4AC2-0A23-A4D23E692EED}"/>
              </a:ext>
            </a:extLst>
          </p:cNvPr>
          <p:cNvSpPr txBox="1"/>
          <p:nvPr/>
        </p:nvSpPr>
        <p:spPr>
          <a:xfrm>
            <a:off x="252663" y="689812"/>
            <a:ext cx="8638674" cy="1525418"/>
          </a:xfrm>
          <a:prstGeom prst="rect">
            <a:avLst/>
          </a:prstGeom>
          <a:noFill/>
        </p:spPr>
        <p:txBody>
          <a:bodyPr wrap="square" rtlCol="0">
            <a:spAutoFit/>
          </a:bodyPr>
          <a:lstStyle/>
          <a:p>
            <a:pPr>
              <a:lnSpc>
                <a:spcPct val="150000"/>
              </a:lnSpc>
            </a:pPr>
            <a:r>
              <a:rPr lang="en-US" sz="1600" b="1" i="0" dirty="0">
                <a:solidFill>
                  <a:schemeClr val="bg1"/>
                </a:solidFill>
                <a:effectLst/>
                <a:latin typeface="Times New Roman" panose="02020603050405020304" pitchFamily="18" charset="0"/>
                <a:cs typeface="Times New Roman" panose="02020603050405020304" pitchFamily="18" charset="0"/>
              </a:rPr>
              <a:t>This query provides comprehensive statistical insights into death cases per month. By summing up the total number of deaths and calculating the average, variance, and standard deviation, it offers a holistic view of mortality trends over time. These measures help identify patterns, fluctuations, and the overall volatility of death rates throughout the pandemic.</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68AC09-ADE1-56E7-B349-3193D180BC28}"/>
              </a:ext>
            </a:extLst>
          </p:cNvPr>
          <p:cNvSpPr txBox="1"/>
          <p:nvPr/>
        </p:nvSpPr>
        <p:spPr>
          <a:xfrm>
            <a:off x="348916" y="2571750"/>
            <a:ext cx="3236495" cy="1815882"/>
          </a:xfrm>
          <a:prstGeom prst="rect">
            <a:avLst/>
          </a:prstGeom>
          <a:noFill/>
        </p:spPr>
        <p:txBody>
          <a:bodyPr wrap="square" rtlCol="0">
            <a:spAutoFit/>
          </a:bodyPr>
          <a:lstStyle/>
          <a:p>
            <a:pPr algn="ctr"/>
            <a:r>
              <a:rPr lang="en-US" b="1" dirty="0">
                <a:solidFill>
                  <a:srgbClr val="00B0F0"/>
                </a:solidFill>
                <a:latin typeface="Times New Roman" panose="02020603050405020304" pitchFamily="18" charset="0"/>
                <a:cs typeface="Times New Roman" panose="02020603050405020304" pitchFamily="18" charset="0"/>
              </a:rPr>
              <a:t>SELECT</a:t>
            </a:r>
            <a:r>
              <a:rPr lang="en-US" b="1" dirty="0">
                <a:solidFill>
                  <a:schemeClr val="bg1"/>
                </a:solidFill>
                <a:latin typeface="Times New Roman" panose="02020603050405020304" pitchFamily="18" charset="0"/>
                <a:cs typeface="Times New Roman" panose="02020603050405020304" pitchFamily="18" charset="0"/>
              </a:rPr>
              <a:t> </a:t>
            </a:r>
            <a:r>
              <a:rPr lang="en-US" b="1" dirty="0">
                <a:solidFill>
                  <a:schemeClr val="accent1">
                    <a:lumMod val="75000"/>
                  </a:schemeClr>
                </a:solidFill>
                <a:latin typeface="Times New Roman" panose="02020603050405020304" pitchFamily="18" charset="0"/>
                <a:cs typeface="Times New Roman" panose="02020603050405020304" pitchFamily="18" charset="0"/>
              </a:rPr>
              <a:t>SUM</a:t>
            </a:r>
            <a:r>
              <a:rPr lang="en-US" b="1" dirty="0">
                <a:solidFill>
                  <a:schemeClr val="bg1"/>
                </a:solidFill>
                <a:latin typeface="Times New Roman" panose="02020603050405020304" pitchFamily="18" charset="0"/>
                <a:cs typeface="Times New Roman" panose="02020603050405020304" pitchFamily="18" charset="0"/>
              </a:rPr>
              <a:t>(Deaths) </a:t>
            </a:r>
            <a:r>
              <a:rPr lang="en-US" b="1" dirty="0">
                <a:solidFill>
                  <a:srgbClr val="92D050"/>
                </a:solidFill>
                <a:latin typeface="Times New Roman" panose="02020603050405020304" pitchFamily="18" charset="0"/>
                <a:cs typeface="Times New Roman" panose="02020603050405020304" pitchFamily="18" charset="0"/>
              </a:rPr>
              <a:t>AS</a:t>
            </a:r>
            <a:r>
              <a:rPr lang="en-US" b="1" dirty="0">
                <a:solidFill>
                  <a:schemeClr val="bg1"/>
                </a:solidFill>
                <a:latin typeface="Times New Roman" panose="02020603050405020304" pitchFamily="18" charset="0"/>
                <a:cs typeface="Times New Roman" panose="02020603050405020304" pitchFamily="18" charset="0"/>
              </a:rPr>
              <a:t> total_deaths, </a:t>
            </a:r>
            <a:r>
              <a:rPr lang="en-US" b="1" dirty="0">
                <a:solidFill>
                  <a:schemeClr val="accent1">
                    <a:lumMod val="75000"/>
                  </a:schemeClr>
                </a:solidFill>
                <a:latin typeface="Times New Roman" panose="02020603050405020304" pitchFamily="18" charset="0"/>
                <a:cs typeface="Times New Roman" panose="02020603050405020304" pitchFamily="18" charset="0"/>
              </a:rPr>
              <a:t>AVG</a:t>
            </a:r>
            <a:r>
              <a:rPr lang="en-US" b="1" dirty="0">
                <a:solidFill>
                  <a:schemeClr val="bg1"/>
                </a:solidFill>
                <a:latin typeface="Times New Roman" panose="02020603050405020304" pitchFamily="18" charset="0"/>
                <a:cs typeface="Times New Roman" panose="02020603050405020304" pitchFamily="18" charset="0"/>
              </a:rPr>
              <a:t>(Deaths) </a:t>
            </a:r>
            <a:r>
              <a:rPr lang="en-US" b="1" dirty="0">
                <a:solidFill>
                  <a:srgbClr val="92D050"/>
                </a:solidFill>
                <a:latin typeface="Times New Roman" panose="02020603050405020304" pitchFamily="18" charset="0"/>
                <a:cs typeface="Times New Roman" panose="02020603050405020304" pitchFamily="18" charset="0"/>
              </a:rPr>
              <a:t>AS </a:t>
            </a:r>
            <a:r>
              <a:rPr lang="en-US" b="1" dirty="0">
                <a:solidFill>
                  <a:schemeClr val="bg1"/>
                </a:solidFill>
                <a:latin typeface="Times New Roman" panose="02020603050405020304" pitchFamily="18" charset="0"/>
                <a:cs typeface="Times New Roman" panose="02020603050405020304" pitchFamily="18" charset="0"/>
              </a:rPr>
              <a:t>avg_deaths, </a:t>
            </a:r>
            <a:r>
              <a:rPr lang="en-US" b="1" dirty="0">
                <a:solidFill>
                  <a:schemeClr val="accent1">
                    <a:lumMod val="75000"/>
                  </a:schemeClr>
                </a:solidFill>
                <a:latin typeface="Times New Roman" panose="02020603050405020304" pitchFamily="18" charset="0"/>
                <a:cs typeface="Times New Roman" panose="02020603050405020304" pitchFamily="18" charset="0"/>
              </a:rPr>
              <a:t>VARIANCE</a:t>
            </a:r>
            <a:r>
              <a:rPr lang="en-US" b="1" dirty="0">
                <a:solidFill>
                  <a:schemeClr val="bg1"/>
                </a:solidFill>
                <a:latin typeface="Times New Roman" panose="02020603050405020304" pitchFamily="18" charset="0"/>
                <a:cs typeface="Times New Roman" panose="02020603050405020304" pitchFamily="18" charset="0"/>
              </a:rPr>
              <a:t>(Deaths) </a:t>
            </a:r>
            <a:r>
              <a:rPr lang="en-US" b="1" dirty="0">
                <a:solidFill>
                  <a:srgbClr val="92D050"/>
                </a:solidFill>
                <a:latin typeface="Times New Roman" panose="02020603050405020304" pitchFamily="18" charset="0"/>
                <a:cs typeface="Times New Roman" panose="02020603050405020304" pitchFamily="18" charset="0"/>
              </a:rPr>
              <a:t>AS </a:t>
            </a:r>
            <a:r>
              <a:rPr lang="en-US" b="1" dirty="0">
                <a:solidFill>
                  <a:schemeClr val="bg1"/>
                </a:solidFill>
                <a:latin typeface="Times New Roman" panose="02020603050405020304" pitchFamily="18" charset="0"/>
                <a:cs typeface="Times New Roman" panose="02020603050405020304" pitchFamily="18" charset="0"/>
              </a:rPr>
              <a:t>variance_deaths,       </a:t>
            </a:r>
            <a:r>
              <a:rPr lang="en-US" b="1" dirty="0">
                <a:solidFill>
                  <a:schemeClr val="accent1">
                    <a:lumMod val="75000"/>
                  </a:schemeClr>
                </a:solidFill>
                <a:latin typeface="Times New Roman" panose="02020603050405020304" pitchFamily="18" charset="0"/>
                <a:cs typeface="Times New Roman" panose="02020603050405020304" pitchFamily="18" charset="0"/>
              </a:rPr>
              <a:t>STDDEV_POP</a:t>
            </a:r>
            <a:r>
              <a:rPr lang="en-US" b="1" dirty="0">
                <a:solidFill>
                  <a:schemeClr val="bg1"/>
                </a:solidFill>
                <a:latin typeface="Times New Roman" panose="02020603050405020304" pitchFamily="18" charset="0"/>
                <a:cs typeface="Times New Roman" panose="02020603050405020304" pitchFamily="18" charset="0"/>
              </a:rPr>
              <a:t>(Deaths) </a:t>
            </a:r>
            <a:r>
              <a:rPr lang="en-US" b="1" dirty="0">
                <a:solidFill>
                  <a:srgbClr val="92D050"/>
                </a:solidFill>
                <a:latin typeface="Times New Roman" panose="02020603050405020304" pitchFamily="18" charset="0"/>
                <a:cs typeface="Times New Roman" panose="02020603050405020304" pitchFamily="18" charset="0"/>
              </a:rPr>
              <a:t>AS</a:t>
            </a:r>
            <a:r>
              <a:rPr lang="en-US" b="1" dirty="0">
                <a:solidFill>
                  <a:schemeClr val="bg1"/>
                </a:solidFill>
                <a:latin typeface="Times New Roman" panose="02020603050405020304" pitchFamily="18" charset="0"/>
                <a:cs typeface="Times New Roman" panose="02020603050405020304" pitchFamily="18" charset="0"/>
              </a:rPr>
              <a:t> std_dev_deaths </a:t>
            </a:r>
            <a:r>
              <a:rPr lang="en-US" b="1" dirty="0">
                <a:solidFill>
                  <a:srgbClr val="00B0F0"/>
                </a:solidFill>
                <a:latin typeface="Times New Roman" panose="02020603050405020304" pitchFamily="18" charset="0"/>
                <a:cs typeface="Times New Roman" panose="02020603050405020304" pitchFamily="18" charset="0"/>
              </a:rPr>
              <a:t>FROM</a:t>
            </a:r>
            <a:r>
              <a:rPr lang="en-US" b="1" dirty="0">
                <a:solidFill>
                  <a:schemeClr val="bg1"/>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`coronavirus dataset (1)`</a:t>
            </a:r>
            <a:r>
              <a:rPr lang="en-US" b="1" dirty="0">
                <a:solidFill>
                  <a:schemeClr val="bg1"/>
                </a:solidFill>
                <a:latin typeface="Times New Roman" panose="02020603050405020304" pitchFamily="18" charset="0"/>
                <a:cs typeface="Times New Roman" panose="02020603050405020304" pitchFamily="18" charset="0"/>
              </a:rPr>
              <a:t> GROUP BY </a:t>
            </a:r>
            <a:r>
              <a:rPr lang="en-US" b="1" dirty="0">
                <a:solidFill>
                  <a:srgbClr val="92D050"/>
                </a:solidFill>
                <a:latin typeface="Times New Roman" panose="02020603050405020304" pitchFamily="18" charset="0"/>
                <a:cs typeface="Times New Roman" panose="02020603050405020304" pitchFamily="18" charset="0"/>
              </a:rPr>
              <a:t>MONTH(Date);</a:t>
            </a:r>
            <a:endParaRPr lang="en-IN" b="1" dirty="0">
              <a:solidFill>
                <a:srgbClr val="92D05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789FE6-7CBD-F9CE-8254-3C1C73155C4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478433" y="3038624"/>
            <a:ext cx="1093568" cy="565462"/>
          </a:xfrm>
          <a:prstGeom prst="rect">
            <a:avLst/>
          </a:prstGeom>
        </p:spPr>
      </p:pic>
      <p:pic>
        <p:nvPicPr>
          <p:cNvPr id="6" name="Picture 5">
            <a:extLst>
              <a:ext uri="{FF2B5EF4-FFF2-40B4-BE49-F238E27FC236}">
                <a16:creationId xmlns:a16="http://schemas.microsoft.com/office/drawing/2014/main" id="{A270D975-C144-C761-F89F-6648DAA845CC}"/>
              </a:ext>
            </a:extLst>
          </p:cNvPr>
          <p:cNvPicPr>
            <a:picLocks noChangeAspect="1"/>
          </p:cNvPicPr>
          <p:nvPr/>
        </p:nvPicPr>
        <p:blipFill>
          <a:blip r:embed="rId5"/>
          <a:stretch>
            <a:fillRect/>
          </a:stretch>
        </p:blipFill>
        <p:spPr>
          <a:xfrm>
            <a:off x="4731535" y="2308686"/>
            <a:ext cx="4159802" cy="2590800"/>
          </a:xfrm>
          <a:prstGeom prst="rect">
            <a:avLst/>
          </a:prstGeom>
          <a:ln>
            <a:solidFill>
              <a:srgbClr val="FFFF00"/>
            </a:solidFill>
          </a:ln>
          <a:effectLst>
            <a:glow rad="101600">
              <a:schemeClr val="accent1">
                <a:satMod val="175000"/>
                <a:alpha val="40000"/>
              </a:schemeClr>
            </a:glow>
          </a:effec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4"/>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E5BB92-4533-EC94-8C5E-C484C5160DC0}"/>
              </a:ext>
            </a:extLst>
          </p:cNvPr>
          <p:cNvSpPr>
            <a:spLocks noGrp="1"/>
          </p:cNvSpPr>
          <p:nvPr>
            <p:ph type="title" idx="2"/>
          </p:nvPr>
        </p:nvSpPr>
        <p:spPr>
          <a:xfrm>
            <a:off x="2281618" y="0"/>
            <a:ext cx="4709100" cy="607662"/>
          </a:xfrm>
        </p:spPr>
        <p:txBody>
          <a:bodyPr/>
          <a:lstStyle/>
          <a:p>
            <a:r>
              <a:rPr lang="en-IN" sz="3200" b="0" i="0" dirty="0">
                <a:solidFill>
                  <a:schemeClr val="bg1"/>
                </a:solidFill>
                <a:effectLst/>
                <a:latin typeface="Do Hyeon" panose="020B0604020202020204" charset="-127"/>
                <a:ea typeface="Do Hyeon" panose="020B0604020202020204" charset="-127"/>
              </a:rPr>
              <a:t>Fatalities </a:t>
            </a:r>
            <a:r>
              <a:rPr lang="en-IN" sz="3200" b="0" i="0" dirty="0">
                <a:solidFill>
                  <a:schemeClr val="accent1"/>
                </a:solidFill>
                <a:effectLst/>
                <a:latin typeface="Do Hyeon" panose="020B0604020202020204" charset="-127"/>
                <a:ea typeface="Do Hyeon" panose="020B0604020202020204" charset="-127"/>
              </a:rPr>
              <a:t>Analysis</a:t>
            </a:r>
            <a:endParaRPr lang="en-IN" sz="3200" dirty="0"/>
          </a:p>
        </p:txBody>
      </p:sp>
      <p:pic>
        <p:nvPicPr>
          <p:cNvPr id="6" name="Picture 5">
            <a:extLst>
              <a:ext uri="{FF2B5EF4-FFF2-40B4-BE49-F238E27FC236}">
                <a16:creationId xmlns:a16="http://schemas.microsoft.com/office/drawing/2014/main" id="{C5F5F0A9-6578-9FF9-30C4-501250D079D6}"/>
              </a:ext>
            </a:extLst>
          </p:cNvPr>
          <p:cNvPicPr>
            <a:picLocks noChangeAspect="1"/>
          </p:cNvPicPr>
          <p:nvPr/>
        </p:nvPicPr>
        <p:blipFill>
          <a:blip r:embed="rId2"/>
          <a:stretch>
            <a:fillRect/>
          </a:stretch>
        </p:blipFill>
        <p:spPr>
          <a:xfrm>
            <a:off x="1291817" y="1580147"/>
            <a:ext cx="6560366" cy="34410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a:extLst>
              <a:ext uri="{FF2B5EF4-FFF2-40B4-BE49-F238E27FC236}">
                <a16:creationId xmlns:a16="http://schemas.microsoft.com/office/drawing/2014/main" id="{3DA37AE4-53D2-95AC-68F7-8F54BDF5C76F}"/>
              </a:ext>
            </a:extLst>
          </p:cNvPr>
          <p:cNvSpPr txBox="1"/>
          <p:nvPr/>
        </p:nvSpPr>
        <p:spPr>
          <a:xfrm>
            <a:off x="184484" y="556982"/>
            <a:ext cx="8855242" cy="1023165"/>
          </a:xfrm>
          <a:prstGeom prst="rect">
            <a:avLst/>
          </a:prstGeom>
          <a:noFill/>
        </p:spPr>
        <p:txBody>
          <a:bodyPr wrap="square" rtlCol="0">
            <a:spAutoFit/>
          </a:bodyPr>
          <a:lstStyle/>
          <a:p>
            <a:pPr>
              <a:lnSpc>
                <a:spcPct val="150000"/>
              </a:lnSpc>
            </a:pPr>
            <a:r>
              <a:rPr lang="en-US" b="1" i="0" dirty="0">
                <a:solidFill>
                  <a:schemeClr val="bg1"/>
                </a:solidFill>
                <a:effectLst/>
                <a:latin typeface="Times New Roman" panose="02020603050405020304" pitchFamily="18" charset="0"/>
                <a:cs typeface="Times New Roman" panose="02020603050405020304" pitchFamily="18" charset="0"/>
              </a:rPr>
              <a:t>The analysis of death cases reveals disparities in COVID-19 impact among countries. Afghanistan has relatively fewer deaths, while India faces challenges with higher mortality rates. Understanding these variations helps in targeted interventions and resource allocation to combat the spread effectively.</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448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9901-352E-89AA-2149-7F388DE4FC5E}"/>
              </a:ext>
            </a:extLst>
          </p:cNvPr>
          <p:cNvSpPr>
            <a:spLocks noGrp="1"/>
          </p:cNvSpPr>
          <p:nvPr>
            <p:ph type="title"/>
          </p:nvPr>
        </p:nvSpPr>
        <p:spPr>
          <a:xfrm>
            <a:off x="719975" y="63248"/>
            <a:ext cx="7717500" cy="478200"/>
          </a:xfrm>
        </p:spPr>
        <p:txBody>
          <a:bodyPr/>
          <a:lstStyle/>
          <a:p>
            <a:r>
              <a:rPr lang="en-IN" sz="3200" b="0" i="0" dirty="0">
                <a:solidFill>
                  <a:schemeClr val="bg1"/>
                </a:solidFill>
                <a:effectLst/>
                <a:latin typeface="Do Hyeon" panose="020B0604020202020204" charset="-127"/>
                <a:ea typeface="Do Hyeon" panose="020B0604020202020204" charset="-127"/>
              </a:rPr>
              <a:t>Recovery </a:t>
            </a:r>
            <a:r>
              <a:rPr lang="en-IN" sz="3200" b="0" i="0" dirty="0">
                <a:solidFill>
                  <a:schemeClr val="accent1"/>
                </a:solidFill>
                <a:effectLst/>
                <a:latin typeface="Do Hyeon" panose="020B0604020202020204" charset="-127"/>
                <a:ea typeface="Do Hyeon" panose="020B0604020202020204" charset="-127"/>
              </a:rPr>
              <a:t>Analysis</a:t>
            </a:r>
            <a:endParaRPr lang="en-IN" sz="3200" dirty="0">
              <a:solidFill>
                <a:schemeClr val="accent1"/>
              </a:solidFill>
              <a:latin typeface="Do Hyeon" panose="020B0604020202020204" charset="-127"/>
              <a:ea typeface="Do Hyeon" panose="020B0604020202020204" charset="-127"/>
            </a:endParaRPr>
          </a:p>
        </p:txBody>
      </p:sp>
      <p:sp>
        <p:nvSpPr>
          <p:cNvPr id="9" name="TextBox 8">
            <a:extLst>
              <a:ext uri="{FF2B5EF4-FFF2-40B4-BE49-F238E27FC236}">
                <a16:creationId xmlns:a16="http://schemas.microsoft.com/office/drawing/2014/main" id="{520FC8EC-4359-C317-7491-2489144C712D}"/>
              </a:ext>
            </a:extLst>
          </p:cNvPr>
          <p:cNvSpPr txBox="1"/>
          <p:nvPr/>
        </p:nvSpPr>
        <p:spPr>
          <a:xfrm>
            <a:off x="719975" y="454755"/>
            <a:ext cx="8049846" cy="1156086"/>
          </a:xfrm>
          <a:prstGeom prst="rect">
            <a:avLst/>
          </a:prstGeom>
          <a:noFill/>
        </p:spPr>
        <p:txBody>
          <a:bodyPr wrap="square" rtlCol="0">
            <a:spAutoFit/>
          </a:bodyPr>
          <a:lstStyle/>
          <a:p>
            <a:pPr>
              <a:lnSpc>
                <a:spcPct val="150000"/>
              </a:lnSpc>
            </a:pPr>
            <a:r>
              <a:rPr lang="en-US" sz="1600" b="1" i="0" dirty="0">
                <a:solidFill>
                  <a:schemeClr val="bg1"/>
                </a:solidFill>
                <a:effectLst/>
                <a:latin typeface="Times New Roman" panose="02020603050405020304" pitchFamily="18" charset="0"/>
                <a:cs typeface="Times New Roman" panose="02020603050405020304" pitchFamily="18" charset="0"/>
              </a:rPr>
              <a:t>Recovery analysis and the query provided are vital for evaluating the global COVID-19 response, assessing healthcare system effectiveness, and guiding decisions to promote patient recovery and mitigate virus impact.</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18551C0-AD48-F867-C0B9-680F21258BCA}"/>
              </a:ext>
            </a:extLst>
          </p:cNvPr>
          <p:cNvSpPr txBox="1"/>
          <p:nvPr/>
        </p:nvSpPr>
        <p:spPr>
          <a:xfrm>
            <a:off x="457680" y="4165525"/>
            <a:ext cx="7556517" cy="523220"/>
          </a:xfrm>
          <a:prstGeom prst="rect">
            <a:avLst/>
          </a:prstGeom>
          <a:noFill/>
        </p:spPr>
        <p:txBody>
          <a:bodyPr wrap="square" rtlCol="0">
            <a:spAutoFit/>
          </a:bodyPr>
          <a:lstStyle/>
          <a:p>
            <a:r>
              <a:rPr lang="en-US" b="1" dirty="0">
                <a:solidFill>
                  <a:schemeClr val="bg1"/>
                </a:solidFill>
                <a:effectLst/>
                <a:latin typeface="Times New Roman" panose="02020603050405020304" pitchFamily="18" charset="0"/>
                <a:cs typeface="Times New Roman" panose="02020603050405020304" pitchFamily="18" charset="0"/>
              </a:rPr>
              <a:t>The query identifies the top 5 countries with the highest number of recovered cases, providing insights into regions where recovery efforts have been most successful.</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564993F-548F-0C63-B53E-14AA035C0CA2}"/>
              </a:ext>
            </a:extLst>
          </p:cNvPr>
          <p:cNvSpPr txBox="1"/>
          <p:nvPr/>
        </p:nvSpPr>
        <p:spPr>
          <a:xfrm>
            <a:off x="376099" y="1863164"/>
            <a:ext cx="3336210" cy="1669496"/>
          </a:xfrm>
          <a:prstGeom prst="rect">
            <a:avLst/>
          </a:prstGeom>
          <a:noFill/>
        </p:spPr>
        <p:txBody>
          <a:bodyPr wrap="square" rtlCol="0">
            <a:spAutoFit/>
          </a:bodyPr>
          <a:lstStyle/>
          <a:p>
            <a:pPr algn="ctr">
              <a:lnSpc>
                <a:spcPct val="150000"/>
              </a:lnSpc>
            </a:pPr>
            <a:r>
              <a:rPr lang="en-US" dirty="0">
                <a:solidFill>
                  <a:srgbClr val="00B0F0"/>
                </a:solidFill>
                <a:latin typeface="Times New Roman" panose="02020603050405020304" pitchFamily="18" charset="0"/>
                <a:cs typeface="Times New Roman" panose="02020603050405020304" pitchFamily="18" charset="0"/>
              </a:rPr>
              <a:t>SELECT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`Country/Region</a:t>
            </a:r>
            <a:r>
              <a:rPr lang="en-US" dirty="0">
                <a:solidFill>
                  <a:schemeClr val="bg1"/>
                </a:solidFill>
                <a:latin typeface="Times New Roman" panose="02020603050405020304" pitchFamily="18" charset="0"/>
                <a:cs typeface="Times New Roman" panose="02020603050405020304" pitchFamily="18" charset="0"/>
              </a:rPr>
              <a:t>`, sum(Recovered) </a:t>
            </a:r>
            <a:r>
              <a:rPr lang="en-US" dirty="0">
                <a:solidFill>
                  <a:srgbClr val="92D050"/>
                </a:solidFill>
                <a:latin typeface="Times New Roman" panose="02020603050405020304" pitchFamily="18" charset="0"/>
                <a:cs typeface="Times New Roman" panose="02020603050405020304" pitchFamily="18" charset="0"/>
              </a:rPr>
              <a:t>AS </a:t>
            </a:r>
            <a:r>
              <a:rPr lang="en-US" dirty="0">
                <a:solidFill>
                  <a:schemeClr val="accent1"/>
                </a:solidFill>
                <a:latin typeface="Times New Roman" panose="02020603050405020304" pitchFamily="18" charset="0"/>
                <a:cs typeface="Times New Roman" panose="02020603050405020304" pitchFamily="18" charset="0"/>
              </a:rPr>
              <a:t>total_recovered </a:t>
            </a:r>
            <a:r>
              <a:rPr lang="en-US" dirty="0">
                <a:solidFill>
                  <a:srgbClr val="00B0F0"/>
                </a:solidFill>
                <a:latin typeface="Times New Roman" panose="02020603050405020304" pitchFamily="18" charset="0"/>
                <a:cs typeface="Times New Roman" panose="02020603050405020304" pitchFamily="18" charset="0"/>
              </a:rPr>
              <a:t>FROM </a:t>
            </a:r>
            <a:r>
              <a:rPr lang="en-US" dirty="0">
                <a:solidFill>
                  <a:srgbClr val="FFC000"/>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coronavirus dataset (1)` </a:t>
            </a:r>
            <a:r>
              <a:rPr lang="en-US" dirty="0">
                <a:solidFill>
                  <a:srgbClr val="00B0F0"/>
                </a:solidFill>
                <a:latin typeface="Times New Roman" panose="02020603050405020304" pitchFamily="18" charset="0"/>
                <a:cs typeface="Times New Roman" panose="02020603050405020304" pitchFamily="18" charset="0"/>
              </a:rPr>
              <a:t>GROUP BY </a:t>
            </a:r>
            <a:r>
              <a:rPr lang="en-US" dirty="0">
                <a:solidFill>
                  <a:srgbClr val="FF0000"/>
                </a:solidFill>
                <a:latin typeface="Times New Roman" panose="02020603050405020304" pitchFamily="18" charset="0"/>
                <a:cs typeface="Times New Roman" panose="02020603050405020304" pitchFamily="18" charset="0"/>
              </a:rPr>
              <a:t>`Country/Region` </a:t>
            </a:r>
            <a:r>
              <a:rPr lang="en-US" dirty="0">
                <a:solidFill>
                  <a:srgbClr val="00B0F0"/>
                </a:solidFill>
                <a:latin typeface="Times New Roman" panose="02020603050405020304" pitchFamily="18" charset="0"/>
                <a:cs typeface="Times New Roman" panose="02020603050405020304" pitchFamily="18" charset="0"/>
              </a:rPr>
              <a:t>ORDER BY </a:t>
            </a:r>
            <a:r>
              <a:rPr lang="en-US" dirty="0">
                <a:solidFill>
                  <a:schemeClr val="accent1"/>
                </a:solidFill>
                <a:latin typeface="Times New Roman" panose="02020603050405020304" pitchFamily="18" charset="0"/>
                <a:cs typeface="Times New Roman" panose="02020603050405020304" pitchFamily="18" charset="0"/>
              </a:rPr>
              <a:t>total_recovered </a:t>
            </a:r>
            <a:r>
              <a:rPr lang="en-US" dirty="0">
                <a:solidFill>
                  <a:srgbClr val="00B0F0"/>
                </a:solidFill>
                <a:latin typeface="Times New Roman" panose="02020603050405020304" pitchFamily="18" charset="0"/>
                <a:cs typeface="Times New Roman" panose="02020603050405020304" pitchFamily="18" charset="0"/>
              </a:rPr>
              <a:t>DESCLIMIT 5</a:t>
            </a:r>
            <a:r>
              <a:rPr lang="en-US"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9164095-8809-4AA3-3D18-3F32E476013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12309" y="2289019"/>
            <a:ext cx="1093568" cy="565462"/>
          </a:xfrm>
          <a:prstGeom prst="rect">
            <a:avLst/>
          </a:prstGeom>
        </p:spPr>
      </p:pic>
      <p:graphicFrame>
        <p:nvGraphicFramePr>
          <p:cNvPr id="16" name="Table 15">
            <a:extLst>
              <a:ext uri="{FF2B5EF4-FFF2-40B4-BE49-F238E27FC236}">
                <a16:creationId xmlns:a16="http://schemas.microsoft.com/office/drawing/2014/main" id="{72C06D21-03EC-A513-D12E-BCF0571CFB6F}"/>
              </a:ext>
            </a:extLst>
          </p:cNvPr>
          <p:cNvGraphicFramePr>
            <a:graphicFrameLocks noGrp="1"/>
          </p:cNvGraphicFramePr>
          <p:nvPr>
            <p:extLst>
              <p:ext uri="{D42A27DB-BD31-4B8C-83A1-F6EECF244321}">
                <p14:modId xmlns:p14="http://schemas.microsoft.com/office/powerpoint/2010/main" val="2394764676"/>
              </p:ext>
            </p:extLst>
          </p:nvPr>
        </p:nvGraphicFramePr>
        <p:xfrm>
          <a:off x="5173786" y="1703860"/>
          <a:ext cx="3396552" cy="1828800"/>
        </p:xfrm>
        <a:graphic>
          <a:graphicData uri="http://schemas.openxmlformats.org/drawingml/2006/table">
            <a:tbl>
              <a:tblPr firstRow="1" bandRow="1">
                <a:tableStyleId>{B4876E1B-0E51-407A-A349-2E78086CD17C}</a:tableStyleId>
              </a:tblPr>
              <a:tblGrid>
                <a:gridCol w="1538534">
                  <a:extLst>
                    <a:ext uri="{9D8B030D-6E8A-4147-A177-3AD203B41FA5}">
                      <a16:colId xmlns:a16="http://schemas.microsoft.com/office/drawing/2014/main" val="2385293889"/>
                    </a:ext>
                  </a:extLst>
                </a:gridCol>
                <a:gridCol w="1858018">
                  <a:extLst>
                    <a:ext uri="{9D8B030D-6E8A-4147-A177-3AD203B41FA5}">
                      <a16:colId xmlns:a16="http://schemas.microsoft.com/office/drawing/2014/main" val="3690325161"/>
                    </a:ext>
                  </a:extLst>
                </a:gridCol>
              </a:tblGrid>
              <a:tr h="278249">
                <a:tc>
                  <a:txBody>
                    <a:bodyPr/>
                    <a:lstStyle/>
                    <a:p>
                      <a:r>
                        <a:rPr lang="en-IN" b="1" dirty="0">
                          <a:solidFill>
                            <a:schemeClr val="accent1"/>
                          </a:solidFill>
                          <a:latin typeface="Times New Roman" panose="02020603050405020304" pitchFamily="18" charset="0"/>
                          <a:cs typeface="Times New Roman" panose="02020603050405020304" pitchFamily="18" charset="0"/>
                        </a:rPr>
                        <a:t>Country/Region</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Total_recovered</a:t>
                      </a:r>
                    </a:p>
                  </a:txBody>
                  <a:tcPr/>
                </a:tc>
                <a:extLst>
                  <a:ext uri="{0D108BD9-81ED-4DB2-BD59-A6C34878D82A}">
                    <a16:rowId xmlns:a16="http://schemas.microsoft.com/office/drawing/2014/main" val="2391297456"/>
                  </a:ext>
                </a:extLst>
              </a:tr>
              <a:tr h="278249">
                <a:tc>
                  <a:txBody>
                    <a:bodyPr/>
                    <a:lstStyle/>
                    <a:p>
                      <a:r>
                        <a:rPr lang="en-IN" b="1" dirty="0">
                          <a:solidFill>
                            <a:schemeClr val="accent1"/>
                          </a:solidFill>
                          <a:latin typeface="Times New Roman" panose="02020603050405020304" pitchFamily="18" charset="0"/>
                          <a:cs typeface="Times New Roman" panose="02020603050405020304" pitchFamily="18" charset="0"/>
                        </a:rPr>
                        <a:t>India </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28089649</a:t>
                      </a:r>
                    </a:p>
                  </a:txBody>
                  <a:tcPr/>
                </a:tc>
                <a:extLst>
                  <a:ext uri="{0D108BD9-81ED-4DB2-BD59-A6C34878D82A}">
                    <a16:rowId xmlns:a16="http://schemas.microsoft.com/office/drawing/2014/main" val="876418085"/>
                  </a:ext>
                </a:extLst>
              </a:tr>
              <a:tr h="278249">
                <a:tc>
                  <a:txBody>
                    <a:bodyPr/>
                    <a:lstStyle/>
                    <a:p>
                      <a:r>
                        <a:rPr lang="en-IN" b="1" dirty="0">
                          <a:solidFill>
                            <a:schemeClr val="accent1"/>
                          </a:solidFill>
                          <a:latin typeface="Times New Roman" panose="02020603050405020304" pitchFamily="18" charset="0"/>
                          <a:cs typeface="Times New Roman" panose="02020603050405020304" pitchFamily="18" charset="0"/>
                        </a:rPr>
                        <a:t>Brazil</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15400169</a:t>
                      </a:r>
                    </a:p>
                  </a:txBody>
                  <a:tcPr/>
                </a:tc>
                <a:extLst>
                  <a:ext uri="{0D108BD9-81ED-4DB2-BD59-A6C34878D82A}">
                    <a16:rowId xmlns:a16="http://schemas.microsoft.com/office/drawing/2014/main" val="3830717677"/>
                  </a:ext>
                </a:extLst>
              </a:tr>
              <a:tr h="278249">
                <a:tc>
                  <a:txBody>
                    <a:bodyPr/>
                    <a:lstStyle/>
                    <a:p>
                      <a:r>
                        <a:rPr lang="en-IN" b="1" dirty="0">
                          <a:solidFill>
                            <a:schemeClr val="accent1"/>
                          </a:solidFill>
                          <a:latin typeface="Times New Roman" panose="02020603050405020304" pitchFamily="18" charset="0"/>
                          <a:cs typeface="Times New Roman" panose="02020603050405020304" pitchFamily="18" charset="0"/>
                        </a:rPr>
                        <a:t>US</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6303715</a:t>
                      </a:r>
                    </a:p>
                  </a:txBody>
                  <a:tcPr/>
                </a:tc>
                <a:extLst>
                  <a:ext uri="{0D108BD9-81ED-4DB2-BD59-A6C34878D82A}">
                    <a16:rowId xmlns:a16="http://schemas.microsoft.com/office/drawing/2014/main" val="2263140542"/>
                  </a:ext>
                </a:extLst>
              </a:tr>
              <a:tr h="278249">
                <a:tc>
                  <a:txBody>
                    <a:bodyPr/>
                    <a:lstStyle/>
                    <a:p>
                      <a:r>
                        <a:rPr lang="en-IN" b="1" dirty="0">
                          <a:solidFill>
                            <a:schemeClr val="accent1"/>
                          </a:solidFill>
                          <a:latin typeface="Times New Roman" panose="02020603050405020304" pitchFamily="18" charset="0"/>
                          <a:cs typeface="Times New Roman" panose="02020603050405020304" pitchFamily="18" charset="0"/>
                        </a:rPr>
                        <a:t>Turkey</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5202251</a:t>
                      </a:r>
                    </a:p>
                  </a:txBody>
                  <a:tcPr/>
                </a:tc>
                <a:extLst>
                  <a:ext uri="{0D108BD9-81ED-4DB2-BD59-A6C34878D82A}">
                    <a16:rowId xmlns:a16="http://schemas.microsoft.com/office/drawing/2014/main" val="1020609939"/>
                  </a:ext>
                </a:extLst>
              </a:tr>
              <a:tr h="278249">
                <a:tc>
                  <a:txBody>
                    <a:bodyPr/>
                    <a:lstStyle/>
                    <a:p>
                      <a:r>
                        <a:rPr lang="en-IN" b="1" dirty="0">
                          <a:solidFill>
                            <a:schemeClr val="accent1"/>
                          </a:solidFill>
                          <a:latin typeface="Times New Roman" panose="02020603050405020304" pitchFamily="18" charset="0"/>
                          <a:cs typeface="Times New Roman" panose="02020603050405020304" pitchFamily="18" charset="0"/>
                        </a:rPr>
                        <a:t>Russia</a:t>
                      </a:r>
                    </a:p>
                  </a:txBody>
                  <a:tcPr/>
                </a:tc>
                <a:tc>
                  <a:txBody>
                    <a:bodyPr/>
                    <a:lstStyle/>
                    <a:p>
                      <a:r>
                        <a:rPr lang="en-IN" b="1" dirty="0">
                          <a:solidFill>
                            <a:schemeClr val="bg1"/>
                          </a:solidFill>
                          <a:latin typeface="Times New Roman" panose="02020603050405020304" pitchFamily="18" charset="0"/>
                          <a:cs typeface="Times New Roman" panose="02020603050405020304" pitchFamily="18" charset="0"/>
                        </a:rPr>
                        <a:t>4745756</a:t>
                      </a:r>
                    </a:p>
                  </a:txBody>
                  <a:tcPr/>
                </a:tc>
                <a:extLst>
                  <a:ext uri="{0D108BD9-81ED-4DB2-BD59-A6C34878D82A}">
                    <a16:rowId xmlns:a16="http://schemas.microsoft.com/office/drawing/2014/main" val="3744812993"/>
                  </a:ext>
                </a:extLst>
              </a:tr>
            </a:tbl>
          </a:graphicData>
        </a:graphic>
      </p:graphicFrame>
    </p:spTree>
    <p:extLst>
      <p:ext uri="{BB962C8B-B14F-4D97-AF65-F5344CB8AC3E}">
        <p14:creationId xmlns:p14="http://schemas.microsoft.com/office/powerpoint/2010/main" val="883879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2"/>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0.4|0.5"/>
</p:tagLst>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2278</TotalTime>
  <Words>854</Words>
  <Application>Microsoft Office PowerPoint</Application>
  <PresentationFormat>On-screen Show (16:9)</PresentationFormat>
  <Paragraphs>74</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Anaheim</vt:lpstr>
      <vt:lpstr>Arial</vt:lpstr>
      <vt:lpstr>Overpass Black</vt:lpstr>
      <vt:lpstr>Muli</vt:lpstr>
      <vt:lpstr>Do Hyeon</vt:lpstr>
      <vt:lpstr>Times New Roman</vt:lpstr>
      <vt:lpstr>Overpass</vt:lpstr>
      <vt:lpstr>Omicron COVID-19 Variant Clinical Case by Slidesgo</vt:lpstr>
      <vt:lpstr>Corona Virus Analysis</vt:lpstr>
      <vt:lpstr>Introduction</vt:lpstr>
      <vt:lpstr>Dataset-Intro</vt:lpstr>
      <vt:lpstr>Province</vt:lpstr>
      <vt:lpstr>Geographic Analysis</vt:lpstr>
      <vt:lpstr>Geographic Analysis</vt:lpstr>
      <vt:lpstr>Fatalities Analysis</vt:lpstr>
      <vt:lpstr>Fatalities Analysis</vt:lpstr>
      <vt:lpstr>Recovery Analysis</vt:lpstr>
      <vt:lpstr>Temporal Analysis</vt:lpstr>
      <vt:lpstr>Conclusion</vt:lpstr>
      <vt:lpstr>Future Directions</vt:lpstr>
      <vt:lpstr>A PICTURE IS WORTH A THOUSAND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Ashwini Rathod</dc:creator>
  <cp:lastModifiedBy>Ashwini Rathod</cp:lastModifiedBy>
  <cp:revision>13</cp:revision>
  <dcterms:modified xsi:type="dcterms:W3CDTF">2024-03-13T17:17:09Z</dcterms:modified>
</cp:coreProperties>
</file>