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HK Modular" charset="1" panose="00000800000000000000"/>
      <p:regular r:id="rId19"/>
    </p:embeddedFont>
    <p:embeddedFont>
      <p:font typeface="Roboto" charset="1" panose="02000000000000000000"/>
      <p:regular r:id="rId20"/>
    </p:embeddedFont>
    <p:embeddedFont>
      <p:font typeface="Poppins Light" charset="1" panose="00000400000000000000"/>
      <p:regular r:id="rId21"/>
    </p:embeddedFont>
    <p:embeddedFont>
      <p:font typeface="Montserrat Bold" charset="1" panose="00000800000000000000"/>
      <p:regular r:id="rId22"/>
    </p:embeddedFont>
    <p:embeddedFont>
      <p:font typeface="Poppins" charset="1" panose="00000500000000000000"/>
      <p:regular r:id="rId23"/>
    </p:embeddedFont>
    <p:embeddedFont>
      <p:font typeface="Montserrat"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144835" y="-547517"/>
            <a:ext cx="9030960" cy="11146926"/>
            <a:chOff x="0" y="0"/>
            <a:chExt cx="2378524" cy="2935816"/>
          </a:xfrm>
        </p:grpSpPr>
        <p:sp>
          <p:nvSpPr>
            <p:cNvPr name="Freeform 4" id="4"/>
            <p:cNvSpPr/>
            <p:nvPr/>
          </p:nvSpPr>
          <p:spPr>
            <a:xfrm flipH="false" flipV="false" rot="0">
              <a:off x="0" y="0"/>
              <a:ext cx="2378524" cy="2935816"/>
            </a:xfrm>
            <a:custGeom>
              <a:avLst/>
              <a:gdLst/>
              <a:ahLst/>
              <a:cxnLst/>
              <a:rect r="r" b="b" t="t" l="l"/>
              <a:pathLst>
                <a:path h="2935816" w="2378524">
                  <a:moveTo>
                    <a:pt x="0" y="0"/>
                  </a:moveTo>
                  <a:lnTo>
                    <a:pt x="2378524" y="0"/>
                  </a:lnTo>
                  <a:lnTo>
                    <a:pt x="2378524" y="2935816"/>
                  </a:lnTo>
                  <a:lnTo>
                    <a:pt x="0" y="2935816"/>
                  </a:lnTo>
                  <a:close/>
                </a:path>
              </a:pathLst>
            </a:custGeom>
            <a:gradFill rotWithShape="true">
              <a:gsLst>
                <a:gs pos="0">
                  <a:srgbClr val="071121">
                    <a:alpha val="100000"/>
                  </a:srgbClr>
                </a:gs>
                <a:gs pos="50000">
                  <a:srgbClr val="060F1F">
                    <a:alpha val="78500"/>
                  </a:srgbClr>
                </a:gs>
                <a:gs pos="100000">
                  <a:srgbClr val="060F1F">
                    <a:alpha val="0"/>
                  </a:srgbClr>
                </a:gs>
              </a:gsLst>
              <a:lin ang="0"/>
            </a:gradFill>
          </p:spPr>
        </p:sp>
        <p:sp>
          <p:nvSpPr>
            <p:cNvPr name="TextBox 5" id="5"/>
            <p:cNvSpPr txBox="true"/>
            <p:nvPr/>
          </p:nvSpPr>
          <p:spPr>
            <a:xfrm>
              <a:off x="0" y="0"/>
              <a:ext cx="2378524" cy="2935816"/>
            </a:xfrm>
            <a:prstGeom prst="rect">
              <a:avLst/>
            </a:prstGeom>
          </p:spPr>
          <p:txBody>
            <a:bodyPr anchor="ctr" rtlCol="false" tIns="50800" lIns="50800" bIns="50800" rIns="50800"/>
            <a:lstStyle/>
            <a:p>
              <a:pPr algn="ctr">
                <a:lnSpc>
                  <a:spcPts val="1917"/>
                </a:lnSpc>
              </a:pPr>
            </a:p>
          </p:txBody>
        </p:sp>
      </p:grpSp>
      <p:grpSp>
        <p:nvGrpSpPr>
          <p:cNvPr name="Group 6" id="6"/>
          <p:cNvGrpSpPr/>
          <p:nvPr/>
        </p:nvGrpSpPr>
        <p:grpSpPr>
          <a:xfrm rot="0">
            <a:off x="2092719" y="3995095"/>
            <a:ext cx="14371257" cy="2061703"/>
            <a:chOff x="0" y="0"/>
            <a:chExt cx="3785022" cy="543000"/>
          </a:xfrm>
        </p:grpSpPr>
        <p:sp>
          <p:nvSpPr>
            <p:cNvPr name="Freeform 7" id="7"/>
            <p:cNvSpPr/>
            <p:nvPr/>
          </p:nvSpPr>
          <p:spPr>
            <a:xfrm flipH="false" flipV="false" rot="0">
              <a:off x="0" y="0"/>
              <a:ext cx="3785022" cy="543000"/>
            </a:xfrm>
            <a:custGeom>
              <a:avLst/>
              <a:gdLst/>
              <a:ahLst/>
              <a:cxnLst/>
              <a:rect r="r" b="b" t="t" l="l"/>
              <a:pathLst>
                <a:path h="543000" w="3785022">
                  <a:moveTo>
                    <a:pt x="0" y="0"/>
                  </a:moveTo>
                  <a:lnTo>
                    <a:pt x="3785022" y="0"/>
                  </a:lnTo>
                  <a:lnTo>
                    <a:pt x="3785022" y="543000"/>
                  </a:lnTo>
                  <a:lnTo>
                    <a:pt x="0" y="543000"/>
                  </a:lnTo>
                  <a:close/>
                </a:path>
              </a:pathLst>
            </a:custGeom>
            <a:solidFill>
              <a:srgbClr val="000000">
                <a:alpha val="0"/>
              </a:srgbClr>
            </a:solidFill>
            <a:ln w="19050" cap="sq">
              <a:gradFill>
                <a:gsLst>
                  <a:gs pos="0">
                    <a:srgbClr val="FFFFFF">
                      <a:alpha val="100000"/>
                    </a:srgbClr>
                  </a:gs>
                  <a:gs pos="100000">
                    <a:srgbClr val="FFC1C1">
                      <a:alpha val="2500"/>
                    </a:srgbClr>
                  </a:gs>
                </a:gsLst>
                <a:lin ang="0"/>
              </a:gradFill>
              <a:prstDash val="solid"/>
              <a:miter/>
            </a:ln>
          </p:spPr>
        </p:sp>
        <p:sp>
          <p:nvSpPr>
            <p:cNvPr name="TextBox 8" id="8"/>
            <p:cNvSpPr txBox="true"/>
            <p:nvPr/>
          </p:nvSpPr>
          <p:spPr>
            <a:xfrm>
              <a:off x="0" y="0"/>
              <a:ext cx="3785022" cy="543000"/>
            </a:xfrm>
            <a:prstGeom prst="rect">
              <a:avLst/>
            </a:prstGeom>
          </p:spPr>
          <p:txBody>
            <a:bodyPr anchor="ctr" rtlCol="false" tIns="50800" lIns="50800" bIns="50800" rIns="50800"/>
            <a:lstStyle/>
            <a:p>
              <a:pPr algn="ctr">
                <a:lnSpc>
                  <a:spcPts val="1917"/>
                </a:lnSpc>
              </a:pPr>
            </a:p>
          </p:txBody>
        </p:sp>
      </p:grpSp>
      <p:sp>
        <p:nvSpPr>
          <p:cNvPr name="TextBox 9" id="9"/>
          <p:cNvSpPr txBox="true"/>
          <p:nvPr/>
        </p:nvSpPr>
        <p:spPr>
          <a:xfrm rot="0">
            <a:off x="2485525" y="4658973"/>
            <a:ext cx="13585644" cy="1054780"/>
          </a:xfrm>
          <a:prstGeom prst="rect">
            <a:avLst/>
          </a:prstGeom>
        </p:spPr>
        <p:txBody>
          <a:bodyPr anchor="t" rtlCol="false" tIns="0" lIns="0" bIns="0" rIns="0">
            <a:spAutoFit/>
          </a:bodyPr>
          <a:lstStyle/>
          <a:p>
            <a:pPr algn="ctr">
              <a:lnSpc>
                <a:spcPts val="8137"/>
              </a:lnSpc>
              <a:spcBef>
                <a:spcPct val="0"/>
              </a:spcBef>
            </a:pPr>
            <a:r>
              <a:rPr lang="en-US" sz="7534" spc="949">
                <a:solidFill>
                  <a:srgbClr val="FFFFFF"/>
                </a:solidFill>
                <a:latin typeface="HK Modular"/>
                <a:ea typeface="HK Modular"/>
                <a:cs typeface="HK Modular"/>
                <a:sym typeface="HK Modular"/>
              </a:rPr>
              <a:t>Phishing</a:t>
            </a:r>
          </a:p>
        </p:txBody>
      </p:sp>
      <p:sp>
        <p:nvSpPr>
          <p:cNvPr name="TextBox 10" id="10"/>
          <p:cNvSpPr txBox="true"/>
          <p:nvPr/>
        </p:nvSpPr>
        <p:spPr>
          <a:xfrm rot="0">
            <a:off x="14434899" y="9118473"/>
            <a:ext cx="2824401" cy="298704"/>
          </a:xfrm>
          <a:prstGeom prst="rect">
            <a:avLst/>
          </a:prstGeom>
        </p:spPr>
        <p:txBody>
          <a:bodyPr anchor="t" rtlCol="false" tIns="0" lIns="0" bIns="0" rIns="0">
            <a:spAutoFit/>
          </a:bodyPr>
          <a:lstStyle/>
          <a:p>
            <a:pPr algn="ctr">
              <a:lnSpc>
                <a:spcPts val="2267"/>
              </a:lnSpc>
              <a:spcBef>
                <a:spcPct val="0"/>
              </a:spcBef>
            </a:pPr>
            <a:r>
              <a:rPr lang="en-US" sz="2099" spc="264">
                <a:solidFill>
                  <a:srgbClr val="FFFFFF"/>
                </a:solidFill>
                <a:latin typeface="Roboto"/>
                <a:ea typeface="Roboto"/>
                <a:cs typeface="Roboto"/>
                <a:sym typeface="Roboto"/>
              </a:rPr>
              <a:t>ASHWINI PALANDE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478615" y="382382"/>
            <a:ext cx="7773423" cy="1280389"/>
          </a:xfrm>
          <a:prstGeom prst="rect">
            <a:avLst/>
          </a:prstGeom>
        </p:spPr>
        <p:txBody>
          <a:bodyPr anchor="t" rtlCol="false" tIns="0" lIns="0" bIns="0" rIns="0">
            <a:spAutoFit/>
          </a:bodyPr>
          <a:lstStyle/>
          <a:p>
            <a:pPr algn="l">
              <a:lnSpc>
                <a:spcPts val="5011"/>
              </a:lnSpc>
            </a:pPr>
            <a:r>
              <a:rPr lang="en-US" sz="4640" spc="584">
                <a:solidFill>
                  <a:srgbClr val="FFFFFF"/>
                </a:solidFill>
                <a:latin typeface="HK Modular"/>
                <a:ea typeface="HK Modular"/>
                <a:cs typeface="HK Modular"/>
                <a:sym typeface="HK Modular"/>
              </a:rPr>
              <a:t>REAL-LIFE</a:t>
            </a:r>
          </a:p>
          <a:p>
            <a:pPr algn="l">
              <a:lnSpc>
                <a:spcPts val="5011"/>
              </a:lnSpc>
              <a:spcBef>
                <a:spcPct val="0"/>
              </a:spcBef>
            </a:pPr>
            <a:r>
              <a:rPr lang="en-US" sz="4640" spc="584">
                <a:solidFill>
                  <a:srgbClr val="FFFFFF"/>
                </a:solidFill>
                <a:latin typeface="HK Modular"/>
                <a:ea typeface="HK Modular"/>
                <a:cs typeface="HK Modular"/>
                <a:sym typeface="HK Modular"/>
              </a:rPr>
              <a:t>EXAMPLE</a:t>
            </a:r>
          </a:p>
        </p:txBody>
      </p:sp>
      <p:sp>
        <p:nvSpPr>
          <p:cNvPr name="Freeform 7" id="7"/>
          <p:cNvSpPr/>
          <p:nvPr/>
        </p:nvSpPr>
        <p:spPr>
          <a:xfrm flipH="false" flipV="false" rot="0">
            <a:off x="-412207" y="3402318"/>
            <a:ext cx="3487675" cy="1223269"/>
          </a:xfrm>
          <a:custGeom>
            <a:avLst/>
            <a:gdLst/>
            <a:ahLst/>
            <a:cxnLst/>
            <a:rect r="r" b="b" t="t" l="l"/>
            <a:pathLst>
              <a:path h="1223269" w="3487675">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656569" y="2307578"/>
            <a:ext cx="16974862" cy="5709943"/>
          </a:xfrm>
          <a:prstGeom prst="rect">
            <a:avLst/>
          </a:prstGeom>
        </p:spPr>
        <p:txBody>
          <a:bodyPr anchor="t" rtlCol="false" tIns="0" lIns="0" bIns="0" rIns="0">
            <a:spAutoFit/>
          </a:bodyPr>
          <a:lstStyle/>
          <a:p>
            <a:pPr algn="l">
              <a:lnSpc>
                <a:spcPts val="3502"/>
              </a:lnSpc>
              <a:spcBef>
                <a:spcPct val="0"/>
              </a:spcBef>
            </a:pPr>
            <a:r>
              <a:rPr lang="en-US" b="true" sz="3243">
                <a:solidFill>
                  <a:srgbClr val="FFFFFF"/>
                </a:solidFill>
                <a:latin typeface="Montserrat Bold"/>
                <a:ea typeface="Montserrat Bold"/>
                <a:cs typeface="Montserrat Bold"/>
                <a:sym typeface="Montserrat Bold"/>
              </a:rPr>
              <a:t>Google D</a:t>
            </a:r>
            <a:r>
              <a:rPr lang="en-US" b="true" sz="3243">
                <a:solidFill>
                  <a:srgbClr val="FFFFFF"/>
                </a:solidFill>
                <a:latin typeface="Montserrat Bold"/>
                <a:ea typeface="Montserrat Bold"/>
                <a:cs typeface="Montserrat Bold"/>
                <a:sym typeface="Montserrat Bold"/>
              </a:rPr>
              <a:t>ocs Phishing (2017)</a:t>
            </a:r>
          </a:p>
          <a:p>
            <a:pPr algn="l">
              <a:lnSpc>
                <a:spcPts val="3286"/>
              </a:lnSpc>
              <a:spcBef>
                <a:spcPct val="0"/>
              </a:spcBef>
            </a:pPr>
          </a:p>
          <a:p>
            <a:pPr algn="l">
              <a:lnSpc>
                <a:spcPts val="2962"/>
              </a:lnSpc>
              <a:spcBef>
                <a:spcPct val="0"/>
              </a:spcBef>
            </a:pPr>
            <a:r>
              <a:rPr lang="en-US" sz="2743">
                <a:solidFill>
                  <a:srgbClr val="FFFFFF"/>
                </a:solidFill>
                <a:latin typeface="Poppins Light"/>
                <a:ea typeface="Poppins Light"/>
                <a:cs typeface="Poppins Light"/>
                <a:sym typeface="Poppins Light"/>
              </a:rPr>
              <a:t>Summary:</a:t>
            </a:r>
          </a:p>
          <a:p>
            <a:pPr algn="l" marL="505899" indent="-252950" lvl="1">
              <a:lnSpc>
                <a:spcPts val="2530"/>
              </a:lnSpc>
              <a:spcBef>
                <a:spcPct val="0"/>
              </a:spcBef>
              <a:buFont typeface="Arial"/>
              <a:buChar char="•"/>
            </a:pPr>
            <a:r>
              <a:rPr lang="en-US" sz="2343">
                <a:solidFill>
                  <a:srgbClr val="FFFFFF"/>
                </a:solidFill>
                <a:latin typeface="Poppins Light"/>
                <a:ea typeface="Poppins Light"/>
                <a:cs typeface="Poppins Light"/>
                <a:sym typeface="Poppins Light"/>
              </a:rPr>
              <a:t>A highly sophisticated phishing campaign spread across Gmail.</a:t>
            </a:r>
          </a:p>
          <a:p>
            <a:pPr algn="l" marL="505899" indent="-252950" lvl="1">
              <a:lnSpc>
                <a:spcPts val="2530"/>
              </a:lnSpc>
              <a:spcBef>
                <a:spcPct val="0"/>
              </a:spcBef>
              <a:buFont typeface="Arial"/>
              <a:buChar char="•"/>
            </a:pPr>
            <a:r>
              <a:rPr lang="en-US" sz="2343">
                <a:solidFill>
                  <a:srgbClr val="FFFFFF"/>
                </a:solidFill>
                <a:latin typeface="Poppins Light"/>
                <a:ea typeface="Poppins Light"/>
                <a:cs typeface="Poppins Light"/>
                <a:sym typeface="Poppins Light"/>
              </a:rPr>
              <a:t>Victims received an email saying someone shared a Google Doc with them.</a:t>
            </a:r>
          </a:p>
          <a:p>
            <a:pPr algn="l" marL="505899" indent="-252950" lvl="1">
              <a:lnSpc>
                <a:spcPts val="2530"/>
              </a:lnSpc>
              <a:spcBef>
                <a:spcPct val="0"/>
              </a:spcBef>
              <a:buFont typeface="Arial"/>
              <a:buChar char="•"/>
            </a:pPr>
            <a:r>
              <a:rPr lang="en-US" sz="2343">
                <a:solidFill>
                  <a:srgbClr val="FFFFFF"/>
                </a:solidFill>
                <a:latin typeface="Poppins Light"/>
                <a:ea typeface="Poppins Light"/>
                <a:cs typeface="Poppins Light"/>
                <a:sym typeface="Poppins Light"/>
              </a:rPr>
              <a:t>The link led to a fake Google login page (with real branding).</a:t>
            </a:r>
          </a:p>
          <a:p>
            <a:pPr algn="l" marL="505899" indent="-252950" lvl="1">
              <a:lnSpc>
                <a:spcPts val="2530"/>
              </a:lnSpc>
              <a:spcBef>
                <a:spcPct val="0"/>
              </a:spcBef>
              <a:buFont typeface="Arial"/>
              <a:buChar char="•"/>
            </a:pPr>
            <a:r>
              <a:rPr lang="en-US" sz="2343">
                <a:solidFill>
                  <a:srgbClr val="FFFFFF"/>
                </a:solidFill>
                <a:latin typeface="Poppins Light"/>
                <a:ea typeface="Poppins Light"/>
                <a:cs typeface="Poppins Light"/>
                <a:sym typeface="Poppins Light"/>
              </a:rPr>
              <a:t>It requested access to the user’s Gmail account, then spread itself further by auto-sending to contacts.</a:t>
            </a:r>
          </a:p>
          <a:p>
            <a:pPr algn="l">
              <a:lnSpc>
                <a:spcPts val="2530"/>
              </a:lnSpc>
              <a:spcBef>
                <a:spcPct val="0"/>
              </a:spcBef>
            </a:pPr>
          </a:p>
          <a:p>
            <a:pPr algn="l">
              <a:lnSpc>
                <a:spcPts val="2962"/>
              </a:lnSpc>
              <a:spcBef>
                <a:spcPct val="0"/>
              </a:spcBef>
            </a:pPr>
            <a:r>
              <a:rPr lang="en-US" sz="2743">
                <a:solidFill>
                  <a:srgbClr val="FFFFFF"/>
                </a:solidFill>
                <a:latin typeface="Poppins Light"/>
                <a:ea typeface="Poppins Light"/>
                <a:cs typeface="Poppins Light"/>
                <a:sym typeface="Poppins Light"/>
              </a:rPr>
              <a:t>Impact:</a:t>
            </a:r>
          </a:p>
          <a:p>
            <a:pPr algn="l">
              <a:lnSpc>
                <a:spcPts val="2314"/>
              </a:lnSpc>
              <a:spcBef>
                <a:spcPct val="0"/>
              </a:spcBef>
            </a:pPr>
          </a:p>
          <a:p>
            <a:pPr algn="l" marL="505899" indent="-252950" lvl="1">
              <a:lnSpc>
                <a:spcPts val="2530"/>
              </a:lnSpc>
              <a:spcBef>
                <a:spcPct val="0"/>
              </a:spcBef>
              <a:buFont typeface="Arial"/>
              <a:buChar char="•"/>
            </a:pPr>
            <a:r>
              <a:rPr lang="en-US" sz="2343">
                <a:solidFill>
                  <a:srgbClr val="FFFFFF"/>
                </a:solidFill>
                <a:latin typeface="Poppins Light"/>
                <a:ea typeface="Poppins Light"/>
                <a:cs typeface="Poppins Light"/>
                <a:sym typeface="Poppins Light"/>
              </a:rPr>
              <a:t>Affected millions of users in under an hour.</a:t>
            </a:r>
          </a:p>
          <a:p>
            <a:pPr algn="l" marL="505899" indent="-252950" lvl="1">
              <a:lnSpc>
                <a:spcPts val="2530"/>
              </a:lnSpc>
              <a:spcBef>
                <a:spcPct val="0"/>
              </a:spcBef>
              <a:buFont typeface="Arial"/>
              <a:buChar char="•"/>
            </a:pPr>
            <a:r>
              <a:rPr lang="en-US" sz="2343">
                <a:solidFill>
                  <a:srgbClr val="FFFFFF"/>
                </a:solidFill>
                <a:latin typeface="Poppins Light"/>
                <a:ea typeface="Poppins Light"/>
                <a:cs typeface="Poppins Light"/>
                <a:sym typeface="Poppins Light"/>
              </a:rPr>
              <a:t>Gave attackers access to emails, contacts, and sensitive data.</a:t>
            </a:r>
          </a:p>
          <a:p>
            <a:pPr algn="l">
              <a:lnSpc>
                <a:spcPts val="2530"/>
              </a:lnSpc>
              <a:spcBef>
                <a:spcPct val="0"/>
              </a:spcBef>
            </a:pPr>
          </a:p>
          <a:p>
            <a:pPr algn="l">
              <a:lnSpc>
                <a:spcPts val="2962"/>
              </a:lnSpc>
              <a:spcBef>
                <a:spcPct val="0"/>
              </a:spcBef>
            </a:pPr>
            <a:r>
              <a:rPr lang="en-US" sz="2743">
                <a:solidFill>
                  <a:srgbClr val="FFFFFF"/>
                </a:solidFill>
                <a:latin typeface="Poppins Light"/>
                <a:ea typeface="Poppins Light"/>
                <a:cs typeface="Poppins Light"/>
                <a:sym typeface="Poppins Light"/>
              </a:rPr>
              <a:t>Key Lesson:</a:t>
            </a:r>
          </a:p>
          <a:p>
            <a:pPr algn="l">
              <a:lnSpc>
                <a:spcPts val="2530"/>
              </a:lnSpc>
              <a:spcBef>
                <a:spcPct val="0"/>
              </a:spcBef>
            </a:pPr>
            <a:r>
              <a:rPr lang="en-US" sz="2343">
                <a:solidFill>
                  <a:srgbClr val="FFFFFF"/>
                </a:solidFill>
                <a:latin typeface="Poppins Light"/>
                <a:ea typeface="Poppins Light"/>
                <a:cs typeface="Poppins Light"/>
                <a:sym typeface="Poppins Light"/>
              </a:rPr>
              <a:t>      Even familiar services like Google can be mimicked convincingly. Always verify the sender and check the app’s permissions.</a:t>
            </a:r>
          </a:p>
          <a:p>
            <a:pPr algn="l">
              <a:lnSpc>
                <a:spcPts val="2530"/>
              </a:lnSpc>
              <a:spcBef>
                <a:spcPct val="0"/>
              </a:spcBef>
            </a:pPr>
          </a:p>
        </p:txBody>
      </p:sp>
      <p:sp>
        <p:nvSpPr>
          <p:cNvPr name="TextBox 9" id="9"/>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7548896"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478615" y="382382"/>
            <a:ext cx="15899547" cy="1280389"/>
          </a:xfrm>
          <a:prstGeom prst="rect">
            <a:avLst/>
          </a:prstGeom>
        </p:spPr>
        <p:txBody>
          <a:bodyPr anchor="t" rtlCol="false" tIns="0" lIns="0" bIns="0" rIns="0">
            <a:spAutoFit/>
          </a:bodyPr>
          <a:lstStyle/>
          <a:p>
            <a:pPr algn="l">
              <a:lnSpc>
                <a:spcPts val="5011"/>
              </a:lnSpc>
              <a:spcBef>
                <a:spcPct val="0"/>
              </a:spcBef>
            </a:pPr>
            <a:r>
              <a:rPr lang="en-US" sz="4640" spc="584">
                <a:solidFill>
                  <a:srgbClr val="FFFFFF"/>
                </a:solidFill>
                <a:latin typeface="HK Modular"/>
                <a:ea typeface="HK Modular"/>
                <a:cs typeface="HK Modular"/>
                <a:sym typeface="HK Modular"/>
              </a:rPr>
              <a:t>practices and tips to avoid falling a victim to phishing</a:t>
            </a:r>
          </a:p>
        </p:txBody>
      </p:sp>
      <p:sp>
        <p:nvSpPr>
          <p:cNvPr name="Freeform 7" id="7"/>
          <p:cNvSpPr/>
          <p:nvPr/>
        </p:nvSpPr>
        <p:spPr>
          <a:xfrm flipH="false" flipV="false" rot="0">
            <a:off x="-412207" y="3402318"/>
            <a:ext cx="3487675" cy="1223269"/>
          </a:xfrm>
          <a:custGeom>
            <a:avLst/>
            <a:gdLst/>
            <a:ahLst/>
            <a:cxnLst/>
            <a:rect r="r" b="b" t="t" l="l"/>
            <a:pathLst>
              <a:path h="1223269" w="3487675">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656569" y="2202803"/>
            <a:ext cx="16974862" cy="6736135"/>
          </a:xfrm>
          <a:prstGeom prst="rect">
            <a:avLst/>
          </a:prstGeom>
        </p:spPr>
        <p:txBody>
          <a:bodyPr anchor="t" rtlCol="false" tIns="0" lIns="0" bIns="0" rIns="0">
            <a:spAutoFit/>
          </a:bodyPr>
          <a:lstStyle/>
          <a:p>
            <a:pPr algn="l">
              <a:lnSpc>
                <a:spcPts val="3922"/>
              </a:lnSpc>
            </a:pPr>
            <a:r>
              <a:rPr lang="en-US" sz="2743" spc="186">
                <a:solidFill>
                  <a:srgbClr val="FFFFFF"/>
                </a:solidFill>
                <a:latin typeface="Montserrat"/>
                <a:ea typeface="Montserrat"/>
                <a:cs typeface="Montserrat"/>
                <a:sym typeface="Montserrat"/>
              </a:rPr>
              <a:t>1. Be</a:t>
            </a:r>
            <a:r>
              <a:rPr lang="en-US" sz="2743" spc="186">
                <a:solidFill>
                  <a:srgbClr val="FFFFFF"/>
                </a:solidFill>
                <a:latin typeface="Montserrat"/>
                <a:ea typeface="Montserrat"/>
                <a:cs typeface="Montserrat"/>
                <a:sym typeface="Montserrat"/>
              </a:rPr>
              <a:t> </a:t>
            </a:r>
            <a:r>
              <a:rPr lang="en-US" sz="2743" spc="186">
                <a:solidFill>
                  <a:srgbClr val="FFFFFF"/>
                </a:solidFill>
                <a:latin typeface="Montserrat"/>
                <a:ea typeface="Montserrat"/>
                <a:cs typeface="Montserrat"/>
                <a:sym typeface="Montserrat"/>
              </a:rPr>
              <a:t>Skeptical of Urgent or Threatening Language</a:t>
            </a:r>
          </a:p>
          <a:p>
            <a:pPr algn="l" marL="505206" indent="-252603" lvl="1">
              <a:lnSpc>
                <a:spcPts val="3346"/>
              </a:lnSpc>
              <a:buFont typeface="Arial"/>
              <a:buChar char="•"/>
            </a:pPr>
            <a:r>
              <a:rPr lang="en-US" sz="2340" spc="159">
                <a:solidFill>
                  <a:srgbClr val="FFFFFF"/>
                </a:solidFill>
                <a:latin typeface="Montserrat"/>
                <a:ea typeface="Montserrat"/>
                <a:cs typeface="Montserrat"/>
                <a:sym typeface="Montserrat"/>
              </a:rPr>
              <a:t>Phishing emails often try to create panic (“Your account will be locked!”).</a:t>
            </a:r>
          </a:p>
          <a:p>
            <a:pPr algn="l" marL="505206" indent="-252603" lvl="1">
              <a:lnSpc>
                <a:spcPts val="3346"/>
              </a:lnSpc>
              <a:buFont typeface="Arial"/>
              <a:buChar char="•"/>
            </a:pPr>
            <a:r>
              <a:rPr lang="en-US" sz="2340" spc="159">
                <a:solidFill>
                  <a:srgbClr val="FFFFFF"/>
                </a:solidFill>
                <a:latin typeface="Montserrat"/>
                <a:ea typeface="Montserrat"/>
                <a:cs typeface="Montserrat"/>
                <a:sym typeface="Montserrat"/>
              </a:rPr>
              <a:t>D</a:t>
            </a:r>
            <a:r>
              <a:rPr lang="en-US" sz="2340" spc="159">
                <a:solidFill>
                  <a:srgbClr val="FFFFFF"/>
                </a:solidFill>
                <a:latin typeface="Montserrat"/>
                <a:ea typeface="Montserrat"/>
                <a:cs typeface="Montserrat"/>
                <a:sym typeface="Montserrat"/>
              </a:rPr>
              <a:t>on’t rush—pause and verify the message.</a:t>
            </a:r>
          </a:p>
          <a:p>
            <a:pPr algn="l">
              <a:lnSpc>
                <a:spcPts val="3346"/>
              </a:lnSpc>
            </a:pPr>
          </a:p>
          <a:p>
            <a:pPr algn="l">
              <a:lnSpc>
                <a:spcPts val="3918"/>
              </a:lnSpc>
            </a:pPr>
            <a:r>
              <a:rPr lang="en-US" sz="2739" spc="186">
                <a:solidFill>
                  <a:srgbClr val="FFFFFF"/>
                </a:solidFill>
                <a:latin typeface="Montserrat"/>
                <a:ea typeface="Montserrat"/>
                <a:cs typeface="Montserrat"/>
                <a:sym typeface="Montserrat"/>
              </a:rPr>
              <a:t>2. Verify Sender Email Addresses Carefully</a:t>
            </a:r>
          </a:p>
          <a:p>
            <a:pPr algn="l" marL="505206" indent="-252603" lvl="1">
              <a:lnSpc>
                <a:spcPts val="3346"/>
              </a:lnSpc>
              <a:buFont typeface="Arial"/>
              <a:buChar char="•"/>
            </a:pPr>
            <a:r>
              <a:rPr lang="en-US" sz="2340" spc="159">
                <a:solidFill>
                  <a:srgbClr val="FFFFFF"/>
                </a:solidFill>
                <a:latin typeface="Poppins"/>
                <a:ea typeface="Poppins"/>
                <a:cs typeface="Poppins"/>
                <a:sym typeface="Poppins"/>
              </a:rPr>
              <a:t>Phishers often use addresses that look similar to legitimate ones (e.g., support@amaz0n.com).</a:t>
            </a:r>
          </a:p>
          <a:p>
            <a:pPr algn="l" marL="505206" indent="-252603" lvl="1">
              <a:lnSpc>
                <a:spcPts val="3346"/>
              </a:lnSpc>
              <a:buFont typeface="Arial"/>
              <a:buChar char="•"/>
            </a:pPr>
            <a:r>
              <a:rPr lang="en-US" sz="2340" spc="159">
                <a:solidFill>
                  <a:srgbClr val="FFFFFF"/>
                </a:solidFill>
                <a:latin typeface="Poppins"/>
                <a:ea typeface="Poppins"/>
                <a:cs typeface="Poppins"/>
                <a:sym typeface="Poppins"/>
              </a:rPr>
              <a:t>H</a:t>
            </a:r>
            <a:r>
              <a:rPr lang="en-US" sz="2340" spc="159">
                <a:solidFill>
                  <a:srgbClr val="FFFFFF"/>
                </a:solidFill>
                <a:latin typeface="Poppins"/>
                <a:ea typeface="Poppins"/>
                <a:cs typeface="Poppins"/>
                <a:sym typeface="Poppins"/>
              </a:rPr>
              <a:t>over over the address or click details to check the actual sender.</a:t>
            </a:r>
          </a:p>
          <a:p>
            <a:pPr algn="l">
              <a:lnSpc>
                <a:spcPts val="3918"/>
              </a:lnSpc>
            </a:pPr>
          </a:p>
          <a:p>
            <a:pPr algn="l">
              <a:lnSpc>
                <a:spcPts val="3918"/>
              </a:lnSpc>
            </a:pPr>
            <a:r>
              <a:rPr lang="en-US" sz="2739" spc="186">
                <a:solidFill>
                  <a:srgbClr val="FFFFFF"/>
                </a:solidFill>
                <a:latin typeface="Montserrat"/>
                <a:ea typeface="Montserrat"/>
                <a:cs typeface="Montserrat"/>
                <a:sym typeface="Montserrat"/>
              </a:rPr>
              <a:t>3. Don’t Click on Suspicious Links</a:t>
            </a:r>
          </a:p>
          <a:p>
            <a:pPr algn="l" marL="505206" indent="-252603" lvl="1">
              <a:lnSpc>
                <a:spcPts val="3346"/>
              </a:lnSpc>
              <a:buFont typeface="Arial"/>
              <a:buChar char="•"/>
            </a:pPr>
            <a:r>
              <a:rPr lang="en-US" sz="2340" spc="159">
                <a:solidFill>
                  <a:srgbClr val="FFFFFF"/>
                </a:solidFill>
                <a:latin typeface="Poppins"/>
                <a:ea typeface="Poppins"/>
                <a:cs typeface="Poppins"/>
                <a:sym typeface="Poppins"/>
              </a:rPr>
              <a:t>Hover over links to preview the URL.</a:t>
            </a:r>
          </a:p>
          <a:p>
            <a:pPr algn="l" marL="505206" indent="-252603" lvl="1">
              <a:lnSpc>
                <a:spcPts val="3346"/>
              </a:lnSpc>
              <a:buFont typeface="Arial"/>
              <a:buChar char="•"/>
            </a:pPr>
            <a:r>
              <a:rPr lang="en-US" sz="2340" spc="159">
                <a:solidFill>
                  <a:srgbClr val="FFFFFF"/>
                </a:solidFill>
                <a:latin typeface="Poppins"/>
                <a:ea typeface="Poppins"/>
                <a:cs typeface="Poppins"/>
                <a:sym typeface="Poppins"/>
              </a:rPr>
              <a:t>If the domain doesn’t match the legitimate company site, don’t click.</a:t>
            </a:r>
          </a:p>
          <a:p>
            <a:pPr algn="l">
              <a:lnSpc>
                <a:spcPts val="3918"/>
              </a:lnSpc>
            </a:pPr>
          </a:p>
          <a:p>
            <a:pPr algn="l">
              <a:lnSpc>
                <a:spcPts val="3918"/>
              </a:lnSpc>
            </a:pPr>
            <a:r>
              <a:rPr lang="en-US" sz="2739" spc="186">
                <a:solidFill>
                  <a:srgbClr val="FFFFFF"/>
                </a:solidFill>
                <a:latin typeface="Montserrat"/>
                <a:ea typeface="Montserrat"/>
                <a:cs typeface="Montserrat"/>
                <a:sym typeface="Montserrat"/>
              </a:rPr>
              <a:t>4. Avoid Downloading Unexpected Attachments</a:t>
            </a:r>
          </a:p>
          <a:p>
            <a:pPr algn="l" marL="505206" indent="-252603" lvl="1">
              <a:lnSpc>
                <a:spcPts val="3346"/>
              </a:lnSpc>
              <a:buFont typeface="Arial"/>
              <a:buChar char="•"/>
            </a:pPr>
            <a:r>
              <a:rPr lang="en-US" sz="2340" spc="159">
                <a:solidFill>
                  <a:srgbClr val="FFFFFF"/>
                </a:solidFill>
                <a:latin typeface="Poppins"/>
                <a:ea typeface="Poppins"/>
                <a:cs typeface="Poppins"/>
                <a:sym typeface="Poppins"/>
              </a:rPr>
              <a:t>Phishing messages may contain malicious attachments (.exe, .docm, .zip).</a:t>
            </a:r>
          </a:p>
          <a:p>
            <a:pPr algn="l" marL="505206" indent="-252603" lvl="1">
              <a:lnSpc>
                <a:spcPts val="3346"/>
              </a:lnSpc>
              <a:buFont typeface="Arial"/>
              <a:buChar char="•"/>
            </a:pPr>
            <a:r>
              <a:rPr lang="en-US" sz="2340" spc="159">
                <a:solidFill>
                  <a:srgbClr val="FFFFFF"/>
                </a:solidFill>
                <a:latin typeface="Poppins"/>
                <a:ea typeface="Poppins"/>
                <a:cs typeface="Poppins"/>
                <a:sym typeface="Poppins"/>
              </a:rPr>
              <a:t>If you weren’t expecting an attachment—even from someone you know—verify first.</a:t>
            </a:r>
          </a:p>
        </p:txBody>
      </p:sp>
      <p:sp>
        <p:nvSpPr>
          <p:cNvPr name="TextBox 9" id="9"/>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7548896"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478615" y="382382"/>
            <a:ext cx="15899547" cy="1280389"/>
          </a:xfrm>
          <a:prstGeom prst="rect">
            <a:avLst/>
          </a:prstGeom>
        </p:spPr>
        <p:txBody>
          <a:bodyPr anchor="t" rtlCol="false" tIns="0" lIns="0" bIns="0" rIns="0">
            <a:spAutoFit/>
          </a:bodyPr>
          <a:lstStyle/>
          <a:p>
            <a:pPr algn="l">
              <a:lnSpc>
                <a:spcPts val="5011"/>
              </a:lnSpc>
              <a:spcBef>
                <a:spcPct val="0"/>
              </a:spcBef>
            </a:pPr>
            <a:r>
              <a:rPr lang="en-US" sz="4640" spc="584">
                <a:solidFill>
                  <a:srgbClr val="FFFFFF"/>
                </a:solidFill>
                <a:latin typeface="HK Modular"/>
                <a:ea typeface="HK Modular"/>
                <a:cs typeface="HK Modular"/>
                <a:sym typeface="HK Modular"/>
              </a:rPr>
              <a:t>practices and tips to avoid falling a victim to phishing</a:t>
            </a:r>
          </a:p>
        </p:txBody>
      </p:sp>
      <p:sp>
        <p:nvSpPr>
          <p:cNvPr name="Freeform 7" id="7"/>
          <p:cNvSpPr/>
          <p:nvPr/>
        </p:nvSpPr>
        <p:spPr>
          <a:xfrm flipH="false" flipV="false" rot="0">
            <a:off x="-412207" y="3402318"/>
            <a:ext cx="3487675" cy="1223269"/>
          </a:xfrm>
          <a:custGeom>
            <a:avLst/>
            <a:gdLst/>
            <a:ahLst/>
            <a:cxnLst/>
            <a:rect r="r" b="b" t="t" l="l"/>
            <a:pathLst>
              <a:path h="1223269" w="3487675">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656569" y="2193278"/>
            <a:ext cx="16974862" cy="6500921"/>
          </a:xfrm>
          <a:prstGeom prst="rect">
            <a:avLst/>
          </a:prstGeom>
        </p:spPr>
        <p:txBody>
          <a:bodyPr anchor="t" rtlCol="false" tIns="0" lIns="0" bIns="0" rIns="0">
            <a:spAutoFit/>
          </a:bodyPr>
          <a:lstStyle/>
          <a:p>
            <a:pPr algn="l">
              <a:lnSpc>
                <a:spcPts val="4059"/>
              </a:lnSpc>
            </a:pPr>
            <a:r>
              <a:rPr lang="en-US" sz="2743" spc="186">
                <a:solidFill>
                  <a:srgbClr val="FFFFFF"/>
                </a:solidFill>
                <a:latin typeface="Montserrat"/>
                <a:ea typeface="Montserrat"/>
                <a:cs typeface="Montserrat"/>
                <a:sym typeface="Montserrat"/>
              </a:rPr>
              <a:t>5. Enable</a:t>
            </a:r>
            <a:r>
              <a:rPr lang="en-US" sz="2743" spc="186">
                <a:solidFill>
                  <a:srgbClr val="FFFFFF"/>
                </a:solidFill>
                <a:latin typeface="Montserrat"/>
                <a:ea typeface="Montserrat"/>
                <a:cs typeface="Montserrat"/>
                <a:sym typeface="Montserrat"/>
              </a:rPr>
              <a:t> Mul</a:t>
            </a:r>
            <a:r>
              <a:rPr lang="en-US" sz="2743" spc="186">
                <a:solidFill>
                  <a:srgbClr val="FFFFFF"/>
                </a:solidFill>
                <a:latin typeface="Montserrat"/>
                <a:ea typeface="Montserrat"/>
                <a:cs typeface="Montserrat"/>
                <a:sym typeface="Montserrat"/>
              </a:rPr>
              <a:t>ti-Factor Aut</a:t>
            </a:r>
            <a:r>
              <a:rPr lang="en-US" sz="2743" spc="186">
                <a:solidFill>
                  <a:srgbClr val="FFFFFF"/>
                </a:solidFill>
                <a:latin typeface="Montserrat"/>
                <a:ea typeface="Montserrat"/>
                <a:cs typeface="Montserrat"/>
                <a:sym typeface="Montserrat"/>
              </a:rPr>
              <a:t>hentication (MFA)</a:t>
            </a:r>
          </a:p>
          <a:p>
            <a:pPr algn="l" marL="505899" indent="-252950" lvl="1">
              <a:lnSpc>
                <a:spcPts val="3467"/>
              </a:lnSpc>
              <a:buFont typeface="Arial"/>
              <a:buChar char="•"/>
            </a:pPr>
            <a:r>
              <a:rPr lang="en-US" sz="2343" spc="159">
                <a:solidFill>
                  <a:srgbClr val="FFFFFF"/>
                </a:solidFill>
                <a:latin typeface="Poppins"/>
                <a:ea typeface="Poppins"/>
                <a:cs typeface="Poppins"/>
                <a:sym typeface="Poppins"/>
              </a:rPr>
              <a:t>Ev</a:t>
            </a:r>
            <a:r>
              <a:rPr lang="en-US" sz="2343" spc="159">
                <a:solidFill>
                  <a:srgbClr val="FFFFFF"/>
                </a:solidFill>
                <a:latin typeface="Poppins"/>
                <a:ea typeface="Poppins"/>
                <a:cs typeface="Poppins"/>
                <a:sym typeface="Poppins"/>
              </a:rPr>
              <a:t>en if credentials are stolen, MFA adds an extra layer of security.</a:t>
            </a:r>
          </a:p>
          <a:p>
            <a:pPr algn="l">
              <a:lnSpc>
                <a:spcPts val="4059"/>
              </a:lnSpc>
            </a:pPr>
          </a:p>
          <a:p>
            <a:pPr algn="l">
              <a:lnSpc>
                <a:spcPts val="4059"/>
              </a:lnSpc>
            </a:pPr>
            <a:r>
              <a:rPr lang="en-US" sz="2743" spc="186">
                <a:solidFill>
                  <a:srgbClr val="FFFFFF"/>
                </a:solidFill>
                <a:latin typeface="Montserrat"/>
                <a:ea typeface="Montserrat"/>
                <a:cs typeface="Montserrat"/>
                <a:sym typeface="Montserrat"/>
              </a:rPr>
              <a:t>6. Us</a:t>
            </a:r>
            <a:r>
              <a:rPr lang="en-US" sz="2743" spc="186">
                <a:solidFill>
                  <a:srgbClr val="FFFFFF"/>
                </a:solidFill>
                <a:latin typeface="Montserrat"/>
                <a:ea typeface="Montserrat"/>
                <a:cs typeface="Montserrat"/>
                <a:sym typeface="Montserrat"/>
              </a:rPr>
              <a:t>e Strong, Unique Passwords</a:t>
            </a:r>
          </a:p>
          <a:p>
            <a:pPr algn="l" marL="505206" indent="-252603" lvl="1">
              <a:lnSpc>
                <a:spcPts val="3463"/>
              </a:lnSpc>
              <a:buFont typeface="Arial"/>
              <a:buChar char="•"/>
            </a:pPr>
            <a:r>
              <a:rPr lang="en-US" sz="2340" spc="159">
                <a:solidFill>
                  <a:srgbClr val="FFFFFF"/>
                </a:solidFill>
                <a:latin typeface="Poppins"/>
                <a:ea typeface="Poppins"/>
                <a:cs typeface="Poppins"/>
                <a:sym typeface="Poppins"/>
              </a:rPr>
              <a:t>Don’t reuse passwords across sites.</a:t>
            </a:r>
          </a:p>
          <a:p>
            <a:pPr algn="l" marL="505206" indent="-252603" lvl="1">
              <a:lnSpc>
                <a:spcPts val="3463"/>
              </a:lnSpc>
              <a:buFont typeface="Arial"/>
              <a:buChar char="•"/>
            </a:pPr>
            <a:r>
              <a:rPr lang="en-US" sz="2340" spc="159">
                <a:solidFill>
                  <a:srgbClr val="FFFFFF"/>
                </a:solidFill>
                <a:latin typeface="Poppins"/>
                <a:ea typeface="Poppins"/>
                <a:cs typeface="Poppins"/>
                <a:sym typeface="Poppins"/>
              </a:rPr>
              <a:t>Use a password manager to generate and store them securely.</a:t>
            </a:r>
          </a:p>
          <a:p>
            <a:pPr algn="l">
              <a:lnSpc>
                <a:spcPts val="3463"/>
              </a:lnSpc>
            </a:pPr>
          </a:p>
          <a:p>
            <a:pPr algn="l">
              <a:lnSpc>
                <a:spcPts val="4055"/>
              </a:lnSpc>
            </a:pPr>
            <a:r>
              <a:rPr lang="en-US" sz="2739" spc="186">
                <a:solidFill>
                  <a:srgbClr val="FFFFFF"/>
                </a:solidFill>
                <a:latin typeface="Montserrat"/>
                <a:ea typeface="Montserrat"/>
                <a:cs typeface="Montserrat"/>
                <a:sym typeface="Montserrat"/>
              </a:rPr>
              <a:t>7. Keep Software and Systems Updated</a:t>
            </a:r>
          </a:p>
          <a:p>
            <a:pPr algn="l" marL="505206" indent="-252603" lvl="1">
              <a:lnSpc>
                <a:spcPts val="3463"/>
              </a:lnSpc>
              <a:buFont typeface="Arial"/>
              <a:buChar char="•"/>
            </a:pPr>
            <a:r>
              <a:rPr lang="en-US" sz="2340" spc="159">
                <a:solidFill>
                  <a:srgbClr val="FFFFFF"/>
                </a:solidFill>
                <a:latin typeface="Poppins"/>
                <a:ea typeface="Poppins"/>
                <a:cs typeface="Poppins"/>
                <a:sym typeface="Poppins"/>
              </a:rPr>
              <a:t>Phishers exploit known vulnerabilities.</a:t>
            </a:r>
          </a:p>
          <a:p>
            <a:pPr algn="l" marL="505206" indent="-252603" lvl="1">
              <a:lnSpc>
                <a:spcPts val="3463"/>
              </a:lnSpc>
              <a:buFont typeface="Arial"/>
              <a:buChar char="•"/>
            </a:pPr>
            <a:r>
              <a:rPr lang="en-US" sz="2340" spc="159">
                <a:solidFill>
                  <a:srgbClr val="FFFFFF"/>
                </a:solidFill>
                <a:latin typeface="Poppins"/>
                <a:ea typeface="Poppins"/>
                <a:cs typeface="Poppins"/>
                <a:sym typeface="Poppins"/>
              </a:rPr>
              <a:t>Regular updates patch security flaws in browsers, OS, and email clients.</a:t>
            </a:r>
          </a:p>
          <a:p>
            <a:pPr algn="l">
              <a:lnSpc>
                <a:spcPts val="3463"/>
              </a:lnSpc>
            </a:pPr>
          </a:p>
          <a:p>
            <a:pPr algn="l">
              <a:lnSpc>
                <a:spcPts val="4055"/>
              </a:lnSpc>
            </a:pPr>
            <a:r>
              <a:rPr lang="en-US" sz="2739" spc="186">
                <a:solidFill>
                  <a:srgbClr val="FFFFFF"/>
                </a:solidFill>
                <a:latin typeface="Montserrat"/>
                <a:ea typeface="Montserrat"/>
                <a:cs typeface="Montserrat"/>
                <a:sym typeface="Montserrat"/>
              </a:rPr>
              <a:t>8. Educate Yourself and Others</a:t>
            </a:r>
          </a:p>
          <a:p>
            <a:pPr algn="l" marL="505206" indent="-252603" lvl="1">
              <a:lnSpc>
                <a:spcPts val="3463"/>
              </a:lnSpc>
              <a:buFont typeface="Arial"/>
              <a:buChar char="•"/>
            </a:pPr>
            <a:r>
              <a:rPr lang="en-US" sz="2340" spc="159">
                <a:solidFill>
                  <a:srgbClr val="FFFFFF"/>
                </a:solidFill>
                <a:latin typeface="Poppins"/>
                <a:ea typeface="Poppins"/>
                <a:cs typeface="Poppins"/>
                <a:sym typeface="Poppins"/>
              </a:rPr>
              <a:t>Stay informed about phishing techniques (spear phishing, clone phishing, etc.).</a:t>
            </a:r>
          </a:p>
          <a:p>
            <a:pPr algn="l" marL="505206" indent="-252603" lvl="1">
              <a:lnSpc>
                <a:spcPts val="3463"/>
              </a:lnSpc>
              <a:buFont typeface="Arial"/>
              <a:buChar char="•"/>
            </a:pPr>
            <a:r>
              <a:rPr lang="en-US" sz="2340" spc="159">
                <a:solidFill>
                  <a:srgbClr val="FFFFFF"/>
                </a:solidFill>
                <a:latin typeface="Poppins"/>
                <a:ea typeface="Poppins"/>
                <a:cs typeface="Poppins"/>
                <a:sym typeface="Poppins"/>
              </a:rPr>
              <a:t>Encourage ongoing cybersecurity training in the workplace.</a:t>
            </a:r>
          </a:p>
        </p:txBody>
      </p:sp>
      <p:sp>
        <p:nvSpPr>
          <p:cNvPr name="TextBox 9" id="9"/>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sp>
        <p:nvSpPr>
          <p:cNvPr name="TextBox 3" id="3"/>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
        <p:nvSpPr>
          <p:cNvPr name="TextBox 4" id="4"/>
          <p:cNvSpPr txBox="true"/>
          <p:nvPr/>
        </p:nvSpPr>
        <p:spPr>
          <a:xfrm rot="0">
            <a:off x="2485525" y="4658973"/>
            <a:ext cx="13585644" cy="1054780"/>
          </a:xfrm>
          <a:prstGeom prst="rect">
            <a:avLst/>
          </a:prstGeom>
        </p:spPr>
        <p:txBody>
          <a:bodyPr anchor="t" rtlCol="false" tIns="0" lIns="0" bIns="0" rIns="0">
            <a:spAutoFit/>
          </a:bodyPr>
          <a:lstStyle/>
          <a:p>
            <a:pPr algn="ctr">
              <a:lnSpc>
                <a:spcPts val="8137"/>
              </a:lnSpc>
              <a:spcBef>
                <a:spcPct val="0"/>
              </a:spcBef>
            </a:pPr>
            <a:r>
              <a:rPr lang="en-US" sz="7534" spc="949">
                <a:solidFill>
                  <a:srgbClr val="FFFFFF"/>
                </a:solidFill>
                <a:latin typeface="HK Modular"/>
                <a:ea typeface="HK Modular"/>
                <a:cs typeface="HK Modular"/>
                <a:sym typeface="HK Modular"/>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1166098" y="1781684"/>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71121">
                    <a:alpha val="100000"/>
                  </a:srgbClr>
                </a:gs>
                <a:gs pos="50000">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2760343" y="2231972"/>
            <a:ext cx="12767313" cy="784873"/>
          </a:xfrm>
          <a:prstGeom prst="rect">
            <a:avLst/>
          </a:prstGeom>
        </p:spPr>
        <p:txBody>
          <a:bodyPr anchor="t" rtlCol="false" tIns="0" lIns="0" bIns="0" rIns="0">
            <a:spAutoFit/>
          </a:bodyPr>
          <a:lstStyle/>
          <a:p>
            <a:pPr algn="ctr">
              <a:lnSpc>
                <a:spcPts val="5939"/>
              </a:lnSpc>
              <a:spcBef>
                <a:spcPct val="0"/>
              </a:spcBef>
            </a:pPr>
            <a:r>
              <a:rPr lang="en-US" sz="5499" spc="692">
                <a:solidFill>
                  <a:srgbClr val="FFFFFF"/>
                </a:solidFill>
                <a:latin typeface="HK Modular"/>
                <a:ea typeface="HK Modular"/>
                <a:cs typeface="HK Modular"/>
                <a:sym typeface="HK Modular"/>
              </a:rPr>
              <a:t>WHAT IS PHISHING</a:t>
            </a:r>
          </a:p>
        </p:txBody>
      </p:sp>
      <p:sp>
        <p:nvSpPr>
          <p:cNvPr name="TextBox 7" id="7"/>
          <p:cNvSpPr txBox="true"/>
          <p:nvPr/>
        </p:nvSpPr>
        <p:spPr>
          <a:xfrm rot="0">
            <a:off x="2577194" y="4651415"/>
            <a:ext cx="13133612" cy="2864532"/>
          </a:xfrm>
          <a:prstGeom prst="rect">
            <a:avLst/>
          </a:prstGeom>
        </p:spPr>
        <p:txBody>
          <a:bodyPr anchor="t" rtlCol="false" tIns="0" lIns="0" bIns="0" rIns="0">
            <a:spAutoFit/>
          </a:bodyPr>
          <a:lstStyle/>
          <a:p>
            <a:pPr algn="ctr">
              <a:lnSpc>
                <a:spcPts val="3784"/>
              </a:lnSpc>
            </a:pPr>
            <a:r>
              <a:rPr lang="en-US" sz="2762">
                <a:solidFill>
                  <a:srgbClr val="FFFFFF"/>
                </a:solidFill>
                <a:latin typeface="Poppins Light"/>
                <a:ea typeface="Poppins Light"/>
                <a:cs typeface="Poppins Light"/>
                <a:sym typeface="Poppins Light"/>
              </a:rPr>
              <a:t>Phishing is a type of cybercrime in which attackers impersonate trusted entities—such as banks, companies, or coworkers—through fraudulent emails, text messages, or websites to manipulate individuals into revealing sensitive information or downloading malicious files. The attacker’s goal is to steal credentials, personal or financial details, or install malware on the victim’s device.</a:t>
            </a:r>
          </a:p>
        </p:txBody>
      </p:sp>
      <p:sp>
        <p:nvSpPr>
          <p:cNvPr name="TextBox 8" id="8"/>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625286" y="272838"/>
            <a:ext cx="6997029" cy="1296667"/>
          </a:xfrm>
          <a:prstGeom prst="rect">
            <a:avLst/>
          </a:prstGeom>
        </p:spPr>
        <p:txBody>
          <a:bodyPr anchor="t" rtlCol="false" tIns="0" lIns="0" bIns="0" rIns="0">
            <a:spAutoFit/>
          </a:bodyPr>
          <a:lstStyle/>
          <a:p>
            <a:pPr algn="l">
              <a:lnSpc>
                <a:spcPts val="5016"/>
              </a:lnSpc>
            </a:pPr>
            <a:r>
              <a:rPr lang="en-US" sz="4644" spc="585">
                <a:solidFill>
                  <a:srgbClr val="FFFFFF"/>
                </a:solidFill>
                <a:latin typeface="HK Modular"/>
                <a:ea typeface="HK Modular"/>
                <a:cs typeface="HK Modular"/>
                <a:sym typeface="HK Modular"/>
              </a:rPr>
              <a:t>tyPES OF</a:t>
            </a:r>
          </a:p>
          <a:p>
            <a:pPr algn="l">
              <a:lnSpc>
                <a:spcPts val="5016"/>
              </a:lnSpc>
              <a:spcBef>
                <a:spcPct val="0"/>
              </a:spcBef>
            </a:pPr>
            <a:r>
              <a:rPr lang="en-US" sz="4644" spc="585">
                <a:solidFill>
                  <a:srgbClr val="FFFFFF"/>
                </a:solidFill>
                <a:latin typeface="HK Modular"/>
                <a:ea typeface="HK Modular"/>
                <a:cs typeface="HK Modular"/>
                <a:sym typeface="HK Modular"/>
              </a:rPr>
              <a:t>PHISHING</a:t>
            </a:r>
          </a:p>
        </p:txBody>
      </p:sp>
      <p:sp>
        <p:nvSpPr>
          <p:cNvPr name="TextBox 7" id="7"/>
          <p:cNvSpPr txBox="true"/>
          <p:nvPr/>
        </p:nvSpPr>
        <p:spPr>
          <a:xfrm rot="0">
            <a:off x="371475" y="2336938"/>
            <a:ext cx="16713599" cy="20800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1. Email Phishing</a:t>
            </a:r>
          </a:p>
          <a:p>
            <a:pPr algn="l">
              <a:lnSpc>
                <a:spcPts val="3429"/>
              </a:lnSpc>
              <a:spcBef>
                <a:spcPct val="0"/>
              </a:spcBef>
            </a:pPr>
          </a:p>
          <a:p>
            <a:pPr algn="l">
              <a:lnSpc>
                <a:spcPts val="3325"/>
              </a:lnSpc>
            </a:pPr>
            <a:r>
              <a:rPr lang="en-US" sz="2375" spc="287">
                <a:solidFill>
                  <a:srgbClr val="FFFFFF"/>
                </a:solidFill>
                <a:latin typeface="Poppins Light"/>
                <a:ea typeface="Poppins Light"/>
                <a:cs typeface="Poppins Light"/>
                <a:sym typeface="Poppins Light"/>
              </a:rPr>
              <a:t>Mass-emailed fraudulent messages pretending to originate from trusted organizations, such as banks or delivery companies. They often contain links or attachments prompting credential theft or malware downloads.</a:t>
            </a:r>
          </a:p>
        </p:txBody>
      </p:sp>
      <p:sp>
        <p:nvSpPr>
          <p:cNvPr name="TextBox 8" id="8"/>
          <p:cNvSpPr txBox="true"/>
          <p:nvPr/>
        </p:nvSpPr>
        <p:spPr>
          <a:xfrm rot="0">
            <a:off x="371475" y="5036067"/>
            <a:ext cx="16713599" cy="18895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2. Spe</a:t>
            </a:r>
            <a:r>
              <a:rPr lang="en-US" b="true" sz="3175">
                <a:solidFill>
                  <a:srgbClr val="FFFFFF"/>
                </a:solidFill>
                <a:latin typeface="Montserrat Bold"/>
                <a:ea typeface="Montserrat Bold"/>
                <a:cs typeface="Montserrat Bold"/>
                <a:sym typeface="Montserrat Bold"/>
              </a:rPr>
              <a:t>ar Phishing</a:t>
            </a:r>
          </a:p>
          <a:p>
            <a:pPr algn="l">
              <a:lnSpc>
                <a:spcPts val="3429"/>
              </a:lnSpc>
              <a:spcBef>
                <a:spcPct val="0"/>
              </a:spcBef>
            </a:pPr>
          </a:p>
          <a:p>
            <a:pPr algn="l">
              <a:lnSpc>
                <a:spcPts val="2570"/>
              </a:lnSpc>
            </a:pPr>
            <a:r>
              <a:rPr lang="en-US" sz="2379" spc="287">
                <a:solidFill>
                  <a:srgbClr val="FFFFFF"/>
                </a:solidFill>
                <a:latin typeface="Poppins"/>
                <a:ea typeface="Poppins"/>
                <a:cs typeface="Poppins"/>
                <a:sym typeface="Poppins"/>
              </a:rPr>
              <a:t>H</a:t>
            </a:r>
            <a:r>
              <a:rPr lang="en-US" sz="2379" spc="287">
                <a:solidFill>
                  <a:srgbClr val="FFFFFF"/>
                </a:solidFill>
                <a:latin typeface="Poppins"/>
                <a:ea typeface="Poppins"/>
                <a:cs typeface="Poppins"/>
                <a:sym typeface="Poppins"/>
              </a:rPr>
              <a:t>ighly targeted phishing aimed at a specific individual or organization. Attackers research their victims to craft convincing messages that appear safe and legitimate.</a:t>
            </a:r>
          </a:p>
          <a:p>
            <a:pPr algn="l">
              <a:lnSpc>
                <a:spcPts val="3325"/>
              </a:lnSpc>
            </a:pPr>
          </a:p>
        </p:txBody>
      </p:sp>
      <p:sp>
        <p:nvSpPr>
          <p:cNvPr name="TextBox 9" id="9"/>
          <p:cNvSpPr txBox="true"/>
          <p:nvPr/>
        </p:nvSpPr>
        <p:spPr>
          <a:xfrm rot="0">
            <a:off x="371475" y="7544696"/>
            <a:ext cx="16713599" cy="20800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3. Wh</a:t>
            </a:r>
            <a:r>
              <a:rPr lang="en-US" b="true" sz="3175">
                <a:solidFill>
                  <a:srgbClr val="FFFFFF"/>
                </a:solidFill>
                <a:latin typeface="Montserrat Bold"/>
                <a:ea typeface="Montserrat Bold"/>
                <a:cs typeface="Montserrat Bold"/>
                <a:sym typeface="Montserrat Bold"/>
              </a:rPr>
              <a:t>aling (Whale Phishing)</a:t>
            </a:r>
          </a:p>
          <a:p>
            <a:pPr algn="l">
              <a:lnSpc>
                <a:spcPts val="3429"/>
              </a:lnSpc>
              <a:spcBef>
                <a:spcPct val="0"/>
              </a:spcBef>
            </a:pPr>
          </a:p>
          <a:p>
            <a:pPr algn="l">
              <a:lnSpc>
                <a:spcPts val="3325"/>
              </a:lnSpc>
            </a:pPr>
            <a:r>
              <a:rPr lang="en-US" sz="2375" spc="287">
                <a:solidFill>
                  <a:srgbClr val="FFFFFF"/>
                </a:solidFill>
                <a:latin typeface="Poppins Light"/>
                <a:ea typeface="Poppins Light"/>
                <a:cs typeface="Poppins Light"/>
                <a:sym typeface="Poppins Light"/>
              </a:rPr>
              <a:t>A</a:t>
            </a:r>
            <a:r>
              <a:rPr lang="en-US" sz="2375" spc="287">
                <a:solidFill>
                  <a:srgbClr val="FFFFFF"/>
                </a:solidFill>
                <a:latin typeface="Poppins Light"/>
                <a:ea typeface="Poppins Light"/>
                <a:cs typeface="Poppins Light"/>
                <a:sym typeface="Poppins Light"/>
              </a:rPr>
              <a:t> form of spear phishing targeting top executives or high-profile individuals. Because of the potential access to sensitive data or funds, whaling often involves sophisticated social engineering and sense of urgency.</a:t>
            </a:r>
          </a:p>
        </p:txBody>
      </p:sp>
      <p:sp>
        <p:nvSpPr>
          <p:cNvPr name="TextBox 10" id="10"/>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625286" y="272838"/>
            <a:ext cx="6997029" cy="1296667"/>
          </a:xfrm>
          <a:prstGeom prst="rect">
            <a:avLst/>
          </a:prstGeom>
        </p:spPr>
        <p:txBody>
          <a:bodyPr anchor="t" rtlCol="false" tIns="0" lIns="0" bIns="0" rIns="0">
            <a:spAutoFit/>
          </a:bodyPr>
          <a:lstStyle/>
          <a:p>
            <a:pPr algn="l">
              <a:lnSpc>
                <a:spcPts val="5016"/>
              </a:lnSpc>
            </a:pPr>
            <a:r>
              <a:rPr lang="en-US" sz="4644" spc="585">
                <a:solidFill>
                  <a:srgbClr val="FFFFFF"/>
                </a:solidFill>
                <a:latin typeface="HK Modular"/>
                <a:ea typeface="HK Modular"/>
                <a:cs typeface="HK Modular"/>
                <a:sym typeface="HK Modular"/>
              </a:rPr>
              <a:t>tyPES OF</a:t>
            </a:r>
          </a:p>
          <a:p>
            <a:pPr algn="l">
              <a:lnSpc>
                <a:spcPts val="5016"/>
              </a:lnSpc>
              <a:spcBef>
                <a:spcPct val="0"/>
              </a:spcBef>
            </a:pPr>
            <a:r>
              <a:rPr lang="en-US" sz="4644" spc="585">
                <a:solidFill>
                  <a:srgbClr val="FFFFFF"/>
                </a:solidFill>
                <a:latin typeface="HK Modular"/>
                <a:ea typeface="HK Modular"/>
                <a:cs typeface="HK Modular"/>
                <a:sym typeface="HK Modular"/>
              </a:rPr>
              <a:t>PHISHING</a:t>
            </a:r>
          </a:p>
        </p:txBody>
      </p:sp>
      <p:sp>
        <p:nvSpPr>
          <p:cNvPr name="TextBox 7" id="7"/>
          <p:cNvSpPr txBox="true"/>
          <p:nvPr/>
        </p:nvSpPr>
        <p:spPr>
          <a:xfrm rot="0">
            <a:off x="371475" y="2336938"/>
            <a:ext cx="16713599" cy="20800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4</a:t>
            </a:r>
            <a:r>
              <a:rPr lang="en-US" b="true" sz="3175">
                <a:solidFill>
                  <a:srgbClr val="FFFFFF"/>
                </a:solidFill>
                <a:latin typeface="Montserrat Bold"/>
                <a:ea typeface="Montserrat Bold"/>
                <a:cs typeface="Montserrat Bold"/>
                <a:sym typeface="Montserrat Bold"/>
              </a:rPr>
              <a:t>. Business Email Compromise (BEC)</a:t>
            </a:r>
          </a:p>
          <a:p>
            <a:pPr algn="l">
              <a:lnSpc>
                <a:spcPts val="3429"/>
              </a:lnSpc>
              <a:spcBef>
                <a:spcPct val="0"/>
              </a:spcBef>
            </a:pPr>
          </a:p>
          <a:p>
            <a:pPr algn="l">
              <a:lnSpc>
                <a:spcPts val="3325"/>
              </a:lnSpc>
            </a:pPr>
            <a:r>
              <a:rPr lang="en-US" sz="2375" spc="287">
                <a:solidFill>
                  <a:srgbClr val="FFFFFF"/>
                </a:solidFill>
                <a:latin typeface="Poppins Light"/>
                <a:ea typeface="Poppins Light"/>
                <a:cs typeface="Poppins Light"/>
                <a:sym typeface="Poppins Light"/>
              </a:rPr>
              <a:t>A typic</a:t>
            </a:r>
            <a:r>
              <a:rPr lang="en-US" sz="2375" spc="287">
                <a:solidFill>
                  <a:srgbClr val="FFFFFF"/>
                </a:solidFill>
                <a:latin typeface="Poppins Light"/>
                <a:ea typeface="Poppins Light"/>
                <a:cs typeface="Poppins Light"/>
                <a:sym typeface="Poppins Light"/>
              </a:rPr>
              <a:t>ally spear or whaling-style attack where cybercriminals impersonate or compromise a legitimate email account to trick employees into sharing confidential info or transferring funds.</a:t>
            </a:r>
          </a:p>
        </p:txBody>
      </p:sp>
      <p:sp>
        <p:nvSpPr>
          <p:cNvPr name="TextBox 8" id="8"/>
          <p:cNvSpPr txBox="true"/>
          <p:nvPr/>
        </p:nvSpPr>
        <p:spPr>
          <a:xfrm rot="0">
            <a:off x="371475" y="5036067"/>
            <a:ext cx="16713599" cy="18895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5. Smishing (SMS</a:t>
            </a:r>
            <a:r>
              <a:rPr lang="en-US" b="true" sz="3175">
                <a:solidFill>
                  <a:srgbClr val="FFFFFF"/>
                </a:solidFill>
                <a:latin typeface="Montserrat Bold"/>
                <a:ea typeface="Montserrat Bold"/>
                <a:cs typeface="Montserrat Bold"/>
                <a:sym typeface="Montserrat Bold"/>
              </a:rPr>
              <a:t> Phishing)</a:t>
            </a:r>
          </a:p>
          <a:p>
            <a:pPr algn="l">
              <a:lnSpc>
                <a:spcPts val="3429"/>
              </a:lnSpc>
              <a:spcBef>
                <a:spcPct val="0"/>
              </a:spcBef>
            </a:pPr>
          </a:p>
          <a:p>
            <a:pPr algn="l">
              <a:lnSpc>
                <a:spcPts val="2570"/>
              </a:lnSpc>
            </a:pPr>
            <a:r>
              <a:rPr lang="en-US" sz="2379" spc="287">
                <a:solidFill>
                  <a:srgbClr val="FFFFFF"/>
                </a:solidFill>
                <a:latin typeface="Poppins"/>
                <a:ea typeface="Poppins"/>
                <a:cs typeface="Poppins"/>
                <a:sym typeface="Poppins"/>
              </a:rPr>
              <a:t>Phish</a:t>
            </a:r>
            <a:r>
              <a:rPr lang="en-US" sz="2379" spc="287">
                <a:solidFill>
                  <a:srgbClr val="FFFFFF"/>
                </a:solidFill>
                <a:latin typeface="Poppins"/>
                <a:ea typeface="Poppins"/>
                <a:cs typeface="Poppins"/>
                <a:sym typeface="Poppins"/>
              </a:rPr>
              <a:t>ing via SMS or text message. Victims receive urgent messages—e.g., pretending to be from a courier or bank—encouraging them to click links or reply with personal data.</a:t>
            </a:r>
          </a:p>
          <a:p>
            <a:pPr algn="l">
              <a:lnSpc>
                <a:spcPts val="3325"/>
              </a:lnSpc>
            </a:pPr>
          </a:p>
        </p:txBody>
      </p:sp>
      <p:sp>
        <p:nvSpPr>
          <p:cNvPr name="TextBox 9" id="9"/>
          <p:cNvSpPr txBox="true"/>
          <p:nvPr/>
        </p:nvSpPr>
        <p:spPr>
          <a:xfrm rot="0">
            <a:off x="371475" y="7544696"/>
            <a:ext cx="16713599" cy="16609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6. Vish</a:t>
            </a:r>
            <a:r>
              <a:rPr lang="en-US" b="true" sz="3175">
                <a:solidFill>
                  <a:srgbClr val="FFFFFF"/>
                </a:solidFill>
                <a:latin typeface="Montserrat Bold"/>
                <a:ea typeface="Montserrat Bold"/>
                <a:cs typeface="Montserrat Bold"/>
                <a:sym typeface="Montserrat Bold"/>
              </a:rPr>
              <a:t>ing (Voice Phishing)</a:t>
            </a:r>
          </a:p>
          <a:p>
            <a:pPr algn="l">
              <a:lnSpc>
                <a:spcPts val="3429"/>
              </a:lnSpc>
              <a:spcBef>
                <a:spcPct val="0"/>
              </a:spcBef>
            </a:pPr>
          </a:p>
          <a:p>
            <a:pPr algn="l">
              <a:lnSpc>
                <a:spcPts val="3325"/>
              </a:lnSpc>
            </a:pPr>
            <a:r>
              <a:rPr lang="en-US" sz="2375" spc="287">
                <a:solidFill>
                  <a:srgbClr val="FFFFFF"/>
                </a:solidFill>
                <a:latin typeface="Poppins Light"/>
                <a:ea typeface="Poppins Light"/>
                <a:cs typeface="Poppins Light"/>
                <a:sym typeface="Poppins Light"/>
              </a:rPr>
              <a:t>P</a:t>
            </a:r>
            <a:r>
              <a:rPr lang="en-US" sz="2375" spc="287">
                <a:solidFill>
                  <a:srgbClr val="FFFFFF"/>
                </a:solidFill>
                <a:latin typeface="Poppins Light"/>
                <a:ea typeface="Poppins Light"/>
                <a:cs typeface="Poppins Light"/>
                <a:sym typeface="Poppins Light"/>
              </a:rPr>
              <a:t>hishing through phone calls (landline or VoIP), often using caller ID spoofing and emotional manipulation to obtain sensitive info like bank details or account credentials.</a:t>
            </a:r>
          </a:p>
        </p:txBody>
      </p:sp>
      <p:sp>
        <p:nvSpPr>
          <p:cNvPr name="TextBox 10" id="10"/>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625286" y="272838"/>
            <a:ext cx="6997029" cy="1296667"/>
          </a:xfrm>
          <a:prstGeom prst="rect">
            <a:avLst/>
          </a:prstGeom>
        </p:spPr>
        <p:txBody>
          <a:bodyPr anchor="t" rtlCol="false" tIns="0" lIns="0" bIns="0" rIns="0">
            <a:spAutoFit/>
          </a:bodyPr>
          <a:lstStyle/>
          <a:p>
            <a:pPr algn="l">
              <a:lnSpc>
                <a:spcPts val="5016"/>
              </a:lnSpc>
            </a:pPr>
            <a:r>
              <a:rPr lang="en-US" sz="4644" spc="585">
                <a:solidFill>
                  <a:srgbClr val="FFFFFF"/>
                </a:solidFill>
                <a:latin typeface="HK Modular"/>
                <a:ea typeface="HK Modular"/>
                <a:cs typeface="HK Modular"/>
                <a:sym typeface="HK Modular"/>
              </a:rPr>
              <a:t>tyPES OF</a:t>
            </a:r>
          </a:p>
          <a:p>
            <a:pPr algn="l">
              <a:lnSpc>
                <a:spcPts val="5016"/>
              </a:lnSpc>
              <a:spcBef>
                <a:spcPct val="0"/>
              </a:spcBef>
            </a:pPr>
            <a:r>
              <a:rPr lang="en-US" sz="4644" spc="585">
                <a:solidFill>
                  <a:srgbClr val="FFFFFF"/>
                </a:solidFill>
                <a:latin typeface="HK Modular"/>
                <a:ea typeface="HK Modular"/>
                <a:cs typeface="HK Modular"/>
                <a:sym typeface="HK Modular"/>
              </a:rPr>
              <a:t>PHISHING</a:t>
            </a:r>
          </a:p>
        </p:txBody>
      </p:sp>
      <p:sp>
        <p:nvSpPr>
          <p:cNvPr name="TextBox 7" id="7"/>
          <p:cNvSpPr txBox="true"/>
          <p:nvPr/>
        </p:nvSpPr>
        <p:spPr>
          <a:xfrm rot="0">
            <a:off x="371475" y="2336938"/>
            <a:ext cx="16713599" cy="20800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7</a:t>
            </a:r>
            <a:r>
              <a:rPr lang="en-US" b="true" sz="3175">
                <a:solidFill>
                  <a:srgbClr val="FFFFFF"/>
                </a:solidFill>
                <a:latin typeface="Montserrat Bold"/>
                <a:ea typeface="Montserrat Bold"/>
                <a:cs typeface="Montserrat Bold"/>
                <a:sym typeface="Montserrat Bold"/>
              </a:rPr>
              <a:t>. Pharming</a:t>
            </a:r>
          </a:p>
          <a:p>
            <a:pPr algn="l">
              <a:lnSpc>
                <a:spcPts val="3429"/>
              </a:lnSpc>
              <a:spcBef>
                <a:spcPct val="0"/>
              </a:spcBef>
            </a:pPr>
          </a:p>
          <a:p>
            <a:pPr algn="l">
              <a:lnSpc>
                <a:spcPts val="3325"/>
              </a:lnSpc>
            </a:pPr>
            <a:r>
              <a:rPr lang="en-US" sz="2375" spc="287">
                <a:solidFill>
                  <a:srgbClr val="FFFFFF"/>
                </a:solidFill>
                <a:latin typeface="Poppins Light"/>
                <a:ea typeface="Poppins Light"/>
                <a:cs typeface="Poppins Light"/>
                <a:sym typeface="Poppins Light"/>
              </a:rPr>
              <a:t>Victims </a:t>
            </a:r>
            <a:r>
              <a:rPr lang="en-US" sz="2375" spc="287">
                <a:solidFill>
                  <a:srgbClr val="FFFFFF"/>
                </a:solidFill>
                <a:latin typeface="Poppins Light"/>
                <a:ea typeface="Poppins Light"/>
                <a:cs typeface="Poppins Light"/>
                <a:sym typeface="Poppins Light"/>
              </a:rPr>
              <a:t>are redirected—even if they type the correct URL—to a fake website via DNS manipulation or malware. Once on the spoofed site, they unknowingly enter sensitive information.</a:t>
            </a:r>
          </a:p>
        </p:txBody>
      </p:sp>
      <p:sp>
        <p:nvSpPr>
          <p:cNvPr name="TextBox 8" id="8"/>
          <p:cNvSpPr txBox="true"/>
          <p:nvPr/>
        </p:nvSpPr>
        <p:spPr>
          <a:xfrm rot="0">
            <a:off x="371475" y="5036067"/>
            <a:ext cx="16713599" cy="16609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8. Angler Phishing (Social Media</a:t>
            </a:r>
            <a:r>
              <a:rPr lang="en-US" b="true" sz="3175">
                <a:solidFill>
                  <a:srgbClr val="FFFFFF"/>
                </a:solidFill>
                <a:latin typeface="Montserrat Bold"/>
                <a:ea typeface="Montserrat Bold"/>
                <a:cs typeface="Montserrat Bold"/>
                <a:sym typeface="Montserrat Bold"/>
              </a:rPr>
              <a:t> Phishing)</a:t>
            </a:r>
          </a:p>
          <a:p>
            <a:pPr algn="l">
              <a:lnSpc>
                <a:spcPts val="3429"/>
              </a:lnSpc>
              <a:spcBef>
                <a:spcPct val="0"/>
              </a:spcBef>
            </a:pPr>
          </a:p>
          <a:p>
            <a:pPr algn="l">
              <a:lnSpc>
                <a:spcPts val="3325"/>
              </a:lnSpc>
            </a:pPr>
            <a:r>
              <a:rPr lang="en-US" sz="2375" spc="287">
                <a:solidFill>
                  <a:srgbClr val="FFFFFF"/>
                </a:solidFill>
                <a:latin typeface="Poppins"/>
                <a:ea typeface="Poppins"/>
                <a:cs typeface="Poppins"/>
                <a:sym typeface="Poppins"/>
              </a:rPr>
              <a:t>Attackers</a:t>
            </a:r>
            <a:r>
              <a:rPr lang="en-US" sz="2375" spc="287">
                <a:solidFill>
                  <a:srgbClr val="FFFFFF"/>
                </a:solidFill>
                <a:latin typeface="Poppins"/>
                <a:ea typeface="Poppins"/>
                <a:cs typeface="Poppins"/>
                <a:sym typeface="Poppins"/>
              </a:rPr>
              <a:t> impersonate support accounts or create fraudulent social media profiles to solicit sensitive information from users via DMs, comments, or fake posts.</a:t>
            </a:r>
          </a:p>
        </p:txBody>
      </p:sp>
      <p:sp>
        <p:nvSpPr>
          <p:cNvPr name="TextBox 9" id="9"/>
          <p:cNvSpPr txBox="true"/>
          <p:nvPr/>
        </p:nvSpPr>
        <p:spPr>
          <a:xfrm rot="0">
            <a:off x="371475" y="7544696"/>
            <a:ext cx="16713599" cy="16609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9. Clo</a:t>
            </a:r>
            <a:r>
              <a:rPr lang="en-US" b="true" sz="3175">
                <a:solidFill>
                  <a:srgbClr val="FFFFFF"/>
                </a:solidFill>
                <a:latin typeface="Montserrat Bold"/>
                <a:ea typeface="Montserrat Bold"/>
                <a:cs typeface="Montserrat Bold"/>
                <a:sym typeface="Montserrat Bold"/>
              </a:rPr>
              <a:t>ne Phishing</a:t>
            </a:r>
          </a:p>
          <a:p>
            <a:pPr algn="l">
              <a:lnSpc>
                <a:spcPts val="3429"/>
              </a:lnSpc>
              <a:spcBef>
                <a:spcPct val="0"/>
              </a:spcBef>
            </a:pPr>
          </a:p>
          <a:p>
            <a:pPr algn="l">
              <a:lnSpc>
                <a:spcPts val="3325"/>
              </a:lnSpc>
            </a:pPr>
            <a:r>
              <a:rPr lang="en-US" sz="2375" spc="287">
                <a:solidFill>
                  <a:srgbClr val="FFFFFF"/>
                </a:solidFill>
                <a:latin typeface="Poppins Light"/>
                <a:ea typeface="Poppins Light"/>
                <a:cs typeface="Poppins Light"/>
                <a:sym typeface="Poppins Light"/>
              </a:rPr>
              <a:t>A</a:t>
            </a:r>
            <a:r>
              <a:rPr lang="en-US" sz="2375" spc="287">
                <a:solidFill>
                  <a:srgbClr val="FFFFFF"/>
                </a:solidFill>
                <a:latin typeface="Poppins Light"/>
                <a:ea typeface="Poppins Light"/>
                <a:cs typeface="Poppins Light"/>
                <a:sym typeface="Poppins Light"/>
              </a:rPr>
              <a:t>n attacker duplicates a previously legitimate email (e.g., from a known sender) but replaces links or attachments with malicious versions, then resends them to the victim.</a:t>
            </a:r>
          </a:p>
        </p:txBody>
      </p:sp>
      <p:sp>
        <p:nvSpPr>
          <p:cNvPr name="TextBox 10" id="10"/>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625286" y="272838"/>
            <a:ext cx="6997029" cy="1296667"/>
          </a:xfrm>
          <a:prstGeom prst="rect">
            <a:avLst/>
          </a:prstGeom>
        </p:spPr>
        <p:txBody>
          <a:bodyPr anchor="t" rtlCol="false" tIns="0" lIns="0" bIns="0" rIns="0">
            <a:spAutoFit/>
          </a:bodyPr>
          <a:lstStyle/>
          <a:p>
            <a:pPr algn="l">
              <a:lnSpc>
                <a:spcPts val="5016"/>
              </a:lnSpc>
            </a:pPr>
            <a:r>
              <a:rPr lang="en-US" sz="4644" spc="585">
                <a:solidFill>
                  <a:srgbClr val="FFFFFF"/>
                </a:solidFill>
                <a:latin typeface="HK Modular"/>
                <a:ea typeface="HK Modular"/>
                <a:cs typeface="HK Modular"/>
                <a:sym typeface="HK Modular"/>
              </a:rPr>
              <a:t>tyPES OF</a:t>
            </a:r>
          </a:p>
          <a:p>
            <a:pPr algn="l">
              <a:lnSpc>
                <a:spcPts val="5016"/>
              </a:lnSpc>
              <a:spcBef>
                <a:spcPct val="0"/>
              </a:spcBef>
            </a:pPr>
            <a:r>
              <a:rPr lang="en-US" sz="4644" spc="585">
                <a:solidFill>
                  <a:srgbClr val="FFFFFF"/>
                </a:solidFill>
                <a:latin typeface="HK Modular"/>
                <a:ea typeface="HK Modular"/>
                <a:cs typeface="HK Modular"/>
                <a:sym typeface="HK Modular"/>
              </a:rPr>
              <a:t>PHISHING</a:t>
            </a:r>
          </a:p>
        </p:txBody>
      </p:sp>
      <p:sp>
        <p:nvSpPr>
          <p:cNvPr name="TextBox 7" id="7"/>
          <p:cNvSpPr txBox="true"/>
          <p:nvPr/>
        </p:nvSpPr>
        <p:spPr>
          <a:xfrm rot="0">
            <a:off x="371475" y="2336938"/>
            <a:ext cx="16713599" cy="20800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10</a:t>
            </a:r>
            <a:r>
              <a:rPr lang="en-US" b="true" sz="3175">
                <a:solidFill>
                  <a:srgbClr val="FFFFFF"/>
                </a:solidFill>
                <a:latin typeface="Montserrat Bold"/>
                <a:ea typeface="Montserrat Bold"/>
                <a:cs typeface="Montserrat Bold"/>
                <a:sym typeface="Montserrat Bold"/>
              </a:rPr>
              <a:t>. Man‑in‑the‑Middle (MitM) Phishing</a:t>
            </a:r>
          </a:p>
          <a:p>
            <a:pPr algn="l">
              <a:lnSpc>
                <a:spcPts val="3429"/>
              </a:lnSpc>
              <a:spcBef>
                <a:spcPct val="0"/>
              </a:spcBef>
            </a:pPr>
          </a:p>
          <a:p>
            <a:pPr algn="l">
              <a:lnSpc>
                <a:spcPts val="3325"/>
              </a:lnSpc>
            </a:pPr>
            <a:r>
              <a:rPr lang="en-US" sz="2375" spc="287">
                <a:solidFill>
                  <a:srgbClr val="FFFFFF"/>
                </a:solidFill>
                <a:latin typeface="Poppins Light"/>
                <a:ea typeface="Poppins Light"/>
                <a:cs typeface="Poppins Light"/>
                <a:sym typeface="Poppins Light"/>
              </a:rPr>
              <a:t>A</a:t>
            </a:r>
            <a:r>
              <a:rPr lang="en-US" sz="2375" spc="287">
                <a:solidFill>
                  <a:srgbClr val="FFFFFF"/>
                </a:solidFill>
                <a:latin typeface="Poppins Light"/>
                <a:ea typeface="Poppins Light"/>
                <a:cs typeface="Poppins Light"/>
                <a:sym typeface="Poppins Light"/>
              </a:rPr>
              <a:t>dvanced phishing where a hacker intercepts communication between a user and legitimate site—often bypassing 2FA—by manipulating sessions or relaying credentials in real time.</a:t>
            </a:r>
          </a:p>
        </p:txBody>
      </p:sp>
      <p:sp>
        <p:nvSpPr>
          <p:cNvPr name="TextBox 8" id="8"/>
          <p:cNvSpPr txBox="true"/>
          <p:nvPr/>
        </p:nvSpPr>
        <p:spPr>
          <a:xfrm rot="0">
            <a:off x="371475" y="5036067"/>
            <a:ext cx="16713599" cy="1660904"/>
          </a:xfrm>
          <a:prstGeom prst="rect">
            <a:avLst/>
          </a:prstGeom>
        </p:spPr>
        <p:txBody>
          <a:bodyPr anchor="t" rtlCol="false" tIns="0" lIns="0" bIns="0" rIns="0">
            <a:spAutoFit/>
          </a:bodyPr>
          <a:lstStyle/>
          <a:p>
            <a:pPr algn="l">
              <a:lnSpc>
                <a:spcPts val="3429"/>
              </a:lnSpc>
              <a:spcBef>
                <a:spcPct val="0"/>
              </a:spcBef>
            </a:pPr>
            <a:r>
              <a:rPr lang="en-US" b="true" sz="3175">
                <a:solidFill>
                  <a:srgbClr val="FFFFFF"/>
                </a:solidFill>
                <a:latin typeface="Montserrat Bold"/>
                <a:ea typeface="Montserrat Bold"/>
                <a:cs typeface="Montserrat Bold"/>
                <a:sym typeface="Montserrat Bold"/>
              </a:rPr>
              <a:t>11. Quishing (QR Code Phishing)</a:t>
            </a:r>
          </a:p>
          <a:p>
            <a:pPr algn="l">
              <a:lnSpc>
                <a:spcPts val="3429"/>
              </a:lnSpc>
              <a:spcBef>
                <a:spcPct val="0"/>
              </a:spcBef>
            </a:pPr>
          </a:p>
          <a:p>
            <a:pPr algn="l">
              <a:lnSpc>
                <a:spcPts val="3325"/>
              </a:lnSpc>
            </a:pPr>
            <a:r>
              <a:rPr lang="en-US" sz="2375" spc="287">
                <a:solidFill>
                  <a:srgbClr val="FFFFFF"/>
                </a:solidFill>
                <a:latin typeface="Poppins"/>
                <a:ea typeface="Poppins"/>
                <a:cs typeface="Poppins"/>
                <a:sym typeface="Poppins"/>
              </a:rPr>
              <a:t>Phishing via malicious</a:t>
            </a:r>
            <a:r>
              <a:rPr lang="en-US" sz="2375" spc="287">
                <a:solidFill>
                  <a:srgbClr val="FFFFFF"/>
                </a:solidFill>
                <a:latin typeface="Poppins"/>
                <a:ea typeface="Poppins"/>
                <a:cs typeface="Poppins"/>
                <a:sym typeface="Poppins"/>
              </a:rPr>
              <a:t> QR codes that redirect users to fraudulent sites or triggers downloads of malware. Common in physical ads or digital communications.</a:t>
            </a:r>
          </a:p>
        </p:txBody>
      </p:sp>
      <p:sp>
        <p:nvSpPr>
          <p:cNvPr name="TextBox 9" id="9"/>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79853"/>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625286" y="654538"/>
            <a:ext cx="6997029" cy="659912"/>
          </a:xfrm>
          <a:prstGeom prst="rect">
            <a:avLst/>
          </a:prstGeom>
        </p:spPr>
        <p:txBody>
          <a:bodyPr anchor="t" rtlCol="false" tIns="0" lIns="0" bIns="0" rIns="0">
            <a:spAutoFit/>
          </a:bodyPr>
          <a:lstStyle/>
          <a:p>
            <a:pPr algn="l">
              <a:lnSpc>
                <a:spcPts val="5016"/>
              </a:lnSpc>
              <a:spcBef>
                <a:spcPct val="0"/>
              </a:spcBef>
            </a:pPr>
            <a:r>
              <a:rPr lang="en-US" sz="4644" spc="585">
                <a:solidFill>
                  <a:srgbClr val="FFFFFF"/>
                </a:solidFill>
                <a:latin typeface="HK Modular"/>
                <a:ea typeface="HK Modular"/>
                <a:cs typeface="HK Modular"/>
                <a:sym typeface="HK Modular"/>
              </a:rPr>
              <a:t>example</a:t>
            </a:r>
          </a:p>
        </p:txBody>
      </p:sp>
      <p:sp>
        <p:nvSpPr>
          <p:cNvPr name="TextBox 7" id="7"/>
          <p:cNvSpPr txBox="true"/>
          <p:nvPr/>
        </p:nvSpPr>
        <p:spPr>
          <a:xfrm rot="0">
            <a:off x="740688" y="4658484"/>
            <a:ext cx="16806624" cy="1826630"/>
          </a:xfrm>
          <a:prstGeom prst="rect">
            <a:avLst/>
          </a:prstGeom>
        </p:spPr>
        <p:txBody>
          <a:bodyPr anchor="t" rtlCol="false" tIns="0" lIns="0" bIns="0" rIns="0">
            <a:spAutoFit/>
          </a:bodyPr>
          <a:lstStyle/>
          <a:p>
            <a:pPr algn="ctr">
              <a:lnSpc>
                <a:spcPts val="4847"/>
              </a:lnSpc>
            </a:pPr>
            <a:r>
              <a:rPr lang="en-US" sz="3275" spc="327">
                <a:solidFill>
                  <a:srgbClr val="FFFFFF"/>
                </a:solidFill>
                <a:latin typeface="Poppins Light"/>
                <a:ea typeface="Poppins Light"/>
                <a:cs typeface="Poppins Light"/>
                <a:sym typeface="Poppins Light"/>
              </a:rPr>
              <a:t>Subject: “Your Bank Account is Suspended”</a:t>
            </a:r>
          </a:p>
          <a:p>
            <a:pPr algn="ctr">
              <a:lnSpc>
                <a:spcPts val="4847"/>
              </a:lnSpc>
            </a:pPr>
            <a:r>
              <a:rPr lang="en-US" sz="3275" spc="327">
                <a:solidFill>
                  <a:srgbClr val="FFFFFF"/>
                </a:solidFill>
                <a:latin typeface="Poppins Light"/>
                <a:ea typeface="Poppins Light"/>
                <a:cs typeface="Poppins Light"/>
                <a:sym typeface="Poppins Light"/>
              </a:rPr>
              <a:t> Email from: support@bankofarnerica.com</a:t>
            </a:r>
          </a:p>
          <a:p>
            <a:pPr algn="ctr">
              <a:lnSpc>
                <a:spcPts val="4847"/>
              </a:lnSpc>
            </a:pPr>
            <a:r>
              <a:rPr lang="en-US" sz="3275" spc="327">
                <a:solidFill>
                  <a:srgbClr val="FFFFFF"/>
                </a:solidFill>
                <a:latin typeface="Poppins Light"/>
                <a:ea typeface="Poppins Light"/>
                <a:cs typeface="Poppins Light"/>
                <a:sym typeface="Poppins Light"/>
              </a:rPr>
              <a:t> Link: http://login.bankofarnerica.com/reset ← (note the misspelling)</a:t>
            </a:r>
          </a:p>
        </p:txBody>
      </p:sp>
      <p:sp>
        <p:nvSpPr>
          <p:cNvPr name="TextBox 8" id="8"/>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48097"/>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308310" y="350627"/>
            <a:ext cx="13714006" cy="1280389"/>
          </a:xfrm>
          <a:prstGeom prst="rect">
            <a:avLst/>
          </a:prstGeom>
        </p:spPr>
        <p:txBody>
          <a:bodyPr anchor="t" rtlCol="false" tIns="0" lIns="0" bIns="0" rIns="0">
            <a:spAutoFit/>
          </a:bodyPr>
          <a:lstStyle/>
          <a:p>
            <a:pPr algn="l">
              <a:lnSpc>
                <a:spcPts val="5011"/>
              </a:lnSpc>
              <a:spcBef>
                <a:spcPct val="0"/>
              </a:spcBef>
            </a:pPr>
            <a:r>
              <a:rPr lang="en-US" sz="4640" spc="584">
                <a:solidFill>
                  <a:srgbClr val="FFFFFF"/>
                </a:solidFill>
                <a:latin typeface="HK Modular"/>
                <a:ea typeface="HK Modular"/>
                <a:cs typeface="HK Modular"/>
                <a:sym typeface="HK Modular"/>
              </a:rPr>
              <a:t>HOW TO IDENTIFY A PHISHING ATTACK</a:t>
            </a:r>
          </a:p>
        </p:txBody>
      </p:sp>
      <p:sp>
        <p:nvSpPr>
          <p:cNvPr name="TextBox 7" id="7"/>
          <p:cNvSpPr txBox="true"/>
          <p:nvPr/>
        </p:nvSpPr>
        <p:spPr>
          <a:xfrm rot="0">
            <a:off x="545701" y="2183465"/>
            <a:ext cx="14987229" cy="1017296"/>
          </a:xfrm>
          <a:prstGeom prst="rect">
            <a:avLst/>
          </a:prstGeom>
        </p:spPr>
        <p:txBody>
          <a:bodyPr anchor="t" rtlCol="false" tIns="0" lIns="0" bIns="0" rIns="0">
            <a:spAutoFit/>
          </a:bodyPr>
          <a:lstStyle/>
          <a:p>
            <a:pPr algn="l">
              <a:lnSpc>
                <a:spcPts val="2696"/>
              </a:lnSpc>
              <a:spcBef>
                <a:spcPct val="0"/>
              </a:spcBef>
            </a:pPr>
            <a:r>
              <a:rPr lang="en-US" sz="2496" spc="302">
                <a:solidFill>
                  <a:srgbClr val="FFFFFF"/>
                </a:solidFill>
                <a:latin typeface="Montserrat"/>
                <a:ea typeface="Montserrat"/>
                <a:cs typeface="Montserrat"/>
                <a:sym typeface="Montserrat"/>
              </a:rPr>
              <a:t>Phishing attacks are designed to appear trustworthy while concealing malicious intent. The following red flags will help users spot and avoid these attacks.</a:t>
            </a:r>
          </a:p>
        </p:txBody>
      </p:sp>
      <p:sp>
        <p:nvSpPr>
          <p:cNvPr name="TextBox 8" id="8"/>
          <p:cNvSpPr txBox="true"/>
          <p:nvPr/>
        </p:nvSpPr>
        <p:spPr>
          <a:xfrm rot="0">
            <a:off x="545701" y="3381737"/>
            <a:ext cx="17050642" cy="3531970"/>
          </a:xfrm>
          <a:prstGeom prst="rect">
            <a:avLst/>
          </a:prstGeom>
        </p:spPr>
        <p:txBody>
          <a:bodyPr anchor="t" rtlCol="false" tIns="0" lIns="0" bIns="0" rIns="0">
            <a:spAutoFit/>
          </a:bodyPr>
          <a:lstStyle/>
          <a:p>
            <a:pPr algn="l">
              <a:lnSpc>
                <a:spcPts val="3225"/>
              </a:lnSpc>
              <a:spcBef>
                <a:spcPct val="0"/>
              </a:spcBef>
            </a:pPr>
            <a:r>
              <a:rPr lang="en-US" b="true" sz="2987">
                <a:solidFill>
                  <a:srgbClr val="FFFFFF"/>
                </a:solidFill>
                <a:latin typeface="Montserrat Bold"/>
                <a:ea typeface="Montserrat Bold"/>
                <a:cs typeface="Montserrat Bold"/>
                <a:sym typeface="Montserrat Bold"/>
              </a:rPr>
              <a:t> </a:t>
            </a:r>
            <a:r>
              <a:rPr lang="en-US" b="true" sz="2987">
                <a:solidFill>
                  <a:srgbClr val="FFFFFF"/>
                </a:solidFill>
                <a:latin typeface="Montserrat Bold"/>
                <a:ea typeface="Montserrat Bold"/>
                <a:cs typeface="Montserrat Bold"/>
                <a:sym typeface="Montserrat Bold"/>
              </a:rPr>
              <a:t>1. Suspicious Sender Address</a:t>
            </a:r>
          </a:p>
          <a:p>
            <a:pPr algn="l">
              <a:lnSpc>
                <a:spcPts val="3225"/>
              </a:lnSpc>
              <a:spcBef>
                <a:spcPct val="0"/>
              </a:spcBef>
            </a:pP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Phi</a:t>
            </a:r>
            <a:r>
              <a:rPr lang="en-US" sz="2234" spc="270">
                <a:solidFill>
                  <a:srgbClr val="FFFFFF"/>
                </a:solidFill>
                <a:latin typeface="Poppins Light"/>
                <a:ea typeface="Poppins Light"/>
                <a:cs typeface="Poppins Light"/>
                <a:sym typeface="Poppins Light"/>
              </a:rPr>
              <a:t>shing emails often come from addresses that look similar to official ones but have subtle errors:</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security@paypa1.com instead of security@paypal.com</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no-reply@micros0ft.support instead of no-reply@microsoft.com</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Look closely at domain names — attackers may swap characters (o with 0, l with 1) or add extra subdomains (support-secure-login.bank.com.fakeurl.net).</a:t>
            </a:r>
          </a:p>
          <a:p>
            <a:pPr algn="l">
              <a:lnSpc>
                <a:spcPts val="3128"/>
              </a:lnSpc>
            </a:pPr>
          </a:p>
        </p:txBody>
      </p:sp>
      <p:sp>
        <p:nvSpPr>
          <p:cNvPr name="TextBox 9" id="9"/>
          <p:cNvSpPr txBox="true"/>
          <p:nvPr/>
        </p:nvSpPr>
        <p:spPr>
          <a:xfrm rot="0">
            <a:off x="545701" y="6942282"/>
            <a:ext cx="17050642" cy="2743472"/>
          </a:xfrm>
          <a:prstGeom prst="rect">
            <a:avLst/>
          </a:prstGeom>
        </p:spPr>
        <p:txBody>
          <a:bodyPr anchor="t" rtlCol="false" tIns="0" lIns="0" bIns="0" rIns="0">
            <a:spAutoFit/>
          </a:bodyPr>
          <a:lstStyle/>
          <a:p>
            <a:pPr algn="l">
              <a:lnSpc>
                <a:spcPts val="3225"/>
              </a:lnSpc>
              <a:spcBef>
                <a:spcPct val="0"/>
              </a:spcBef>
            </a:pPr>
            <a:r>
              <a:rPr lang="en-US" b="true" sz="2987">
                <a:solidFill>
                  <a:srgbClr val="FFFFFF"/>
                </a:solidFill>
                <a:latin typeface="Montserrat Bold"/>
                <a:ea typeface="Montserrat Bold"/>
                <a:cs typeface="Montserrat Bold"/>
                <a:sym typeface="Montserrat Bold"/>
              </a:rPr>
              <a:t>2</a:t>
            </a:r>
            <a:r>
              <a:rPr lang="en-US" b="true" sz="2987">
                <a:solidFill>
                  <a:srgbClr val="FFFFFF"/>
                </a:solidFill>
                <a:latin typeface="Montserrat Bold"/>
                <a:ea typeface="Montserrat Bold"/>
                <a:cs typeface="Montserrat Bold"/>
                <a:sym typeface="Montserrat Bold"/>
              </a:rPr>
              <a:t>. Generic Greetings &amp; Language</a:t>
            </a:r>
          </a:p>
          <a:p>
            <a:pPr algn="l">
              <a:lnSpc>
                <a:spcPts val="3225"/>
              </a:lnSpc>
              <a:spcBef>
                <a:spcPct val="0"/>
              </a:spcBef>
            </a:pP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Legit</a:t>
            </a:r>
            <a:r>
              <a:rPr lang="en-US" sz="2234" spc="270">
                <a:solidFill>
                  <a:srgbClr val="FFFFFF"/>
                </a:solidFill>
                <a:latin typeface="Poppins Light"/>
                <a:ea typeface="Poppins Light"/>
                <a:cs typeface="Poppins Light"/>
                <a:sym typeface="Poppins Light"/>
              </a:rPr>
              <a:t>imate companies usually personalize messages using your real name or account details.</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Phi</a:t>
            </a:r>
            <a:r>
              <a:rPr lang="en-US" sz="2234" spc="270">
                <a:solidFill>
                  <a:srgbClr val="FFFFFF"/>
                </a:solidFill>
                <a:latin typeface="Poppins Light"/>
                <a:ea typeface="Poppins Light"/>
                <a:cs typeface="Poppins Light"/>
                <a:sym typeface="Poppins Light"/>
              </a:rPr>
              <a:t>shing Example:</a:t>
            </a:r>
          </a:p>
          <a:p>
            <a:pPr algn="l">
              <a:lnSpc>
                <a:spcPts val="3128"/>
              </a:lnSpc>
            </a:pPr>
            <a:r>
              <a:rPr lang="en-US" sz="2234" spc="270">
                <a:solidFill>
                  <a:srgbClr val="FFFFFF"/>
                </a:solidFill>
                <a:latin typeface="Poppins Light"/>
                <a:ea typeface="Poppins Light"/>
                <a:cs typeface="Poppins Light"/>
                <a:sym typeface="Poppins Light"/>
              </a:rPr>
              <a:t>               </a:t>
            </a:r>
            <a:r>
              <a:rPr lang="en-US" sz="2234" spc="270">
                <a:solidFill>
                  <a:srgbClr val="FFFFFF"/>
                </a:solidFill>
                <a:latin typeface="Poppins Light"/>
                <a:ea typeface="Poppins Light"/>
                <a:cs typeface="Poppins Light"/>
                <a:sym typeface="Poppins Light"/>
              </a:rPr>
              <a:t>Dear Valued Customer, your account is at risk.</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Legitimate Example:</a:t>
            </a:r>
          </a:p>
          <a:p>
            <a:pPr algn="l">
              <a:lnSpc>
                <a:spcPts val="3128"/>
              </a:lnSpc>
            </a:pPr>
            <a:r>
              <a:rPr lang="en-US" sz="2234" spc="270">
                <a:solidFill>
                  <a:srgbClr val="FFFFFF"/>
                </a:solidFill>
                <a:latin typeface="Poppins Light"/>
                <a:ea typeface="Poppins Light"/>
                <a:cs typeface="Poppins Light"/>
                <a:sym typeface="Poppins Light"/>
              </a:rPr>
              <a:t>                </a:t>
            </a:r>
            <a:r>
              <a:rPr lang="en-US" sz="2234" spc="270">
                <a:solidFill>
                  <a:srgbClr val="FFFFFF"/>
                </a:solidFill>
                <a:latin typeface="Poppins Light"/>
                <a:ea typeface="Poppins Light"/>
                <a:cs typeface="Poppins Light"/>
                <a:sym typeface="Poppins Light"/>
              </a:rPr>
              <a:t>Hi Alex, we've noticed unusual activity in your account ending in 1234.</a:t>
            </a:r>
          </a:p>
        </p:txBody>
      </p:sp>
      <p:sp>
        <p:nvSpPr>
          <p:cNvPr name="TextBox 10" id="10"/>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5555" r="0" b="-5555"/>
            </a:stretch>
          </a:blipFill>
        </p:spPr>
      </p:sp>
      <p:grpSp>
        <p:nvGrpSpPr>
          <p:cNvPr name="Group 3" id="3"/>
          <p:cNvGrpSpPr/>
          <p:nvPr/>
        </p:nvGrpSpPr>
        <p:grpSpPr>
          <a:xfrm rot="0">
            <a:off x="-8944519" y="148097"/>
            <a:ext cx="20465418" cy="1637823"/>
            <a:chOff x="0" y="0"/>
            <a:chExt cx="5390069" cy="431361"/>
          </a:xfrm>
        </p:grpSpPr>
        <p:sp>
          <p:nvSpPr>
            <p:cNvPr name="Freeform 4" id="4"/>
            <p:cNvSpPr/>
            <p:nvPr/>
          </p:nvSpPr>
          <p:spPr>
            <a:xfrm flipH="false" flipV="false" rot="0">
              <a:off x="0" y="0"/>
              <a:ext cx="5390069" cy="431361"/>
            </a:xfrm>
            <a:custGeom>
              <a:avLst/>
              <a:gdLst/>
              <a:ahLst/>
              <a:cxnLst/>
              <a:rect r="r" b="b" t="t" l="l"/>
              <a:pathLst>
                <a:path h="431361" w="5390069">
                  <a:moveTo>
                    <a:pt x="0" y="0"/>
                  </a:moveTo>
                  <a:lnTo>
                    <a:pt x="5390069" y="0"/>
                  </a:lnTo>
                  <a:lnTo>
                    <a:pt x="5390069" y="431361"/>
                  </a:lnTo>
                  <a:lnTo>
                    <a:pt x="0" y="431361"/>
                  </a:lnTo>
                  <a:close/>
                </a:path>
              </a:pathLst>
            </a:custGeom>
            <a:gradFill rotWithShape="true">
              <a:gsLst>
                <a:gs pos="0">
                  <a:srgbClr val="060F1F">
                    <a:alpha val="0"/>
                  </a:srgbClr>
                </a:gs>
                <a:gs pos="33333">
                  <a:srgbClr val="071121">
                    <a:alpha val="100000"/>
                  </a:srgbClr>
                </a:gs>
                <a:gs pos="66667">
                  <a:srgbClr val="4F5661">
                    <a:alpha val="78500"/>
                  </a:srgbClr>
                </a:gs>
                <a:gs pos="100000">
                  <a:srgbClr val="060F1F">
                    <a:alpha val="0"/>
                  </a:srgbClr>
                </a:gs>
              </a:gsLst>
              <a:lin ang="0"/>
            </a:gradFill>
          </p:spPr>
        </p:sp>
        <p:sp>
          <p:nvSpPr>
            <p:cNvPr name="TextBox 5" id="5"/>
            <p:cNvSpPr txBox="true"/>
            <p:nvPr/>
          </p:nvSpPr>
          <p:spPr>
            <a:xfrm>
              <a:off x="0" y="0"/>
              <a:ext cx="5390069" cy="431361"/>
            </a:xfrm>
            <a:prstGeom prst="rect">
              <a:avLst/>
            </a:prstGeom>
          </p:spPr>
          <p:txBody>
            <a:bodyPr anchor="ctr" rtlCol="false" tIns="50800" lIns="50800" bIns="50800" rIns="50800"/>
            <a:lstStyle/>
            <a:p>
              <a:pPr algn="ctr">
                <a:lnSpc>
                  <a:spcPts val="1917"/>
                </a:lnSpc>
              </a:pPr>
            </a:p>
          </p:txBody>
        </p:sp>
      </p:grpSp>
      <p:sp>
        <p:nvSpPr>
          <p:cNvPr name="TextBox 6" id="6"/>
          <p:cNvSpPr txBox="true"/>
          <p:nvPr/>
        </p:nvSpPr>
        <p:spPr>
          <a:xfrm rot="0">
            <a:off x="308310" y="350627"/>
            <a:ext cx="13714006" cy="1280389"/>
          </a:xfrm>
          <a:prstGeom prst="rect">
            <a:avLst/>
          </a:prstGeom>
        </p:spPr>
        <p:txBody>
          <a:bodyPr anchor="t" rtlCol="false" tIns="0" lIns="0" bIns="0" rIns="0">
            <a:spAutoFit/>
          </a:bodyPr>
          <a:lstStyle/>
          <a:p>
            <a:pPr algn="l">
              <a:lnSpc>
                <a:spcPts val="5011"/>
              </a:lnSpc>
              <a:spcBef>
                <a:spcPct val="0"/>
              </a:spcBef>
            </a:pPr>
            <a:r>
              <a:rPr lang="en-US" sz="4640" spc="584">
                <a:solidFill>
                  <a:srgbClr val="FFFFFF"/>
                </a:solidFill>
                <a:latin typeface="HK Modular"/>
                <a:ea typeface="HK Modular"/>
                <a:cs typeface="HK Modular"/>
                <a:sym typeface="HK Modular"/>
              </a:rPr>
              <a:t>HOW TO IDENTIFY A PHISHING ATTACK</a:t>
            </a:r>
          </a:p>
        </p:txBody>
      </p:sp>
      <p:sp>
        <p:nvSpPr>
          <p:cNvPr name="TextBox 7" id="7"/>
          <p:cNvSpPr txBox="true"/>
          <p:nvPr/>
        </p:nvSpPr>
        <p:spPr>
          <a:xfrm rot="0">
            <a:off x="545701" y="2430601"/>
            <a:ext cx="17050642" cy="3137721"/>
          </a:xfrm>
          <a:prstGeom prst="rect">
            <a:avLst/>
          </a:prstGeom>
        </p:spPr>
        <p:txBody>
          <a:bodyPr anchor="t" rtlCol="false" tIns="0" lIns="0" bIns="0" rIns="0">
            <a:spAutoFit/>
          </a:bodyPr>
          <a:lstStyle/>
          <a:p>
            <a:pPr algn="l">
              <a:lnSpc>
                <a:spcPts val="3225"/>
              </a:lnSpc>
              <a:spcBef>
                <a:spcPct val="0"/>
              </a:spcBef>
            </a:pPr>
            <a:r>
              <a:rPr lang="en-US" b="true" sz="2987">
                <a:solidFill>
                  <a:srgbClr val="FFFFFF"/>
                </a:solidFill>
                <a:latin typeface="Montserrat Bold"/>
                <a:ea typeface="Montserrat Bold"/>
                <a:cs typeface="Montserrat Bold"/>
                <a:sym typeface="Montserrat Bold"/>
              </a:rPr>
              <a:t>3</a:t>
            </a:r>
            <a:r>
              <a:rPr lang="en-US" b="true" sz="2987">
                <a:solidFill>
                  <a:srgbClr val="FFFFFF"/>
                </a:solidFill>
                <a:latin typeface="Montserrat Bold"/>
                <a:ea typeface="Montserrat Bold"/>
                <a:cs typeface="Montserrat Bold"/>
                <a:sym typeface="Montserrat Bold"/>
              </a:rPr>
              <a:t>. Urgent or Threatening Language</a:t>
            </a:r>
          </a:p>
          <a:p>
            <a:pPr algn="l">
              <a:lnSpc>
                <a:spcPts val="3225"/>
              </a:lnSpc>
              <a:spcBef>
                <a:spcPct val="0"/>
              </a:spcBef>
            </a:pP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Phi</a:t>
            </a:r>
            <a:r>
              <a:rPr lang="en-US" sz="2234" spc="270">
                <a:solidFill>
                  <a:srgbClr val="FFFFFF"/>
                </a:solidFill>
                <a:latin typeface="Poppins Light"/>
                <a:ea typeface="Poppins Light"/>
                <a:cs typeface="Poppins Light"/>
                <a:sym typeface="Poppins Light"/>
              </a:rPr>
              <a:t>shing messages frequently use pressure tactics to push you into quick action.</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Common scare phrases:</a:t>
            </a:r>
          </a:p>
          <a:p>
            <a:pPr algn="l">
              <a:lnSpc>
                <a:spcPts val="3128"/>
              </a:lnSpc>
            </a:pPr>
            <a:r>
              <a:rPr lang="en-US" sz="2234" spc="270">
                <a:solidFill>
                  <a:srgbClr val="FFFFFF"/>
                </a:solidFill>
                <a:latin typeface="Poppins Light"/>
                <a:ea typeface="Poppins Light"/>
                <a:cs typeface="Poppins Light"/>
                <a:sym typeface="Poppins Light"/>
              </a:rPr>
              <a:t>           Yo</a:t>
            </a:r>
            <a:r>
              <a:rPr lang="en-US" sz="2234" spc="270">
                <a:solidFill>
                  <a:srgbClr val="FFFFFF"/>
                </a:solidFill>
                <a:latin typeface="Poppins Light"/>
                <a:ea typeface="Poppins Light"/>
                <a:cs typeface="Poppins Light"/>
                <a:sym typeface="Poppins Light"/>
              </a:rPr>
              <a:t>ur account will be deactivated in 24 hours.</a:t>
            </a:r>
          </a:p>
          <a:p>
            <a:pPr algn="l">
              <a:lnSpc>
                <a:spcPts val="3128"/>
              </a:lnSpc>
            </a:pPr>
            <a:r>
              <a:rPr lang="en-US" sz="2234" spc="270">
                <a:solidFill>
                  <a:srgbClr val="FFFFFF"/>
                </a:solidFill>
                <a:latin typeface="Poppins Light"/>
                <a:ea typeface="Poppins Light"/>
                <a:cs typeface="Poppins Light"/>
                <a:sym typeface="Poppins Light"/>
              </a:rPr>
              <a:t>           </a:t>
            </a:r>
            <a:r>
              <a:rPr lang="en-US" sz="2234" spc="270">
                <a:solidFill>
                  <a:srgbClr val="FFFFFF"/>
                </a:solidFill>
                <a:latin typeface="Poppins Light"/>
                <a:ea typeface="Poppins Light"/>
                <a:cs typeface="Poppins Light"/>
                <a:sym typeface="Poppins Light"/>
              </a:rPr>
              <a:t>Unu</a:t>
            </a:r>
            <a:r>
              <a:rPr lang="en-US" sz="2234" spc="270">
                <a:solidFill>
                  <a:srgbClr val="FFFFFF"/>
                </a:solidFill>
                <a:latin typeface="Poppins Light"/>
                <a:ea typeface="Poppins Light"/>
                <a:cs typeface="Poppins Light"/>
                <a:sym typeface="Poppins Light"/>
              </a:rPr>
              <a:t>sual login detected—verify now!</a:t>
            </a:r>
          </a:p>
          <a:p>
            <a:pPr algn="l">
              <a:lnSpc>
                <a:spcPts val="3128"/>
              </a:lnSpc>
            </a:pPr>
            <a:r>
              <a:rPr lang="en-US" sz="2234" spc="270">
                <a:solidFill>
                  <a:srgbClr val="FFFFFF"/>
                </a:solidFill>
                <a:latin typeface="Poppins Light"/>
                <a:ea typeface="Poppins Light"/>
                <a:cs typeface="Poppins Light"/>
                <a:sym typeface="Poppins Light"/>
              </a:rPr>
              <a:t>           Final warning: Pay your invoice immediately!</a:t>
            </a:r>
          </a:p>
          <a:p>
            <a:pPr algn="l">
              <a:lnSpc>
                <a:spcPts val="3128"/>
              </a:lnSpc>
            </a:pPr>
          </a:p>
        </p:txBody>
      </p:sp>
      <p:sp>
        <p:nvSpPr>
          <p:cNvPr name="TextBox 8" id="8"/>
          <p:cNvSpPr txBox="true"/>
          <p:nvPr/>
        </p:nvSpPr>
        <p:spPr>
          <a:xfrm rot="0">
            <a:off x="545701" y="5771886"/>
            <a:ext cx="17050642" cy="2743472"/>
          </a:xfrm>
          <a:prstGeom prst="rect">
            <a:avLst/>
          </a:prstGeom>
        </p:spPr>
        <p:txBody>
          <a:bodyPr anchor="t" rtlCol="false" tIns="0" lIns="0" bIns="0" rIns="0">
            <a:spAutoFit/>
          </a:bodyPr>
          <a:lstStyle/>
          <a:p>
            <a:pPr algn="l">
              <a:lnSpc>
                <a:spcPts val="3225"/>
              </a:lnSpc>
              <a:spcBef>
                <a:spcPct val="0"/>
              </a:spcBef>
            </a:pPr>
            <a:r>
              <a:rPr lang="en-US" b="true" sz="2987">
                <a:solidFill>
                  <a:srgbClr val="FFFFFF"/>
                </a:solidFill>
                <a:latin typeface="Montserrat Bold"/>
                <a:ea typeface="Montserrat Bold"/>
                <a:cs typeface="Montserrat Bold"/>
                <a:sym typeface="Montserrat Bold"/>
              </a:rPr>
              <a:t>4</a:t>
            </a:r>
            <a:r>
              <a:rPr lang="en-US" b="true" sz="2987">
                <a:solidFill>
                  <a:srgbClr val="FFFFFF"/>
                </a:solidFill>
                <a:latin typeface="Montserrat Bold"/>
                <a:ea typeface="Montserrat Bold"/>
                <a:cs typeface="Montserrat Bold"/>
                <a:sym typeface="Montserrat Bold"/>
              </a:rPr>
              <a:t>. Unexpected Attachments or Links</a:t>
            </a:r>
          </a:p>
          <a:p>
            <a:pPr algn="l">
              <a:lnSpc>
                <a:spcPts val="3225"/>
              </a:lnSpc>
              <a:spcBef>
                <a:spcPct val="0"/>
              </a:spcBef>
            </a:pPr>
          </a:p>
          <a:p>
            <a:pPr algn="l">
              <a:lnSpc>
                <a:spcPts val="3128"/>
              </a:lnSpc>
            </a:pPr>
            <a:r>
              <a:rPr lang="en-US" sz="2234" spc="270">
                <a:solidFill>
                  <a:srgbClr val="FFFFFF"/>
                </a:solidFill>
                <a:latin typeface="Poppins Light"/>
                <a:ea typeface="Poppins Light"/>
                <a:cs typeface="Poppins Light"/>
                <a:sym typeface="Poppins Light"/>
              </a:rPr>
              <a:t>      Emails with unfam</a:t>
            </a:r>
            <a:r>
              <a:rPr lang="en-US" sz="2234" spc="270">
                <a:solidFill>
                  <a:srgbClr val="FFFFFF"/>
                </a:solidFill>
                <a:latin typeface="Poppins Light"/>
                <a:ea typeface="Poppins Light"/>
                <a:cs typeface="Poppins Light"/>
                <a:sym typeface="Poppins Light"/>
              </a:rPr>
              <a:t>iliar attachments (such as PDFs, ZIP files, or Word documents) or links requesting credentials are highly suspicious.</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Hover</a:t>
            </a:r>
            <a:r>
              <a:rPr lang="en-US" sz="2234" spc="270">
                <a:solidFill>
                  <a:srgbClr val="FFFFFF"/>
                </a:solidFill>
                <a:latin typeface="Poppins Light"/>
                <a:ea typeface="Poppins Light"/>
                <a:cs typeface="Poppins Light"/>
                <a:sym typeface="Poppins Light"/>
              </a:rPr>
              <a:t> over</a:t>
            </a:r>
            <a:r>
              <a:rPr lang="en-US" sz="2234" spc="270">
                <a:solidFill>
                  <a:srgbClr val="FFFFFF"/>
                </a:solidFill>
                <a:latin typeface="Poppins Light"/>
                <a:ea typeface="Poppins Light"/>
                <a:cs typeface="Poppins Light"/>
                <a:sym typeface="Poppins Light"/>
              </a:rPr>
              <a:t> the link to see th</a:t>
            </a:r>
            <a:r>
              <a:rPr lang="en-US" sz="2234" spc="270">
                <a:solidFill>
                  <a:srgbClr val="FFFFFF"/>
                </a:solidFill>
                <a:latin typeface="Poppins Light"/>
                <a:ea typeface="Poppins Light"/>
                <a:cs typeface="Poppins Light"/>
                <a:sym typeface="Poppins Light"/>
              </a:rPr>
              <a:t>e actual URL (e.g., http://secure-your-bank.com is likely fake).</a:t>
            </a:r>
          </a:p>
          <a:p>
            <a:pPr algn="l" marL="482424" indent="-241212" lvl="1">
              <a:lnSpc>
                <a:spcPts val="3128"/>
              </a:lnSpc>
              <a:buFont typeface="Arial"/>
              <a:buChar char="•"/>
            </a:pPr>
            <a:r>
              <a:rPr lang="en-US" sz="2234" spc="270">
                <a:solidFill>
                  <a:srgbClr val="FFFFFF"/>
                </a:solidFill>
                <a:latin typeface="Poppins Light"/>
                <a:ea typeface="Poppins Light"/>
                <a:cs typeface="Poppins Light"/>
                <a:sym typeface="Poppins Light"/>
              </a:rPr>
              <a:t>Attachments may contain malware, ransomware, or hidden macros.</a:t>
            </a:r>
          </a:p>
          <a:p>
            <a:pPr algn="l">
              <a:lnSpc>
                <a:spcPts val="3128"/>
              </a:lnSpc>
            </a:pPr>
          </a:p>
        </p:txBody>
      </p:sp>
      <p:sp>
        <p:nvSpPr>
          <p:cNvPr name="TextBox 9" id="9"/>
          <p:cNvSpPr txBox="true"/>
          <p:nvPr/>
        </p:nvSpPr>
        <p:spPr>
          <a:xfrm rot="0">
            <a:off x="15450479" y="9808066"/>
            <a:ext cx="2555558" cy="276606"/>
          </a:xfrm>
          <a:prstGeom prst="rect">
            <a:avLst/>
          </a:prstGeom>
        </p:spPr>
        <p:txBody>
          <a:bodyPr anchor="t" rtlCol="false" tIns="0" lIns="0" bIns="0" rIns="0">
            <a:spAutoFit/>
          </a:bodyPr>
          <a:lstStyle/>
          <a:p>
            <a:pPr algn="ctr">
              <a:lnSpc>
                <a:spcPts val="2051"/>
              </a:lnSpc>
              <a:spcBef>
                <a:spcPct val="0"/>
              </a:spcBef>
            </a:pPr>
            <a:r>
              <a:rPr lang="en-US" sz="1899" spc="239">
                <a:solidFill>
                  <a:srgbClr val="FFFFFF">
                    <a:alpha val="49804"/>
                  </a:srgbClr>
                </a:solidFill>
                <a:latin typeface="Roboto"/>
                <a:ea typeface="Roboto"/>
                <a:cs typeface="Roboto"/>
                <a:sym typeface="Roboto"/>
              </a:rPr>
              <a:t>ASHWINI PALANDE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DAGtgb0arVk</dc:identifier>
  <dcterms:modified xsi:type="dcterms:W3CDTF">2011-08-01T06:04:30Z</dcterms:modified>
  <cp:revision>1</cp:revision>
  <dc:title>Presentation On Phishing</dc:title>
</cp:coreProperties>
</file>