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57" r:id="rId4"/>
    <p:sldId id="260" r:id="rId5"/>
    <p:sldId id="261" r:id="rId6"/>
    <p:sldId id="262" r:id="rId7"/>
    <p:sldId id="263" r:id="rId8"/>
    <p:sldId id="264" r:id="rId9"/>
    <p:sldId id="265" r:id="rId10"/>
    <p:sldId id="266" r:id="rId11"/>
    <p:sldId id="267" r:id="rId12"/>
    <p:sldId id="258" r:id="rId1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snapToObjects="1">
      <p:cViewPr varScale="1">
        <p:scale>
          <a:sx n="119" d="100"/>
          <a:sy n="119" d="100"/>
        </p:scale>
        <p:origin x="403" y="9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463C41C-A487-0C45-A261-16903102544D}" type="datetimeFigureOut">
              <a:rPr lang="en-US" smtClean="0"/>
              <a:t>5/9/2024</a:t>
            </a:fld>
            <a:endParaRPr lang="en-US"/>
          </a:p>
        </p:txBody>
      </p:sp>
      <p:sp>
        <p:nvSpPr>
          <p:cNvPr id="5" name="Footer Placeholder 4"/>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3387458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63C41C-A487-0C45-A261-16903102544D}" type="datetimeFigureOut">
              <a:rPr lang="en-US" smtClean="0"/>
              <a:t>5/9/2024</a:t>
            </a:fld>
            <a:endParaRPr lang="en-US"/>
          </a:p>
        </p:txBody>
      </p:sp>
      <p:sp>
        <p:nvSpPr>
          <p:cNvPr id="5" name="Footer Placeholder 4"/>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3073516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63C41C-A487-0C45-A261-16903102544D}" type="datetimeFigureOut">
              <a:rPr lang="en-US" smtClean="0"/>
              <a:t>5/9/2024</a:t>
            </a:fld>
            <a:endParaRPr lang="en-US"/>
          </a:p>
        </p:txBody>
      </p:sp>
      <p:sp>
        <p:nvSpPr>
          <p:cNvPr id="5" name="Footer Placeholder 4"/>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997952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51426"/>
            <a:ext cx="4038600" cy="317339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51426"/>
            <a:ext cx="4038600" cy="317339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463C41C-A487-0C45-A261-16903102544D}" type="datetimeFigureOut">
              <a:rPr lang="en-US" smtClean="0"/>
              <a:t>5/9/2024</a:t>
            </a:fld>
            <a:endParaRPr lang="en-US"/>
          </a:p>
        </p:txBody>
      </p:sp>
      <p:sp>
        <p:nvSpPr>
          <p:cNvPr id="6" name="Footer Placeholder 5"/>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767819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199" y="1397255"/>
            <a:ext cx="4040188" cy="43620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199" y="1989969"/>
            <a:ext cx="4040188" cy="26940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397255"/>
            <a:ext cx="4041775" cy="43620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989969"/>
            <a:ext cx="4041775" cy="26940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463C41C-A487-0C45-A261-16903102544D}" type="datetimeFigureOut">
              <a:rPr lang="en-US" smtClean="0"/>
              <a:t>5/9/2024</a:t>
            </a:fld>
            <a:endParaRPr lang="en-US"/>
          </a:p>
        </p:txBody>
      </p:sp>
      <p:sp>
        <p:nvSpPr>
          <p:cNvPr id="8" name="Footer Placeholder 7"/>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2205807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463C41C-A487-0C45-A261-16903102544D}" type="datetimeFigureOut">
              <a:rPr lang="en-US" smtClean="0"/>
              <a:t>5/9/2024</a:t>
            </a:fld>
            <a:endParaRPr lang="en-US"/>
          </a:p>
        </p:txBody>
      </p:sp>
      <p:sp>
        <p:nvSpPr>
          <p:cNvPr id="4" name="Footer Placeholder 3"/>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2535540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63C41C-A487-0C45-A261-16903102544D}" type="datetimeFigureOut">
              <a:rPr lang="en-US" smtClean="0"/>
              <a:t>5/9/2024</a:t>
            </a:fld>
            <a:endParaRPr lang="en-US"/>
          </a:p>
        </p:txBody>
      </p:sp>
      <p:sp>
        <p:nvSpPr>
          <p:cNvPr id="3" name="Footer Placeholder 2"/>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1410809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679122"/>
            <a:ext cx="3008313" cy="777366"/>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679122"/>
            <a:ext cx="5111750" cy="391550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609519"/>
            <a:ext cx="3008313" cy="298510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63C41C-A487-0C45-A261-16903102544D}" type="datetimeFigureOut">
              <a:rPr lang="en-US" smtClean="0"/>
              <a:t>5/9/2024</a:t>
            </a:fld>
            <a:endParaRPr lang="en-US"/>
          </a:p>
        </p:txBody>
      </p:sp>
      <p:sp>
        <p:nvSpPr>
          <p:cNvPr id="6" name="Footer Placeholder 5"/>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2373430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858517"/>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717648"/>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283570"/>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08032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702644"/>
            <a:ext cx="8229600" cy="64406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10179"/>
            <a:ext cx="8229600" cy="298444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463C41C-A487-0C45-A261-16903102544D}" type="datetimeFigureOut">
              <a:rPr lang="en-US" smtClean="0"/>
              <a:t>5/9/2024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URL</a:t>
            </a:r>
          </a:p>
        </p:txBody>
      </p:sp>
      <p:pic>
        <p:nvPicPr>
          <p:cNvPr id="7" name="Picture 6" descr="MD-flag-background-ppt.png"/>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0"/>
            <a:ext cx="9143999" cy="571500"/>
          </a:xfrm>
          <a:prstGeom prst="rect">
            <a:avLst/>
          </a:prstGeom>
        </p:spPr>
      </p:pic>
      <p:pic>
        <p:nvPicPr>
          <p:cNvPr id="8" name="Picture 7" descr="UMBC-primary-logo-CMYK-on-black.png"/>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294287" y="86177"/>
            <a:ext cx="1749252" cy="402989"/>
          </a:xfrm>
          <a:prstGeom prst="rect">
            <a:avLst/>
          </a:prstGeom>
        </p:spPr>
      </p:pic>
      <p:pic>
        <p:nvPicPr>
          <p:cNvPr id="10" name="Picture 9" descr="corner-element.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919918" y="3901058"/>
            <a:ext cx="1224081" cy="1242442"/>
          </a:xfrm>
          <a:prstGeom prst="rect">
            <a:avLst/>
          </a:prstGeom>
          <a:noFill/>
          <a:ln>
            <a:noFill/>
          </a:ln>
        </p:spPr>
      </p:pic>
    </p:spTree>
    <p:extLst>
      <p:ext uri="{BB962C8B-B14F-4D97-AF65-F5344CB8AC3E}">
        <p14:creationId xmlns:p14="http://schemas.microsoft.com/office/powerpoint/2010/main" val="802903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1936" y="503082"/>
            <a:ext cx="8368048" cy="1764405"/>
          </a:xfrm>
        </p:spPr>
        <p:txBody>
          <a:bodyPr>
            <a:noAutofit/>
          </a:bodyPr>
          <a:lstStyle/>
          <a:p>
            <a:r>
              <a:rPr lang="en-US" sz="3200" b="1" i="0" dirty="0">
                <a:solidFill>
                  <a:srgbClr val="C00000"/>
                </a:solidFill>
                <a:effectLst/>
                <a:latin typeface="Times New Roman" panose="02020603050405020304" pitchFamily="18" charset="0"/>
                <a:cs typeface="Times New Roman" panose="02020603050405020304" pitchFamily="18" charset="0"/>
              </a:rPr>
              <a:t>Splice Junction Classification from Sequences</a:t>
            </a:r>
            <a:br>
              <a:rPr lang="en-US" sz="3200" b="1" i="0" dirty="0">
                <a:solidFill>
                  <a:srgbClr val="000000"/>
                </a:solidFill>
                <a:effectLst/>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17029450-34B5-0841-63D0-E5531970C4F8}"/>
              </a:ext>
            </a:extLst>
          </p:cNvPr>
          <p:cNvSpPr txBox="1">
            <a:spLocks noGrp="1"/>
          </p:cNvSpPr>
          <p:nvPr>
            <p:ph type="subTitle" idx="1"/>
          </p:nvPr>
        </p:nvSpPr>
        <p:spPr>
          <a:xfrm>
            <a:off x="1120463" y="1927808"/>
            <a:ext cx="6400800" cy="1605432"/>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pPr algn="ctr"/>
            <a:r>
              <a:rPr lang="en-US" sz="1800" dirty="0">
                <a:latin typeface="Times New Roman" panose="02020603050405020304" pitchFamily="18" charset="0"/>
                <a:cs typeface="Times New Roman" panose="02020603050405020304" pitchFamily="18" charset="0"/>
              </a:rPr>
              <a:t>Ashwini Koppula(CM93092)</a:t>
            </a:r>
          </a:p>
          <a:p>
            <a:pPr algn="ctr"/>
            <a:r>
              <a:rPr lang="en-US" sz="1800" dirty="0" err="1">
                <a:latin typeface="Times New Roman" panose="02020603050405020304" pitchFamily="18" charset="0"/>
                <a:cs typeface="Times New Roman" panose="02020603050405020304" pitchFamily="18" charset="0"/>
              </a:rPr>
              <a:t>Lahari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Bandaru</a:t>
            </a:r>
            <a:r>
              <a:rPr lang="en-US" sz="1800" dirty="0">
                <a:latin typeface="Times New Roman" panose="02020603050405020304" pitchFamily="18" charset="0"/>
                <a:cs typeface="Times New Roman" panose="02020603050405020304" pitchFamily="18" charset="0"/>
              </a:rPr>
              <a:t> (UP66259)</a:t>
            </a:r>
          </a:p>
          <a:p>
            <a:pPr algn="ctr"/>
            <a:r>
              <a:rPr lang="en-US" sz="1800" dirty="0">
                <a:latin typeface="Times New Roman" panose="02020603050405020304" pitchFamily="18" charset="0"/>
                <a:cs typeface="Times New Roman" panose="02020603050405020304" pitchFamily="18" charset="0"/>
              </a:rPr>
              <a:t>MPS in Data Science</a:t>
            </a:r>
          </a:p>
          <a:p>
            <a:pPr algn="ctr"/>
            <a:r>
              <a:rPr lang="en-US" sz="1800" dirty="0">
                <a:latin typeface="Times New Roman" panose="02020603050405020304" pitchFamily="18" charset="0"/>
                <a:cs typeface="Times New Roman" panose="02020603050405020304" pitchFamily="18" charset="0"/>
              </a:rPr>
              <a:t>DATA 602 Intro to Data Analysis and Machine Learning</a:t>
            </a:r>
          </a:p>
          <a:p>
            <a:pPr algn="ctr"/>
            <a:r>
              <a:rPr lang="en-US" sz="1800" dirty="0" err="1">
                <a:latin typeface="Times New Roman" panose="02020603050405020304" pitchFamily="18" charset="0"/>
                <a:cs typeface="Times New Roman" panose="02020603050405020304" pitchFamily="18" charset="0"/>
              </a:rPr>
              <a:t>Instructor:Yalin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Bastanlar</a:t>
            </a:r>
            <a:endParaRPr lang="en-US" sz="1800" dirty="0">
              <a:latin typeface="Times New Roman" panose="02020603050405020304" pitchFamily="18" charset="0"/>
              <a:cs typeface="Times New Roman" panose="02020603050405020304" pitchFamily="18" charset="0"/>
            </a:endParaRPr>
          </a:p>
          <a:p>
            <a:pPr algn="ct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9409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F49F70-8A18-33EE-6DBA-01A97AF2C561}"/>
              </a:ext>
            </a:extLst>
          </p:cNvPr>
          <p:cNvSpPr txBox="1"/>
          <p:nvPr/>
        </p:nvSpPr>
        <p:spPr>
          <a:xfrm>
            <a:off x="387926" y="625963"/>
            <a:ext cx="2161309"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RESULTS:</a:t>
            </a:r>
            <a:endParaRPr lang="en-US" sz="2400" dirty="0"/>
          </a:p>
        </p:txBody>
      </p:sp>
      <p:sp>
        <p:nvSpPr>
          <p:cNvPr id="4" name="TextBox 3">
            <a:extLst>
              <a:ext uri="{FF2B5EF4-FFF2-40B4-BE49-F238E27FC236}">
                <a16:creationId xmlns:a16="http://schemas.microsoft.com/office/drawing/2014/main" id="{9452F7E1-E271-E043-804F-F068B138A3ED}"/>
              </a:ext>
            </a:extLst>
          </p:cNvPr>
          <p:cNvSpPr txBox="1"/>
          <p:nvPr/>
        </p:nvSpPr>
        <p:spPr>
          <a:xfrm>
            <a:off x="2773549" y="979169"/>
            <a:ext cx="3696523"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Comparing all models</a:t>
            </a:r>
          </a:p>
        </p:txBody>
      </p:sp>
      <p:pic>
        <p:nvPicPr>
          <p:cNvPr id="5" name="Picture 4">
            <a:extLst>
              <a:ext uri="{FF2B5EF4-FFF2-40B4-BE49-F238E27FC236}">
                <a16:creationId xmlns:a16="http://schemas.microsoft.com/office/drawing/2014/main" id="{5AE94836-498B-A7AD-8DCA-3EF72AC013F5}"/>
              </a:ext>
            </a:extLst>
          </p:cNvPr>
          <p:cNvPicPr>
            <a:picLocks noChangeAspect="1"/>
          </p:cNvPicPr>
          <p:nvPr/>
        </p:nvPicPr>
        <p:blipFill>
          <a:blip r:embed="rId2"/>
          <a:stretch>
            <a:fillRect/>
          </a:stretch>
        </p:blipFill>
        <p:spPr>
          <a:xfrm>
            <a:off x="1759732" y="1629533"/>
            <a:ext cx="4818186" cy="2982346"/>
          </a:xfrm>
          <a:prstGeom prst="rect">
            <a:avLst/>
          </a:prstGeom>
        </p:spPr>
      </p:pic>
    </p:spTree>
    <p:extLst>
      <p:ext uri="{BB962C8B-B14F-4D97-AF65-F5344CB8AC3E}">
        <p14:creationId xmlns:p14="http://schemas.microsoft.com/office/powerpoint/2010/main" val="2070493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F49F70-8A18-33EE-6DBA-01A97AF2C561}"/>
              </a:ext>
            </a:extLst>
          </p:cNvPr>
          <p:cNvSpPr txBox="1"/>
          <p:nvPr/>
        </p:nvSpPr>
        <p:spPr>
          <a:xfrm>
            <a:off x="387926" y="625963"/>
            <a:ext cx="2161309"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RESULTS:</a:t>
            </a:r>
            <a:endParaRPr lang="en-US" sz="2400" dirty="0"/>
          </a:p>
        </p:txBody>
      </p:sp>
      <p:sp>
        <p:nvSpPr>
          <p:cNvPr id="5" name="TextBox 4">
            <a:extLst>
              <a:ext uri="{FF2B5EF4-FFF2-40B4-BE49-F238E27FC236}">
                <a16:creationId xmlns:a16="http://schemas.microsoft.com/office/drawing/2014/main" id="{D7093525-D087-C1EA-9F8C-B664C378C1F9}"/>
              </a:ext>
            </a:extLst>
          </p:cNvPr>
          <p:cNvSpPr txBox="1"/>
          <p:nvPr/>
        </p:nvSpPr>
        <p:spPr>
          <a:xfrm>
            <a:off x="741218" y="1419320"/>
            <a:ext cx="7453746" cy="2120068"/>
          </a:xfrm>
          <a:prstGeom prst="rect">
            <a:avLst/>
          </a:prstGeom>
          <a:noFill/>
        </p:spPr>
        <p:txBody>
          <a:bodyPr wrap="square">
            <a:spAutoFit/>
          </a:bodyPr>
          <a:lstStyle/>
          <a:p>
            <a:pPr marL="285750" indent="-285750" algn="l">
              <a:lnSpc>
                <a:spcPct val="150000"/>
              </a:lnSpc>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Random forest classifier has high performance compared to all models with </a:t>
            </a:r>
            <a:r>
              <a:rPr lang="en-US" b="0" i="0" dirty="0" err="1">
                <a:solidFill>
                  <a:srgbClr val="000000"/>
                </a:solidFill>
                <a:effectLst/>
                <a:latin typeface="Times New Roman" panose="02020603050405020304" pitchFamily="18" charset="0"/>
                <a:cs typeface="Times New Roman" panose="02020603050405020304" pitchFamily="18" charset="0"/>
              </a:rPr>
              <a:t>accuarcy</a:t>
            </a:r>
            <a:r>
              <a:rPr lang="en-US" b="0" i="0" dirty="0">
                <a:solidFill>
                  <a:srgbClr val="000000"/>
                </a:solidFill>
                <a:effectLst/>
                <a:latin typeface="Times New Roman" panose="02020603050405020304" pitchFamily="18" charset="0"/>
                <a:cs typeface="Times New Roman" panose="02020603050405020304" pitchFamily="18" charset="0"/>
              </a:rPr>
              <a:t> of 97% and F1 score as 97%.</a:t>
            </a:r>
          </a:p>
          <a:p>
            <a:pPr marL="285750" indent="-285750" algn="l">
              <a:lnSpc>
                <a:spcPct val="150000"/>
              </a:lnSpc>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After random forest ,SVM shows strong </a:t>
            </a:r>
            <a:r>
              <a:rPr lang="en-US" b="0" i="0" dirty="0" err="1">
                <a:solidFill>
                  <a:srgbClr val="000000"/>
                </a:solidFill>
                <a:effectLst/>
                <a:latin typeface="Times New Roman" panose="02020603050405020304" pitchFamily="18" charset="0"/>
                <a:cs typeface="Times New Roman" panose="02020603050405020304" pitchFamily="18" charset="0"/>
              </a:rPr>
              <a:t>performanc</a:t>
            </a:r>
            <a:r>
              <a:rPr lang="en-US" b="0" i="0" dirty="0">
                <a:solidFill>
                  <a:srgbClr val="000000"/>
                </a:solidFill>
                <a:effectLst/>
                <a:latin typeface="Times New Roman" panose="02020603050405020304" pitchFamily="18" charset="0"/>
                <a:cs typeface="Times New Roman" panose="02020603050405020304" pitchFamily="18" charset="0"/>
              </a:rPr>
              <a:t> with </a:t>
            </a:r>
            <a:r>
              <a:rPr lang="en-US" b="0" i="0" dirty="0" err="1">
                <a:solidFill>
                  <a:srgbClr val="000000"/>
                </a:solidFill>
                <a:effectLst/>
                <a:latin typeface="Times New Roman" panose="02020603050405020304" pitchFamily="18" charset="0"/>
                <a:cs typeface="Times New Roman" panose="02020603050405020304" pitchFamily="18" charset="0"/>
              </a:rPr>
              <a:t>accuarcy</a:t>
            </a:r>
            <a:r>
              <a:rPr lang="en-US" b="0" i="0" dirty="0">
                <a:solidFill>
                  <a:srgbClr val="000000"/>
                </a:solidFill>
                <a:effectLst/>
                <a:latin typeface="Times New Roman" panose="02020603050405020304" pitchFamily="18" charset="0"/>
                <a:cs typeface="Times New Roman" panose="02020603050405020304" pitchFamily="18" charset="0"/>
              </a:rPr>
              <a:t> score of 96% and</a:t>
            </a:r>
          </a:p>
          <a:p>
            <a:pPr marL="285750" indent="-285750" algn="l">
              <a:lnSpc>
                <a:spcPct val="150000"/>
              </a:lnSpc>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KNN shows least </a:t>
            </a:r>
            <a:r>
              <a:rPr lang="en-US" b="0" i="0" dirty="0" err="1">
                <a:solidFill>
                  <a:srgbClr val="000000"/>
                </a:solidFill>
                <a:effectLst/>
                <a:latin typeface="Times New Roman" panose="02020603050405020304" pitchFamily="18" charset="0"/>
                <a:cs typeface="Times New Roman" panose="02020603050405020304" pitchFamily="18" charset="0"/>
              </a:rPr>
              <a:t>performanace</a:t>
            </a:r>
            <a:r>
              <a:rPr lang="en-US" b="0" i="0" dirty="0">
                <a:solidFill>
                  <a:srgbClr val="000000"/>
                </a:solidFill>
                <a:effectLst/>
                <a:latin typeface="Times New Roman" panose="02020603050405020304" pitchFamily="18" charset="0"/>
                <a:cs typeface="Times New Roman" panose="02020603050405020304" pitchFamily="18" charset="0"/>
              </a:rPr>
              <a:t> </a:t>
            </a:r>
            <a:r>
              <a:rPr lang="en-US" b="0" i="0" dirty="0" err="1">
                <a:solidFill>
                  <a:srgbClr val="000000"/>
                </a:solidFill>
                <a:effectLst/>
                <a:latin typeface="Times New Roman" panose="02020603050405020304" pitchFamily="18" charset="0"/>
                <a:cs typeface="Times New Roman" panose="02020603050405020304" pitchFamily="18" charset="0"/>
              </a:rPr>
              <a:t>wth</a:t>
            </a:r>
            <a:r>
              <a:rPr lang="en-US" b="0" i="0" dirty="0">
                <a:solidFill>
                  <a:srgbClr val="000000"/>
                </a:solidFill>
                <a:effectLst/>
                <a:latin typeface="Times New Roman" panose="02020603050405020304" pitchFamily="18" charset="0"/>
                <a:cs typeface="Times New Roman" panose="02020603050405020304" pitchFamily="18" charset="0"/>
              </a:rPr>
              <a:t> accuracy of 70%</a:t>
            </a:r>
          </a:p>
        </p:txBody>
      </p:sp>
    </p:spTree>
    <p:extLst>
      <p:ext uri="{BB962C8B-B14F-4D97-AF65-F5344CB8AC3E}">
        <p14:creationId xmlns:p14="http://schemas.microsoft.com/office/powerpoint/2010/main" val="211221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8BE437-23A0-F0F8-6EC4-CF6C37EEA6DA}"/>
              </a:ext>
            </a:extLst>
          </p:cNvPr>
          <p:cNvSpPr txBox="1"/>
          <p:nvPr/>
        </p:nvSpPr>
        <p:spPr>
          <a:xfrm>
            <a:off x="616528" y="884763"/>
            <a:ext cx="7710054" cy="707886"/>
          </a:xfrm>
          <a:prstGeom prst="rect">
            <a:avLst/>
          </a:prstGeom>
          <a:noFill/>
        </p:spPr>
        <p:txBody>
          <a:bodyPr wrap="square">
            <a:spAutoFit/>
          </a:bodyPr>
          <a:lstStyle/>
          <a:p>
            <a:pPr algn="l">
              <a:buFont typeface="Arial" panose="020B0604020202020204" pitchFamily="34" charset="0"/>
              <a:buChar char="•"/>
            </a:pPr>
            <a:r>
              <a:rPr lang="en-US" sz="2000" b="1" i="0" dirty="0" err="1">
                <a:solidFill>
                  <a:srgbClr val="0D0D0D"/>
                </a:solidFill>
                <a:effectLst/>
                <a:latin typeface="Times New Roman" panose="02020603050405020304" pitchFamily="18" charset="0"/>
                <a:cs typeface="Times New Roman" panose="02020603050405020304" pitchFamily="18" charset="0"/>
              </a:rPr>
              <a:t>Ensembling</a:t>
            </a:r>
            <a:r>
              <a:rPr lang="en-US" sz="2000" b="0" i="0" dirty="0">
                <a:solidFill>
                  <a:srgbClr val="0D0D0D"/>
                </a:solidFill>
                <a:effectLst/>
                <a:latin typeface="Times New Roman" panose="02020603050405020304" pitchFamily="18" charset="0"/>
                <a:cs typeface="Times New Roman" panose="02020603050405020304" pitchFamily="18" charset="0"/>
              </a:rPr>
              <a:t>: Combines Logistic </a:t>
            </a:r>
            <a:r>
              <a:rPr lang="en-US" sz="2000" b="0" i="0" dirty="0" err="1">
                <a:solidFill>
                  <a:srgbClr val="0D0D0D"/>
                </a:solidFill>
                <a:effectLst/>
                <a:latin typeface="Times New Roman" panose="02020603050405020304" pitchFamily="18" charset="0"/>
                <a:cs typeface="Times New Roman" panose="02020603050405020304" pitchFamily="18" charset="0"/>
              </a:rPr>
              <a:t>Regression,Decision</a:t>
            </a:r>
            <a:r>
              <a:rPr lang="en-US" sz="2000" b="0" i="0" dirty="0">
                <a:solidFill>
                  <a:srgbClr val="0D0D0D"/>
                </a:solidFill>
                <a:effectLst/>
                <a:latin typeface="Times New Roman" panose="02020603050405020304" pitchFamily="18" charset="0"/>
                <a:cs typeface="Times New Roman" panose="02020603050405020304" pitchFamily="18" charset="0"/>
              </a:rPr>
              <a:t> tree and  Random Forest using a voting classifier to leverage their strengths.</a:t>
            </a:r>
          </a:p>
        </p:txBody>
      </p:sp>
      <p:pic>
        <p:nvPicPr>
          <p:cNvPr id="4" name="Picture 3">
            <a:extLst>
              <a:ext uri="{FF2B5EF4-FFF2-40B4-BE49-F238E27FC236}">
                <a16:creationId xmlns:a16="http://schemas.microsoft.com/office/drawing/2014/main" id="{BE13C7FC-FBA9-8611-AC05-88B6CAA464F8}"/>
              </a:ext>
            </a:extLst>
          </p:cNvPr>
          <p:cNvPicPr>
            <a:picLocks noChangeAspect="1"/>
          </p:cNvPicPr>
          <p:nvPr/>
        </p:nvPicPr>
        <p:blipFill>
          <a:blip r:embed="rId2"/>
          <a:stretch>
            <a:fillRect/>
          </a:stretch>
        </p:blipFill>
        <p:spPr>
          <a:xfrm>
            <a:off x="1794379" y="1757206"/>
            <a:ext cx="5772956" cy="2238687"/>
          </a:xfrm>
          <a:prstGeom prst="rect">
            <a:avLst/>
          </a:prstGeom>
        </p:spPr>
      </p:pic>
    </p:spTree>
    <p:extLst>
      <p:ext uri="{BB962C8B-B14F-4D97-AF65-F5344CB8AC3E}">
        <p14:creationId xmlns:p14="http://schemas.microsoft.com/office/powerpoint/2010/main" val="705829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F2DB3-7C53-351C-B1E2-D48B6A0BAE2F}"/>
              </a:ext>
            </a:extLst>
          </p:cNvPr>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BC50C2CE-49E3-ECD2-05F4-8D83E544D64F}"/>
              </a:ext>
            </a:extLst>
          </p:cNvPr>
          <p:cNvSpPr>
            <a:spLocks noGrp="1"/>
          </p:cNvSpPr>
          <p:nvPr>
            <p:ph idx="1"/>
          </p:nvPr>
        </p:nvSpPr>
        <p:spPr/>
        <p:txBody>
          <a:bodyPr>
            <a:normAutofit/>
          </a:bodyPr>
          <a:lstStyle/>
          <a:p>
            <a:pPr>
              <a:lnSpc>
                <a:spcPct val="150000"/>
              </a:lnSpc>
            </a:pPr>
            <a:r>
              <a:rPr lang="en-US" sz="1400" dirty="0">
                <a:latin typeface="Times New Roman" panose="02020603050405020304" pitchFamily="18" charset="0"/>
                <a:cs typeface="Times New Roman" panose="02020603050405020304" pitchFamily="18" charset="0"/>
              </a:rPr>
              <a:t>Splice Junction Classification from Sequences Instructions:</a:t>
            </a:r>
          </a:p>
          <a:p>
            <a:pPr marL="0" indent="0">
              <a:lnSpc>
                <a:spcPct val="150000"/>
              </a:lnSpc>
              <a:buNone/>
            </a:pPr>
            <a:r>
              <a:rPr lang="en-US" sz="1400" dirty="0">
                <a:latin typeface="Times New Roman" panose="02020603050405020304" pitchFamily="18" charset="0"/>
                <a:cs typeface="Times New Roman" panose="02020603050405020304" pitchFamily="18" charset="0"/>
              </a:rPr>
              <a:t>                     You will work on classifying DNA sequences (it is a 3-class classification problem). First, you need to preprocess the data. It contains string values, but you need to convert each sample to numerical values to be able to feed it into ML algorithms. Although normal sequence characters are A T G or C, there are some values as D N S, and R which were described in the dataset source. You need to handle them with care. Finally, you will apply machine learning models to make predictions and compare them with proper metrics.</a:t>
            </a:r>
          </a:p>
        </p:txBody>
      </p:sp>
    </p:spTree>
    <p:extLst>
      <p:ext uri="{BB962C8B-B14F-4D97-AF65-F5344CB8AC3E}">
        <p14:creationId xmlns:p14="http://schemas.microsoft.com/office/powerpoint/2010/main" val="73274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9BA5A75D-409E-187A-3D7B-26BFE3D957C0}"/>
              </a:ext>
            </a:extLst>
          </p:cNvPr>
          <p:cNvSpPr>
            <a:spLocks noGrp="1"/>
          </p:cNvSpPr>
          <p:nvPr>
            <p:ph type="subTitle" idx="1"/>
          </p:nvPr>
        </p:nvSpPr>
        <p:spPr>
          <a:xfrm>
            <a:off x="495836" y="1278631"/>
            <a:ext cx="6400800" cy="3415718"/>
          </a:xfrm>
        </p:spPr>
        <p:txBody>
          <a:bodyPr>
            <a:noAutofit/>
          </a:bodyPr>
          <a:lstStyle/>
          <a:p>
            <a:pPr marL="285750" indent="-285750" algn="just">
              <a:lnSpc>
                <a:spcPct val="150000"/>
              </a:lnSpc>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Data preprocessing</a:t>
            </a:r>
          </a:p>
          <a:p>
            <a:pPr marL="285750" indent="-285750" algn="just">
              <a:lnSpc>
                <a:spcPct val="150000"/>
              </a:lnSpc>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Sequence Encoding</a:t>
            </a:r>
          </a:p>
          <a:p>
            <a:pPr marL="285750" indent="-285750" algn="just">
              <a:lnSpc>
                <a:spcPct val="150000"/>
              </a:lnSpc>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Model Selection</a:t>
            </a:r>
          </a:p>
          <a:p>
            <a:pPr marL="285750" indent="-285750" algn="just">
              <a:lnSpc>
                <a:spcPct val="150000"/>
              </a:lnSpc>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Model Evaluation</a:t>
            </a:r>
          </a:p>
          <a:p>
            <a:pPr marL="285750" indent="-285750" algn="just">
              <a:lnSpc>
                <a:spcPct val="150000"/>
              </a:lnSpc>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Model optimization </a:t>
            </a:r>
          </a:p>
          <a:p>
            <a:pPr marL="285750" indent="-285750" algn="just">
              <a:lnSpc>
                <a:spcPct val="150000"/>
              </a:lnSpc>
              <a:buFont typeface="Arial" panose="020B0604020202020204" pitchFamily="34" charset="0"/>
              <a:buChar char="•"/>
            </a:pPr>
            <a:r>
              <a:rPr lang="en-US" sz="1800">
                <a:solidFill>
                  <a:schemeClr val="tx1"/>
                </a:solidFill>
                <a:latin typeface="Times New Roman" panose="02020603050405020304" pitchFamily="18" charset="0"/>
                <a:cs typeface="Times New Roman" panose="02020603050405020304" pitchFamily="18" charset="0"/>
              </a:rPr>
              <a:t>Advanced techniques</a:t>
            </a:r>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8" name="Subtitle 6">
            <a:extLst>
              <a:ext uri="{FF2B5EF4-FFF2-40B4-BE49-F238E27FC236}">
                <a16:creationId xmlns:a16="http://schemas.microsoft.com/office/drawing/2014/main" id="{E6F41313-D1BA-4908-D04E-35725A7E3A9F}"/>
              </a:ext>
            </a:extLst>
          </p:cNvPr>
          <p:cNvSpPr txBox="1">
            <a:spLocks/>
          </p:cNvSpPr>
          <p:nvPr/>
        </p:nvSpPr>
        <p:spPr>
          <a:xfrm>
            <a:off x="399245" y="811235"/>
            <a:ext cx="1680693" cy="541047"/>
          </a:xfrm>
          <a:prstGeom prst="rect">
            <a:avLst/>
          </a:prstGeom>
        </p:spPr>
        <p:txBody>
          <a:bodyPr vert="horz" lIns="91440" tIns="45720" rIns="91440" bIns="45720" rtlCol="0">
            <a:no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Workflow:</a:t>
            </a:r>
          </a:p>
        </p:txBody>
      </p:sp>
    </p:spTree>
    <p:extLst>
      <p:ext uri="{BB962C8B-B14F-4D97-AF65-F5344CB8AC3E}">
        <p14:creationId xmlns:p14="http://schemas.microsoft.com/office/powerpoint/2010/main" val="2233646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F49F70-8A18-33EE-6DBA-01A97AF2C561}"/>
              </a:ext>
            </a:extLst>
          </p:cNvPr>
          <p:cNvSpPr txBox="1"/>
          <p:nvPr/>
        </p:nvSpPr>
        <p:spPr>
          <a:xfrm>
            <a:off x="387926" y="625963"/>
            <a:ext cx="2161309"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RESULTS:</a:t>
            </a:r>
            <a:endParaRPr lang="en-US" sz="2400" dirty="0"/>
          </a:p>
        </p:txBody>
      </p:sp>
      <p:sp>
        <p:nvSpPr>
          <p:cNvPr id="4" name="TextBox 3">
            <a:extLst>
              <a:ext uri="{FF2B5EF4-FFF2-40B4-BE49-F238E27FC236}">
                <a16:creationId xmlns:a16="http://schemas.microsoft.com/office/drawing/2014/main" id="{9452F7E1-E271-E043-804F-F068B138A3ED}"/>
              </a:ext>
            </a:extLst>
          </p:cNvPr>
          <p:cNvSpPr txBox="1"/>
          <p:nvPr/>
        </p:nvSpPr>
        <p:spPr>
          <a:xfrm>
            <a:off x="3057568" y="1274909"/>
            <a:ext cx="2144814"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Logistic Regression</a:t>
            </a:r>
            <a:endParaRPr lang="en-US" dirty="0"/>
          </a:p>
        </p:txBody>
      </p:sp>
      <p:pic>
        <p:nvPicPr>
          <p:cNvPr id="7" name="Picture 6">
            <a:extLst>
              <a:ext uri="{FF2B5EF4-FFF2-40B4-BE49-F238E27FC236}">
                <a16:creationId xmlns:a16="http://schemas.microsoft.com/office/drawing/2014/main" id="{5AD08F2F-3E8C-62D9-5569-093E94F36C3C}"/>
              </a:ext>
            </a:extLst>
          </p:cNvPr>
          <p:cNvPicPr>
            <a:picLocks noChangeAspect="1"/>
          </p:cNvPicPr>
          <p:nvPr/>
        </p:nvPicPr>
        <p:blipFill>
          <a:blip r:embed="rId2"/>
          <a:stretch>
            <a:fillRect/>
          </a:stretch>
        </p:blipFill>
        <p:spPr>
          <a:xfrm>
            <a:off x="510331" y="2200853"/>
            <a:ext cx="3474367" cy="1539644"/>
          </a:xfrm>
          <a:prstGeom prst="rect">
            <a:avLst/>
          </a:prstGeom>
        </p:spPr>
      </p:pic>
      <p:pic>
        <p:nvPicPr>
          <p:cNvPr id="9" name="Picture 8">
            <a:extLst>
              <a:ext uri="{FF2B5EF4-FFF2-40B4-BE49-F238E27FC236}">
                <a16:creationId xmlns:a16="http://schemas.microsoft.com/office/drawing/2014/main" id="{6813FC8E-E117-3CDF-4536-F2D24465639D}"/>
              </a:ext>
            </a:extLst>
          </p:cNvPr>
          <p:cNvPicPr>
            <a:picLocks noChangeAspect="1"/>
          </p:cNvPicPr>
          <p:nvPr/>
        </p:nvPicPr>
        <p:blipFill>
          <a:blip r:embed="rId3"/>
          <a:stretch>
            <a:fillRect/>
          </a:stretch>
        </p:blipFill>
        <p:spPr>
          <a:xfrm>
            <a:off x="4713163" y="2200853"/>
            <a:ext cx="3371219" cy="1626466"/>
          </a:xfrm>
          <a:prstGeom prst="rect">
            <a:avLst/>
          </a:prstGeom>
        </p:spPr>
      </p:pic>
    </p:spTree>
    <p:extLst>
      <p:ext uri="{BB962C8B-B14F-4D97-AF65-F5344CB8AC3E}">
        <p14:creationId xmlns:p14="http://schemas.microsoft.com/office/powerpoint/2010/main" val="876616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F49F70-8A18-33EE-6DBA-01A97AF2C561}"/>
              </a:ext>
            </a:extLst>
          </p:cNvPr>
          <p:cNvSpPr txBox="1"/>
          <p:nvPr/>
        </p:nvSpPr>
        <p:spPr>
          <a:xfrm>
            <a:off x="387926" y="625963"/>
            <a:ext cx="2161309"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RESULTS:</a:t>
            </a:r>
            <a:endParaRPr lang="en-US" sz="2400" dirty="0"/>
          </a:p>
        </p:txBody>
      </p:sp>
      <p:sp>
        <p:nvSpPr>
          <p:cNvPr id="4" name="TextBox 3">
            <a:extLst>
              <a:ext uri="{FF2B5EF4-FFF2-40B4-BE49-F238E27FC236}">
                <a16:creationId xmlns:a16="http://schemas.microsoft.com/office/drawing/2014/main" id="{9452F7E1-E271-E043-804F-F068B138A3ED}"/>
              </a:ext>
            </a:extLst>
          </p:cNvPr>
          <p:cNvSpPr txBox="1"/>
          <p:nvPr/>
        </p:nvSpPr>
        <p:spPr>
          <a:xfrm>
            <a:off x="2981368" y="1044076"/>
            <a:ext cx="2144814"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Decision tree</a:t>
            </a:r>
            <a:endParaRPr lang="en-US" sz="2400" dirty="0"/>
          </a:p>
        </p:txBody>
      </p:sp>
      <p:pic>
        <p:nvPicPr>
          <p:cNvPr id="5" name="Picture 4">
            <a:extLst>
              <a:ext uri="{FF2B5EF4-FFF2-40B4-BE49-F238E27FC236}">
                <a16:creationId xmlns:a16="http://schemas.microsoft.com/office/drawing/2014/main" id="{1DB2659B-2F78-ECC5-7A24-19165BFD1BE6}"/>
              </a:ext>
            </a:extLst>
          </p:cNvPr>
          <p:cNvPicPr>
            <a:picLocks noChangeAspect="1"/>
          </p:cNvPicPr>
          <p:nvPr/>
        </p:nvPicPr>
        <p:blipFill>
          <a:blip r:embed="rId2"/>
          <a:stretch>
            <a:fillRect/>
          </a:stretch>
        </p:blipFill>
        <p:spPr>
          <a:xfrm>
            <a:off x="646236" y="1864447"/>
            <a:ext cx="3827294" cy="1773313"/>
          </a:xfrm>
          <a:prstGeom prst="rect">
            <a:avLst/>
          </a:prstGeom>
        </p:spPr>
      </p:pic>
      <p:pic>
        <p:nvPicPr>
          <p:cNvPr id="8" name="Picture 7">
            <a:extLst>
              <a:ext uri="{FF2B5EF4-FFF2-40B4-BE49-F238E27FC236}">
                <a16:creationId xmlns:a16="http://schemas.microsoft.com/office/drawing/2014/main" id="{89D50B86-E2E6-544D-16E1-7758DC63FF19}"/>
              </a:ext>
            </a:extLst>
          </p:cNvPr>
          <p:cNvPicPr>
            <a:picLocks noChangeAspect="1"/>
          </p:cNvPicPr>
          <p:nvPr/>
        </p:nvPicPr>
        <p:blipFill>
          <a:blip r:embed="rId3"/>
          <a:stretch>
            <a:fillRect/>
          </a:stretch>
        </p:blipFill>
        <p:spPr>
          <a:xfrm>
            <a:off x="4670471" y="1963082"/>
            <a:ext cx="4146957" cy="2007233"/>
          </a:xfrm>
          <a:prstGeom prst="rect">
            <a:avLst/>
          </a:prstGeom>
        </p:spPr>
      </p:pic>
    </p:spTree>
    <p:extLst>
      <p:ext uri="{BB962C8B-B14F-4D97-AF65-F5344CB8AC3E}">
        <p14:creationId xmlns:p14="http://schemas.microsoft.com/office/powerpoint/2010/main" val="141452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F49F70-8A18-33EE-6DBA-01A97AF2C561}"/>
              </a:ext>
            </a:extLst>
          </p:cNvPr>
          <p:cNvSpPr txBox="1"/>
          <p:nvPr/>
        </p:nvSpPr>
        <p:spPr>
          <a:xfrm>
            <a:off x="387926" y="625963"/>
            <a:ext cx="2161309"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RESULTS:</a:t>
            </a:r>
            <a:endParaRPr lang="en-US" sz="2400" dirty="0"/>
          </a:p>
        </p:txBody>
      </p:sp>
      <p:sp>
        <p:nvSpPr>
          <p:cNvPr id="4" name="TextBox 3">
            <a:extLst>
              <a:ext uri="{FF2B5EF4-FFF2-40B4-BE49-F238E27FC236}">
                <a16:creationId xmlns:a16="http://schemas.microsoft.com/office/drawing/2014/main" id="{9452F7E1-E271-E043-804F-F068B138A3ED}"/>
              </a:ext>
            </a:extLst>
          </p:cNvPr>
          <p:cNvSpPr txBox="1"/>
          <p:nvPr/>
        </p:nvSpPr>
        <p:spPr>
          <a:xfrm>
            <a:off x="2549235" y="1150218"/>
            <a:ext cx="2144814"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SVM</a:t>
            </a:r>
          </a:p>
        </p:txBody>
      </p:sp>
      <p:pic>
        <p:nvPicPr>
          <p:cNvPr id="5" name="Picture 4">
            <a:extLst>
              <a:ext uri="{FF2B5EF4-FFF2-40B4-BE49-F238E27FC236}">
                <a16:creationId xmlns:a16="http://schemas.microsoft.com/office/drawing/2014/main" id="{ECA989E8-F54B-8013-A252-5E28796A3636}"/>
              </a:ext>
            </a:extLst>
          </p:cNvPr>
          <p:cNvPicPr>
            <a:picLocks noChangeAspect="1"/>
          </p:cNvPicPr>
          <p:nvPr/>
        </p:nvPicPr>
        <p:blipFill>
          <a:blip r:embed="rId2"/>
          <a:stretch>
            <a:fillRect/>
          </a:stretch>
        </p:blipFill>
        <p:spPr>
          <a:xfrm>
            <a:off x="387926" y="1960226"/>
            <a:ext cx="4279378" cy="2117555"/>
          </a:xfrm>
          <a:prstGeom prst="rect">
            <a:avLst/>
          </a:prstGeom>
        </p:spPr>
      </p:pic>
      <p:pic>
        <p:nvPicPr>
          <p:cNvPr id="7" name="Picture 6">
            <a:extLst>
              <a:ext uri="{FF2B5EF4-FFF2-40B4-BE49-F238E27FC236}">
                <a16:creationId xmlns:a16="http://schemas.microsoft.com/office/drawing/2014/main" id="{DC166844-BF8D-F0EC-A59F-032AE3BCD836}"/>
              </a:ext>
            </a:extLst>
          </p:cNvPr>
          <p:cNvPicPr>
            <a:picLocks noChangeAspect="1"/>
          </p:cNvPicPr>
          <p:nvPr/>
        </p:nvPicPr>
        <p:blipFill>
          <a:blip r:embed="rId3"/>
          <a:stretch>
            <a:fillRect/>
          </a:stretch>
        </p:blipFill>
        <p:spPr>
          <a:xfrm>
            <a:off x="4840515" y="1960226"/>
            <a:ext cx="4042229" cy="2192272"/>
          </a:xfrm>
          <a:prstGeom prst="rect">
            <a:avLst/>
          </a:prstGeom>
        </p:spPr>
      </p:pic>
    </p:spTree>
    <p:extLst>
      <p:ext uri="{BB962C8B-B14F-4D97-AF65-F5344CB8AC3E}">
        <p14:creationId xmlns:p14="http://schemas.microsoft.com/office/powerpoint/2010/main" val="1628234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F49F70-8A18-33EE-6DBA-01A97AF2C561}"/>
              </a:ext>
            </a:extLst>
          </p:cNvPr>
          <p:cNvSpPr txBox="1"/>
          <p:nvPr/>
        </p:nvSpPr>
        <p:spPr>
          <a:xfrm>
            <a:off x="387926" y="625963"/>
            <a:ext cx="2161309"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RESULTS:</a:t>
            </a:r>
            <a:endParaRPr lang="en-US" sz="2400" dirty="0"/>
          </a:p>
        </p:txBody>
      </p:sp>
      <p:sp>
        <p:nvSpPr>
          <p:cNvPr id="4" name="TextBox 3">
            <a:extLst>
              <a:ext uri="{FF2B5EF4-FFF2-40B4-BE49-F238E27FC236}">
                <a16:creationId xmlns:a16="http://schemas.microsoft.com/office/drawing/2014/main" id="{9452F7E1-E271-E043-804F-F068B138A3ED}"/>
              </a:ext>
            </a:extLst>
          </p:cNvPr>
          <p:cNvSpPr txBox="1"/>
          <p:nvPr/>
        </p:nvSpPr>
        <p:spPr>
          <a:xfrm>
            <a:off x="3057567" y="1115628"/>
            <a:ext cx="3273959"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Random Forest</a:t>
            </a:r>
          </a:p>
        </p:txBody>
      </p:sp>
      <p:pic>
        <p:nvPicPr>
          <p:cNvPr id="5" name="Picture 4">
            <a:extLst>
              <a:ext uri="{FF2B5EF4-FFF2-40B4-BE49-F238E27FC236}">
                <a16:creationId xmlns:a16="http://schemas.microsoft.com/office/drawing/2014/main" id="{8A66B683-3647-148B-B074-1CF28B9B25FF}"/>
              </a:ext>
            </a:extLst>
          </p:cNvPr>
          <p:cNvPicPr>
            <a:picLocks noChangeAspect="1"/>
          </p:cNvPicPr>
          <p:nvPr/>
        </p:nvPicPr>
        <p:blipFill>
          <a:blip r:embed="rId2"/>
          <a:stretch>
            <a:fillRect/>
          </a:stretch>
        </p:blipFill>
        <p:spPr>
          <a:xfrm>
            <a:off x="188035" y="1857656"/>
            <a:ext cx="4299361" cy="1988630"/>
          </a:xfrm>
          <a:prstGeom prst="rect">
            <a:avLst/>
          </a:prstGeom>
        </p:spPr>
      </p:pic>
      <p:pic>
        <p:nvPicPr>
          <p:cNvPr id="7" name="Picture 6">
            <a:extLst>
              <a:ext uri="{FF2B5EF4-FFF2-40B4-BE49-F238E27FC236}">
                <a16:creationId xmlns:a16="http://schemas.microsoft.com/office/drawing/2014/main" id="{28389DD7-7C13-86CF-0C8F-EB6D02C4C198}"/>
              </a:ext>
            </a:extLst>
          </p:cNvPr>
          <p:cNvPicPr>
            <a:picLocks noChangeAspect="1"/>
          </p:cNvPicPr>
          <p:nvPr/>
        </p:nvPicPr>
        <p:blipFill>
          <a:blip r:embed="rId3"/>
          <a:stretch>
            <a:fillRect/>
          </a:stretch>
        </p:blipFill>
        <p:spPr>
          <a:xfrm>
            <a:off x="4572000" y="1998577"/>
            <a:ext cx="4383965" cy="1706787"/>
          </a:xfrm>
          <a:prstGeom prst="rect">
            <a:avLst/>
          </a:prstGeom>
        </p:spPr>
      </p:pic>
    </p:spTree>
    <p:extLst>
      <p:ext uri="{BB962C8B-B14F-4D97-AF65-F5344CB8AC3E}">
        <p14:creationId xmlns:p14="http://schemas.microsoft.com/office/powerpoint/2010/main" val="2324982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F49F70-8A18-33EE-6DBA-01A97AF2C561}"/>
              </a:ext>
            </a:extLst>
          </p:cNvPr>
          <p:cNvSpPr txBox="1"/>
          <p:nvPr/>
        </p:nvSpPr>
        <p:spPr>
          <a:xfrm>
            <a:off x="387926" y="625963"/>
            <a:ext cx="2161309"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RESULTS:</a:t>
            </a:r>
            <a:endParaRPr lang="en-US" sz="2400" dirty="0"/>
          </a:p>
        </p:txBody>
      </p:sp>
      <p:sp>
        <p:nvSpPr>
          <p:cNvPr id="4" name="TextBox 3">
            <a:extLst>
              <a:ext uri="{FF2B5EF4-FFF2-40B4-BE49-F238E27FC236}">
                <a16:creationId xmlns:a16="http://schemas.microsoft.com/office/drawing/2014/main" id="{9452F7E1-E271-E043-804F-F068B138A3ED}"/>
              </a:ext>
            </a:extLst>
          </p:cNvPr>
          <p:cNvSpPr txBox="1"/>
          <p:nvPr/>
        </p:nvSpPr>
        <p:spPr>
          <a:xfrm>
            <a:off x="3057568" y="1274909"/>
            <a:ext cx="2144814"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KNN</a:t>
            </a:r>
          </a:p>
        </p:txBody>
      </p:sp>
      <p:pic>
        <p:nvPicPr>
          <p:cNvPr id="5" name="Picture 4">
            <a:extLst>
              <a:ext uri="{FF2B5EF4-FFF2-40B4-BE49-F238E27FC236}">
                <a16:creationId xmlns:a16="http://schemas.microsoft.com/office/drawing/2014/main" id="{CFAEC707-8A43-8E0D-7285-53BB05FE53AC}"/>
              </a:ext>
            </a:extLst>
          </p:cNvPr>
          <p:cNvPicPr>
            <a:picLocks noChangeAspect="1"/>
          </p:cNvPicPr>
          <p:nvPr/>
        </p:nvPicPr>
        <p:blipFill>
          <a:blip r:embed="rId2"/>
          <a:stretch>
            <a:fillRect/>
          </a:stretch>
        </p:blipFill>
        <p:spPr>
          <a:xfrm>
            <a:off x="195335" y="2011678"/>
            <a:ext cx="4108151" cy="1856913"/>
          </a:xfrm>
          <a:prstGeom prst="rect">
            <a:avLst/>
          </a:prstGeom>
        </p:spPr>
      </p:pic>
      <p:pic>
        <p:nvPicPr>
          <p:cNvPr id="7" name="Picture 6">
            <a:extLst>
              <a:ext uri="{FF2B5EF4-FFF2-40B4-BE49-F238E27FC236}">
                <a16:creationId xmlns:a16="http://schemas.microsoft.com/office/drawing/2014/main" id="{72366332-6392-58CC-5F9B-E298996C602A}"/>
              </a:ext>
            </a:extLst>
          </p:cNvPr>
          <p:cNvPicPr>
            <a:picLocks noChangeAspect="1"/>
          </p:cNvPicPr>
          <p:nvPr/>
        </p:nvPicPr>
        <p:blipFill>
          <a:blip r:embed="rId3"/>
          <a:stretch>
            <a:fillRect/>
          </a:stretch>
        </p:blipFill>
        <p:spPr>
          <a:xfrm>
            <a:off x="4709695" y="2011678"/>
            <a:ext cx="3911792" cy="1833652"/>
          </a:xfrm>
          <a:prstGeom prst="rect">
            <a:avLst/>
          </a:prstGeom>
        </p:spPr>
      </p:pic>
    </p:spTree>
    <p:extLst>
      <p:ext uri="{BB962C8B-B14F-4D97-AF65-F5344CB8AC3E}">
        <p14:creationId xmlns:p14="http://schemas.microsoft.com/office/powerpoint/2010/main" val="3967655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F49F70-8A18-33EE-6DBA-01A97AF2C561}"/>
              </a:ext>
            </a:extLst>
          </p:cNvPr>
          <p:cNvSpPr txBox="1"/>
          <p:nvPr/>
        </p:nvSpPr>
        <p:spPr>
          <a:xfrm>
            <a:off x="387926" y="625963"/>
            <a:ext cx="2161309"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RESULTS:</a:t>
            </a:r>
            <a:endParaRPr lang="en-US" sz="2400" dirty="0"/>
          </a:p>
        </p:txBody>
      </p:sp>
      <p:sp>
        <p:nvSpPr>
          <p:cNvPr id="4" name="TextBox 3">
            <a:extLst>
              <a:ext uri="{FF2B5EF4-FFF2-40B4-BE49-F238E27FC236}">
                <a16:creationId xmlns:a16="http://schemas.microsoft.com/office/drawing/2014/main" id="{9452F7E1-E271-E043-804F-F068B138A3ED}"/>
              </a:ext>
            </a:extLst>
          </p:cNvPr>
          <p:cNvSpPr txBox="1"/>
          <p:nvPr/>
        </p:nvSpPr>
        <p:spPr>
          <a:xfrm>
            <a:off x="2773549" y="979169"/>
            <a:ext cx="3696523"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Comparing all models</a:t>
            </a:r>
          </a:p>
        </p:txBody>
      </p:sp>
      <p:pic>
        <p:nvPicPr>
          <p:cNvPr id="6" name="Picture 5">
            <a:extLst>
              <a:ext uri="{FF2B5EF4-FFF2-40B4-BE49-F238E27FC236}">
                <a16:creationId xmlns:a16="http://schemas.microsoft.com/office/drawing/2014/main" id="{76B3DE01-4AC2-28EA-8CCD-4F21EDFBD47B}"/>
              </a:ext>
            </a:extLst>
          </p:cNvPr>
          <p:cNvPicPr>
            <a:picLocks noChangeAspect="1"/>
          </p:cNvPicPr>
          <p:nvPr/>
        </p:nvPicPr>
        <p:blipFill>
          <a:blip r:embed="rId2"/>
          <a:stretch>
            <a:fillRect/>
          </a:stretch>
        </p:blipFill>
        <p:spPr>
          <a:xfrm>
            <a:off x="784385" y="1653379"/>
            <a:ext cx="7724444" cy="1706678"/>
          </a:xfrm>
          <a:prstGeom prst="rect">
            <a:avLst/>
          </a:prstGeom>
        </p:spPr>
      </p:pic>
    </p:spTree>
    <p:extLst>
      <p:ext uri="{BB962C8B-B14F-4D97-AF65-F5344CB8AC3E}">
        <p14:creationId xmlns:p14="http://schemas.microsoft.com/office/powerpoint/2010/main" val="11153884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6188</TotalTime>
  <Words>258</Words>
  <Application>Microsoft Office PowerPoint</Application>
  <PresentationFormat>On-screen Show (16:9)</PresentationFormat>
  <Paragraphs>35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Times New Roman</vt:lpstr>
      <vt:lpstr>Office Theme</vt:lpstr>
      <vt:lpstr>Splice Junction Classification from Sequences </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UMBC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Jim Lord</dc:creator>
  <cp:lastModifiedBy>Ashwini Koppula</cp:lastModifiedBy>
  <cp:revision>5</cp:revision>
  <dcterms:created xsi:type="dcterms:W3CDTF">2019-02-27T15:38:32Z</dcterms:created>
  <dcterms:modified xsi:type="dcterms:W3CDTF">2024-05-09T17:31:46Z</dcterms:modified>
</cp:coreProperties>
</file>