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0" r:id="rId3"/>
    <p:sldId id="261" r:id="rId4"/>
    <p:sldId id="257" r:id="rId5"/>
    <p:sldId id="279" r:id="rId6"/>
    <p:sldId id="262" r:id="rId7"/>
    <p:sldId id="259" r:id="rId8"/>
    <p:sldId id="295" r:id="rId9"/>
    <p:sldId id="296" r:id="rId10"/>
    <p:sldId id="297" r:id="rId11"/>
    <p:sldId id="299" r:id="rId12"/>
    <p:sldId id="268" r:id="rId13"/>
    <p:sldId id="271" r:id="rId14"/>
    <p:sldId id="272" r:id="rId15"/>
    <p:sldId id="273" r:id="rId16"/>
    <p:sldId id="274" r:id="rId17"/>
    <p:sldId id="275" r:id="rId18"/>
    <p:sldId id="289" r:id="rId19"/>
    <p:sldId id="290" r:id="rId20"/>
    <p:sldId id="300" r:id="rId21"/>
    <p:sldId id="286" r:id="rId22"/>
    <p:sldId id="291" r:id="rId23"/>
    <p:sldId id="292" r:id="rId24"/>
    <p:sldId id="293" r:id="rId25"/>
    <p:sldId id="294" r:id="rId26"/>
    <p:sldId id="287" r:id="rId27"/>
    <p:sldId id="285" r:id="rId28"/>
    <p:sldId id="276" r:id="rId29"/>
    <p:sldId id="267" r:id="rId30"/>
    <p:sldId id="264" r:id="rId31"/>
    <p:sldId id="26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18" autoAdjust="0"/>
  </p:normalViewPr>
  <p:slideViewPr>
    <p:cSldViewPr>
      <p:cViewPr>
        <p:scale>
          <a:sx n="82" d="100"/>
          <a:sy n="82" d="100"/>
        </p:scale>
        <p:origin x="-2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6E65-7069-4449-9F6E-FB144DA0DF3F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9F5-F61B-4598-BFF3-D8F9803AA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A29F5-F61B-4598-BFF3-D8F9803AA9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A29F5-F61B-4598-BFF3-D8F9803AA9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A29F5-F61B-4598-BFF3-D8F9803AA9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A29F5-F61B-4598-BFF3-D8F9803AA9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4DFC56-11E8-4D3A-A956-F6CE5AA748EE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7C56-A6F7-4C23-A935-51536704CECC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FACC-E711-4539-8F05-B7FF25DBEFD2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B611A3-38A9-40D6-A0BE-187CE8A045EF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3B137A5-B6F1-434B-9D22-E492FC18EE83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3E49-76B7-485D-BE37-7A20D7F018A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124A-4B20-4F2B-841B-4CD0FE4A6761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44AB-180D-4D46-87E6-6210672A16EE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1868EF-0CB3-41C3-807F-7CC395536720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FD06A0-8F1A-43D5-BE0E-3E4E191FD019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161B6A-5CB9-48E3-B470-FBBF98E1CD35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EEBCD2-6D3F-4E31-941B-DFDA6BCB8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BE%20prj/FINAL%20SLIDE/diagrams.docx" TargetMode="External"/><Relationship Id="rId2" Type="http://schemas.openxmlformats.org/officeDocument/2006/relationships/hyperlink" Target="BE%20prj/FINAL%20SLIDE/Diagrams/usecase1.png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Diagrams/seq.png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Diagrams/state.png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BE%20prj/FINAL%20SLIDE/Diagrams/Gantt%20Chart1.PNG" TargetMode="External"/><Relationship Id="rId2" Type="http://schemas.openxmlformats.org/officeDocument/2006/relationships/hyperlink" Target="BE%20prj/FINAL%20SLIDE/Diagrams/Gantt%20Chart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BE%20prj/FINAL%20SLIDE/Diagrams/test%20plan2.docx" TargetMode="External"/><Relationship Id="rId4" Type="http://schemas.openxmlformats.org/officeDocument/2006/relationships/hyperlink" Target="test%20plan1.doc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CDAF-7D4E-4DAE-AEF8-B22BF68ACC1A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Sinhgad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4648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by……………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525780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Ashwini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More	     B8238586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Punam Nerkar	     B8238589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Ramola Nikam	     B8238591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Shradha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Pidhekar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B8238605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24384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Hierarchical Optimization of Optimal Path Finding for Transportation Applications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04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SINHGAD COLLEGE OF ENGINEERING, PUNE – 41</a:t>
            </a:r>
          </a:p>
          <a:p>
            <a:pPr algn="ctr"/>
            <a:endParaRPr lang="en-US" sz="2800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US" sz="2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142"/>
            <a:ext cx="8001000" cy="8683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Algorithm : HEPV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589520" y="1151193"/>
            <a:ext cx="2011680" cy="384048"/>
          </a:xfrm>
        </p:spPr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803392"/>
            <a:ext cx="609600" cy="521208"/>
          </a:xfrm>
        </p:spPr>
        <p:txBody>
          <a:bodyPr/>
          <a:lstStyle/>
          <a:p>
            <a:fld id="{F6EEBCD2-6D3F-4E31-941B-DFDA6BCB85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806582"/>
            <a:ext cx="3200400" cy="365760"/>
          </a:xfrm>
        </p:spPr>
        <p:txBody>
          <a:bodyPr/>
          <a:lstStyle/>
          <a:p>
            <a:r>
              <a:rPr lang="en-US" dirty="0" err="1" smtClean="0"/>
              <a:t>Sinhgad</a:t>
            </a:r>
            <a:r>
              <a:rPr lang="en-US" dirty="0" smtClean="0"/>
              <a:t> College of Engineering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64742"/>
            <a:ext cx="7619999" cy="4459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8683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Algorithm : HEPV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Sinhgad</a:t>
            </a:r>
            <a:r>
              <a:rPr lang="en-US" dirty="0" smtClean="0"/>
              <a:t> College of Engineering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543800" cy="5285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1143000" y="1981200"/>
            <a:ext cx="5105400" cy="2209800"/>
            <a:chOff x="1143000" y="1981200"/>
            <a:chExt cx="5105400" cy="2209800"/>
          </a:xfrm>
        </p:grpSpPr>
        <p:cxnSp>
          <p:nvCxnSpPr>
            <p:cNvPr id="26" name="Straight Arrow Connector 25"/>
            <p:cNvCxnSpPr>
              <a:stCxn id="19" idx="2"/>
              <a:endCxn id="17" idx="0"/>
            </p:cNvCxnSpPr>
            <p:nvPr/>
          </p:nvCxnSpPr>
          <p:spPr>
            <a:xfrm rot="5400000">
              <a:off x="1366730" y="2469702"/>
              <a:ext cx="849868" cy="6115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1143000" y="1981200"/>
              <a:ext cx="5105400" cy="2209800"/>
              <a:chOff x="1143000" y="1981200"/>
              <a:chExt cx="5105400" cy="2209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362200" y="3200400"/>
                <a:ext cx="381000" cy="3048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9400" y="3200400"/>
                <a:ext cx="381000" cy="3048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67400" y="3886200"/>
                <a:ext cx="381000" cy="3048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410200" y="3886200"/>
                <a:ext cx="381000" cy="3048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95400" y="3200400"/>
                <a:ext cx="381000" cy="3048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343400" y="3886200"/>
                <a:ext cx="381000" cy="3048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3000" y="1981200"/>
                <a:ext cx="1908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  <a:latin typeface="Arial Black" pitchFamily="34" charset="0"/>
                  </a:rPr>
                  <a:t>Border Nodes</a:t>
                </a:r>
                <a:endParaRPr lang="en-US" b="1" dirty="0">
                  <a:solidFill>
                    <a:srgbClr val="00B0F0"/>
                  </a:solidFill>
                  <a:latin typeface="Arial Black" pitchFamily="34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rot="16200000" flipH="1">
                <a:off x="2019300" y="2552700"/>
                <a:ext cx="8382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838200" y="3886200"/>
            <a:ext cx="3429000" cy="1865531"/>
            <a:chOff x="838200" y="3886200"/>
            <a:chExt cx="3429000" cy="1865531"/>
          </a:xfrm>
        </p:grpSpPr>
        <p:sp>
          <p:nvSpPr>
            <p:cNvPr id="15" name="Rectangle 14"/>
            <p:cNvSpPr/>
            <p:nvPr/>
          </p:nvSpPr>
          <p:spPr>
            <a:xfrm>
              <a:off x="3886200" y="3886200"/>
              <a:ext cx="381000" cy="304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3886200"/>
              <a:ext cx="381000" cy="304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5105400"/>
              <a:ext cx="174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latin typeface="Arial Black" pitchFamily="34" charset="0"/>
                </a:rPr>
                <a:t>Local Nodes</a:t>
              </a:r>
            </a:p>
            <a:p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600200" y="4114800"/>
              <a:ext cx="22860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2"/>
            </p:cNvCxnSpPr>
            <p:nvPr/>
          </p:nvCxnSpPr>
          <p:spPr>
            <a:xfrm rot="5400000" flipH="1" flipV="1">
              <a:off x="1009650" y="4552950"/>
              <a:ext cx="8382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Analysis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0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Use Case Level 1  Diagram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Additional Diagrams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Design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057400"/>
            <a:ext cx="71628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Entity Relationship Diagram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Sequence Diagram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State Transition Diagram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Sinhgad College of Engineering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09800" y="1524000"/>
            <a:ext cx="10668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33600" y="4953000"/>
            <a:ext cx="12192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Source &amp; destination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19600" y="5029200"/>
            <a:ext cx="1066800" cy="838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Path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67200" y="1447800"/>
            <a:ext cx="12192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 Border Nodes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124200"/>
            <a:ext cx="990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05600" y="1524000"/>
            <a:ext cx="1219200" cy="838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supergraph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6600" y="5181600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stCxn id="10" idx="2"/>
            <a:endCxn id="7" idx="1"/>
          </p:cNvCxnSpPr>
          <p:nvPr/>
        </p:nvCxnSpPr>
        <p:spPr>
          <a:xfrm rot="16200000" flipH="1">
            <a:off x="727169" y="3501931"/>
            <a:ext cx="1581711" cy="15882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0"/>
            <a:endCxn id="6" idx="2"/>
          </p:cNvCxnSpPr>
          <p:nvPr/>
        </p:nvCxnSpPr>
        <p:spPr>
          <a:xfrm rot="5400000" flipH="1" flipV="1">
            <a:off x="857250" y="1771650"/>
            <a:ext cx="1219200" cy="14859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369533">
            <a:off x="772380" y="2317885"/>
            <a:ext cx="111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Flat Graph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2000" y="4267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 and destination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>
            <a:off x="3276600" y="19050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6"/>
            <a:endCxn id="8" idx="2"/>
          </p:cNvCxnSpPr>
          <p:nvPr/>
        </p:nvCxnSpPr>
        <p:spPr>
          <a:xfrm>
            <a:off x="3352800" y="5410200"/>
            <a:ext cx="10668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6"/>
            <a:endCxn id="13" idx="2"/>
          </p:cNvCxnSpPr>
          <p:nvPr/>
        </p:nvCxnSpPr>
        <p:spPr>
          <a:xfrm>
            <a:off x="5486400" y="1905000"/>
            <a:ext cx="1219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14" idx="1"/>
          </p:cNvCxnSpPr>
          <p:nvPr/>
        </p:nvCxnSpPr>
        <p:spPr>
          <a:xfrm flipV="1">
            <a:off x="5486400" y="5410200"/>
            <a:ext cx="1600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52800" y="160020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Partition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9000" y="5410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Status of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 and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Destination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38800" y="5410200"/>
            <a:ext cx="11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Minimum weight and path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15000" y="144780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Border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553200" y="31242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553200" y="3124199"/>
            <a:ext cx="1447800" cy="381001"/>
            <a:chOff x="3580607" y="2666999"/>
            <a:chExt cx="1677193" cy="611189"/>
          </a:xfrm>
        </p:grpSpPr>
        <p:cxnSp>
          <p:nvCxnSpPr>
            <p:cNvPr id="60" name="Straight Connector 59"/>
            <p:cNvCxnSpPr/>
            <p:nvPr/>
          </p:nvCxnSpPr>
          <p:spPr>
            <a:xfrm rot="5400000">
              <a:off x="3276204" y="2971402"/>
              <a:ext cx="61039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581400" y="3276598"/>
              <a:ext cx="1676400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629400" y="3200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Supergraph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62200" y="31242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Partition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Straight Arrow Connector 156"/>
          <p:cNvCxnSpPr>
            <a:stCxn id="13" idx="4"/>
          </p:cNvCxnSpPr>
          <p:nvPr/>
        </p:nvCxnSpPr>
        <p:spPr>
          <a:xfrm rot="5400000">
            <a:off x="6934200" y="2743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315200" y="2590800"/>
            <a:ext cx="8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Supergraph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2209800" y="30480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2020094" y="3238500"/>
            <a:ext cx="380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209800" y="34290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6" idx="4"/>
          </p:cNvCxnSpPr>
          <p:nvPr/>
        </p:nvCxnSpPr>
        <p:spPr>
          <a:xfrm rot="5400000">
            <a:off x="2362200" y="2667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7" idx="0"/>
          </p:cNvCxnSpPr>
          <p:nvPr/>
        </p:nvCxnSpPr>
        <p:spPr>
          <a:xfrm rot="5400000" flipH="1" flipV="1">
            <a:off x="1981200" y="41910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7" idx="7"/>
          </p:cNvCxnSpPr>
          <p:nvPr/>
        </p:nvCxnSpPr>
        <p:spPr>
          <a:xfrm rot="5400000" flipH="1" flipV="1">
            <a:off x="4072872" y="2606581"/>
            <a:ext cx="1581711" cy="3378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819400" y="2514600"/>
            <a:ext cx="716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Partition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743200" y="3886200"/>
            <a:ext cx="89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 &amp; destination</a:t>
            </a:r>
            <a:endParaRPr lang="en-US" sz="1200" dirty="0"/>
          </a:p>
        </p:txBody>
      </p:sp>
      <p:sp>
        <p:nvSpPr>
          <p:cNvPr id="177" name="Rectangle 176"/>
          <p:cNvSpPr/>
          <p:nvPr/>
        </p:nvSpPr>
        <p:spPr>
          <a:xfrm rot="20037973">
            <a:off x="4105997" y="4027284"/>
            <a:ext cx="1487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 &amp; destination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30" grpId="0"/>
      <p:bldP spid="31" grpId="0"/>
      <p:bldP spid="49" grpId="0"/>
      <p:bldP spid="51" grpId="0"/>
      <p:bldP spid="52" grpId="0"/>
      <p:bldP spid="55" grpId="0"/>
      <p:bldP spid="66" grpId="0"/>
      <p:bldP spid="95" grpId="0"/>
      <p:bldP spid="158" grpId="0"/>
      <p:bldP spid="175" grpId="0"/>
      <p:bldP spid="176" grpId="0"/>
      <p:bldP spid="1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Entity Relationship Diagram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568184" y="1042416"/>
            <a:ext cx="2011680" cy="384048"/>
          </a:xfrm>
        </p:spPr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6629400" y="3048000"/>
            <a:ext cx="1586273" cy="3566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PARTITION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32" name="Oval 40"/>
          <p:cNvSpPr>
            <a:spLocks noChangeArrowheads="1"/>
          </p:cNvSpPr>
          <p:nvPr/>
        </p:nvSpPr>
        <p:spPr bwMode="auto">
          <a:xfrm>
            <a:off x="272393" y="2244726"/>
            <a:ext cx="1178296" cy="37565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SOURCE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46" name="Oval 54"/>
          <p:cNvSpPr>
            <a:spLocks noChangeArrowheads="1"/>
          </p:cNvSpPr>
          <p:nvPr/>
        </p:nvSpPr>
        <p:spPr bwMode="auto">
          <a:xfrm>
            <a:off x="7086600" y="1676400"/>
            <a:ext cx="1117679" cy="41000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HOP1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1600200" y="3048000"/>
            <a:ext cx="1415999" cy="3413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FLAT GRAPH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33" name="Oval 41"/>
          <p:cNvSpPr>
            <a:spLocks noChangeArrowheads="1"/>
          </p:cNvSpPr>
          <p:nvPr/>
        </p:nvSpPr>
        <p:spPr bwMode="auto">
          <a:xfrm>
            <a:off x="1216743" y="1760986"/>
            <a:ext cx="1050250" cy="4304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34" name="Oval 42"/>
          <p:cNvSpPr>
            <a:spLocks noChangeArrowheads="1"/>
          </p:cNvSpPr>
          <p:nvPr/>
        </p:nvSpPr>
        <p:spPr bwMode="auto">
          <a:xfrm>
            <a:off x="2431818" y="1760986"/>
            <a:ext cx="1228016" cy="46627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WEIGHT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3203500" y="2284269"/>
            <a:ext cx="1117679" cy="41000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HOP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36" name="AutoShape 44"/>
          <p:cNvCxnSpPr>
            <a:cxnSpLocks noChangeShapeType="1"/>
          </p:cNvCxnSpPr>
          <p:nvPr/>
        </p:nvCxnSpPr>
        <p:spPr bwMode="auto">
          <a:xfrm rot="10800000">
            <a:off x="1293706" y="2520332"/>
            <a:ext cx="801650" cy="5276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37" name="AutoShape 45"/>
          <p:cNvCxnSpPr>
            <a:cxnSpLocks noChangeShapeType="1"/>
          </p:cNvCxnSpPr>
          <p:nvPr/>
        </p:nvCxnSpPr>
        <p:spPr bwMode="auto">
          <a:xfrm flipV="1">
            <a:off x="2095356" y="2602917"/>
            <a:ext cx="1253217" cy="44508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38" name="AutoShape 46"/>
          <p:cNvCxnSpPr>
            <a:cxnSpLocks noChangeShapeType="1"/>
          </p:cNvCxnSpPr>
          <p:nvPr/>
        </p:nvCxnSpPr>
        <p:spPr bwMode="auto">
          <a:xfrm rot="5400000" flipH="1" flipV="1">
            <a:off x="1973915" y="2312893"/>
            <a:ext cx="856548" cy="6136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39" name="AutoShape 47"/>
          <p:cNvCxnSpPr>
            <a:cxnSpLocks noChangeShapeType="1"/>
          </p:cNvCxnSpPr>
          <p:nvPr/>
        </p:nvCxnSpPr>
        <p:spPr bwMode="auto">
          <a:xfrm rot="16200000" flipV="1">
            <a:off x="1549593" y="2502237"/>
            <a:ext cx="856548" cy="23497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240" name="AutoShape 48"/>
          <p:cNvSpPr>
            <a:spLocks noChangeArrowheads="1"/>
          </p:cNvSpPr>
          <p:nvPr/>
        </p:nvSpPr>
        <p:spPr bwMode="auto">
          <a:xfrm>
            <a:off x="3962401" y="2722929"/>
            <a:ext cx="1295400" cy="954481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CREATE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41" name="AutoShape 49"/>
          <p:cNvCxnSpPr>
            <a:cxnSpLocks noChangeShapeType="1"/>
            <a:stCxn id="8231" idx="3"/>
            <a:endCxn id="8240" idx="1"/>
          </p:cNvCxnSpPr>
          <p:nvPr/>
        </p:nvCxnSpPr>
        <p:spPr bwMode="auto">
          <a:xfrm flipV="1">
            <a:off x="3016199" y="3200170"/>
            <a:ext cx="946202" cy="184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42" name="AutoShape 50"/>
          <p:cNvCxnSpPr>
            <a:cxnSpLocks noChangeShapeType="1"/>
            <a:stCxn id="8240" idx="3"/>
            <a:endCxn id="8229" idx="1"/>
          </p:cNvCxnSpPr>
          <p:nvPr/>
        </p:nvCxnSpPr>
        <p:spPr bwMode="auto">
          <a:xfrm>
            <a:off x="5257801" y="3200170"/>
            <a:ext cx="1371599" cy="261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243" name="Oval 51"/>
          <p:cNvSpPr>
            <a:spLocks noChangeArrowheads="1"/>
          </p:cNvSpPr>
          <p:nvPr/>
        </p:nvSpPr>
        <p:spPr bwMode="auto">
          <a:xfrm>
            <a:off x="4953000" y="2209800"/>
            <a:ext cx="1178296" cy="37565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SRC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44" name="Oval 52"/>
          <p:cNvSpPr>
            <a:spLocks noChangeArrowheads="1"/>
          </p:cNvSpPr>
          <p:nvPr/>
        </p:nvSpPr>
        <p:spPr bwMode="auto">
          <a:xfrm>
            <a:off x="5410200" y="1676400"/>
            <a:ext cx="1050250" cy="4304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DESTI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6172200" y="1295400"/>
            <a:ext cx="1228016" cy="46627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LWEIGHT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47" name="AutoShape 55"/>
          <p:cNvCxnSpPr>
            <a:cxnSpLocks noChangeShapeType="1"/>
            <a:stCxn id="8229" idx="0"/>
            <a:endCxn id="8243" idx="6"/>
          </p:cNvCxnSpPr>
          <p:nvPr/>
        </p:nvCxnSpPr>
        <p:spPr bwMode="auto">
          <a:xfrm rot="16200000" flipV="1">
            <a:off x="6451731" y="2077193"/>
            <a:ext cx="650373" cy="12912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48" name="AutoShape 56"/>
          <p:cNvCxnSpPr>
            <a:cxnSpLocks noChangeShapeType="1"/>
            <a:stCxn id="8229" idx="0"/>
            <a:endCxn id="8246" idx="4"/>
          </p:cNvCxnSpPr>
          <p:nvPr/>
        </p:nvCxnSpPr>
        <p:spPr bwMode="auto">
          <a:xfrm rot="5400000" flipH="1" flipV="1">
            <a:off x="7053190" y="2455751"/>
            <a:ext cx="961597" cy="22290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49" name="AutoShape 57"/>
          <p:cNvCxnSpPr>
            <a:cxnSpLocks noChangeShapeType="1"/>
            <a:stCxn id="8229" idx="0"/>
            <a:endCxn id="8245" idx="4"/>
          </p:cNvCxnSpPr>
          <p:nvPr/>
        </p:nvCxnSpPr>
        <p:spPr bwMode="auto">
          <a:xfrm rot="16200000" flipV="1">
            <a:off x="6461212" y="2086674"/>
            <a:ext cx="1286322" cy="6363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50" name="AutoShape 58"/>
          <p:cNvCxnSpPr>
            <a:cxnSpLocks noChangeShapeType="1"/>
            <a:stCxn id="8229" idx="0"/>
            <a:endCxn id="8244" idx="5"/>
          </p:cNvCxnSpPr>
          <p:nvPr/>
        </p:nvCxnSpPr>
        <p:spPr bwMode="auto">
          <a:xfrm rot="16200000" flipV="1">
            <a:off x="6362505" y="1987967"/>
            <a:ext cx="1004173" cy="11158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251" name="Rectangle 59"/>
          <p:cNvSpPr>
            <a:spLocks noChangeArrowheads="1"/>
          </p:cNvSpPr>
          <p:nvPr/>
        </p:nvSpPr>
        <p:spPr bwMode="auto">
          <a:xfrm>
            <a:off x="2090819" y="5834128"/>
            <a:ext cx="1859392" cy="3566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SUPERGRAPH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52" name="Oval 60"/>
          <p:cNvSpPr>
            <a:spLocks noChangeArrowheads="1"/>
          </p:cNvSpPr>
          <p:nvPr/>
        </p:nvSpPr>
        <p:spPr bwMode="auto">
          <a:xfrm>
            <a:off x="762000" y="5205603"/>
            <a:ext cx="1178296" cy="37565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SOURCE1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53" name="Oval 61"/>
          <p:cNvSpPr>
            <a:spLocks noChangeArrowheads="1"/>
          </p:cNvSpPr>
          <p:nvPr/>
        </p:nvSpPr>
        <p:spPr bwMode="auto">
          <a:xfrm>
            <a:off x="1478513" y="4582924"/>
            <a:ext cx="1050250" cy="4304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DEST1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54" name="Oval 62"/>
          <p:cNvSpPr>
            <a:spLocks noChangeArrowheads="1"/>
          </p:cNvSpPr>
          <p:nvPr/>
        </p:nvSpPr>
        <p:spPr bwMode="auto">
          <a:xfrm>
            <a:off x="2451800" y="4080835"/>
            <a:ext cx="1228016" cy="46627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WEIGHT1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55" name="Oval 63"/>
          <p:cNvSpPr>
            <a:spLocks noChangeArrowheads="1"/>
          </p:cNvSpPr>
          <p:nvPr/>
        </p:nvSpPr>
        <p:spPr bwMode="auto">
          <a:xfrm>
            <a:off x="3388307" y="4567577"/>
            <a:ext cx="1117679" cy="41000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HOP2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56" name="AutoShape 64"/>
          <p:cNvCxnSpPr>
            <a:cxnSpLocks noChangeShapeType="1"/>
          </p:cNvCxnSpPr>
          <p:nvPr/>
        </p:nvCxnSpPr>
        <p:spPr bwMode="auto">
          <a:xfrm rot="10800000">
            <a:off x="1870825" y="5453358"/>
            <a:ext cx="1065916" cy="3807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57" name="AutoShape 65"/>
          <p:cNvCxnSpPr>
            <a:cxnSpLocks noChangeShapeType="1"/>
          </p:cNvCxnSpPr>
          <p:nvPr/>
        </p:nvCxnSpPr>
        <p:spPr bwMode="auto">
          <a:xfrm rot="5400000" flipH="1" flipV="1">
            <a:off x="2813434" y="5046072"/>
            <a:ext cx="911362" cy="664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58" name="AutoShape 66"/>
          <p:cNvCxnSpPr>
            <a:cxnSpLocks noChangeShapeType="1"/>
          </p:cNvCxnSpPr>
          <p:nvPr/>
        </p:nvCxnSpPr>
        <p:spPr bwMode="auto">
          <a:xfrm rot="16200000" flipV="1">
            <a:off x="2271778" y="5169166"/>
            <a:ext cx="1287016" cy="429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59" name="AutoShape 67"/>
          <p:cNvCxnSpPr>
            <a:cxnSpLocks noChangeShapeType="1"/>
          </p:cNvCxnSpPr>
          <p:nvPr/>
        </p:nvCxnSpPr>
        <p:spPr bwMode="auto">
          <a:xfrm rot="16200000" flipV="1">
            <a:off x="2180178" y="5077565"/>
            <a:ext cx="856548" cy="65657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260" name="Oval 68"/>
          <p:cNvSpPr>
            <a:spLocks noChangeArrowheads="1"/>
          </p:cNvSpPr>
          <p:nvPr/>
        </p:nvSpPr>
        <p:spPr bwMode="auto">
          <a:xfrm>
            <a:off x="4454903" y="4922766"/>
            <a:ext cx="1210989" cy="53059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PART NO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61" name="AutoShape 69"/>
          <p:cNvCxnSpPr>
            <a:cxnSpLocks noChangeShapeType="1"/>
          </p:cNvCxnSpPr>
          <p:nvPr/>
        </p:nvCxnSpPr>
        <p:spPr bwMode="auto">
          <a:xfrm flipV="1">
            <a:off x="2936740" y="5261147"/>
            <a:ext cx="1569245" cy="5729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262" name="AutoShape 70"/>
          <p:cNvSpPr>
            <a:spLocks noChangeArrowheads="1"/>
          </p:cNvSpPr>
          <p:nvPr/>
        </p:nvSpPr>
        <p:spPr bwMode="auto">
          <a:xfrm>
            <a:off x="6781800" y="5486400"/>
            <a:ext cx="1241823" cy="954481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CREATE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63" name="AutoShape 71"/>
          <p:cNvCxnSpPr>
            <a:cxnSpLocks noChangeShapeType="1"/>
            <a:stCxn id="8262" idx="1"/>
            <a:endCxn id="8251" idx="3"/>
          </p:cNvCxnSpPr>
          <p:nvPr/>
        </p:nvCxnSpPr>
        <p:spPr bwMode="auto">
          <a:xfrm rot="10800000" flipV="1">
            <a:off x="3950212" y="5963640"/>
            <a:ext cx="2831589" cy="48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64" name="AutoShape 72"/>
          <p:cNvCxnSpPr>
            <a:cxnSpLocks noChangeShapeType="1"/>
            <a:stCxn id="8229" idx="2"/>
            <a:endCxn id="8262" idx="0"/>
          </p:cNvCxnSpPr>
          <p:nvPr/>
        </p:nvCxnSpPr>
        <p:spPr bwMode="auto">
          <a:xfrm rot="5400000">
            <a:off x="6371751" y="4435613"/>
            <a:ext cx="2081749" cy="19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</p:spPr>
      </p:cxnSp>
      <p:sp>
        <p:nvSpPr>
          <p:cNvPr id="68" name="TextBox 67"/>
          <p:cNvSpPr txBox="1"/>
          <p:nvPr/>
        </p:nvSpPr>
        <p:spPr>
          <a:xfrm>
            <a:off x="3114537" y="293168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1722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676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14800" y="6019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1000"/>
                                        <p:tgtEl>
                                          <p:spTgt spid="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10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10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10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9" grpId="0" animBg="1"/>
      <p:bldP spid="8232" grpId="0" animBg="1"/>
      <p:bldP spid="8246" grpId="0" animBg="1"/>
      <p:bldP spid="8231" grpId="0" animBg="1"/>
      <p:bldP spid="8233" grpId="0" animBg="1"/>
      <p:bldP spid="8234" grpId="0" animBg="1"/>
      <p:bldP spid="8235" grpId="0" animBg="1"/>
      <p:bldP spid="8240" grpId="0" animBg="1"/>
      <p:bldP spid="8243" grpId="0" animBg="1"/>
      <p:bldP spid="8244" grpId="0" animBg="1"/>
      <p:bldP spid="8245" grpId="0" animBg="1"/>
      <p:bldP spid="8251" grpId="0" animBg="1"/>
      <p:bldP spid="8252" grpId="0" animBg="1"/>
      <p:bldP spid="8253" grpId="0" animBg="1"/>
      <p:bldP spid="8254" grpId="0" animBg="1"/>
      <p:bldP spid="8255" grpId="0" animBg="1"/>
      <p:bldP spid="8260" grpId="0" animBg="1"/>
      <p:bldP spid="8262" grpId="0" animBg="1"/>
      <p:bldP spid="68" grpId="0"/>
      <p:bldP spid="69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457200"/>
            <a:ext cx="74676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981200"/>
            <a:ext cx="4727448" cy="376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762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State Diagram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057400"/>
            <a:ext cx="472744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Hepv</a:t>
            </a: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Creation Algorithm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657600"/>
            <a:ext cx="1752600" cy="163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429000"/>
            <a:ext cx="18427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2286000"/>
            <a:ext cx="18227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2209800"/>
            <a:ext cx="1828800" cy="177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38400" y="2209800"/>
            <a:ext cx="3657600" cy="31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13506E-6 L -0.16632 -0.0999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5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285E-6 L 0.15833 -0.10684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5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37835E-6 L -0.15417 0.12535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6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4394E-6 L 0.14931 0.14431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72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88890" y="25146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888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366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4288890" y="49530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69690" y="2667000"/>
            <a:ext cx="1219200" cy="1066800"/>
            <a:chOff x="3222090" y="2416109"/>
            <a:chExt cx="1219200" cy="1066800"/>
          </a:xfrm>
        </p:grpSpPr>
        <p:cxnSp>
          <p:nvCxnSpPr>
            <p:cNvPr id="12" name="Straight Arrow Connector 11"/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3298290" y="2339909"/>
              <a:ext cx="1066800" cy="12192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57600" y="26447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5600" y="3200400"/>
            <a:ext cx="1795980" cy="2060701"/>
            <a:chOff x="-1088490" y="3124200"/>
            <a:chExt cx="1795980" cy="2060701"/>
          </a:xfrm>
        </p:grpSpPr>
        <p:sp>
          <p:nvSpPr>
            <p:cNvPr id="15" name="Arc 14"/>
            <p:cNvSpPr/>
            <p:nvPr/>
          </p:nvSpPr>
          <p:spPr>
            <a:xfrm rot="18835656">
              <a:off x="-1070576" y="3406835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04800" y="3124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19596" y="2819400"/>
            <a:ext cx="306589" cy="914400"/>
            <a:chOff x="4547541" y="2570098"/>
            <a:chExt cx="304800" cy="914400"/>
          </a:xfrm>
        </p:grpSpPr>
        <p:cxnSp>
          <p:nvCxnSpPr>
            <p:cNvPr id="18" name="Straight Arrow Connector 17"/>
            <p:cNvCxnSpPr>
              <a:stCxn id="8" idx="0"/>
              <a:endCxn id="7" idx="4"/>
            </p:cNvCxnSpPr>
            <p:nvPr/>
          </p:nvCxnSpPr>
          <p:spPr>
            <a:xfrm rot="5400000" flipH="1" flipV="1">
              <a:off x="4111912" y="3026508"/>
              <a:ext cx="914400" cy="1579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547541" y="287489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11846" y="2492309"/>
            <a:ext cx="1760152" cy="1795980"/>
            <a:chOff x="-1072244" y="2416109"/>
            <a:chExt cx="1760152" cy="1795980"/>
          </a:xfrm>
        </p:grpSpPr>
        <p:sp>
          <p:nvSpPr>
            <p:cNvPr id="21" name="Arc 20"/>
            <p:cNvSpPr/>
            <p:nvPr/>
          </p:nvSpPr>
          <p:spPr>
            <a:xfrm rot="8244907">
              <a:off x="-1072244" y="2416109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304800" y="3886200"/>
              <a:ext cx="3048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69690" y="4038600"/>
            <a:ext cx="1219200" cy="1066800"/>
            <a:chOff x="3222090" y="3787709"/>
            <a:chExt cx="1219200" cy="1066800"/>
          </a:xfrm>
        </p:grpSpPr>
        <p:cxnSp>
          <p:nvCxnSpPr>
            <p:cNvPr id="24" name="Straight Arrow Connector 23"/>
            <p:cNvCxnSpPr>
              <a:stCxn id="10" idx="2"/>
              <a:endCxn id="6" idx="4"/>
            </p:cNvCxnSpPr>
            <p:nvPr/>
          </p:nvCxnSpPr>
          <p:spPr>
            <a:xfrm rot="10800000">
              <a:off x="3222090" y="3787709"/>
              <a:ext cx="12192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81400" y="42449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2000" y="4038600"/>
            <a:ext cx="1295400" cy="1066800"/>
            <a:chOff x="4626510" y="3711509"/>
            <a:chExt cx="1295400" cy="10668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4626510" y="3711509"/>
              <a:ext cx="12954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236110" y="41687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91000" y="4038600"/>
            <a:ext cx="304800" cy="914400"/>
            <a:chOff x="4267200" y="3712303"/>
            <a:chExt cx="3048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4039394" y="4168709"/>
              <a:ext cx="9144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67200" y="401710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2000" y="3581400"/>
            <a:ext cx="1143000" cy="306388"/>
            <a:chOff x="4746090" y="3352800"/>
            <a:chExt cx="1143000" cy="306388"/>
          </a:xfrm>
        </p:grpSpPr>
        <p:cxnSp>
          <p:nvCxnSpPr>
            <p:cNvPr id="33" name="Straight Arrow Connector 32"/>
            <p:cNvCxnSpPr>
              <a:stCxn id="9" idx="2"/>
              <a:endCxn id="8" idx="6"/>
            </p:cNvCxnSpPr>
            <p:nvPr/>
          </p:nvCxnSpPr>
          <p:spPr>
            <a:xfrm rot="10800000">
              <a:off x="4746090" y="3657600"/>
              <a:ext cx="11430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57800" y="33528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18227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09800"/>
            <a:ext cx="1828800" cy="177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657600"/>
            <a:ext cx="1752600" cy="163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429000"/>
            <a:ext cx="18427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Hepv</a:t>
            </a: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Creation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13506E-6 L -0.16632 -0.099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285E-6 L 0.15833 -0.1068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37835E-6 L -0.15417 0.1253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4394E-6 L 0.14931 0.1443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676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Details</a:t>
            </a:r>
            <a:endParaRPr lang="en-US" sz="4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124A-4B20-4F2B-841B-4CD0FE4A6761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1828800"/>
            <a:ext cx="76200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Group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No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E75C01"/>
                </a:solidFill>
              </a:rPr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:</a:t>
            </a:r>
            <a:r>
              <a:rPr lang="en-US" sz="2400" dirty="0" smtClean="0">
                <a:solidFill>
                  <a:srgbClr val="E75C01"/>
                </a:solidFill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28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Category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house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Project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Area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Project Platform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Windows, JAVA</a:t>
            </a:r>
          </a:p>
          <a:p>
            <a:r>
              <a:rPr lang="en-US" sz="2000" b="1" dirty="0" smtClean="0">
                <a:solidFill>
                  <a:srgbClr val="E75C01"/>
                </a:solidFill>
              </a:rPr>
              <a:t>				</a:t>
            </a:r>
          </a:p>
          <a:p>
            <a:endParaRPr lang="en-US" sz="2000" b="1" dirty="0" smtClean="0">
              <a:solidFill>
                <a:srgbClr val="E75C01"/>
              </a:solidFill>
            </a:endParaRPr>
          </a:p>
          <a:p>
            <a:r>
              <a:rPr lang="en-US" sz="2000" b="1" dirty="0" smtClean="0">
                <a:solidFill>
                  <a:srgbClr val="E75C01"/>
                </a:solidFill>
              </a:rPr>
              <a:t>			Guided By…...	</a:t>
            </a:r>
          </a:p>
          <a:p>
            <a:endParaRPr lang="en-US" sz="2000" b="1" dirty="0" smtClean="0">
              <a:solidFill>
                <a:srgbClr val="E75C01"/>
              </a:solidFill>
            </a:endParaRPr>
          </a:p>
          <a:p>
            <a:r>
              <a:rPr lang="en-US" sz="2000" b="1" dirty="0" smtClean="0">
                <a:solidFill>
                  <a:srgbClr val="E75C01"/>
                </a:solidFill>
              </a:rPr>
              <a:t>				        </a:t>
            </a:r>
            <a:r>
              <a:rPr lang="en-US" sz="2000" b="1" dirty="0" smtClean="0">
                <a:solidFill>
                  <a:schemeClr val="accent3"/>
                </a:solidFill>
              </a:rPr>
              <a:t>Prof. U.R.GODASE</a:t>
            </a:r>
            <a:r>
              <a:rPr lang="en-US" sz="2000" b="1" dirty="0" smtClean="0">
                <a:solidFill>
                  <a:srgbClr val="E75C01"/>
                </a:solidFill>
              </a:rPr>
              <a:t>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2076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Hepv</a:t>
            </a: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Creation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115316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Path Retrieval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4901556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1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371600" y="990600"/>
            <a:ext cx="6477000" cy="1143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Source Node : 		Border Node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Destination Node: 		Border 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Sinhgad College of Engineering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172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88890" y="25146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8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366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288890" y="49530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8" idx="2"/>
          </p:cNvCxnSpPr>
          <p:nvPr/>
        </p:nvCxnSpPr>
        <p:spPr>
          <a:xfrm rot="5400000" flipH="1" flipV="1">
            <a:off x="3145890" y="2590800"/>
            <a:ext cx="1066800" cy="121920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5200" y="2895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95600" y="3200400"/>
            <a:ext cx="1795980" cy="2060701"/>
            <a:chOff x="-1088490" y="3124200"/>
            <a:chExt cx="1795980" cy="2060701"/>
          </a:xfrm>
        </p:grpSpPr>
        <p:sp>
          <p:nvSpPr>
            <p:cNvPr id="16" name="Arc 15"/>
            <p:cNvSpPr/>
            <p:nvPr/>
          </p:nvSpPr>
          <p:spPr>
            <a:xfrm rot="18835656">
              <a:off x="-1070576" y="3406835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04800" y="3124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19596" y="2819399"/>
            <a:ext cx="306589" cy="914400"/>
            <a:chOff x="4419596" y="2819399"/>
            <a:chExt cx="306589" cy="914400"/>
          </a:xfrm>
        </p:grpSpPr>
        <p:cxnSp>
          <p:nvCxnSpPr>
            <p:cNvPr id="19" name="Straight Arrow Connector 18"/>
            <p:cNvCxnSpPr>
              <a:stCxn id="9" idx="0"/>
              <a:endCxn id="8" idx="4"/>
            </p:cNvCxnSpPr>
            <p:nvPr/>
          </p:nvCxnSpPr>
          <p:spPr>
            <a:xfrm rot="5400000" flipH="1" flipV="1">
              <a:off x="3984094" y="3275805"/>
              <a:ext cx="9144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19596" y="3124200"/>
              <a:ext cx="306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11846" y="2492309"/>
            <a:ext cx="1760152" cy="1795980"/>
            <a:chOff x="-1072244" y="2416109"/>
            <a:chExt cx="1760152" cy="1795980"/>
          </a:xfrm>
        </p:grpSpPr>
        <p:sp>
          <p:nvSpPr>
            <p:cNvPr id="22" name="Arc 21"/>
            <p:cNvSpPr/>
            <p:nvPr/>
          </p:nvSpPr>
          <p:spPr>
            <a:xfrm rot="8244907">
              <a:off x="-1072244" y="2416109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304800" y="3886200"/>
              <a:ext cx="3048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5" name="Straight Arrow Connector 24"/>
          <p:cNvCxnSpPr>
            <a:stCxn id="11" idx="2"/>
            <a:endCxn id="7" idx="4"/>
          </p:cNvCxnSpPr>
          <p:nvPr/>
        </p:nvCxnSpPr>
        <p:spPr>
          <a:xfrm rot="10800000">
            <a:off x="3069690" y="4038600"/>
            <a:ext cx="1219200" cy="106680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9000" y="4495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72000" y="4038600"/>
            <a:ext cx="1295400" cy="1066800"/>
            <a:chOff x="4572000" y="4038600"/>
            <a:chExt cx="1295400" cy="10668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572000" y="4038600"/>
              <a:ext cx="12954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181600" y="4495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91000" y="4038600"/>
            <a:ext cx="304800" cy="914400"/>
            <a:chOff x="4191000" y="4038600"/>
            <a:chExt cx="304800" cy="914400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963194" y="4495006"/>
              <a:ext cx="9144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91000" y="43434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581400"/>
            <a:ext cx="1143000" cy="306388"/>
            <a:chOff x="4746090" y="3352800"/>
            <a:chExt cx="1143000" cy="306388"/>
          </a:xfrm>
        </p:grpSpPr>
        <p:cxnSp>
          <p:nvCxnSpPr>
            <p:cNvPr id="34" name="Straight Arrow Connector 33"/>
            <p:cNvCxnSpPr>
              <a:stCxn id="10" idx="2"/>
              <a:endCxn id="9" idx="6"/>
            </p:cNvCxnSpPr>
            <p:nvPr/>
          </p:nvCxnSpPr>
          <p:spPr>
            <a:xfrm rot="10800000">
              <a:off x="4746090" y="3657600"/>
              <a:ext cx="11430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57800" y="33528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B611A3-38A9-40D6-A0BE-187CE8A045EF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2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sz="quarter" idx="1"/>
          </p:nvPr>
        </p:nvSpPr>
        <p:spPr>
          <a:xfrm>
            <a:off x="1371600" y="990600"/>
            <a:ext cx="6096000" cy="1143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Source Node : 		Border Node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Destination Node: 		Local Node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172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88890" y="25146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888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7366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4288890" y="49530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69690" y="2667000"/>
            <a:ext cx="1219200" cy="1066800"/>
            <a:chOff x="3222090" y="2416109"/>
            <a:chExt cx="1219200" cy="1066800"/>
          </a:xfrm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rot="5400000" flipH="1" flipV="1">
              <a:off x="3298290" y="2339909"/>
              <a:ext cx="1066800" cy="12192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7600" y="26447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95600" y="3200400"/>
            <a:ext cx="1795980" cy="2060701"/>
            <a:chOff x="-1088490" y="3124200"/>
            <a:chExt cx="1795980" cy="2060701"/>
          </a:xfrm>
        </p:grpSpPr>
        <p:sp>
          <p:nvSpPr>
            <p:cNvPr id="18" name="Arc 17"/>
            <p:cNvSpPr/>
            <p:nvPr/>
          </p:nvSpPr>
          <p:spPr>
            <a:xfrm rot="18835656">
              <a:off x="-1070576" y="3406835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04800" y="3124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19596" y="2819400"/>
            <a:ext cx="306589" cy="914400"/>
            <a:chOff x="4547541" y="2570098"/>
            <a:chExt cx="304800" cy="914400"/>
          </a:xfrm>
        </p:grpSpPr>
        <p:cxnSp>
          <p:nvCxnSpPr>
            <p:cNvPr id="21" name="Straight Arrow Connector 20"/>
            <p:cNvCxnSpPr>
              <a:stCxn id="11" idx="0"/>
              <a:endCxn id="10" idx="4"/>
            </p:cNvCxnSpPr>
            <p:nvPr/>
          </p:nvCxnSpPr>
          <p:spPr>
            <a:xfrm rot="5400000" flipH="1" flipV="1">
              <a:off x="4111912" y="3026508"/>
              <a:ext cx="914400" cy="1579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47541" y="287489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11846" y="2492309"/>
            <a:ext cx="1760152" cy="1795980"/>
            <a:chOff x="-1072244" y="2416109"/>
            <a:chExt cx="1760152" cy="1795980"/>
          </a:xfrm>
        </p:grpSpPr>
        <p:sp>
          <p:nvSpPr>
            <p:cNvPr id="24" name="Arc 23"/>
            <p:cNvSpPr/>
            <p:nvPr/>
          </p:nvSpPr>
          <p:spPr>
            <a:xfrm rot="8244907">
              <a:off x="-1072244" y="2416109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304800" y="3886200"/>
              <a:ext cx="3048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69690" y="4038600"/>
            <a:ext cx="1219200" cy="1066800"/>
            <a:chOff x="3222090" y="3787709"/>
            <a:chExt cx="1219200" cy="1066800"/>
          </a:xfrm>
        </p:grpSpPr>
        <p:cxnSp>
          <p:nvCxnSpPr>
            <p:cNvPr id="27" name="Straight Arrow Connector 26"/>
            <p:cNvCxnSpPr>
              <a:stCxn id="13" idx="2"/>
              <a:endCxn id="9" idx="4"/>
            </p:cNvCxnSpPr>
            <p:nvPr/>
          </p:nvCxnSpPr>
          <p:spPr>
            <a:xfrm rot="10800000">
              <a:off x="3222090" y="3787709"/>
              <a:ext cx="12192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81400" y="42449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4038600"/>
            <a:ext cx="1295400" cy="1066800"/>
            <a:chOff x="4626510" y="3711509"/>
            <a:chExt cx="1295400" cy="10668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626510" y="3711509"/>
              <a:ext cx="12954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36110" y="41687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91000" y="4038600"/>
            <a:ext cx="304800" cy="914400"/>
            <a:chOff x="4267200" y="3712303"/>
            <a:chExt cx="304800" cy="914400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4039394" y="4168709"/>
              <a:ext cx="9144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67200" y="401710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72000" y="3581400"/>
            <a:ext cx="1143000" cy="306388"/>
            <a:chOff x="4746090" y="3352800"/>
            <a:chExt cx="1143000" cy="306388"/>
          </a:xfrm>
        </p:grpSpPr>
        <p:cxnSp>
          <p:nvCxnSpPr>
            <p:cNvPr id="36" name="Straight Arrow Connector 35"/>
            <p:cNvCxnSpPr>
              <a:stCxn id="12" idx="2"/>
              <a:endCxn id="11" idx="6"/>
            </p:cNvCxnSpPr>
            <p:nvPr/>
          </p:nvCxnSpPr>
          <p:spPr>
            <a:xfrm rot="10800000">
              <a:off x="4746090" y="3657600"/>
              <a:ext cx="11430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57800" y="33528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18227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09800"/>
            <a:ext cx="1828800" cy="177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657600"/>
            <a:ext cx="1752600" cy="163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429000"/>
            <a:ext cx="18427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13506E-6 L -0.16632 -0.099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285E-6 L 0.15833 -0.1068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37835E-6 L -0.15417 0.1253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4394E-6 L 0.14931 0.1443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B611A3-38A9-40D6-A0BE-187CE8A045EF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3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sz="quarter" idx="1"/>
          </p:nvPr>
        </p:nvSpPr>
        <p:spPr>
          <a:xfrm>
            <a:off x="1371600" y="990600"/>
            <a:ext cx="6172200" cy="1066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Source Node : 		Local Node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Destination Node: 		Border Node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172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88890" y="25146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888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7366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4288890" y="49530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69690" y="2667000"/>
            <a:ext cx="1219200" cy="1066800"/>
            <a:chOff x="3222090" y="2416109"/>
            <a:chExt cx="1219200" cy="1066800"/>
          </a:xfrm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rot="5400000" flipH="1" flipV="1">
              <a:off x="3298290" y="2339909"/>
              <a:ext cx="1066800" cy="12192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7600" y="26447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95600" y="3200400"/>
            <a:ext cx="1795980" cy="2060701"/>
            <a:chOff x="-1088490" y="3124200"/>
            <a:chExt cx="1795980" cy="2060701"/>
          </a:xfrm>
        </p:grpSpPr>
        <p:sp>
          <p:nvSpPr>
            <p:cNvPr id="18" name="Arc 17"/>
            <p:cNvSpPr/>
            <p:nvPr/>
          </p:nvSpPr>
          <p:spPr>
            <a:xfrm rot="18835656">
              <a:off x="-1070576" y="3406835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04800" y="3124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19596" y="2819400"/>
            <a:ext cx="306589" cy="914400"/>
            <a:chOff x="4547541" y="2570098"/>
            <a:chExt cx="304800" cy="914400"/>
          </a:xfrm>
        </p:grpSpPr>
        <p:cxnSp>
          <p:nvCxnSpPr>
            <p:cNvPr id="21" name="Straight Arrow Connector 20"/>
            <p:cNvCxnSpPr>
              <a:stCxn id="11" idx="0"/>
              <a:endCxn id="10" idx="4"/>
            </p:cNvCxnSpPr>
            <p:nvPr/>
          </p:nvCxnSpPr>
          <p:spPr>
            <a:xfrm rot="5400000" flipH="1" flipV="1">
              <a:off x="4111912" y="3026508"/>
              <a:ext cx="914400" cy="1579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47541" y="287489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11846" y="2492309"/>
            <a:ext cx="1760152" cy="1795980"/>
            <a:chOff x="-1072244" y="2416109"/>
            <a:chExt cx="1760152" cy="1795980"/>
          </a:xfrm>
        </p:grpSpPr>
        <p:sp>
          <p:nvSpPr>
            <p:cNvPr id="24" name="Arc 23"/>
            <p:cNvSpPr/>
            <p:nvPr/>
          </p:nvSpPr>
          <p:spPr>
            <a:xfrm rot="8244907">
              <a:off x="-1072244" y="2416109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304800" y="3886200"/>
              <a:ext cx="3048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69690" y="4038600"/>
            <a:ext cx="1219200" cy="1066800"/>
            <a:chOff x="3222090" y="3787709"/>
            <a:chExt cx="1219200" cy="1066800"/>
          </a:xfrm>
        </p:grpSpPr>
        <p:cxnSp>
          <p:nvCxnSpPr>
            <p:cNvPr id="27" name="Straight Arrow Connector 26"/>
            <p:cNvCxnSpPr>
              <a:stCxn id="13" idx="2"/>
              <a:endCxn id="9" idx="4"/>
            </p:cNvCxnSpPr>
            <p:nvPr/>
          </p:nvCxnSpPr>
          <p:spPr>
            <a:xfrm rot="10800000">
              <a:off x="3222090" y="3787709"/>
              <a:ext cx="12192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81400" y="42449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4038600"/>
            <a:ext cx="1295400" cy="1066800"/>
            <a:chOff x="4626510" y="3711509"/>
            <a:chExt cx="1295400" cy="10668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626510" y="3711509"/>
              <a:ext cx="12954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36110" y="41687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91000" y="4038600"/>
            <a:ext cx="304800" cy="914400"/>
            <a:chOff x="4267200" y="3712303"/>
            <a:chExt cx="304800" cy="914400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4039394" y="4168709"/>
              <a:ext cx="9144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67200" y="401710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72000" y="3581400"/>
            <a:ext cx="1143000" cy="306388"/>
            <a:chOff x="4746090" y="3352800"/>
            <a:chExt cx="1143000" cy="306388"/>
          </a:xfrm>
        </p:grpSpPr>
        <p:cxnSp>
          <p:nvCxnSpPr>
            <p:cNvPr id="36" name="Straight Arrow Connector 35"/>
            <p:cNvCxnSpPr>
              <a:stCxn id="12" idx="2"/>
              <a:endCxn id="11" idx="6"/>
            </p:cNvCxnSpPr>
            <p:nvPr/>
          </p:nvCxnSpPr>
          <p:spPr>
            <a:xfrm rot="10800000">
              <a:off x="4746090" y="3657600"/>
              <a:ext cx="11430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57800" y="33528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18227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09800"/>
            <a:ext cx="1828800" cy="177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657600"/>
            <a:ext cx="1752600" cy="163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429000"/>
            <a:ext cx="18427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13506E-6 L -0.16632 -0.099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285E-6 L 0.15833 -0.1068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37835E-6 L -0.15417 0.1253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4394E-6 L 0.14931 0.1443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B611A3-38A9-40D6-A0BE-187CE8A045EF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4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sz="quarter" idx="1"/>
          </p:nvPr>
        </p:nvSpPr>
        <p:spPr>
          <a:xfrm>
            <a:off x="1371600" y="990600"/>
            <a:ext cx="6096000" cy="91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Source Node : 		Local Node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Destination Node: 		Local Node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172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88890" y="25146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888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736690" y="37338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4288890" y="4953000"/>
            <a:ext cx="304800" cy="304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69690" y="2667000"/>
            <a:ext cx="1219200" cy="1066800"/>
            <a:chOff x="3222090" y="2416109"/>
            <a:chExt cx="1219200" cy="1066800"/>
          </a:xfrm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rot="5400000" flipH="1" flipV="1">
              <a:off x="3298290" y="2339909"/>
              <a:ext cx="1066800" cy="12192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7600" y="26447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95600" y="3200400"/>
            <a:ext cx="1795980" cy="2060701"/>
            <a:chOff x="-1088490" y="3124200"/>
            <a:chExt cx="1795980" cy="2060701"/>
          </a:xfrm>
        </p:grpSpPr>
        <p:sp>
          <p:nvSpPr>
            <p:cNvPr id="18" name="Arc 17"/>
            <p:cNvSpPr/>
            <p:nvPr/>
          </p:nvSpPr>
          <p:spPr>
            <a:xfrm rot="18835656">
              <a:off x="-1070576" y="3406835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04800" y="3124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19596" y="2819400"/>
            <a:ext cx="306589" cy="914400"/>
            <a:chOff x="4547541" y="2570098"/>
            <a:chExt cx="304800" cy="914400"/>
          </a:xfrm>
        </p:grpSpPr>
        <p:cxnSp>
          <p:nvCxnSpPr>
            <p:cNvPr id="21" name="Straight Arrow Connector 20"/>
            <p:cNvCxnSpPr>
              <a:stCxn id="11" idx="0"/>
              <a:endCxn id="10" idx="4"/>
            </p:cNvCxnSpPr>
            <p:nvPr/>
          </p:nvCxnSpPr>
          <p:spPr>
            <a:xfrm rot="5400000" flipH="1" flipV="1">
              <a:off x="4111912" y="3026508"/>
              <a:ext cx="914400" cy="1579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47541" y="287489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11846" y="2492309"/>
            <a:ext cx="1760152" cy="1795980"/>
            <a:chOff x="-1072244" y="2416109"/>
            <a:chExt cx="1760152" cy="1795980"/>
          </a:xfrm>
        </p:grpSpPr>
        <p:sp>
          <p:nvSpPr>
            <p:cNvPr id="24" name="Arc 23"/>
            <p:cNvSpPr/>
            <p:nvPr/>
          </p:nvSpPr>
          <p:spPr>
            <a:xfrm rot="8244907">
              <a:off x="-1072244" y="2416109"/>
              <a:ext cx="1760152" cy="1795980"/>
            </a:xfrm>
            <a:prstGeom prst="arc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304800" y="3886200"/>
              <a:ext cx="3048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69690" y="4038600"/>
            <a:ext cx="1219200" cy="1066800"/>
            <a:chOff x="3222090" y="3787709"/>
            <a:chExt cx="1219200" cy="1066800"/>
          </a:xfrm>
        </p:grpSpPr>
        <p:cxnSp>
          <p:nvCxnSpPr>
            <p:cNvPr id="27" name="Straight Arrow Connector 26"/>
            <p:cNvCxnSpPr>
              <a:stCxn id="13" idx="2"/>
              <a:endCxn id="9" idx="4"/>
            </p:cNvCxnSpPr>
            <p:nvPr/>
          </p:nvCxnSpPr>
          <p:spPr>
            <a:xfrm rot="10800000">
              <a:off x="3222090" y="3787709"/>
              <a:ext cx="12192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81400" y="42449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4038600"/>
            <a:ext cx="1295400" cy="1066800"/>
            <a:chOff x="4626510" y="3711509"/>
            <a:chExt cx="1295400" cy="10668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626510" y="3711509"/>
              <a:ext cx="1295400" cy="106680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36110" y="416870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91000" y="4038600"/>
            <a:ext cx="304800" cy="914400"/>
            <a:chOff x="4267200" y="3712303"/>
            <a:chExt cx="304800" cy="914400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4039394" y="4168709"/>
              <a:ext cx="9144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67200" y="401710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72000" y="3581400"/>
            <a:ext cx="1143000" cy="306388"/>
            <a:chOff x="4746090" y="3352800"/>
            <a:chExt cx="1143000" cy="306388"/>
          </a:xfrm>
        </p:grpSpPr>
        <p:cxnSp>
          <p:nvCxnSpPr>
            <p:cNvPr id="36" name="Straight Arrow Connector 35"/>
            <p:cNvCxnSpPr>
              <a:stCxn id="12" idx="2"/>
              <a:endCxn id="11" idx="6"/>
            </p:cNvCxnSpPr>
            <p:nvPr/>
          </p:nvCxnSpPr>
          <p:spPr>
            <a:xfrm rot="10800000">
              <a:off x="4746090" y="3657600"/>
              <a:ext cx="1143000" cy="1588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57800" y="33528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18227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09800"/>
            <a:ext cx="1828800" cy="177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657600"/>
            <a:ext cx="1752600" cy="163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429000"/>
            <a:ext cx="18427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13506E-6 L -0.16632 -0.099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285E-6 L 0.15833 -0.1068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37835E-6 L -0.15417 0.1253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4394E-6 L 0.14931 0.1443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Hepv</a:t>
            </a: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Update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401965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plan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hlinkClick r:id="rId2" action="ppaction://hlinkfile"/>
              </a:rPr>
              <a:t> Gantt Chart-I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hlinkClick r:id="rId3" action="ppaction://hlinkfile"/>
              </a:rPr>
              <a:t> Gantt Chart-II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>
              <a:hlinkClick r:id="rId4" action="ppaction://hlinkfile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hlinkClick r:id="rId4" action="ppaction://hlinkfile"/>
              </a:rPr>
              <a:t> </a:t>
            </a:r>
            <a:r>
              <a:rPr lang="en-US" sz="2800" dirty="0" smtClean="0">
                <a:hlinkClick r:id="rId5" action="ppaction://hlinkfile"/>
              </a:rPr>
              <a:t>Project Plan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3200400"/>
          </a:xfrm>
        </p:spPr>
        <p:txBody>
          <a:bodyPr>
            <a:normAutofit/>
          </a:bodyPr>
          <a:lstStyle/>
          <a:p>
            <a:pPr>
              <a:buSzPct val="72000"/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Hierarchical graph model (HEPV) exploits path retrieving strategies</a:t>
            </a:r>
          </a:p>
          <a:p>
            <a:pPr>
              <a:buSzPct val="72000"/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Algorithms are developed to create and maintain HEPV</a:t>
            </a:r>
          </a:p>
          <a:p>
            <a:pPr>
              <a:buSzPct val="72000"/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Shortest path retrieval algorithm developed which can be shown to be optimal</a:t>
            </a:r>
          </a:p>
          <a:p>
            <a:pPr>
              <a:buSzPct val="72000"/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72000"/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72000"/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dirty="0" err="1" smtClean="0"/>
              <a:t>Ning</a:t>
            </a:r>
            <a:r>
              <a:rPr lang="en-US" dirty="0" smtClean="0"/>
              <a:t> Jing, </a:t>
            </a:r>
            <a:r>
              <a:rPr lang="en-US" dirty="0" err="1" smtClean="0"/>
              <a:t>Yun</a:t>
            </a:r>
            <a:r>
              <a:rPr lang="en-US" dirty="0" smtClean="0"/>
              <a:t>-Wu Huang,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Rundensteiner</a:t>
            </a:r>
            <a:r>
              <a:rPr lang="en-US" dirty="0" smtClean="0"/>
              <a:t>, “Hierarchical Optimization of Optimal Path Finding for Transportation </a:t>
            </a:r>
            <a:r>
              <a:rPr lang="en-US" dirty="0" err="1" smtClean="0"/>
              <a:t>Applications.”,</a:t>
            </a:r>
            <a:r>
              <a:rPr lang="en-US" i="1" dirty="0" err="1" smtClean="0"/>
              <a:t>pp</a:t>
            </a:r>
            <a:r>
              <a:rPr lang="en-US" i="1" dirty="0" smtClean="0"/>
              <a:t>. 1-8.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[2] R. </a:t>
            </a:r>
            <a:r>
              <a:rPr lang="en-US" dirty="0" err="1" smtClean="0"/>
              <a:t>Agrawal</a:t>
            </a:r>
            <a:r>
              <a:rPr lang="en-US" dirty="0" smtClean="0"/>
              <a:t>, S. Dar and H. V. </a:t>
            </a:r>
            <a:r>
              <a:rPr lang="en-US" dirty="0" err="1" smtClean="0"/>
              <a:t>Jagadish</a:t>
            </a:r>
            <a:r>
              <a:rPr lang="en-US" dirty="0" smtClean="0"/>
              <a:t>, “Direct Transitive Closure Algorithms: Design and Performance Evaluation,” </a:t>
            </a:r>
            <a:r>
              <a:rPr lang="en-US" i="1" dirty="0" smtClean="0"/>
              <a:t>ACM TODS, Vol. 15, No. 3, Sep. 1990, pp. 427 – 458.</a:t>
            </a:r>
            <a:endParaRPr lang="en-US" sz="22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B611A3-38A9-40D6-A0BE-187CE8A045E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6/16/2012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Sinhgad College of Engineering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5105400" cy="4495800"/>
          </a:xfrm>
          <a:effectLst/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Analysis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Design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Implementation(Algorithms)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Plan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B611A3-38A9-40D6-A0BE-187CE8A045EF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371600"/>
            <a:ext cx="230028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772400" cy="3124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[3] R. </a:t>
            </a:r>
            <a:r>
              <a:rPr lang="en-US" dirty="0" err="1" smtClean="0"/>
              <a:t>Agrawal</a:t>
            </a:r>
            <a:r>
              <a:rPr lang="en-US" dirty="0" smtClean="0"/>
              <a:t> and H. V. </a:t>
            </a:r>
            <a:r>
              <a:rPr lang="en-US" dirty="0" err="1" smtClean="0"/>
              <a:t>Jagadish</a:t>
            </a:r>
            <a:r>
              <a:rPr lang="en-US" dirty="0" smtClean="0"/>
              <a:t>, “Hybrid Transitive Closure Algorithms,” </a:t>
            </a:r>
            <a:r>
              <a:rPr lang="en-US" i="1" dirty="0" smtClean="0"/>
              <a:t>Proc. of the 16th VLDB Conf., 1990, pp. 326 – </a:t>
            </a:r>
            <a:r>
              <a:rPr lang="en-US" dirty="0" smtClean="0"/>
              <a:t>334.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[4] T. </a:t>
            </a:r>
            <a:r>
              <a:rPr lang="en-US" dirty="0" err="1" smtClean="0"/>
              <a:t>Cormen</a:t>
            </a:r>
            <a:r>
              <a:rPr lang="en-US" dirty="0" smtClean="0"/>
              <a:t>, C. </a:t>
            </a:r>
            <a:r>
              <a:rPr lang="en-US" dirty="0" err="1" smtClean="0"/>
              <a:t>Leiserson</a:t>
            </a:r>
            <a:r>
              <a:rPr lang="en-US" dirty="0" smtClean="0"/>
              <a:t>, and R. L. </a:t>
            </a:r>
            <a:r>
              <a:rPr lang="en-US" dirty="0" err="1" smtClean="0"/>
              <a:t>Rivest</a:t>
            </a:r>
            <a:r>
              <a:rPr lang="en-US" dirty="0" smtClean="0"/>
              <a:t>, “Introduction to Algorithms,” </a:t>
            </a:r>
            <a:r>
              <a:rPr lang="en-US" i="1" dirty="0" smtClean="0"/>
              <a:t>The MIT Press, 1993.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7244AB-180D-4D46-87E6-6210672A16EE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44AB-180D-4D46-87E6-6210672A16EE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239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3276600" cy="4114800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Efficient path query processing</a:t>
            </a:r>
          </a:p>
          <a:p>
            <a:pPr lvl="0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Study the problem in the context of automobile navigation systems</a:t>
            </a:r>
          </a:p>
          <a:p>
            <a:pPr lvl="0">
              <a:buFont typeface="Wingdings" pitchFamily="2" charset="2"/>
              <a:buChar char="q"/>
            </a:pPr>
            <a:r>
              <a:rPr lang="en-US" sz="2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Precomputing</a:t>
            </a:r>
            <a:r>
              <a:rPr lang="en-US" sz="2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Technique were used</a:t>
            </a:r>
          </a:p>
          <a:p>
            <a:pPr lvl="0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Proposed HEPV</a:t>
            </a:r>
          </a:p>
          <a:p>
            <a:pPr lvl="0"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BDF722-8BAD-423F-8D3E-E593662F726A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pic>
        <p:nvPicPr>
          <p:cNvPr id="3074" name="Picture 2" descr="J:\images\ORBP_23_Lane_Spaghetti_Jun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0"/>
            <a:ext cx="4038600" cy="2975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B611A3-38A9-40D6-A0BE-187CE8A045EF}" type="datetime1">
              <a:rPr lang="en-US" smtClean="0"/>
              <a:pPr/>
              <a:t>6/16/2012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447800"/>
          <a:ext cx="7772401" cy="512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600200"/>
                <a:gridCol w="1676400"/>
                <a:gridCol w="1981200"/>
                <a:gridCol w="1981201"/>
              </a:tblGrid>
              <a:tr h="1032733">
                <a:tc>
                  <a:txBody>
                    <a:bodyPr/>
                    <a:lstStyle/>
                    <a:p>
                      <a:r>
                        <a:rPr lang="en-US" dirty="0" smtClean="0"/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Dijkstra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Transitive Closure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</a:t>
                      </a:r>
                      <a:r>
                        <a:rPr lang="en-US" baseline="0" dirty="0" smtClean="0"/>
                        <a:t>  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HEPV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4846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Precompute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</a:t>
                      </a:r>
                      <a:r>
                        <a:rPr lang="en-US" dirty="0" err="1" smtClean="0"/>
                        <a:t>Precompute</a:t>
                      </a:r>
                      <a:r>
                        <a:rPr lang="en-US" dirty="0" smtClean="0"/>
                        <a:t> and On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</a:t>
                      </a:r>
                      <a:r>
                        <a:rPr lang="en-US" dirty="0" err="1" smtClean="0"/>
                        <a:t>Precompute</a:t>
                      </a:r>
                      <a:r>
                        <a:rPr lang="en-US" dirty="0" smtClean="0"/>
                        <a:t> and On demand</a:t>
                      </a:r>
                      <a:endParaRPr lang="en-US" dirty="0"/>
                    </a:p>
                  </a:txBody>
                  <a:tcPr/>
                </a:tc>
              </a:tr>
              <a:tr h="77939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</a:p>
                    <a:p>
                      <a:r>
                        <a:rPr lang="en-US" dirty="0" smtClean="0"/>
                        <a:t>Fragments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Fragments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Fragments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Fragments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44744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Optimality</a:t>
                      </a:r>
                    </a:p>
                    <a:p>
                      <a:r>
                        <a:rPr lang="en-US" dirty="0" smtClean="0"/>
                        <a:t>Guaranteed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Optimality</a:t>
                      </a:r>
                    </a:p>
                    <a:p>
                      <a:r>
                        <a:rPr lang="en-US" dirty="0" smtClean="0"/>
                        <a:t>Guaranteed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</a:p>
                    <a:p>
                      <a:r>
                        <a:rPr lang="en-US" dirty="0" smtClean="0"/>
                        <a:t>Optimality</a:t>
                      </a:r>
                    </a:p>
                    <a:p>
                      <a:r>
                        <a:rPr lang="en-US" dirty="0" smtClean="0"/>
                        <a:t>Guaranteed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Optimality</a:t>
                      </a:r>
                    </a:p>
                    <a:p>
                      <a:r>
                        <a:rPr lang="en-US" dirty="0" smtClean="0"/>
                        <a:t>Guaranteed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7939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Can’t handle Large 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handle Huge 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handle Huge 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handle Huge graph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2286000"/>
            <a:ext cx="4724400" cy="2743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find an optimal path for an individual to travel in an alien place such that intermediate nodes are revealed.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7244AB-180D-4D46-87E6-6210672A16EE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pic>
        <p:nvPicPr>
          <p:cNvPr id="2050" name="Picture 2" descr="C:\Documents and Settings\Shraddha\Desktop\what_we_d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295400"/>
            <a:ext cx="32766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Scope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44AB-180D-4D46-87E6-6210672A16EE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2209800"/>
            <a:ext cx="4876800" cy="3505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Propose a hierarchical graph model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Complete computation of paths on-demand and precomputed paths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 descr="J:\images\solu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981200"/>
            <a:ext cx="2928023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228600"/>
            <a:ext cx="9677400" cy="762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Encoded Path View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Sinhgad</a:t>
            </a:r>
            <a:r>
              <a:rPr lang="en-US" dirty="0" smtClean="0"/>
              <a:t> College of Engineering</a:t>
            </a:r>
            <a:endParaRPr lang="en-US" dirty="0"/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47800"/>
            <a:ext cx="7222524" cy="4607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5" name="Straight Arrow Connector 84"/>
          <p:cNvCxnSpPr/>
          <p:nvPr/>
        </p:nvCxnSpPr>
        <p:spPr>
          <a:xfrm rot="5400000">
            <a:off x="1866900" y="2857500"/>
            <a:ext cx="22098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743200" y="4572000"/>
            <a:ext cx="152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581400" y="1981200"/>
            <a:ext cx="12192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72000" y="4648200"/>
            <a:ext cx="1905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381000"/>
            <a:ext cx="9677400" cy="762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Encoded Path View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A239-4829-41C4-9A35-C5F927EAFFD6}" type="datetime1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BCD2-6D3F-4E31-941B-DFDA6BCB85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Sinhgad College of Engineering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2133600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209800" y="4648200"/>
            <a:ext cx="38100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343400" y="4648200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172200" y="4648200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5105400" y="3352800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6" idx="3"/>
            <a:endCxn id="7" idx="7"/>
          </p:cNvCxnSpPr>
          <p:nvPr/>
        </p:nvCxnSpPr>
        <p:spPr>
          <a:xfrm rot="5400000">
            <a:off x="2115904" y="2877904"/>
            <a:ext cx="2245192" cy="14069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19400" y="3276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90800" y="4838700"/>
            <a:ext cx="1752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290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8" idx="6"/>
            <a:endCxn id="9" idx="2"/>
          </p:cNvCxnSpPr>
          <p:nvPr/>
        </p:nvCxnSpPr>
        <p:spPr>
          <a:xfrm>
            <a:off x="4724400" y="4836616"/>
            <a:ext cx="1447800" cy="15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7800" y="4419601"/>
            <a:ext cx="317716" cy="367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5556914"/>
            <a:ext cx="1162050" cy="7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191000" y="52578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11" name="Group 56"/>
          <p:cNvGrpSpPr/>
          <p:nvPr/>
        </p:nvGrpSpPr>
        <p:grpSpPr>
          <a:xfrm>
            <a:off x="4534694" y="5028406"/>
            <a:ext cx="1828800" cy="598726"/>
            <a:chOff x="4534694" y="5028406"/>
            <a:chExt cx="1828800" cy="598726"/>
          </a:xfrm>
        </p:grpSpPr>
        <p:cxnSp>
          <p:nvCxnSpPr>
            <p:cNvPr id="34" name="Elbow Connector 33"/>
            <p:cNvCxnSpPr>
              <a:stCxn id="9" idx="4"/>
              <a:endCxn id="8" idx="4"/>
            </p:cNvCxnSpPr>
            <p:nvPr/>
          </p:nvCxnSpPr>
          <p:spPr>
            <a:xfrm rot="5400000">
              <a:off x="5448300" y="4114800"/>
              <a:ext cx="1588" cy="1828800"/>
            </a:xfrm>
            <a:prstGeom prst="bentConnector3">
              <a:avLst>
                <a:gd name="adj1" fmla="val 14395466"/>
              </a:avLst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57800" y="5257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3" name="Group 53"/>
          <p:cNvGrpSpPr/>
          <p:nvPr/>
        </p:nvGrpSpPr>
        <p:grpSpPr>
          <a:xfrm>
            <a:off x="4211404" y="2458804"/>
            <a:ext cx="949792" cy="949792"/>
            <a:chOff x="4211404" y="2458804"/>
            <a:chExt cx="949792" cy="949792"/>
          </a:xfrm>
        </p:grpSpPr>
        <p:cxnSp>
          <p:nvCxnSpPr>
            <p:cNvPr id="12" name="Straight Arrow Connector 11"/>
            <p:cNvCxnSpPr>
              <a:stCxn id="6" idx="5"/>
              <a:endCxn id="10" idx="1"/>
            </p:cNvCxnSpPr>
            <p:nvPr/>
          </p:nvCxnSpPr>
          <p:spPr>
            <a:xfrm rot="16200000" flipH="1">
              <a:off x="4211404" y="2458804"/>
              <a:ext cx="949792" cy="9497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24400" y="2667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14" name="Group 54"/>
          <p:cNvGrpSpPr/>
          <p:nvPr/>
        </p:nvGrpSpPr>
        <p:grpSpPr>
          <a:xfrm>
            <a:off x="5430604" y="3678004"/>
            <a:ext cx="932096" cy="970196"/>
            <a:chOff x="5430604" y="3678004"/>
            <a:chExt cx="932096" cy="970196"/>
          </a:xfrm>
        </p:grpSpPr>
        <p:cxnSp>
          <p:nvCxnSpPr>
            <p:cNvPr id="19" name="Straight Arrow Connector 18"/>
            <p:cNvCxnSpPr>
              <a:stCxn id="10" idx="5"/>
              <a:endCxn id="9" idx="0"/>
            </p:cNvCxnSpPr>
            <p:nvPr/>
          </p:nvCxnSpPr>
          <p:spPr>
            <a:xfrm rot="16200000" flipH="1">
              <a:off x="5411554" y="3697054"/>
              <a:ext cx="970196" cy="9320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8674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PATH  a-e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219200"/>
            <a:ext cx="13144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876800"/>
            <a:ext cx="12096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tangle 55"/>
          <p:cNvSpPr/>
          <p:nvPr/>
        </p:nvSpPr>
        <p:spPr>
          <a:xfrm>
            <a:off x="990600" y="58674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33800" y="60960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62200" y="25908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35" grpId="0"/>
      <p:bldP spid="37" grpId="0"/>
      <p:bldP spid="38" grpId="0"/>
      <p:bldP spid="45" grpId="0"/>
      <p:bldP spid="56" grpId="0" animBg="1"/>
      <p:bldP spid="61" grpId="0" animBg="1"/>
      <p:bldP spid="6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2676</TotalTime>
  <Words>784</Words>
  <Application>Microsoft Office PowerPoint</Application>
  <PresentationFormat>On-screen Show (4:3)</PresentationFormat>
  <Paragraphs>348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Oriel</vt:lpstr>
      <vt:lpstr>Slide 1</vt:lpstr>
      <vt:lpstr>Project Details</vt:lpstr>
      <vt:lpstr>Agenda</vt:lpstr>
      <vt:lpstr>Introduction</vt:lpstr>
      <vt:lpstr>Literature Survey</vt:lpstr>
      <vt:lpstr>Problem Statement</vt:lpstr>
      <vt:lpstr>Project Scope</vt:lpstr>
      <vt:lpstr>Encoded Path View Structure</vt:lpstr>
      <vt:lpstr>Encoded Path View Structure</vt:lpstr>
      <vt:lpstr>Proposed Algorithm : HEPV</vt:lpstr>
      <vt:lpstr>Proposed Algorithm : HEPV</vt:lpstr>
      <vt:lpstr>Project Analysis</vt:lpstr>
      <vt:lpstr>Project Design</vt:lpstr>
      <vt:lpstr>Data Flow Diagram</vt:lpstr>
      <vt:lpstr>Entity Relationship Diagram</vt:lpstr>
      <vt:lpstr>Sequence Diagram</vt:lpstr>
      <vt:lpstr>State Diagram</vt:lpstr>
      <vt:lpstr>Hepv Creation Algorithm</vt:lpstr>
      <vt:lpstr>Hepv Creation Algorithm</vt:lpstr>
      <vt:lpstr>Hepv Creation Algorithm</vt:lpstr>
      <vt:lpstr>Path Retrieval Algorithm</vt:lpstr>
      <vt:lpstr>Case 1</vt:lpstr>
      <vt:lpstr>Case 2</vt:lpstr>
      <vt:lpstr>Case 3</vt:lpstr>
      <vt:lpstr>Case 4</vt:lpstr>
      <vt:lpstr>Hepv Update Algorithm</vt:lpstr>
      <vt:lpstr>Project plan</vt:lpstr>
      <vt:lpstr>Conclusions</vt:lpstr>
      <vt:lpstr>References</vt:lpstr>
      <vt:lpstr>References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Punam</dc:creator>
  <cp:lastModifiedBy>Shree</cp:lastModifiedBy>
  <cp:revision>376</cp:revision>
  <dcterms:created xsi:type="dcterms:W3CDTF">2011-08-19T09:30:01Z</dcterms:created>
  <dcterms:modified xsi:type="dcterms:W3CDTF">2012-06-16T17:41:40Z</dcterms:modified>
</cp:coreProperties>
</file>