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Lst>
  <p:notesMasterIdLst>
    <p:notesMasterId r:id="rId14"/>
  </p:notesMasterIdLst>
  <p:sldIdLst>
    <p:sldId id="256" r:id="rId2"/>
    <p:sldId id="258" r:id="rId3"/>
    <p:sldId id="266" r:id="rId4"/>
    <p:sldId id="261" r:id="rId5"/>
    <p:sldId id="263" r:id="rId6"/>
    <p:sldId id="264" r:id="rId7"/>
    <p:sldId id="265" r:id="rId8"/>
    <p:sldId id="267" r:id="rId9"/>
    <p:sldId id="268" r:id="rId10"/>
    <p:sldId id="270" r:id="rId11"/>
    <p:sldId id="260" r:id="rId12"/>
    <p:sldId id="27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26BED4E-BBE5-4ACC-B9CF-6041A3EA7143}">
  <a:tblStyle styleId="{D26BED4E-BBE5-4ACC-B9CF-6041A3EA714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3788102-E8FC-4FA8-A0DF-1BB14D8FCC3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86" autoAdjust="0"/>
  </p:normalViewPr>
  <p:slideViewPr>
    <p:cSldViewPr snapToGrid="0">
      <p:cViewPr varScale="1">
        <p:scale>
          <a:sx n="89" d="100"/>
          <a:sy n="89" d="100"/>
        </p:scale>
        <p:origin x="84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287b6de8b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287b6de8bc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84d99d1a72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84d99d1a72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 name="Google Shape;11;p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12" name="Google Shape;12;p2"/>
          <p:cNvSpPr txBox="1">
            <a:spLocks noGrp="1"/>
          </p:cNvSpPr>
          <p:nvPr>
            <p:ph type="ctrTitle"/>
          </p:nvPr>
        </p:nvSpPr>
        <p:spPr>
          <a:xfrm>
            <a:off x="3898750" y="1246575"/>
            <a:ext cx="4532100" cy="20169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 name="Google Shape;13;p2"/>
          <p:cNvSpPr txBox="1">
            <a:spLocks noGrp="1"/>
          </p:cNvSpPr>
          <p:nvPr>
            <p:ph type="subTitle" idx="1"/>
          </p:nvPr>
        </p:nvSpPr>
        <p:spPr>
          <a:xfrm>
            <a:off x="3898750" y="3421125"/>
            <a:ext cx="4532100" cy="4758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15"/>
        <p:cNvGrpSpPr/>
        <p:nvPr/>
      </p:nvGrpSpPr>
      <p:grpSpPr>
        <a:xfrm>
          <a:off x="0" y="0"/>
          <a:ext cx="0" cy="0"/>
          <a:chOff x="0" y="0"/>
          <a:chExt cx="0" cy="0"/>
        </a:xfrm>
      </p:grpSpPr>
      <p:sp>
        <p:nvSpPr>
          <p:cNvPr id="116" name="Google Shape;11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7" name="Google Shape;117;p13"/>
          <p:cNvSpPr txBox="1">
            <a:spLocks noGrp="1"/>
          </p:cNvSpPr>
          <p:nvPr>
            <p:ph type="title" idx="2" hasCustomPrompt="1"/>
          </p:nvPr>
        </p:nvSpPr>
        <p:spPr>
          <a:xfrm>
            <a:off x="1618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a:spLocks noGrp="1"/>
          </p:cNvSpPr>
          <p:nvPr>
            <p:ph type="title" idx="3" hasCustomPrompt="1"/>
          </p:nvPr>
        </p:nvSpPr>
        <p:spPr>
          <a:xfrm>
            <a:off x="1618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a:spLocks noGrp="1"/>
          </p:cNvSpPr>
          <p:nvPr>
            <p:ph type="title" idx="4" hasCustomPrompt="1"/>
          </p:nvPr>
        </p:nvSpPr>
        <p:spPr>
          <a:xfrm>
            <a:off x="4204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a:spLocks noGrp="1"/>
          </p:cNvSpPr>
          <p:nvPr>
            <p:ph type="title" idx="5" hasCustomPrompt="1"/>
          </p:nvPr>
        </p:nvSpPr>
        <p:spPr>
          <a:xfrm>
            <a:off x="4204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a:spLocks noGrp="1"/>
          </p:cNvSpPr>
          <p:nvPr>
            <p:ph type="title" idx="6" hasCustomPrompt="1"/>
          </p:nvPr>
        </p:nvSpPr>
        <p:spPr>
          <a:xfrm>
            <a:off x="6790650" y="1480883"/>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a:spLocks noGrp="1"/>
          </p:cNvSpPr>
          <p:nvPr>
            <p:ph type="title" idx="7" hasCustomPrompt="1"/>
          </p:nvPr>
        </p:nvSpPr>
        <p:spPr>
          <a:xfrm>
            <a:off x="6790650" y="2914291"/>
            <a:ext cx="734700" cy="4476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4" name="Google Shape;124;p13"/>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5" name="Google Shape;125;p13"/>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6" name="Google Shape;126;p13"/>
          <p:cNvSpPr txBox="1">
            <a:spLocks noGrp="1"/>
          </p:cNvSpPr>
          <p:nvPr>
            <p:ph type="subTitle" idx="13"/>
          </p:nvPr>
        </p:nvSpPr>
        <p:spPr>
          <a:xfrm>
            <a:off x="720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7" name="Google Shape;127;p13"/>
          <p:cNvSpPr txBox="1">
            <a:spLocks noGrp="1"/>
          </p:cNvSpPr>
          <p:nvPr>
            <p:ph type="subTitle" idx="14"/>
          </p:nvPr>
        </p:nvSpPr>
        <p:spPr>
          <a:xfrm>
            <a:off x="3306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8" name="Google Shape;128;p13"/>
          <p:cNvSpPr txBox="1">
            <a:spLocks noGrp="1"/>
          </p:cNvSpPr>
          <p:nvPr>
            <p:ph type="subTitle" idx="15"/>
          </p:nvPr>
        </p:nvSpPr>
        <p:spPr>
          <a:xfrm>
            <a:off x="5892000" y="3391139"/>
            <a:ext cx="2532000" cy="44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29" name="Google Shape;129;p13"/>
          <p:cNvSpPr/>
          <p:nvPr/>
        </p:nvSpPr>
        <p:spPr>
          <a:xfrm>
            <a:off x="-3639025" y="-1269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nvGrpSpPr>
          <p:cNvPr id="130" name="Google Shape;130;p13"/>
          <p:cNvGrpSpPr/>
          <p:nvPr/>
        </p:nvGrpSpPr>
        <p:grpSpPr>
          <a:xfrm>
            <a:off x="162425" y="53900"/>
            <a:ext cx="8613450" cy="4786650"/>
            <a:chOff x="162425" y="53900"/>
            <a:chExt cx="8613450" cy="4786650"/>
          </a:xfrm>
        </p:grpSpPr>
        <p:sp>
          <p:nvSpPr>
            <p:cNvPr id="131" name="Google Shape;131;p13"/>
            <p:cNvSpPr/>
            <p:nvPr/>
          </p:nvSpPr>
          <p:spPr>
            <a:xfrm flipH="1">
              <a:off x="872475" y="539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32" name="Google Shape;132;p13"/>
            <p:cNvSpPr/>
            <p:nvPr/>
          </p:nvSpPr>
          <p:spPr>
            <a:xfrm flipH="1">
              <a:off x="7762250" y="4689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33" name="Google Shape;133;p13"/>
            <p:cNvSpPr/>
            <p:nvPr/>
          </p:nvSpPr>
          <p:spPr>
            <a:xfrm flipH="1">
              <a:off x="7686050" y="1292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34" name="Google Shape;134;p13"/>
            <p:cNvSpPr/>
            <p:nvPr/>
          </p:nvSpPr>
          <p:spPr>
            <a:xfrm flipH="1">
              <a:off x="8624375" y="19284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35" name="Google Shape;135;p13"/>
            <p:cNvSpPr/>
            <p:nvPr/>
          </p:nvSpPr>
          <p:spPr>
            <a:xfrm flipH="1">
              <a:off x="162425" y="34569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136" name="Google Shape;136;p13"/>
          <p:cNvGrpSpPr/>
          <p:nvPr/>
        </p:nvGrpSpPr>
        <p:grpSpPr>
          <a:xfrm flipH="1">
            <a:off x="-100" y="-9725"/>
            <a:ext cx="9188400" cy="5143500"/>
            <a:chOff x="-100" y="-9725"/>
            <a:chExt cx="9188400" cy="5143500"/>
          </a:xfrm>
        </p:grpSpPr>
        <p:cxnSp>
          <p:nvCxnSpPr>
            <p:cNvPr id="137" name="Google Shape;137;p1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38" name="Google Shape;138;p1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14"/>
          <p:cNvSpPr/>
          <p:nvPr/>
        </p:nvSpPr>
        <p:spPr>
          <a:xfrm>
            <a:off x="4522675" y="-3871125"/>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nvGrpSpPr>
          <p:cNvPr id="142" name="Google Shape;142;p14"/>
          <p:cNvGrpSpPr/>
          <p:nvPr/>
        </p:nvGrpSpPr>
        <p:grpSpPr>
          <a:xfrm>
            <a:off x="-100" y="0"/>
            <a:ext cx="9146700" cy="5146800"/>
            <a:chOff x="41600" y="-13048"/>
            <a:chExt cx="9146700" cy="5146800"/>
          </a:xfrm>
        </p:grpSpPr>
        <p:cxnSp>
          <p:nvCxnSpPr>
            <p:cNvPr id="143" name="Google Shape;143;p14"/>
            <p:cNvCxnSpPr/>
            <p:nvPr/>
          </p:nvCxnSpPr>
          <p:spPr>
            <a:xfrm>
              <a:off x="272250" y="-13048"/>
              <a:ext cx="0" cy="5146800"/>
            </a:xfrm>
            <a:prstGeom prst="straightConnector1">
              <a:avLst/>
            </a:prstGeom>
            <a:noFill/>
            <a:ln w="19050" cap="flat" cmpd="sng">
              <a:solidFill>
                <a:schemeClr val="accent2"/>
              </a:solidFill>
              <a:prstDash val="solid"/>
              <a:round/>
              <a:headEnd type="none" w="med" len="med"/>
              <a:tailEnd type="none" w="med" len="med"/>
            </a:ln>
          </p:spPr>
        </p:cxnSp>
        <p:cxnSp>
          <p:nvCxnSpPr>
            <p:cNvPr id="144" name="Google Shape;144;p14"/>
            <p:cNvCxnSpPr/>
            <p:nvPr/>
          </p:nvCxnSpPr>
          <p:spPr>
            <a:xfrm rot="10800000">
              <a:off x="41600" y="4928275"/>
              <a:ext cx="9146700" cy="0"/>
            </a:xfrm>
            <a:prstGeom prst="straightConnector1">
              <a:avLst/>
            </a:prstGeom>
            <a:noFill/>
            <a:ln w="19050" cap="flat" cmpd="sng">
              <a:solidFill>
                <a:schemeClr val="accent2"/>
              </a:solidFill>
              <a:prstDash val="solid"/>
              <a:round/>
              <a:headEnd type="none" w="med" len="med"/>
              <a:tailEnd type="none" w="med" len="med"/>
            </a:ln>
          </p:spPr>
        </p:cxnSp>
      </p:grpSp>
      <p:grpSp>
        <p:nvGrpSpPr>
          <p:cNvPr id="145" name="Google Shape;145;p14"/>
          <p:cNvGrpSpPr/>
          <p:nvPr/>
        </p:nvGrpSpPr>
        <p:grpSpPr>
          <a:xfrm>
            <a:off x="423675" y="160575"/>
            <a:ext cx="8587500" cy="4242950"/>
            <a:chOff x="423675" y="160575"/>
            <a:chExt cx="8587500" cy="4242950"/>
          </a:xfrm>
        </p:grpSpPr>
        <p:sp>
          <p:nvSpPr>
            <p:cNvPr id="146" name="Google Shape;146;p14"/>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47" name="Google Shape;147;p14"/>
            <p:cNvSpPr/>
            <p:nvPr/>
          </p:nvSpPr>
          <p:spPr>
            <a:xfrm rot="10800000">
              <a:off x="8784375" y="30642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48" name="Google Shape;148;p14"/>
            <p:cNvSpPr/>
            <p:nvPr/>
          </p:nvSpPr>
          <p:spPr>
            <a:xfrm rot="10800000">
              <a:off x="8822025" y="3901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49" name="Google Shape;149;p14"/>
            <p:cNvSpPr/>
            <p:nvPr/>
          </p:nvSpPr>
          <p:spPr>
            <a:xfrm rot="10800000">
              <a:off x="7876950" y="2349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50" name="Google Shape;150;p14"/>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51" name="Google Shape;151;p14"/>
            <p:cNvSpPr/>
            <p:nvPr/>
          </p:nvSpPr>
          <p:spPr>
            <a:xfrm rot="10800000">
              <a:off x="1957550" y="1605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52" name="Google Shape;152;p14"/>
            <p:cNvSpPr/>
            <p:nvPr/>
          </p:nvSpPr>
          <p:spPr>
            <a:xfrm rot="10800000">
              <a:off x="423675" y="40525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53" name="Google Shape;153;p14"/>
            <p:cNvSpPr/>
            <p:nvPr/>
          </p:nvSpPr>
          <p:spPr>
            <a:xfrm rot="10800000">
              <a:off x="8784375" y="432552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89"/>
        <p:cNvGrpSpPr/>
        <p:nvPr/>
      </p:nvGrpSpPr>
      <p:grpSpPr>
        <a:xfrm>
          <a:off x="0" y="0"/>
          <a:ext cx="0" cy="0"/>
          <a:chOff x="0" y="0"/>
          <a:chExt cx="0" cy="0"/>
        </a:xfrm>
      </p:grpSpPr>
      <p:sp>
        <p:nvSpPr>
          <p:cNvPr id="190" name="Google Shape;190;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18"/>
          <p:cNvSpPr txBox="1">
            <a:spLocks noGrp="1"/>
          </p:cNvSpPr>
          <p:nvPr>
            <p:ph type="subTitle" idx="1"/>
          </p:nvPr>
        </p:nvSpPr>
        <p:spPr>
          <a:xfrm>
            <a:off x="1067574" y="1671136"/>
            <a:ext cx="3248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2" name="Google Shape;192;p18"/>
          <p:cNvSpPr txBox="1">
            <a:spLocks noGrp="1"/>
          </p:cNvSpPr>
          <p:nvPr>
            <p:ph type="subTitle" idx="2"/>
          </p:nvPr>
        </p:nvSpPr>
        <p:spPr>
          <a:xfrm>
            <a:off x="4828026" y="1671136"/>
            <a:ext cx="3248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3" name="Google Shape;193;p18"/>
          <p:cNvSpPr txBox="1">
            <a:spLocks noGrp="1"/>
          </p:cNvSpPr>
          <p:nvPr>
            <p:ph type="subTitle" idx="3"/>
          </p:nvPr>
        </p:nvSpPr>
        <p:spPr>
          <a:xfrm>
            <a:off x="1067574" y="3328004"/>
            <a:ext cx="3248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4" name="Google Shape;194;p18"/>
          <p:cNvSpPr txBox="1">
            <a:spLocks noGrp="1"/>
          </p:cNvSpPr>
          <p:nvPr>
            <p:ph type="subTitle" idx="4"/>
          </p:nvPr>
        </p:nvSpPr>
        <p:spPr>
          <a:xfrm>
            <a:off x="4828026" y="3328004"/>
            <a:ext cx="32484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95" name="Google Shape;195;p18"/>
          <p:cNvSpPr txBox="1">
            <a:spLocks noGrp="1"/>
          </p:cNvSpPr>
          <p:nvPr>
            <p:ph type="subTitle" idx="5"/>
          </p:nvPr>
        </p:nvSpPr>
        <p:spPr>
          <a:xfrm>
            <a:off x="1067574" y="1330575"/>
            <a:ext cx="3248400" cy="41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6" name="Google Shape;196;p18"/>
          <p:cNvSpPr txBox="1">
            <a:spLocks noGrp="1"/>
          </p:cNvSpPr>
          <p:nvPr>
            <p:ph type="subTitle" idx="6"/>
          </p:nvPr>
        </p:nvSpPr>
        <p:spPr>
          <a:xfrm>
            <a:off x="1067574" y="2991375"/>
            <a:ext cx="3248400" cy="41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7" name="Google Shape;197;p18"/>
          <p:cNvSpPr txBox="1">
            <a:spLocks noGrp="1"/>
          </p:cNvSpPr>
          <p:nvPr>
            <p:ph type="subTitle" idx="7"/>
          </p:nvPr>
        </p:nvSpPr>
        <p:spPr>
          <a:xfrm>
            <a:off x="4827998" y="1330575"/>
            <a:ext cx="3248400" cy="41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98" name="Google Shape;198;p18"/>
          <p:cNvSpPr txBox="1">
            <a:spLocks noGrp="1"/>
          </p:cNvSpPr>
          <p:nvPr>
            <p:ph type="subTitle" idx="8"/>
          </p:nvPr>
        </p:nvSpPr>
        <p:spPr>
          <a:xfrm>
            <a:off x="4827998" y="2991375"/>
            <a:ext cx="3248400" cy="4125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99" name="Google Shape;199;p18"/>
          <p:cNvGrpSpPr/>
          <p:nvPr/>
        </p:nvGrpSpPr>
        <p:grpSpPr>
          <a:xfrm rot="10800000" flipH="1">
            <a:off x="-100" y="-9725"/>
            <a:ext cx="9188400" cy="5143500"/>
            <a:chOff x="-100" y="-9725"/>
            <a:chExt cx="9188400" cy="5143500"/>
          </a:xfrm>
        </p:grpSpPr>
        <p:cxnSp>
          <p:nvCxnSpPr>
            <p:cNvPr id="200" name="Google Shape;200;p18"/>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01" name="Google Shape;201;p18"/>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02" name="Google Shape;202;p18"/>
          <p:cNvGrpSpPr/>
          <p:nvPr/>
        </p:nvGrpSpPr>
        <p:grpSpPr>
          <a:xfrm>
            <a:off x="7142850" y="2050250"/>
            <a:ext cx="2190675" cy="2839050"/>
            <a:chOff x="7142850" y="2050250"/>
            <a:chExt cx="2190675" cy="2839050"/>
          </a:xfrm>
        </p:grpSpPr>
        <p:sp>
          <p:nvSpPr>
            <p:cNvPr id="203" name="Google Shape;203;p18"/>
            <p:cNvSpPr/>
            <p:nvPr/>
          </p:nvSpPr>
          <p:spPr>
            <a:xfrm rot="10800000">
              <a:off x="7142850" y="47378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04" name="Google Shape;204;p18"/>
            <p:cNvSpPr/>
            <p:nvPr/>
          </p:nvSpPr>
          <p:spPr>
            <a:xfrm rot="10800000">
              <a:off x="8746725" y="33077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05" name="Google Shape;205;p18"/>
            <p:cNvSpPr/>
            <p:nvPr/>
          </p:nvSpPr>
          <p:spPr>
            <a:xfrm rot="10800000">
              <a:off x="8926725" y="26588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06" name="Google Shape;206;p18"/>
            <p:cNvSpPr/>
            <p:nvPr/>
          </p:nvSpPr>
          <p:spPr>
            <a:xfrm rot="10800000">
              <a:off x="8746725" y="20502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07" name="Google Shape;207;p18"/>
            <p:cNvSpPr/>
            <p:nvPr/>
          </p:nvSpPr>
          <p:spPr>
            <a:xfrm rot="10800000">
              <a:off x="8668425" y="4321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208" name="Google Shape;208;p18"/>
          <p:cNvSpPr/>
          <p:nvPr/>
        </p:nvSpPr>
        <p:spPr>
          <a:xfrm rot="10800000" flipH="1">
            <a:off x="8237200" y="3894525"/>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09"/>
        <p:cNvGrpSpPr/>
        <p:nvPr/>
      </p:nvGrpSpPr>
      <p:grpSpPr>
        <a:xfrm>
          <a:off x="0" y="0"/>
          <a:ext cx="0" cy="0"/>
          <a:chOff x="0" y="0"/>
          <a:chExt cx="0" cy="0"/>
        </a:xfrm>
      </p:grpSpPr>
      <p:sp>
        <p:nvSpPr>
          <p:cNvPr id="210" name="Google Shape;21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19"/>
          <p:cNvSpPr txBox="1">
            <a:spLocks noGrp="1"/>
          </p:cNvSpPr>
          <p:nvPr>
            <p:ph type="subTitle" idx="1"/>
          </p:nvPr>
        </p:nvSpPr>
        <p:spPr>
          <a:xfrm>
            <a:off x="1035375" y="1616196"/>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2" name="Google Shape;212;p19"/>
          <p:cNvSpPr txBox="1">
            <a:spLocks noGrp="1"/>
          </p:cNvSpPr>
          <p:nvPr>
            <p:ph type="subTitle" idx="2"/>
          </p:nvPr>
        </p:nvSpPr>
        <p:spPr>
          <a:xfrm>
            <a:off x="3455250" y="1616196"/>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3" name="Google Shape;213;p19"/>
          <p:cNvSpPr txBox="1">
            <a:spLocks noGrp="1"/>
          </p:cNvSpPr>
          <p:nvPr>
            <p:ph type="subTitle" idx="3"/>
          </p:nvPr>
        </p:nvSpPr>
        <p:spPr>
          <a:xfrm>
            <a:off x="1035375" y="3324323"/>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4" name="Google Shape;214;p19"/>
          <p:cNvSpPr txBox="1">
            <a:spLocks noGrp="1"/>
          </p:cNvSpPr>
          <p:nvPr>
            <p:ph type="subTitle" idx="4"/>
          </p:nvPr>
        </p:nvSpPr>
        <p:spPr>
          <a:xfrm>
            <a:off x="3455250" y="3324323"/>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5" name="Google Shape;215;p19"/>
          <p:cNvSpPr txBox="1">
            <a:spLocks noGrp="1"/>
          </p:cNvSpPr>
          <p:nvPr>
            <p:ph type="subTitle" idx="5"/>
          </p:nvPr>
        </p:nvSpPr>
        <p:spPr>
          <a:xfrm>
            <a:off x="5875125" y="1616196"/>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6" name="Google Shape;216;p19"/>
          <p:cNvSpPr txBox="1">
            <a:spLocks noGrp="1"/>
          </p:cNvSpPr>
          <p:nvPr>
            <p:ph type="subTitle" idx="6"/>
          </p:nvPr>
        </p:nvSpPr>
        <p:spPr>
          <a:xfrm>
            <a:off x="5875125" y="3324323"/>
            <a:ext cx="2233500" cy="120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17" name="Google Shape;217;p19"/>
          <p:cNvSpPr txBox="1">
            <a:spLocks noGrp="1"/>
          </p:cNvSpPr>
          <p:nvPr>
            <p:ph type="subTitle" idx="7"/>
          </p:nvPr>
        </p:nvSpPr>
        <p:spPr>
          <a:xfrm>
            <a:off x="1035375" y="1312275"/>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8" name="Google Shape;218;p19"/>
          <p:cNvSpPr txBox="1">
            <a:spLocks noGrp="1"/>
          </p:cNvSpPr>
          <p:nvPr>
            <p:ph type="subTitle" idx="8"/>
          </p:nvPr>
        </p:nvSpPr>
        <p:spPr>
          <a:xfrm>
            <a:off x="3456450" y="1312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19" name="Google Shape;219;p19"/>
          <p:cNvSpPr txBox="1">
            <a:spLocks noGrp="1"/>
          </p:cNvSpPr>
          <p:nvPr>
            <p:ph type="subTitle" idx="9"/>
          </p:nvPr>
        </p:nvSpPr>
        <p:spPr>
          <a:xfrm>
            <a:off x="5875125" y="1312275"/>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0" name="Google Shape;220;p19"/>
          <p:cNvSpPr txBox="1">
            <a:spLocks noGrp="1"/>
          </p:cNvSpPr>
          <p:nvPr>
            <p:ph type="subTitle" idx="13"/>
          </p:nvPr>
        </p:nvSpPr>
        <p:spPr>
          <a:xfrm>
            <a:off x="1035375" y="3020301"/>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1" name="Google Shape;221;p19"/>
          <p:cNvSpPr txBox="1">
            <a:spLocks noGrp="1"/>
          </p:cNvSpPr>
          <p:nvPr>
            <p:ph type="subTitle" idx="14"/>
          </p:nvPr>
        </p:nvSpPr>
        <p:spPr>
          <a:xfrm>
            <a:off x="3456450" y="302030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22" name="Google Shape;222;p19"/>
          <p:cNvSpPr txBox="1">
            <a:spLocks noGrp="1"/>
          </p:cNvSpPr>
          <p:nvPr>
            <p:ph type="subTitle" idx="15"/>
          </p:nvPr>
        </p:nvSpPr>
        <p:spPr>
          <a:xfrm>
            <a:off x="5875125" y="3020306"/>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223" name="Google Shape;223;p19"/>
          <p:cNvGrpSpPr/>
          <p:nvPr/>
        </p:nvGrpSpPr>
        <p:grpSpPr>
          <a:xfrm flipH="1">
            <a:off x="-100" y="-9725"/>
            <a:ext cx="9188400" cy="5143500"/>
            <a:chOff x="-100" y="-9725"/>
            <a:chExt cx="9188400" cy="5143500"/>
          </a:xfrm>
        </p:grpSpPr>
        <p:cxnSp>
          <p:nvCxnSpPr>
            <p:cNvPr id="224" name="Google Shape;224;p19"/>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25" name="Google Shape;225;p19"/>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226" name="Google Shape;226;p19"/>
          <p:cNvSpPr/>
          <p:nvPr/>
        </p:nvSpPr>
        <p:spPr>
          <a:xfrm rot="10800000" flipH="1">
            <a:off x="2478750" y="-38629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nvGrpSpPr>
          <p:cNvPr id="227" name="Google Shape;227;p19"/>
          <p:cNvGrpSpPr/>
          <p:nvPr/>
        </p:nvGrpSpPr>
        <p:grpSpPr>
          <a:xfrm>
            <a:off x="194325" y="-388575"/>
            <a:ext cx="8741550" cy="2176725"/>
            <a:chOff x="194325" y="-388575"/>
            <a:chExt cx="8741550" cy="2176725"/>
          </a:xfrm>
        </p:grpSpPr>
        <p:sp>
          <p:nvSpPr>
            <p:cNvPr id="228" name="Google Shape;228;p19"/>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29" name="Google Shape;229;p19"/>
            <p:cNvSpPr/>
            <p:nvPr/>
          </p:nvSpPr>
          <p:spPr>
            <a:xfrm rot="10800000">
              <a:off x="4278600" y="-3885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30" name="Google Shape;230;p19"/>
            <p:cNvSpPr/>
            <p:nvPr/>
          </p:nvSpPr>
          <p:spPr>
            <a:xfrm rot="10800000">
              <a:off x="194325" y="2675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31" name="Google Shape;231;p19"/>
            <p:cNvSpPr/>
            <p:nvPr/>
          </p:nvSpPr>
          <p:spPr>
            <a:xfrm rot="10800000">
              <a:off x="421125" y="1017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32" name="Google Shape;232;p19"/>
            <p:cNvSpPr/>
            <p:nvPr/>
          </p:nvSpPr>
          <p:spPr>
            <a:xfrm rot="10800000">
              <a:off x="268575" y="17101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33"/>
        <p:cNvGrpSpPr/>
        <p:nvPr/>
      </p:nvGrpSpPr>
      <p:grpSpPr>
        <a:xfrm>
          <a:off x="0" y="0"/>
          <a:ext cx="0" cy="0"/>
          <a:chOff x="0" y="0"/>
          <a:chExt cx="0" cy="0"/>
        </a:xfrm>
      </p:grpSpPr>
      <p:sp>
        <p:nvSpPr>
          <p:cNvPr id="234" name="Google Shape;234;p20"/>
          <p:cNvSpPr txBox="1">
            <a:spLocks noGrp="1"/>
          </p:cNvSpPr>
          <p:nvPr>
            <p:ph type="title" hasCustomPrompt="1"/>
          </p:nvPr>
        </p:nvSpPr>
        <p:spPr>
          <a:xfrm>
            <a:off x="798388" y="2052000"/>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5" name="Google Shape;235;p20"/>
          <p:cNvSpPr txBox="1">
            <a:spLocks noGrp="1"/>
          </p:cNvSpPr>
          <p:nvPr>
            <p:ph type="subTitle" idx="1"/>
          </p:nvPr>
        </p:nvSpPr>
        <p:spPr>
          <a:xfrm>
            <a:off x="798400" y="2820924"/>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6" name="Google Shape;236;p20"/>
          <p:cNvSpPr txBox="1">
            <a:spLocks noGrp="1"/>
          </p:cNvSpPr>
          <p:nvPr>
            <p:ph type="title" idx="2" hasCustomPrompt="1"/>
          </p:nvPr>
        </p:nvSpPr>
        <p:spPr>
          <a:xfrm>
            <a:off x="2825700" y="539489"/>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7" name="Google Shape;237;p20"/>
          <p:cNvSpPr txBox="1">
            <a:spLocks noGrp="1"/>
          </p:cNvSpPr>
          <p:nvPr>
            <p:ph type="subTitle" idx="3"/>
          </p:nvPr>
        </p:nvSpPr>
        <p:spPr>
          <a:xfrm>
            <a:off x="2825700" y="1308400"/>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238" name="Google Shape;238;p20"/>
          <p:cNvSpPr txBox="1">
            <a:spLocks noGrp="1"/>
          </p:cNvSpPr>
          <p:nvPr>
            <p:ph type="title" idx="4" hasCustomPrompt="1"/>
          </p:nvPr>
        </p:nvSpPr>
        <p:spPr>
          <a:xfrm>
            <a:off x="4853013" y="2052000"/>
            <a:ext cx="3492600" cy="7689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9" name="Google Shape;239;p20"/>
          <p:cNvSpPr txBox="1">
            <a:spLocks noGrp="1"/>
          </p:cNvSpPr>
          <p:nvPr>
            <p:ph type="subTitle" idx="5"/>
          </p:nvPr>
        </p:nvSpPr>
        <p:spPr>
          <a:xfrm>
            <a:off x="4853025" y="2820924"/>
            <a:ext cx="3492600" cy="35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240" name="Google Shape;240;p20"/>
          <p:cNvGrpSpPr/>
          <p:nvPr/>
        </p:nvGrpSpPr>
        <p:grpSpPr>
          <a:xfrm rot="10800000">
            <a:off x="-100" y="-9725"/>
            <a:ext cx="9188400" cy="5143500"/>
            <a:chOff x="-100" y="-9725"/>
            <a:chExt cx="9188400" cy="5143500"/>
          </a:xfrm>
        </p:grpSpPr>
        <p:cxnSp>
          <p:nvCxnSpPr>
            <p:cNvPr id="241" name="Google Shape;241;p20"/>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42" name="Google Shape;242;p20"/>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
        <p:nvSpPr>
          <p:cNvPr id="243" name="Google Shape;243;p20"/>
          <p:cNvSpPr/>
          <p:nvPr/>
        </p:nvSpPr>
        <p:spPr>
          <a:xfrm rot="10800000">
            <a:off x="42407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44"/>
        <p:cNvGrpSpPr/>
        <p:nvPr/>
      </p:nvGrpSpPr>
      <p:grpSpPr>
        <a:xfrm>
          <a:off x="0" y="0"/>
          <a:ext cx="0" cy="0"/>
          <a:chOff x="0" y="0"/>
          <a:chExt cx="0" cy="0"/>
        </a:xfrm>
      </p:grpSpPr>
      <p:sp>
        <p:nvSpPr>
          <p:cNvPr id="245" name="Google Shape;245;p21"/>
          <p:cNvSpPr txBox="1">
            <a:spLocks noGrp="1"/>
          </p:cNvSpPr>
          <p:nvPr>
            <p:ph type="title"/>
          </p:nvPr>
        </p:nvSpPr>
        <p:spPr>
          <a:xfrm>
            <a:off x="713225" y="732088"/>
            <a:ext cx="3604800" cy="10587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6" name="Google Shape;246;p21"/>
          <p:cNvSpPr txBox="1">
            <a:spLocks noGrp="1"/>
          </p:cNvSpPr>
          <p:nvPr>
            <p:ph type="subTitle" idx="1"/>
          </p:nvPr>
        </p:nvSpPr>
        <p:spPr>
          <a:xfrm>
            <a:off x="713225" y="1689338"/>
            <a:ext cx="3604800" cy="11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247" name="Google Shape;247;p21"/>
          <p:cNvGrpSpPr/>
          <p:nvPr/>
        </p:nvGrpSpPr>
        <p:grpSpPr>
          <a:xfrm flipH="1">
            <a:off x="-100" y="-9725"/>
            <a:ext cx="9188400" cy="5143500"/>
            <a:chOff x="-100" y="-9725"/>
            <a:chExt cx="9188400" cy="5143500"/>
          </a:xfrm>
        </p:grpSpPr>
        <p:cxnSp>
          <p:nvCxnSpPr>
            <p:cNvPr id="248" name="Google Shape;248;p21"/>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49" name="Google Shape;249;p21"/>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50" name="Google Shape;250;p21"/>
          <p:cNvGrpSpPr/>
          <p:nvPr/>
        </p:nvGrpSpPr>
        <p:grpSpPr>
          <a:xfrm>
            <a:off x="3387100" y="-71975"/>
            <a:ext cx="5381150" cy="3835450"/>
            <a:chOff x="3387100" y="-71975"/>
            <a:chExt cx="5381150" cy="3835450"/>
          </a:xfrm>
        </p:grpSpPr>
        <p:sp>
          <p:nvSpPr>
            <p:cNvPr id="251" name="Google Shape;251;p21"/>
            <p:cNvSpPr/>
            <p:nvPr/>
          </p:nvSpPr>
          <p:spPr>
            <a:xfrm rot="10800000">
              <a:off x="5454575" y="1938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52" name="Google Shape;252;p21"/>
            <p:cNvSpPr/>
            <p:nvPr/>
          </p:nvSpPr>
          <p:spPr>
            <a:xfrm rot="10800000">
              <a:off x="8167300" y="2305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53" name="Google Shape;253;p21"/>
            <p:cNvSpPr/>
            <p:nvPr/>
          </p:nvSpPr>
          <p:spPr>
            <a:xfrm rot="10800000">
              <a:off x="3387100" y="-71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54" name="Google Shape;254;p21"/>
            <p:cNvSpPr/>
            <p:nvPr/>
          </p:nvSpPr>
          <p:spPr>
            <a:xfrm rot="10800000">
              <a:off x="8616750" y="36119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255" name="Google Shape;255;p21"/>
          <p:cNvSpPr txBox="1"/>
          <p:nvPr/>
        </p:nvSpPr>
        <p:spPr>
          <a:xfrm>
            <a:off x="713225" y="3352938"/>
            <a:ext cx="3604800" cy="667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b="1">
                <a:solidFill>
                  <a:schemeClr val="dk1"/>
                </a:solidFill>
                <a:latin typeface="Libre Franklin"/>
                <a:ea typeface="Libre Franklin"/>
                <a:cs typeface="Libre Franklin"/>
                <a:sym typeface="Libre Franklin"/>
              </a:rPr>
              <a:t>CREDITS:</a:t>
            </a:r>
            <a:r>
              <a:rPr lang="en" sz="1000">
                <a:solidFill>
                  <a:schemeClr val="dk1"/>
                </a:solidFill>
                <a:latin typeface="Libre Franklin"/>
                <a:ea typeface="Libre Franklin"/>
                <a:cs typeface="Libre Franklin"/>
                <a:sym typeface="Libre Franklin"/>
              </a:rPr>
              <a:t> This presentation template was created by </a:t>
            </a:r>
            <a:r>
              <a:rPr lang="en" sz="1000" b="1" u="sng">
                <a:solidFill>
                  <a:schemeClr val="dk1"/>
                </a:solidFill>
                <a:latin typeface="Libre Franklin"/>
                <a:ea typeface="Libre Franklin"/>
                <a:cs typeface="Libre Franklin"/>
                <a:sym typeface="Libre Franklin"/>
                <a:hlinkClick r:id="rId2">
                  <a:extLst>
                    <a:ext uri="{A12FA001-AC4F-418D-AE19-62706E023703}">
                      <ahyp:hlinkClr xmlns:ahyp="http://schemas.microsoft.com/office/drawing/2018/hyperlinkcolor" val="tx"/>
                    </a:ext>
                  </a:extLst>
                </a:hlinkClick>
              </a:rPr>
              <a:t>Slidesgo</a:t>
            </a:r>
            <a:r>
              <a:rPr lang="en" sz="1000">
                <a:solidFill>
                  <a:schemeClr val="dk1"/>
                </a:solidFill>
                <a:latin typeface="Libre Franklin"/>
                <a:ea typeface="Libre Franklin"/>
                <a:cs typeface="Libre Franklin"/>
                <a:sym typeface="Libre Franklin"/>
              </a:rPr>
              <a:t>, and includes icons by </a:t>
            </a:r>
            <a:r>
              <a:rPr lang="en" sz="1000" b="1" u="sng">
                <a:solidFill>
                  <a:schemeClr val="dk1"/>
                </a:solidFill>
                <a:latin typeface="Libre Franklin"/>
                <a:ea typeface="Libre Franklin"/>
                <a:cs typeface="Libre Franklin"/>
                <a:sym typeface="Libre Franklin"/>
                <a:hlinkClick r:id="rId3">
                  <a:extLst>
                    <a:ext uri="{A12FA001-AC4F-418D-AE19-62706E023703}">
                      <ahyp:hlinkClr xmlns:ahyp="http://schemas.microsoft.com/office/drawing/2018/hyperlinkcolor" val="tx"/>
                    </a:ext>
                  </a:extLst>
                </a:hlinkClick>
              </a:rPr>
              <a:t>Flaticon</a:t>
            </a:r>
            <a:r>
              <a:rPr lang="en" sz="1000">
                <a:solidFill>
                  <a:schemeClr val="dk1"/>
                </a:solidFill>
                <a:latin typeface="Libre Franklin"/>
                <a:ea typeface="Libre Franklin"/>
                <a:cs typeface="Libre Franklin"/>
                <a:sym typeface="Libre Franklin"/>
              </a:rPr>
              <a:t>, and infographics &amp; images by </a:t>
            </a:r>
            <a:r>
              <a:rPr lang="en" sz="1000" b="1" u="sng">
                <a:solidFill>
                  <a:schemeClr val="dk1"/>
                </a:solidFill>
                <a:latin typeface="Libre Franklin"/>
                <a:ea typeface="Libre Franklin"/>
                <a:cs typeface="Libre Franklin"/>
                <a:sym typeface="Libre Franklin"/>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ibre Franklin"/>
                <a:ea typeface="Libre Franklin"/>
                <a:cs typeface="Libre Franklin"/>
                <a:sym typeface="Libre Franklin"/>
              </a:rPr>
              <a:t> </a:t>
            </a:r>
            <a:endParaRPr sz="1000" b="1" u="sng" dirty="0">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65" name="Google Shape;265;p22"/>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75" name="Google Shape;275;p2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4573225" y="2218913"/>
            <a:ext cx="38577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1" name="Google Shape;21;p3"/>
          <p:cNvSpPr txBox="1">
            <a:spLocks noGrp="1"/>
          </p:cNvSpPr>
          <p:nvPr>
            <p:ph type="title" idx="2" hasCustomPrompt="1"/>
          </p:nvPr>
        </p:nvSpPr>
        <p:spPr>
          <a:xfrm>
            <a:off x="5764825" y="1297988"/>
            <a:ext cx="1474500" cy="841800"/>
          </a:xfrm>
          <a:prstGeom prst="rect">
            <a:avLst/>
          </a:prstGeom>
          <a:no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29" name="Google Shape;29;p3"/>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2" name="Google Shape;42;p5"/>
          <p:cNvSpPr txBox="1">
            <a:spLocks noGrp="1"/>
          </p:cNvSpPr>
          <p:nvPr>
            <p:ph type="subTitle" idx="1"/>
          </p:nvPr>
        </p:nvSpPr>
        <p:spPr>
          <a:xfrm>
            <a:off x="1342075" y="3255050"/>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3" name="Google Shape;43;p5"/>
          <p:cNvSpPr txBox="1">
            <a:spLocks noGrp="1"/>
          </p:cNvSpPr>
          <p:nvPr>
            <p:ph type="subTitle" idx="2"/>
          </p:nvPr>
        </p:nvSpPr>
        <p:spPr>
          <a:xfrm>
            <a:off x="1342075" y="1592327"/>
            <a:ext cx="3012600" cy="1213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3"/>
          </p:nvPr>
        </p:nvSpPr>
        <p:spPr>
          <a:xfrm>
            <a:off x="1342076" y="1222988"/>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45" name="Google Shape;45;p5"/>
          <p:cNvSpPr txBox="1">
            <a:spLocks noGrp="1"/>
          </p:cNvSpPr>
          <p:nvPr>
            <p:ph type="subTitle" idx="4"/>
          </p:nvPr>
        </p:nvSpPr>
        <p:spPr>
          <a:xfrm>
            <a:off x="1342076" y="2886309"/>
            <a:ext cx="3012600" cy="44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48" name="Google Shape;48;p5"/>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57" name="Google Shape;57;p6"/>
            <p:cNvCxnSpPr/>
            <p:nvPr/>
          </p:nvCxnSpPr>
          <p:spPr>
            <a:xfrm rot="10800000">
              <a:off x="41600" y="4928275"/>
              <a:ext cx="9146700" cy="0"/>
            </a:xfrm>
            <a:prstGeom prst="straightConnector1">
              <a:avLst/>
            </a:prstGeom>
            <a:noFill/>
            <a:ln w="19050" cap="flat" cmpd="sng">
              <a:solidFill>
                <a:schemeClr val="accent2"/>
              </a:solidFill>
              <a:prstDash val="solid"/>
              <a:round/>
              <a:headEnd type="none" w="med" len="med"/>
              <a:tailEnd type="none" w="med" len="med"/>
            </a:ln>
          </p:spPr>
        </p:cxnSp>
      </p:grpSp>
      <p:sp>
        <p:nvSpPr>
          <p:cNvPr id="58" name="Google Shape;58;p6"/>
          <p:cNvSpPr/>
          <p:nvPr/>
        </p:nvSpPr>
        <p:spPr>
          <a:xfrm rot="10800000" flipH="1">
            <a:off x="-3696100" y="479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2"/>
        <p:cNvGrpSpPr/>
        <p:nvPr/>
      </p:nvGrpSpPr>
      <p:grpSpPr>
        <a:xfrm>
          <a:off x="0" y="0"/>
          <a:ext cx="0" cy="0"/>
          <a:chOff x="0" y="0"/>
          <a:chExt cx="0" cy="0"/>
        </a:xfrm>
      </p:grpSpPr>
      <p:sp>
        <p:nvSpPr>
          <p:cNvPr id="83" name="Google Shape;83;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90" name="Google Shape;90;p8"/>
          <p:cNvGrpSpPr/>
          <p:nvPr/>
        </p:nvGrpSpPr>
        <p:grpSpPr>
          <a:xfrm rot="10800000" flipH="1">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92" name="Google Shape;92;p8"/>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3"/>
        <p:cNvGrpSpPr/>
        <p:nvPr/>
      </p:nvGrpSpPr>
      <p:grpSpPr>
        <a:xfrm>
          <a:off x="0" y="0"/>
          <a:ext cx="0" cy="0"/>
          <a:chOff x="0" y="0"/>
          <a:chExt cx="0" cy="0"/>
        </a:xfrm>
      </p:grpSpPr>
      <p:sp>
        <p:nvSpPr>
          <p:cNvPr id="94" name="Google Shape;9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95" name="Google Shape;9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04" name="Google Shape;104;p9"/>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5"/>
        <p:cNvGrpSpPr/>
        <p:nvPr/>
      </p:nvGrpSpPr>
      <p:grpSpPr>
        <a:xfrm>
          <a:off x="0" y="0"/>
          <a:ext cx="0" cy="0"/>
          <a:chOff x="0" y="0"/>
          <a:chExt cx="0" cy="0"/>
        </a:xfrm>
      </p:grpSpPr>
      <p:sp>
        <p:nvSpPr>
          <p:cNvPr id="106" name="Google Shape;106;p10"/>
          <p:cNvSpPr>
            <a:spLocks noGrp="1"/>
          </p:cNvSpPr>
          <p:nvPr>
            <p:ph type="pic" idx="2"/>
          </p:nvPr>
        </p:nvSpPr>
        <p:spPr>
          <a:xfrm>
            <a:off x="0" y="0"/>
            <a:ext cx="9144000" cy="5143500"/>
          </a:xfrm>
          <a:prstGeom prst="rect">
            <a:avLst/>
          </a:prstGeom>
          <a:noFill/>
          <a:ln>
            <a:noFill/>
          </a:ln>
        </p:spPr>
      </p:sp>
      <p:sp>
        <p:nvSpPr>
          <p:cNvPr id="107" name="Google Shape;107;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8"/>
        <p:cNvGrpSpPr/>
        <p:nvPr/>
      </p:nvGrpSpPr>
      <p:grpSpPr>
        <a:xfrm>
          <a:off x="0" y="0"/>
          <a:ext cx="0" cy="0"/>
          <a:chOff x="0" y="0"/>
          <a:chExt cx="0" cy="0"/>
        </a:xfrm>
      </p:grpSpPr>
      <p:sp>
        <p:nvSpPr>
          <p:cNvPr id="109" name="Google Shape;109;p11"/>
          <p:cNvSpPr txBox="1">
            <a:spLocks noGrp="1"/>
          </p:cNvSpPr>
          <p:nvPr>
            <p:ph type="title" hasCustomPrompt="1"/>
          </p:nvPr>
        </p:nvSpPr>
        <p:spPr>
          <a:xfrm>
            <a:off x="713225" y="1793550"/>
            <a:ext cx="3841500" cy="10593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a:spLocks noGrp="1"/>
          </p:cNvSpPr>
          <p:nvPr>
            <p:ph type="subTitle" idx="1"/>
          </p:nvPr>
        </p:nvSpPr>
        <p:spPr>
          <a:xfrm>
            <a:off x="713225" y="2852850"/>
            <a:ext cx="3841500" cy="497100"/>
          </a:xfrm>
          <a:prstGeom prst="rect">
            <a:avLst/>
          </a:prstGeom>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111" name="Google Shape;111;p11"/>
          <p:cNvGrpSpPr/>
          <p:nvPr/>
        </p:nvGrpSpPr>
        <p:grpSpPr>
          <a:xfrm>
            <a:off x="-100" y="-9725"/>
            <a:ext cx="9188400" cy="5143500"/>
            <a:chOff x="-100" y="-9725"/>
            <a:chExt cx="9188400" cy="5143500"/>
          </a:xfrm>
        </p:grpSpPr>
        <p:cxnSp>
          <p:nvCxnSpPr>
            <p:cNvPr id="112" name="Google Shape;112;p11"/>
            <p:cNvCxnSpPr/>
            <p:nvPr/>
          </p:nvCxnSpPr>
          <p:spPr>
            <a:xfrm>
              <a:off x="272250" y="-9725"/>
              <a:ext cx="0" cy="5143500"/>
            </a:xfrm>
            <a:prstGeom prst="straightConnector1">
              <a:avLst/>
            </a:prstGeom>
            <a:noFill/>
            <a:ln w="19050" cap="flat" cmpd="sng">
              <a:solidFill>
                <a:schemeClr val="accent2"/>
              </a:solidFill>
              <a:prstDash val="solid"/>
              <a:round/>
              <a:headEnd type="none" w="med" len="med"/>
              <a:tailEnd type="none" w="med" len="med"/>
            </a:ln>
          </p:spPr>
        </p:cxnSp>
        <p:cxnSp>
          <p:nvCxnSpPr>
            <p:cNvPr id="113" name="Google Shape;113;p11"/>
            <p:cNvCxnSpPr/>
            <p:nvPr/>
          </p:nvCxnSpPr>
          <p:spPr>
            <a:xfrm rot="10800000">
              <a:off x="-100" y="4928275"/>
              <a:ext cx="9188400" cy="0"/>
            </a:xfrm>
            <a:prstGeom prst="straightConnector1">
              <a:avLst/>
            </a:prstGeom>
            <a:noFill/>
            <a:ln w="19050" cap="flat" cmpd="sng">
              <a:solidFill>
                <a:schemeClr val="accent2"/>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algn="ctr" rtl="0">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marL="914400" lvl="1"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marL="1371600" lvl="2"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marL="1828800" lvl="3"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marL="2286000" lvl="4"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marL="2743200" lvl="5"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marL="3200400" lvl="6"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marL="3657600" lvl="7"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marL="4114800" lvl="8" indent="-30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4" r:id="rId12"/>
    <p:sldLayoutId id="2147483665" r:id="rId13"/>
    <p:sldLayoutId id="2147483666" r:id="rId14"/>
    <p:sldLayoutId id="2147483667" r:id="rId15"/>
    <p:sldLayoutId id="2147483668" r:id="rId16"/>
    <p:sldLayoutId id="2147483669"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27"/>
          <p:cNvSpPr txBox="1">
            <a:spLocks noGrp="1"/>
          </p:cNvSpPr>
          <p:nvPr>
            <p:ph type="ctrTitle"/>
          </p:nvPr>
        </p:nvSpPr>
        <p:spPr>
          <a:xfrm>
            <a:off x="3942012" y="193341"/>
            <a:ext cx="4604522" cy="227341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b="1" dirty="0"/>
              <a:t>Z</a:t>
            </a:r>
            <a:r>
              <a:rPr lang="en-IN" b="1" dirty="0"/>
              <a:t>omato Analysis Project </a:t>
            </a:r>
          </a:p>
        </p:txBody>
      </p:sp>
      <p:sp>
        <p:nvSpPr>
          <p:cNvPr id="287" name="Google Shape;287;p27"/>
          <p:cNvSpPr txBox="1">
            <a:spLocks noGrp="1"/>
          </p:cNvSpPr>
          <p:nvPr>
            <p:ph type="subTitle" idx="1"/>
          </p:nvPr>
        </p:nvSpPr>
        <p:spPr>
          <a:xfrm>
            <a:off x="6646224" y="3575277"/>
            <a:ext cx="1548189" cy="74855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b="1" dirty="0"/>
              <a:t>  </a:t>
            </a:r>
          </a:p>
          <a:p>
            <a:pPr marL="0" lvl="0" indent="0" rtl="0">
              <a:spcBef>
                <a:spcPts val="0"/>
              </a:spcBef>
              <a:spcAft>
                <a:spcPts val="0"/>
              </a:spcAft>
              <a:buNone/>
            </a:pPr>
            <a:endParaRPr lang="en" b="1" dirty="0"/>
          </a:p>
          <a:p>
            <a:pPr marL="0" lvl="0" indent="0" rtl="0">
              <a:spcBef>
                <a:spcPts val="0"/>
              </a:spcBef>
              <a:spcAft>
                <a:spcPts val="0"/>
              </a:spcAft>
              <a:buNone/>
            </a:pPr>
            <a:r>
              <a:rPr lang="en" b="1" dirty="0"/>
              <a:t>Group No: 5</a:t>
            </a:r>
            <a:endParaRPr lang="en" dirty="0"/>
          </a:p>
          <a:p>
            <a:pPr marL="0" lvl="0" indent="0" algn="just" rtl="0">
              <a:lnSpc>
                <a:spcPct val="150000"/>
              </a:lnSpc>
              <a:spcBef>
                <a:spcPts val="0"/>
              </a:spcBef>
              <a:spcAft>
                <a:spcPts val="0"/>
              </a:spcAft>
            </a:pPr>
            <a:endParaRPr lang="en-IN" dirty="0"/>
          </a:p>
        </p:txBody>
      </p:sp>
      <p:pic>
        <p:nvPicPr>
          <p:cNvPr id="288" name="Google Shape;288;p27"/>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3" name="Speech Bubble: Rectangle 2">
            <a:extLst>
              <a:ext uri="{FF2B5EF4-FFF2-40B4-BE49-F238E27FC236}">
                <a16:creationId xmlns:a16="http://schemas.microsoft.com/office/drawing/2014/main" id="{D574F110-4935-41BE-9A55-41FC0FEBE099}"/>
              </a:ext>
            </a:extLst>
          </p:cNvPr>
          <p:cNvSpPr/>
          <p:nvPr/>
        </p:nvSpPr>
        <p:spPr>
          <a:xfrm>
            <a:off x="2587083" y="337487"/>
            <a:ext cx="3166946" cy="331049"/>
          </a:xfrm>
          <a:prstGeom prst="wedgeRectCallout">
            <a:avLst>
              <a:gd name="adj1" fmla="val -46979"/>
              <a:gd name="adj2" fmla="val 9262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Key Learnings</a:t>
            </a:r>
            <a:endParaRPr lang="en-IN" sz="16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351A25A-A06F-4CF4-95DA-14A88C91EDFF}"/>
              </a:ext>
            </a:extLst>
          </p:cNvPr>
          <p:cNvSpPr/>
          <p:nvPr/>
        </p:nvSpPr>
        <p:spPr>
          <a:xfrm>
            <a:off x="0" y="757914"/>
            <a:ext cx="8898673" cy="1569660"/>
          </a:xfrm>
          <a:prstGeom prst="rect">
            <a:avLst/>
          </a:prstGeom>
        </p:spPr>
        <p:txBody>
          <a:bodyPr wrap="square">
            <a:spAutoFit/>
          </a:bodyPr>
          <a:lstStyle/>
          <a:p>
            <a:pPr marL="228600" indent="-228600" algn="just">
              <a:buAutoNum type="arabicPeriod"/>
            </a:pPr>
            <a:r>
              <a:rPr lang="en-US" sz="1200" b="1" dirty="0">
                <a:solidFill>
                  <a:schemeClr val="tx1">
                    <a:lumMod val="75000"/>
                  </a:schemeClr>
                </a:solidFill>
                <a:latin typeface="Times New Roman" panose="02020603050405020304" pitchFamily="18" charset="0"/>
                <a:cs typeface="Times New Roman" panose="02020603050405020304" pitchFamily="18" charset="0"/>
              </a:rPr>
              <a:t>Restaurant Trends</a:t>
            </a:r>
          </a:p>
          <a:p>
            <a:pPr algn="just"/>
            <a:endParaRPr lang="en-US" sz="1200" b="1" dirty="0">
              <a:solidFill>
                <a:schemeClr val="tx1">
                  <a:lumMod val="75000"/>
                </a:schemeClr>
              </a:solidFill>
              <a:latin typeface="Times New Roman" panose="02020603050405020304" pitchFamily="18" charset="0"/>
              <a:cs typeface="Times New Roman" panose="02020603050405020304" pitchFamily="18" charset="0"/>
            </a:endParaRP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Cuisines Popularity</a:t>
            </a:r>
            <a:r>
              <a:rPr lang="en-US" sz="1200" dirty="0">
                <a:solidFill>
                  <a:schemeClr val="tx1">
                    <a:lumMod val="75000"/>
                  </a:schemeClr>
                </a:solidFill>
                <a:latin typeface="Times New Roman" panose="02020603050405020304" pitchFamily="18" charset="0"/>
                <a:cs typeface="Times New Roman" panose="02020603050405020304" pitchFamily="18" charset="0"/>
              </a:rPr>
              <a:t>: Certain cuisines dominate specific regions, revealing consumer preferences and helping restaurants tailor their offerings to the market's demand.</a:t>
            </a: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Pricing Insights</a:t>
            </a:r>
            <a:r>
              <a:rPr lang="en-US" sz="1200" dirty="0">
                <a:solidFill>
                  <a:schemeClr val="tx1">
                    <a:lumMod val="75000"/>
                  </a:schemeClr>
                </a:solidFill>
                <a:latin typeface="Times New Roman" panose="02020603050405020304" pitchFamily="18" charset="0"/>
                <a:cs typeface="Times New Roman" panose="02020603050405020304" pitchFamily="18" charset="0"/>
              </a:rPr>
              <a:t>: Restaurants with higher costs generally attract more affluent customers, whereas more affordable options  cater to a larger audience.</a:t>
            </a: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Location Impact</a:t>
            </a:r>
            <a:r>
              <a:rPr lang="en-US" sz="1200" dirty="0">
                <a:solidFill>
                  <a:schemeClr val="tx1">
                    <a:lumMod val="75000"/>
                  </a:schemeClr>
                </a:solidFill>
                <a:latin typeface="Times New Roman" panose="02020603050405020304" pitchFamily="18" charset="0"/>
                <a:cs typeface="Times New Roman" panose="02020603050405020304" pitchFamily="18" charset="0"/>
              </a:rPr>
              <a:t>: The location of restaurants greatly influences customer footfall. Restaurants located in prime or accessible areas tend to have higher ratings and more customers.</a:t>
            </a:r>
          </a:p>
        </p:txBody>
      </p:sp>
      <p:sp>
        <p:nvSpPr>
          <p:cNvPr id="6" name="Rectangle 5">
            <a:extLst>
              <a:ext uri="{FF2B5EF4-FFF2-40B4-BE49-F238E27FC236}">
                <a16:creationId xmlns:a16="http://schemas.microsoft.com/office/drawing/2014/main" id="{F530D9F7-0C4C-435D-8006-2677A3306651}"/>
              </a:ext>
            </a:extLst>
          </p:cNvPr>
          <p:cNvSpPr/>
          <p:nvPr/>
        </p:nvSpPr>
        <p:spPr>
          <a:xfrm>
            <a:off x="0" y="2313023"/>
            <a:ext cx="8742556" cy="2492990"/>
          </a:xfrm>
          <a:prstGeom prst="rect">
            <a:avLst/>
          </a:prstGeom>
        </p:spPr>
        <p:txBody>
          <a:bodyPr wrap="square">
            <a:spAutoFit/>
          </a:bodyPr>
          <a:lstStyle/>
          <a:p>
            <a:pPr algn="just"/>
            <a:r>
              <a:rPr lang="en-US" sz="1200" b="1" dirty="0">
                <a:solidFill>
                  <a:schemeClr val="tx1">
                    <a:lumMod val="75000"/>
                  </a:schemeClr>
                </a:solidFill>
                <a:latin typeface="Times New Roman" panose="02020603050405020304" pitchFamily="18" charset="0"/>
                <a:cs typeface="Times New Roman" panose="02020603050405020304" pitchFamily="18" charset="0"/>
              </a:rPr>
              <a:t>2. Consumer Preferences</a:t>
            </a:r>
          </a:p>
          <a:p>
            <a:pPr algn="just"/>
            <a:endParaRPr lang="en-US" sz="1200" b="1" dirty="0">
              <a:solidFill>
                <a:schemeClr val="tx1">
                  <a:lumMod val="75000"/>
                </a:schemeClr>
              </a:solidFill>
              <a:latin typeface="Times New Roman" panose="02020603050405020304" pitchFamily="18" charset="0"/>
              <a:cs typeface="Times New Roman" panose="02020603050405020304" pitchFamily="18" charset="0"/>
            </a:endParaRP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Rating Analysis</a:t>
            </a:r>
            <a:r>
              <a:rPr lang="en-US" sz="1200" dirty="0">
                <a:solidFill>
                  <a:schemeClr val="tx1">
                    <a:lumMod val="75000"/>
                  </a:schemeClr>
                </a:solidFill>
                <a:latin typeface="Times New Roman" panose="02020603050405020304" pitchFamily="18" charset="0"/>
                <a:cs typeface="Times New Roman" panose="02020603050405020304" pitchFamily="18" charset="0"/>
              </a:rPr>
              <a:t>: Analyzing ratings reveals trends about customer satisfaction. Restaurants with higher ratings tend to have better reviews and are more likely to maintain loyal customers.</a:t>
            </a: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Price-to-Value Ratio</a:t>
            </a:r>
            <a:r>
              <a:rPr lang="en-US" sz="1200" dirty="0">
                <a:solidFill>
                  <a:schemeClr val="tx1">
                    <a:lumMod val="75000"/>
                  </a:schemeClr>
                </a:solidFill>
                <a:latin typeface="Times New Roman" panose="02020603050405020304" pitchFamily="18" charset="0"/>
                <a:cs typeface="Times New Roman" panose="02020603050405020304" pitchFamily="18" charset="0"/>
              </a:rPr>
              <a:t>: There is a correlation between the cost for two and ratings, where value-conscious customers  seek affordable, high-quality food.</a:t>
            </a:r>
          </a:p>
          <a:p>
            <a:pPr algn="just"/>
            <a:endParaRPr lang="en-US" sz="1200" dirty="0">
              <a:solidFill>
                <a:schemeClr val="tx1">
                  <a:lumMod val="75000"/>
                </a:schemeClr>
              </a:solidFill>
              <a:latin typeface="Times New Roman" panose="02020603050405020304" pitchFamily="18" charset="0"/>
              <a:cs typeface="Times New Roman" panose="02020603050405020304" pitchFamily="18" charset="0"/>
            </a:endParaRPr>
          </a:p>
          <a:p>
            <a:pPr algn="just"/>
            <a:r>
              <a:rPr lang="en-US" sz="1200" b="1" dirty="0">
                <a:solidFill>
                  <a:schemeClr val="tx1">
                    <a:lumMod val="75000"/>
                  </a:schemeClr>
                </a:solidFill>
                <a:latin typeface="Times New Roman" panose="02020603050405020304" pitchFamily="18" charset="0"/>
                <a:cs typeface="Times New Roman" panose="02020603050405020304" pitchFamily="18" charset="0"/>
              </a:rPr>
              <a:t>3. Market Segmentation</a:t>
            </a:r>
          </a:p>
          <a:p>
            <a:pPr algn="just"/>
            <a:endParaRPr lang="en-US" sz="1200" b="1" dirty="0">
              <a:solidFill>
                <a:schemeClr val="tx1">
                  <a:lumMod val="75000"/>
                </a:schemeClr>
              </a:solidFill>
              <a:latin typeface="Times New Roman" panose="02020603050405020304" pitchFamily="18" charset="0"/>
              <a:cs typeface="Times New Roman" panose="02020603050405020304" pitchFamily="18" charset="0"/>
            </a:endParaRP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Type of Restaurants</a:t>
            </a:r>
            <a:r>
              <a:rPr lang="en-US" sz="1200" dirty="0">
                <a:solidFill>
                  <a:schemeClr val="tx1">
                    <a:lumMod val="75000"/>
                  </a:schemeClr>
                </a:solidFill>
                <a:latin typeface="Times New Roman" panose="02020603050405020304" pitchFamily="18" charset="0"/>
                <a:cs typeface="Times New Roman" panose="02020603050405020304" pitchFamily="18" charset="0"/>
              </a:rPr>
              <a:t>: Categorizing restaurants into fine-dining, casual, cafes, and quick-service provides insights into how the target audience differs for each type.</a:t>
            </a:r>
          </a:p>
          <a:p>
            <a:pPr marL="171450" indent="-171450" algn="just">
              <a:buSzPct val="120000"/>
              <a:buFont typeface="Arial" panose="020B0604020202020204" pitchFamily="34" charset="0"/>
              <a:buChar char="•"/>
            </a:pPr>
            <a:r>
              <a:rPr lang="en-US" sz="1200" b="1" dirty="0">
                <a:solidFill>
                  <a:schemeClr val="tx1">
                    <a:lumMod val="75000"/>
                  </a:schemeClr>
                </a:solidFill>
                <a:latin typeface="Times New Roman" panose="02020603050405020304" pitchFamily="18" charset="0"/>
                <a:cs typeface="Times New Roman" panose="02020603050405020304" pitchFamily="18" charset="0"/>
              </a:rPr>
              <a:t>User Sentiments and Reviews</a:t>
            </a:r>
            <a:r>
              <a:rPr lang="en-US" sz="1200" dirty="0">
                <a:solidFill>
                  <a:schemeClr val="tx1">
                    <a:lumMod val="75000"/>
                  </a:schemeClr>
                </a:solidFill>
                <a:latin typeface="Times New Roman" panose="02020603050405020304" pitchFamily="18" charset="0"/>
                <a:cs typeface="Times New Roman" panose="02020603050405020304" pitchFamily="18" charset="0"/>
              </a:rPr>
              <a:t>: Text mining and sentiment analysis of reviews provide detailed insights into customer preferences, pain points, and expectations, which helps in improving customer experience.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p:nvPr/>
        </p:nvSpPr>
        <p:spPr>
          <a:xfrm>
            <a:off x="-2226625" y="14478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334" name="Google Shape;334;p31"/>
          <p:cNvSpPr txBox="1">
            <a:spLocks noGrp="1"/>
          </p:cNvSpPr>
          <p:nvPr>
            <p:ph type="title"/>
          </p:nvPr>
        </p:nvSpPr>
        <p:spPr>
          <a:xfrm>
            <a:off x="2052083" y="448950"/>
            <a:ext cx="3857700" cy="90973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latin typeface="Sofia Sans"/>
                <a:ea typeface="Sofia Sans"/>
                <a:cs typeface="Sofia Sans"/>
                <a:sym typeface="Sofia Sans"/>
              </a:rPr>
              <a:t>Conclusion</a:t>
            </a:r>
            <a:endParaRPr b="1" dirty="0">
              <a:latin typeface="Sofia Sans"/>
              <a:ea typeface="Sofia Sans"/>
              <a:cs typeface="Sofia Sans"/>
              <a:sym typeface="Sofia Sans"/>
            </a:endParaRPr>
          </a:p>
        </p:txBody>
      </p:sp>
      <p:sp>
        <p:nvSpPr>
          <p:cNvPr id="335" name="Google Shape;335;p31"/>
          <p:cNvSpPr txBox="1">
            <a:spLocks noGrp="1"/>
          </p:cNvSpPr>
          <p:nvPr>
            <p:ph type="title" idx="2"/>
          </p:nvPr>
        </p:nvSpPr>
        <p:spPr>
          <a:xfrm>
            <a:off x="482975" y="448950"/>
            <a:ext cx="1474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336" name="Google Shape;336;p31"/>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37" name="Google Shape;337;p31"/>
          <p:cNvGrpSpPr/>
          <p:nvPr/>
        </p:nvGrpSpPr>
        <p:grpSpPr>
          <a:xfrm>
            <a:off x="77925" y="1670573"/>
            <a:ext cx="1272750" cy="1059825"/>
            <a:chOff x="1808250" y="703950"/>
            <a:chExt cx="1272750" cy="1059825"/>
          </a:xfrm>
        </p:grpSpPr>
        <p:sp>
          <p:nvSpPr>
            <p:cNvPr id="338" name="Google Shape;338;p31"/>
            <p:cNvSpPr/>
            <p:nvPr/>
          </p:nvSpPr>
          <p:spPr>
            <a:xfrm>
              <a:off x="1808250" y="703950"/>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339" name="Google Shape;339;p31"/>
            <p:cNvSpPr/>
            <p:nvPr/>
          </p:nvSpPr>
          <p:spPr>
            <a:xfrm>
              <a:off x="2854200" y="153697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9" name="Google Shape;334;p31">
            <a:extLst>
              <a:ext uri="{FF2B5EF4-FFF2-40B4-BE49-F238E27FC236}">
                <a16:creationId xmlns:a16="http://schemas.microsoft.com/office/drawing/2014/main" id="{2271D616-FF0C-475F-A5FC-854B8291ECD0}"/>
              </a:ext>
            </a:extLst>
          </p:cNvPr>
          <p:cNvSpPr txBox="1">
            <a:spLocks/>
          </p:cNvSpPr>
          <p:nvPr/>
        </p:nvSpPr>
        <p:spPr>
          <a:xfrm>
            <a:off x="4214575" y="1545919"/>
            <a:ext cx="4483942" cy="214215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600"/>
              <a:buFont typeface="Sofia Sans SemiBold"/>
              <a:buNone/>
              <a:defRPr sz="4800" b="0" i="0" u="none" strike="noStrike" cap="none">
                <a:solidFill>
                  <a:schemeClr val="dk1"/>
                </a:solidFill>
                <a:latin typeface="Sofia Sans SemiBold"/>
                <a:ea typeface="Sofia Sans SemiBold"/>
                <a:cs typeface="Sofia Sans SemiBold"/>
                <a:sym typeface="Sofia Sans SemiBold"/>
              </a:defRPr>
            </a:lvl1pPr>
            <a:lvl2pPr marR="0" lvl="1"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2pPr>
            <a:lvl3pPr marR="0" lvl="2"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3pPr>
            <a:lvl4pPr marR="0" lvl="3"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4pPr>
            <a:lvl5pPr marR="0" lvl="4"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5pPr>
            <a:lvl6pPr marR="0" lvl="5"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6pPr>
            <a:lvl7pPr marR="0" lvl="6"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7pPr>
            <a:lvl8pPr marR="0" lvl="7"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8pPr>
            <a:lvl9pPr marR="0" lvl="8" algn="ctr" rtl="0">
              <a:lnSpc>
                <a:spcPct val="100000"/>
              </a:lnSpc>
              <a:spcBef>
                <a:spcPts val="0"/>
              </a:spcBef>
              <a:spcAft>
                <a:spcPts val="0"/>
              </a:spcAft>
              <a:buClr>
                <a:schemeClr val="dk1"/>
              </a:buClr>
              <a:buSzPts val="3600"/>
              <a:buFont typeface="Sofia Sans SemiBold"/>
              <a:buNone/>
              <a:defRPr sz="3600" b="0" i="0" u="none" strike="noStrike" cap="none">
                <a:solidFill>
                  <a:schemeClr val="dk1"/>
                </a:solidFill>
                <a:latin typeface="Sofia Sans SemiBold"/>
                <a:ea typeface="Sofia Sans SemiBold"/>
                <a:cs typeface="Sofia Sans SemiBold"/>
                <a:sym typeface="Sofia Sans SemiBold"/>
              </a:defRPr>
            </a:lvl9pPr>
          </a:lstStyle>
          <a:p>
            <a:pPr algn="just"/>
            <a:r>
              <a:rPr lang="en-US" sz="1600" dirty="0"/>
              <a:t>By analyzing Zomato's dataset, we can gain actionable insights that help restaurant owners understand customer preferences, optimize their offerings, enhance their marketing strategies, and improve their overall service and customer satisfaction. This data-driven approach can give restaurants a competitive edge in a dynamic market.</a:t>
            </a:r>
            <a:endParaRPr lang="en-IN" sz="1600" dirty="0">
              <a:latin typeface="Sofia Sans"/>
              <a:ea typeface="Sofia Sans"/>
              <a:cs typeface="Sofia Sans"/>
              <a:sym typeface="Sofia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46"/>
          <p:cNvSpPr/>
          <p:nvPr/>
        </p:nvSpPr>
        <p:spPr>
          <a:xfrm rot="10800000" flipH="1">
            <a:off x="6665750" y="-14519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554" name="Google Shape;554;p46"/>
          <p:cNvSpPr txBox="1">
            <a:spLocks noGrp="1"/>
          </p:cNvSpPr>
          <p:nvPr>
            <p:ph type="title"/>
          </p:nvPr>
        </p:nvSpPr>
        <p:spPr>
          <a:xfrm>
            <a:off x="533424" y="157438"/>
            <a:ext cx="3604800" cy="246948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 </a:t>
            </a:r>
            <a:r>
              <a:rPr lang="en-IN" dirty="0"/>
              <a:t>You</a:t>
            </a:r>
            <a:r>
              <a:rPr lang="en" dirty="0"/>
              <a:t>!</a:t>
            </a:r>
            <a:endParaRPr dirty="0"/>
          </a:p>
        </p:txBody>
      </p:sp>
      <p:pic>
        <p:nvPicPr>
          <p:cNvPr id="557" name="Google Shape;557;p46"/>
          <p:cNvPicPr preferRelativeResize="0"/>
          <p:nvPr/>
        </p:nvPicPr>
        <p:blipFill>
          <a:blip r:embed="rId3">
            <a:alphaModFix/>
          </a:blip>
          <a:stretch>
            <a:fillRect/>
          </a:stretch>
        </p:blipFill>
        <p:spPr>
          <a:xfrm>
            <a:off x="4864925" y="784101"/>
            <a:ext cx="3984375" cy="3575299"/>
          </a:xfrm>
          <a:prstGeom prst="rect">
            <a:avLst/>
          </a:prstGeom>
          <a:noFill/>
          <a:ln>
            <a:noFill/>
          </a:ln>
        </p:spPr>
      </p:pic>
      <p:grpSp>
        <p:nvGrpSpPr>
          <p:cNvPr id="575" name="Google Shape;575;p46"/>
          <p:cNvGrpSpPr/>
          <p:nvPr/>
        </p:nvGrpSpPr>
        <p:grpSpPr>
          <a:xfrm>
            <a:off x="4989625" y="1353025"/>
            <a:ext cx="464950" cy="1602175"/>
            <a:chOff x="4989625" y="1353025"/>
            <a:chExt cx="464950" cy="1602175"/>
          </a:xfrm>
        </p:grpSpPr>
        <p:sp>
          <p:nvSpPr>
            <p:cNvPr id="576" name="Google Shape;576;p46"/>
            <p:cNvSpPr/>
            <p:nvPr/>
          </p:nvSpPr>
          <p:spPr>
            <a:xfrm rot="10800000">
              <a:off x="5227775" y="13530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577" name="Google Shape;577;p46"/>
            <p:cNvSpPr/>
            <p:nvPr/>
          </p:nvSpPr>
          <p:spPr>
            <a:xfrm rot="10800000">
              <a:off x="4989625" y="28037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4" name="TextBox 3">
            <a:extLst>
              <a:ext uri="{FF2B5EF4-FFF2-40B4-BE49-F238E27FC236}">
                <a16:creationId xmlns:a16="http://schemas.microsoft.com/office/drawing/2014/main" id="{C11C0C03-C118-4B60-95C9-EB46218C35D5}"/>
              </a:ext>
            </a:extLst>
          </p:cNvPr>
          <p:cNvSpPr txBox="1"/>
          <p:nvPr/>
        </p:nvSpPr>
        <p:spPr>
          <a:xfrm>
            <a:off x="553453" y="3477126"/>
            <a:ext cx="4102768" cy="553453"/>
          </a:xfrm>
          <a:prstGeom prst="rect">
            <a:avLst/>
          </a:prstGeom>
          <a:solidFill>
            <a:schemeClr val="bg1"/>
          </a:solidFill>
        </p:spPr>
        <p:txBody>
          <a:bodyPr wrap="square" rtlCol="0">
            <a:spAutoFit/>
          </a:bodyPr>
          <a:lstStyle/>
          <a:p>
            <a:endParaRPr lang="en-IN" dirty="0"/>
          </a:p>
        </p:txBody>
      </p:sp>
      <p:pic>
        <p:nvPicPr>
          <p:cNvPr id="9" name="Google Shape;404;p36">
            <a:extLst>
              <a:ext uri="{FF2B5EF4-FFF2-40B4-BE49-F238E27FC236}">
                <a16:creationId xmlns:a16="http://schemas.microsoft.com/office/drawing/2014/main" id="{23933EDC-B94E-4C7D-94AE-DAAD22472772}"/>
              </a:ext>
            </a:extLst>
          </p:cNvPr>
          <p:cNvPicPr preferRelativeResize="0"/>
          <p:nvPr/>
        </p:nvPicPr>
        <p:blipFill>
          <a:blip r:embed="rId4">
            <a:alphaModFix/>
          </a:blip>
          <a:stretch>
            <a:fillRect/>
          </a:stretch>
        </p:blipFill>
        <p:spPr>
          <a:xfrm>
            <a:off x="607731" y="2526232"/>
            <a:ext cx="3128146" cy="23545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IN" dirty="0"/>
              <a:t>C</a:t>
            </a:r>
            <a:r>
              <a:rPr lang="en" dirty="0"/>
              <a:t>ontents</a:t>
            </a:r>
            <a:endParaRPr dirty="0"/>
          </a:p>
        </p:txBody>
      </p:sp>
      <p:sp>
        <p:nvSpPr>
          <p:cNvPr id="308" name="Google Shape;308;p29"/>
          <p:cNvSpPr txBox="1">
            <a:spLocks noGrp="1"/>
          </p:cNvSpPr>
          <p:nvPr>
            <p:ph type="title" idx="2"/>
          </p:nvPr>
        </p:nvSpPr>
        <p:spPr>
          <a:xfrm>
            <a:off x="1618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dirty="0"/>
          </a:p>
        </p:txBody>
      </p:sp>
      <p:sp>
        <p:nvSpPr>
          <p:cNvPr id="309" name="Google Shape;309;p29"/>
          <p:cNvSpPr txBox="1">
            <a:spLocks noGrp="1"/>
          </p:cNvSpPr>
          <p:nvPr>
            <p:ph type="title" idx="3"/>
          </p:nvPr>
        </p:nvSpPr>
        <p:spPr>
          <a:xfrm>
            <a:off x="2884650" y="337331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310" name="Google Shape;310;p29"/>
          <p:cNvSpPr txBox="1">
            <a:spLocks noGrp="1"/>
          </p:cNvSpPr>
          <p:nvPr>
            <p:ph type="title" idx="4"/>
          </p:nvPr>
        </p:nvSpPr>
        <p:spPr>
          <a:xfrm>
            <a:off x="4204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dirty="0"/>
          </a:p>
        </p:txBody>
      </p:sp>
      <p:sp>
        <p:nvSpPr>
          <p:cNvPr id="311" name="Google Shape;311;p29"/>
          <p:cNvSpPr txBox="1">
            <a:spLocks noGrp="1"/>
          </p:cNvSpPr>
          <p:nvPr>
            <p:ph type="title" idx="5"/>
          </p:nvPr>
        </p:nvSpPr>
        <p:spPr>
          <a:xfrm>
            <a:off x="5470650" y="3427899"/>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312" name="Google Shape;312;p29"/>
          <p:cNvSpPr txBox="1">
            <a:spLocks noGrp="1"/>
          </p:cNvSpPr>
          <p:nvPr>
            <p:ph type="title" idx="6"/>
          </p:nvPr>
        </p:nvSpPr>
        <p:spPr>
          <a:xfrm>
            <a:off x="6790650" y="14808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dirty="0"/>
          </a:p>
        </p:txBody>
      </p:sp>
      <p:sp>
        <p:nvSpPr>
          <p:cNvPr id="314" name="Google Shape;314;p29"/>
          <p:cNvSpPr txBox="1">
            <a:spLocks noGrp="1"/>
          </p:cNvSpPr>
          <p:nvPr>
            <p:ph type="subTitle" idx="1"/>
          </p:nvPr>
        </p:nvSpPr>
        <p:spPr>
          <a:xfrm>
            <a:off x="720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Introduction</a:t>
            </a:r>
            <a:endParaRPr dirty="0"/>
          </a:p>
        </p:txBody>
      </p:sp>
      <p:sp>
        <p:nvSpPr>
          <p:cNvPr id="315" name="Google Shape;315;p29"/>
          <p:cNvSpPr txBox="1">
            <a:spLocks noGrp="1"/>
          </p:cNvSpPr>
          <p:nvPr>
            <p:ph type="subTitle" idx="8"/>
          </p:nvPr>
        </p:nvSpPr>
        <p:spPr>
          <a:xfrm>
            <a:off x="3306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a:t>
            </a:r>
            <a:r>
              <a:rPr lang="en-IN" dirty="0"/>
              <a:t>ta Overview</a:t>
            </a:r>
            <a:endParaRPr dirty="0"/>
          </a:p>
        </p:txBody>
      </p:sp>
      <p:sp>
        <p:nvSpPr>
          <p:cNvPr id="316" name="Google Shape;316;p29"/>
          <p:cNvSpPr txBox="1">
            <a:spLocks noGrp="1"/>
          </p:cNvSpPr>
          <p:nvPr>
            <p:ph type="subTitle" idx="9"/>
          </p:nvPr>
        </p:nvSpPr>
        <p:spPr>
          <a:xfrm>
            <a:off x="5892000" y="1959025"/>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Components</a:t>
            </a:r>
            <a:endParaRPr dirty="0"/>
          </a:p>
        </p:txBody>
      </p:sp>
      <p:sp>
        <p:nvSpPr>
          <p:cNvPr id="317" name="Google Shape;317;p29"/>
          <p:cNvSpPr txBox="1">
            <a:spLocks noGrp="1"/>
          </p:cNvSpPr>
          <p:nvPr>
            <p:ph type="subTitle" idx="13"/>
          </p:nvPr>
        </p:nvSpPr>
        <p:spPr>
          <a:xfrm>
            <a:off x="2040000" y="4215446"/>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Analysis</a:t>
            </a:r>
            <a:r>
              <a:rPr lang="en-IN" dirty="0"/>
              <a:t> </a:t>
            </a:r>
            <a:endParaRPr dirty="0"/>
          </a:p>
        </p:txBody>
      </p:sp>
      <p:sp>
        <p:nvSpPr>
          <p:cNvPr id="318" name="Google Shape;318;p29"/>
          <p:cNvSpPr txBox="1">
            <a:spLocks noGrp="1"/>
          </p:cNvSpPr>
          <p:nvPr>
            <p:ph type="subTitle" idx="14"/>
          </p:nvPr>
        </p:nvSpPr>
        <p:spPr>
          <a:xfrm>
            <a:off x="4572000" y="4215446"/>
            <a:ext cx="2532000" cy="44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7"/>
          <p:cNvSpPr txBox="1">
            <a:spLocks noGrp="1"/>
          </p:cNvSpPr>
          <p:nvPr>
            <p:ph type="title"/>
          </p:nvPr>
        </p:nvSpPr>
        <p:spPr>
          <a:xfrm>
            <a:off x="2651250" y="-82461"/>
            <a:ext cx="3841500" cy="1059300"/>
          </a:xfrm>
          <a:prstGeom prst="rect">
            <a:avLst/>
          </a:prstGeom>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418" name="Google Shape;418;p37"/>
          <p:cNvSpPr txBox="1">
            <a:spLocks noGrp="1"/>
          </p:cNvSpPr>
          <p:nvPr>
            <p:ph type="subTitle" idx="1"/>
          </p:nvPr>
        </p:nvSpPr>
        <p:spPr>
          <a:xfrm>
            <a:off x="489250" y="957727"/>
            <a:ext cx="3557221" cy="3806456"/>
          </a:xfrm>
          <a:prstGeom prst="rect">
            <a:avLst/>
          </a:prstGeom>
        </p:spPr>
        <p:txBody>
          <a:bodyPr spcFirstLastPara="1" wrap="square" lIns="91425" tIns="91425" rIns="91425" bIns="91425" anchor="ctr" anchorCtr="0">
            <a:noAutofit/>
          </a:bodyPr>
          <a:lstStyle/>
          <a:p>
            <a:pPr marL="0" indent="0" algn="just"/>
            <a:r>
              <a:rPr lang="en-US" dirty="0"/>
              <a:t>Our Project utilizes the </a:t>
            </a:r>
            <a:r>
              <a:rPr lang="en-US" b="1" dirty="0"/>
              <a:t>Zomato Restaurants Data</a:t>
            </a:r>
            <a:r>
              <a:rPr lang="en-US" dirty="0"/>
              <a:t>, which comes from one of the most well-known platforms for discovering the best restaurants.</a:t>
            </a:r>
            <a:endParaRPr lang="en-IN" dirty="0"/>
          </a:p>
          <a:p>
            <a:pPr marL="0" lvl="0" indent="0" algn="just" rtl="0">
              <a:spcBef>
                <a:spcPts val="0"/>
              </a:spcBef>
              <a:spcAft>
                <a:spcPts val="0"/>
              </a:spcAft>
              <a:buNone/>
            </a:pPr>
            <a:endParaRPr lang="en-IN" dirty="0"/>
          </a:p>
          <a:p>
            <a:pPr marL="0" indent="0" algn="just"/>
            <a:r>
              <a:rPr lang="en-US" dirty="0"/>
              <a:t>The dataset provides detailed information on numerous restaurants registered with Zomato from across the world. </a:t>
            </a:r>
          </a:p>
          <a:p>
            <a:pPr marL="0" indent="0" algn="just"/>
            <a:endParaRPr lang="en-US" dirty="0"/>
          </a:p>
          <a:p>
            <a:pPr marL="0" indent="0" algn="just"/>
            <a:r>
              <a:rPr lang="en-US" dirty="0"/>
              <a:t>Key attributes in this dataset include </a:t>
            </a:r>
          </a:p>
          <a:p>
            <a:pPr marL="285750" indent="-285750" algn="just">
              <a:buFont typeface="Arial" panose="020B0604020202020204" pitchFamily="34" charset="0"/>
              <a:buChar char="•"/>
            </a:pPr>
            <a:r>
              <a:rPr lang="en-US" b="1" dirty="0"/>
              <a:t>Votes</a:t>
            </a:r>
          </a:p>
          <a:p>
            <a:pPr marL="285750" indent="-285750" algn="just">
              <a:buFont typeface="Arial" panose="020B0604020202020204" pitchFamily="34" charset="0"/>
              <a:buChar char="•"/>
            </a:pPr>
            <a:r>
              <a:rPr lang="en-US" b="1" dirty="0"/>
              <a:t>Aggregate ratings </a:t>
            </a:r>
            <a:r>
              <a:rPr lang="en-US" dirty="0"/>
              <a:t> </a:t>
            </a:r>
          </a:p>
          <a:p>
            <a:pPr marL="285750" indent="-285750" algn="just">
              <a:buFont typeface="Arial" panose="020B0604020202020204" pitchFamily="34" charset="0"/>
              <a:buChar char="•"/>
            </a:pPr>
            <a:r>
              <a:rPr lang="en-US" b="1" dirty="0"/>
              <a:t>Average cost for two</a:t>
            </a:r>
          </a:p>
        </p:txBody>
      </p:sp>
      <p:pic>
        <p:nvPicPr>
          <p:cNvPr id="419" name="Google Shape;419;p37"/>
          <p:cNvPicPr preferRelativeResize="0"/>
          <p:nvPr/>
        </p:nvPicPr>
        <p:blipFill>
          <a:blip r:embed="rId3">
            <a:alphaModFix/>
          </a:blip>
          <a:stretch>
            <a:fillRect/>
          </a:stretch>
        </p:blipFill>
        <p:spPr>
          <a:xfrm>
            <a:off x="5119718" y="1198998"/>
            <a:ext cx="3267150" cy="2777074"/>
          </a:xfrm>
          <a:prstGeom prst="rect">
            <a:avLst/>
          </a:prstGeom>
          <a:noFill/>
          <a:ln>
            <a:noFill/>
          </a:ln>
        </p:spPr>
      </p:pic>
      <p:grpSp>
        <p:nvGrpSpPr>
          <p:cNvPr id="420" name="Google Shape;420;p37"/>
          <p:cNvGrpSpPr/>
          <p:nvPr/>
        </p:nvGrpSpPr>
        <p:grpSpPr>
          <a:xfrm>
            <a:off x="564149" y="107977"/>
            <a:ext cx="1560225" cy="676400"/>
            <a:chOff x="1099625" y="656725"/>
            <a:chExt cx="1560225" cy="676400"/>
          </a:xfrm>
        </p:grpSpPr>
        <p:sp>
          <p:nvSpPr>
            <p:cNvPr id="421" name="Google Shape;421;p37"/>
            <p:cNvSpPr/>
            <p:nvPr/>
          </p:nvSpPr>
          <p:spPr>
            <a:xfrm rot="10800000">
              <a:off x="2073050" y="656725"/>
              <a:ext cx="586800" cy="58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22" name="Google Shape;422;p37"/>
            <p:cNvSpPr/>
            <p:nvPr/>
          </p:nvSpPr>
          <p:spPr>
            <a:xfrm rot="10800000">
              <a:off x="1099625" y="11063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423" name="Google Shape;423;p37"/>
          <p:cNvGrpSpPr/>
          <p:nvPr/>
        </p:nvGrpSpPr>
        <p:grpSpPr>
          <a:xfrm>
            <a:off x="3382076" y="4235676"/>
            <a:ext cx="2068900" cy="585657"/>
            <a:chOff x="1397425" y="3751725"/>
            <a:chExt cx="2068900" cy="648825"/>
          </a:xfrm>
        </p:grpSpPr>
        <p:sp>
          <p:nvSpPr>
            <p:cNvPr id="424" name="Google Shape;424;p37"/>
            <p:cNvSpPr/>
            <p:nvPr/>
          </p:nvSpPr>
          <p:spPr>
            <a:xfrm rot="10800000">
              <a:off x="1397425" y="3751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25" name="Google Shape;425;p37"/>
            <p:cNvSpPr/>
            <p:nvPr/>
          </p:nvSpPr>
          <p:spPr>
            <a:xfrm rot="10800000">
              <a:off x="3124850" y="375172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26" name="Google Shape;426;p37"/>
            <p:cNvSpPr/>
            <p:nvPr/>
          </p:nvSpPr>
          <p:spPr>
            <a:xfrm rot="10800000">
              <a:off x="3388025" y="43225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5" name="Google Shape;345;p32"/>
          <p:cNvSpPr txBox="1">
            <a:spLocks noGrp="1"/>
          </p:cNvSpPr>
          <p:nvPr>
            <p:ph type="title"/>
          </p:nvPr>
        </p:nvSpPr>
        <p:spPr>
          <a:xfrm>
            <a:off x="720000" y="80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Data Overview</a:t>
            </a:r>
            <a:endParaRPr sz="3200" dirty="0"/>
          </a:p>
        </p:txBody>
      </p:sp>
      <p:sp>
        <p:nvSpPr>
          <p:cNvPr id="349" name="Google Shape;349;p32"/>
          <p:cNvSpPr/>
          <p:nvPr/>
        </p:nvSpPr>
        <p:spPr>
          <a:xfrm rot="10800000" flipH="1">
            <a:off x="5620375" y="3186700"/>
            <a:ext cx="4184100" cy="4184100"/>
          </a:xfrm>
          <a:prstGeom prst="ellipse">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350" name="Google Shape;350;p32"/>
          <p:cNvSpPr/>
          <p:nvPr/>
        </p:nvSpPr>
        <p:spPr>
          <a:xfrm rot="10800000">
            <a:off x="7882692" y="911497"/>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351" name="Google Shape;351;p32"/>
          <p:cNvSpPr/>
          <p:nvPr/>
        </p:nvSpPr>
        <p:spPr>
          <a:xfrm rot="10800000">
            <a:off x="827525" y="43173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pic>
        <p:nvPicPr>
          <p:cNvPr id="352" name="Google Shape;352;p32"/>
          <p:cNvPicPr preferRelativeResize="0"/>
          <p:nvPr/>
        </p:nvPicPr>
        <p:blipFill>
          <a:blip r:embed="rId3">
            <a:alphaModFix/>
          </a:blip>
          <a:stretch>
            <a:fillRect/>
          </a:stretch>
        </p:blipFill>
        <p:spPr>
          <a:xfrm>
            <a:off x="6894296" y="1451343"/>
            <a:ext cx="1130910" cy="2044892"/>
          </a:xfrm>
          <a:prstGeom prst="rect">
            <a:avLst/>
          </a:prstGeom>
          <a:noFill/>
          <a:ln>
            <a:noFill/>
          </a:ln>
        </p:spPr>
      </p:pic>
      <p:sp>
        <p:nvSpPr>
          <p:cNvPr id="2" name="Rectangle 1">
            <a:extLst>
              <a:ext uri="{FF2B5EF4-FFF2-40B4-BE49-F238E27FC236}">
                <a16:creationId xmlns:a16="http://schemas.microsoft.com/office/drawing/2014/main" id="{844C47B2-53A7-4094-9BEF-4F7AD289DC55}"/>
              </a:ext>
            </a:extLst>
          </p:cNvPr>
          <p:cNvSpPr>
            <a:spLocks noChangeArrowheads="1"/>
          </p:cNvSpPr>
          <p:nvPr/>
        </p:nvSpPr>
        <p:spPr bwMode="auto">
          <a:xfrm>
            <a:off x="389361" y="674650"/>
            <a:ext cx="843191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Comprehensive data on a variety of restaurants listed on Zomato in numerous cities across the globe can be found in the Zomato Restaurants Dataset. The dataset offers important characteristics that may be used to examine the restaurant's general performance, clientele, and level of popularity.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600" b="1" i="0" u="none" strike="noStrike" cap="none" normalizeH="0" baseline="0" dirty="0">
                <a:ln>
                  <a:noFill/>
                </a:ln>
                <a:solidFill>
                  <a:schemeClr val="tx1"/>
                </a:solidFill>
                <a:effectLst/>
                <a:latin typeface="Arial" panose="020B0604020202020204" pitchFamily="34" charset="0"/>
              </a:rPr>
              <a:t>Important Dataset Features:</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Restaurant Name</a:t>
            </a:r>
            <a:r>
              <a:rPr kumimoji="0" lang="en-US" altLang="en-US" sz="1600" b="0" i="0" u="none" strike="noStrike" cap="none" normalizeH="0" baseline="0" dirty="0">
                <a:ln>
                  <a:noFill/>
                </a:ln>
                <a:solidFill>
                  <a:schemeClr val="tx1"/>
                </a:solidFill>
                <a:effectLst/>
                <a:latin typeface="Arial" panose="020B0604020202020204" pitchFamily="34" charset="0"/>
              </a:rPr>
              <a:t>: The restaurant's name.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City/Location</a:t>
            </a:r>
            <a:r>
              <a:rPr kumimoji="0" lang="en-US" altLang="en-US" sz="1600" b="0" i="0" u="none" strike="noStrike" cap="none" normalizeH="0" baseline="0" dirty="0">
                <a:ln>
                  <a:noFill/>
                </a:ln>
                <a:solidFill>
                  <a:schemeClr val="tx1"/>
                </a:solidFill>
                <a:effectLst/>
                <a:latin typeface="Arial" panose="020B0604020202020204" pitchFamily="34" charset="0"/>
              </a:rPr>
              <a:t>: The restaurant's geographic location.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Cuisine</a:t>
            </a:r>
            <a:r>
              <a:rPr kumimoji="0" lang="en-US" altLang="en-US" sz="1600" b="0" i="0" u="none" strike="noStrike" cap="none" normalizeH="0" baseline="0" dirty="0">
                <a:ln>
                  <a:noFill/>
                </a:ln>
                <a:solidFill>
                  <a:schemeClr val="tx1"/>
                </a:solidFill>
                <a:effectLst/>
                <a:latin typeface="Arial" panose="020B0604020202020204" pitchFamily="34" charset="0"/>
              </a:rPr>
              <a:t>: The kinds of food that are offered at the restaurant. </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Availability of Online Orders</a:t>
            </a:r>
            <a:r>
              <a:rPr kumimoji="0" lang="en-US" altLang="en-US" sz="1600" b="0" i="0" u="none" strike="noStrike" cap="none" normalizeH="0" baseline="0" dirty="0">
                <a:ln>
                  <a:noFill/>
                </a:ln>
                <a:solidFill>
                  <a:schemeClr val="tx1"/>
                </a:solidFill>
                <a:effectLst/>
                <a:latin typeface="Arial" panose="020B0604020202020204" pitchFamily="34" charset="0"/>
              </a:rPr>
              <a:t>: Does the restaurant allow customers to place orders online.</a:t>
            </a: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Table Booking Availability</a:t>
            </a:r>
            <a:r>
              <a:rPr kumimoji="0" lang="en-US" altLang="en-US" sz="1600" b="0" i="0" u="none" strike="noStrike" cap="none" normalizeH="0" baseline="0" dirty="0">
                <a:ln>
                  <a:noFill/>
                </a:ln>
                <a:solidFill>
                  <a:schemeClr val="tx1"/>
                </a:solidFill>
                <a:effectLst/>
                <a:latin typeface="Arial" panose="020B0604020202020204" pitchFamily="34" charset="0"/>
              </a:rPr>
              <a:t>: Shows whether or not patrons are able to make reservations </a:t>
            </a:r>
            <a:r>
              <a:rPr kumimoji="0" lang="en-US" altLang="en-US" sz="1800" b="0" i="0" u="none" strike="noStrike" cap="none" normalizeH="0" baseline="0" dirty="0">
                <a:ln>
                  <a:noFill/>
                </a:ln>
                <a:solidFill>
                  <a:schemeClr val="tx1"/>
                </a:solidFill>
                <a:effectLst/>
                <a:latin typeface="Arial" panose="020B0604020202020204" pitchFamily="34" charset="0"/>
              </a:rPr>
              <a:t>online.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9" name="Google Shape;369;p34"/>
          <p:cNvSpPr txBox="1">
            <a:spLocks noGrp="1"/>
          </p:cNvSpPr>
          <p:nvPr>
            <p:ph type="title"/>
          </p:nvPr>
        </p:nvSpPr>
        <p:spPr>
          <a:xfrm>
            <a:off x="267629" y="301587"/>
            <a:ext cx="8876371" cy="787094"/>
          </a:xfrm>
          <a:prstGeom prst="rect">
            <a:avLst/>
          </a:prstGeom>
        </p:spPr>
        <p:txBody>
          <a:bodyPr spcFirstLastPara="1" wrap="square" lIns="91425" tIns="91425" rIns="91425" bIns="91425" anchor="t" anchorCtr="0">
            <a:noAutofit/>
          </a:bodyPr>
          <a:lstStyle/>
          <a:p>
            <a:pPr lvl="0"/>
            <a:r>
              <a:rPr lang="en-US" sz="2000" b="1" dirty="0"/>
              <a:t> Percentage of Restaurants based on "Has Table booking"</a:t>
            </a:r>
            <a:br>
              <a:rPr lang="en-US" sz="2000" b="1" dirty="0"/>
            </a:br>
            <a:r>
              <a:rPr lang="en-US" sz="2000" b="1" dirty="0"/>
              <a:t>&amp; "Has Online delivery"</a:t>
            </a:r>
            <a:br>
              <a:rPr lang="en-US" sz="2400" b="1" dirty="0"/>
            </a:br>
            <a:endParaRPr sz="2400" b="1" dirty="0"/>
          </a:p>
        </p:txBody>
      </p:sp>
      <p:grpSp>
        <p:nvGrpSpPr>
          <p:cNvPr id="10" name="Group 9">
            <a:extLst>
              <a:ext uri="{FF2B5EF4-FFF2-40B4-BE49-F238E27FC236}">
                <a16:creationId xmlns:a16="http://schemas.microsoft.com/office/drawing/2014/main" id="{F56F32E9-74D6-4BC4-876A-73B130731A7F}"/>
              </a:ext>
            </a:extLst>
          </p:cNvPr>
          <p:cNvGrpSpPr/>
          <p:nvPr/>
        </p:nvGrpSpPr>
        <p:grpSpPr>
          <a:xfrm>
            <a:off x="3492723" y="1176225"/>
            <a:ext cx="5521440" cy="273192"/>
            <a:chOff x="418552" y="171659"/>
            <a:chExt cx="3520249" cy="413280"/>
          </a:xfrm>
        </p:grpSpPr>
        <p:sp>
          <p:nvSpPr>
            <p:cNvPr id="23" name="Rectangle: Rounded Corners 22">
              <a:extLst>
                <a:ext uri="{FF2B5EF4-FFF2-40B4-BE49-F238E27FC236}">
                  <a16:creationId xmlns:a16="http://schemas.microsoft.com/office/drawing/2014/main" id="{7F9C74E9-0107-4DB3-9E34-387FA5A60A77}"/>
                </a:ext>
              </a:extLst>
            </p:cNvPr>
            <p:cNvSpPr/>
            <p:nvPr/>
          </p:nvSpPr>
          <p:spPr>
            <a:xfrm>
              <a:off x="418552" y="171659"/>
              <a:ext cx="3520249" cy="4132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4" name="Rectangle: Rounded Corners 4">
              <a:extLst>
                <a:ext uri="{FF2B5EF4-FFF2-40B4-BE49-F238E27FC236}">
                  <a16:creationId xmlns:a16="http://schemas.microsoft.com/office/drawing/2014/main" id="{D8F3951D-CD85-4358-8B51-0B7E99EF947D}"/>
                </a:ext>
              </a:extLst>
            </p:cNvPr>
            <p:cNvSpPr txBox="1"/>
            <p:nvPr/>
          </p:nvSpPr>
          <p:spPr>
            <a:xfrm>
              <a:off x="438727" y="191834"/>
              <a:ext cx="3479899"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057" tIns="0" rIns="133057" bIns="0" numCol="1" spcCol="1270" anchor="ctr" anchorCtr="0">
              <a:noAutofit/>
            </a:bodyPr>
            <a:lstStyle/>
            <a:p>
              <a:pPr marL="0" lvl="0" indent="0" algn="l" defTabSz="622300">
                <a:lnSpc>
                  <a:spcPct val="90000"/>
                </a:lnSpc>
                <a:spcBef>
                  <a:spcPct val="0"/>
                </a:spcBef>
                <a:spcAft>
                  <a:spcPct val="35000"/>
                </a:spcAft>
                <a:buNone/>
              </a:pPr>
              <a:r>
                <a:rPr lang="en-US" sz="1400" b="1" kern="1200" dirty="0"/>
                <a:t>Key Insights:</a:t>
              </a:r>
              <a:endParaRPr lang="en-US" sz="1400" kern="1200" dirty="0"/>
            </a:p>
          </p:txBody>
        </p:sp>
      </p:grpSp>
      <p:grpSp>
        <p:nvGrpSpPr>
          <p:cNvPr id="11" name="Group 10">
            <a:extLst>
              <a:ext uri="{FF2B5EF4-FFF2-40B4-BE49-F238E27FC236}">
                <a16:creationId xmlns:a16="http://schemas.microsoft.com/office/drawing/2014/main" id="{7FCCB1F1-44ED-460C-BC97-90200206E777}"/>
              </a:ext>
            </a:extLst>
          </p:cNvPr>
          <p:cNvGrpSpPr/>
          <p:nvPr/>
        </p:nvGrpSpPr>
        <p:grpSpPr>
          <a:xfrm>
            <a:off x="3442146" y="3769089"/>
            <a:ext cx="5395842" cy="942474"/>
            <a:chOff x="-68006" y="851426"/>
            <a:chExt cx="5096934" cy="1278128"/>
          </a:xfrm>
        </p:grpSpPr>
        <p:sp>
          <p:nvSpPr>
            <p:cNvPr id="21" name="Rectangle 20">
              <a:extLst>
                <a:ext uri="{FF2B5EF4-FFF2-40B4-BE49-F238E27FC236}">
                  <a16:creationId xmlns:a16="http://schemas.microsoft.com/office/drawing/2014/main" id="{EFEEAEC9-6789-4FA8-A3C6-3753A173C18A}"/>
                </a:ext>
              </a:extLst>
            </p:cNvPr>
            <p:cNvSpPr/>
            <p:nvPr/>
          </p:nvSpPr>
          <p:spPr>
            <a:xfrm>
              <a:off x="0" y="938854"/>
              <a:ext cx="5028928" cy="11907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2" name="TextBox 21">
              <a:extLst>
                <a:ext uri="{FF2B5EF4-FFF2-40B4-BE49-F238E27FC236}">
                  <a16:creationId xmlns:a16="http://schemas.microsoft.com/office/drawing/2014/main" id="{4291088C-B951-442F-B4E3-F8A2CD91E501}"/>
                </a:ext>
              </a:extLst>
            </p:cNvPr>
            <p:cNvSpPr txBox="1"/>
            <p:nvPr/>
          </p:nvSpPr>
          <p:spPr>
            <a:xfrm>
              <a:off x="-68006" y="851426"/>
              <a:ext cx="5028928" cy="11907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90301" tIns="291592" rIns="390301"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Total % Restaurants has No Online Delivery: 74.34%</a:t>
              </a:r>
              <a:endParaRPr lang="en-US" sz="1400" kern="1200" dirty="0"/>
            </a:p>
            <a:p>
              <a:pPr marL="114300" lvl="1" indent="-114300" algn="l" defTabSz="622300">
                <a:lnSpc>
                  <a:spcPct val="90000"/>
                </a:lnSpc>
                <a:spcBef>
                  <a:spcPct val="0"/>
                </a:spcBef>
                <a:spcAft>
                  <a:spcPct val="15000"/>
                </a:spcAft>
                <a:buChar char="•"/>
              </a:pPr>
              <a:r>
                <a:rPr lang="en-US" sz="1400" b="1" kern="1200" dirty="0"/>
                <a:t>Total % Restaurants has Online Delivery: 25.66%</a:t>
              </a:r>
              <a:endParaRPr lang="en-US" sz="1400" kern="1200" dirty="0"/>
            </a:p>
          </p:txBody>
        </p:sp>
      </p:grpSp>
      <p:grpSp>
        <p:nvGrpSpPr>
          <p:cNvPr id="12" name="Group 11">
            <a:extLst>
              <a:ext uri="{FF2B5EF4-FFF2-40B4-BE49-F238E27FC236}">
                <a16:creationId xmlns:a16="http://schemas.microsoft.com/office/drawing/2014/main" id="{AB083939-669B-4FDE-A4DC-6D476B6545E7}"/>
              </a:ext>
            </a:extLst>
          </p:cNvPr>
          <p:cNvGrpSpPr/>
          <p:nvPr/>
        </p:nvGrpSpPr>
        <p:grpSpPr>
          <a:xfrm>
            <a:off x="3492724" y="3297927"/>
            <a:ext cx="2078736" cy="317144"/>
            <a:chOff x="251446" y="732214"/>
            <a:chExt cx="3520249" cy="413280"/>
          </a:xfrm>
        </p:grpSpPr>
        <p:sp>
          <p:nvSpPr>
            <p:cNvPr id="19" name="Rectangle: Rounded Corners 18">
              <a:extLst>
                <a:ext uri="{FF2B5EF4-FFF2-40B4-BE49-F238E27FC236}">
                  <a16:creationId xmlns:a16="http://schemas.microsoft.com/office/drawing/2014/main" id="{29130E01-1005-4CB5-AE7C-D81A4F84AB1C}"/>
                </a:ext>
              </a:extLst>
            </p:cNvPr>
            <p:cNvSpPr/>
            <p:nvPr/>
          </p:nvSpPr>
          <p:spPr>
            <a:xfrm>
              <a:off x="251446" y="732214"/>
              <a:ext cx="3520249" cy="4132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20" name="Rectangle: Rounded Corners 8">
              <a:extLst>
                <a:ext uri="{FF2B5EF4-FFF2-40B4-BE49-F238E27FC236}">
                  <a16:creationId xmlns:a16="http://schemas.microsoft.com/office/drawing/2014/main" id="{7A32C254-F684-4004-B58F-27C41866D6A3}"/>
                </a:ext>
              </a:extLst>
            </p:cNvPr>
            <p:cNvSpPr txBox="1"/>
            <p:nvPr/>
          </p:nvSpPr>
          <p:spPr>
            <a:xfrm>
              <a:off x="271621" y="752389"/>
              <a:ext cx="3479899"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057" tIns="0" rIns="133057" bIns="0" numCol="1" spcCol="1270" anchor="ctr" anchorCtr="0">
              <a:noAutofit/>
            </a:bodyPr>
            <a:lstStyle/>
            <a:p>
              <a:pPr marL="0" lvl="0" indent="0" algn="l" defTabSz="622300">
                <a:lnSpc>
                  <a:spcPct val="90000"/>
                </a:lnSpc>
                <a:spcBef>
                  <a:spcPct val="0"/>
                </a:spcBef>
                <a:spcAft>
                  <a:spcPct val="35000"/>
                </a:spcAft>
                <a:buNone/>
              </a:pPr>
              <a:r>
                <a:rPr lang="en-US" sz="1400" b="1" kern="1200" dirty="0"/>
                <a:t>Has Online Delivery :</a:t>
              </a:r>
              <a:endParaRPr lang="en-US" sz="1400" kern="1200" dirty="0"/>
            </a:p>
          </p:txBody>
        </p:sp>
      </p:grpSp>
      <p:grpSp>
        <p:nvGrpSpPr>
          <p:cNvPr id="13" name="Group 12">
            <a:extLst>
              <a:ext uri="{FF2B5EF4-FFF2-40B4-BE49-F238E27FC236}">
                <a16:creationId xmlns:a16="http://schemas.microsoft.com/office/drawing/2014/main" id="{D47B8128-945B-4C13-BF0B-8AE40B117B92}"/>
              </a:ext>
            </a:extLst>
          </p:cNvPr>
          <p:cNvGrpSpPr/>
          <p:nvPr/>
        </p:nvGrpSpPr>
        <p:grpSpPr>
          <a:xfrm>
            <a:off x="3461079" y="2035338"/>
            <a:ext cx="5553084" cy="898365"/>
            <a:chOff x="-28821" y="2243465"/>
            <a:chExt cx="5057749" cy="1359029"/>
          </a:xfrm>
        </p:grpSpPr>
        <p:sp>
          <p:nvSpPr>
            <p:cNvPr id="17" name="Rectangle 16">
              <a:extLst>
                <a:ext uri="{FF2B5EF4-FFF2-40B4-BE49-F238E27FC236}">
                  <a16:creationId xmlns:a16="http://schemas.microsoft.com/office/drawing/2014/main" id="{B552D6B2-E399-43F6-B6EE-500D08651139}"/>
                </a:ext>
              </a:extLst>
            </p:cNvPr>
            <p:cNvSpPr/>
            <p:nvPr/>
          </p:nvSpPr>
          <p:spPr>
            <a:xfrm>
              <a:off x="0" y="2411794"/>
              <a:ext cx="5028928" cy="11907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8" name="TextBox 17">
              <a:extLst>
                <a:ext uri="{FF2B5EF4-FFF2-40B4-BE49-F238E27FC236}">
                  <a16:creationId xmlns:a16="http://schemas.microsoft.com/office/drawing/2014/main" id="{7302AFD1-86A4-4963-A255-C6BE61C0B80E}"/>
                </a:ext>
              </a:extLst>
            </p:cNvPr>
            <p:cNvSpPr txBox="1"/>
            <p:nvPr/>
          </p:nvSpPr>
          <p:spPr>
            <a:xfrm>
              <a:off x="-28821" y="2243465"/>
              <a:ext cx="5028928" cy="11907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90301" tIns="291592" rIns="390301" bIns="99568" numCol="1" spcCol="1270" anchor="t" anchorCtr="0">
              <a:noAutofit/>
            </a:bodyPr>
            <a:lstStyle/>
            <a:p>
              <a:pPr marL="114300" lvl="1" indent="-114300" algn="l" defTabSz="622300">
                <a:lnSpc>
                  <a:spcPct val="90000"/>
                </a:lnSpc>
                <a:spcBef>
                  <a:spcPct val="0"/>
                </a:spcBef>
                <a:spcAft>
                  <a:spcPct val="15000"/>
                </a:spcAft>
                <a:buChar char="•"/>
              </a:pPr>
              <a:r>
                <a:rPr lang="en-US" sz="1400" b="1" kern="1200" dirty="0"/>
                <a:t>Total % Restaurants has  No Table Booking: 87.88%</a:t>
              </a:r>
              <a:endParaRPr lang="en-US" sz="1400" kern="1200" dirty="0"/>
            </a:p>
            <a:p>
              <a:pPr marL="114300" lvl="1" indent="-114300" algn="l" defTabSz="622300">
                <a:lnSpc>
                  <a:spcPct val="90000"/>
                </a:lnSpc>
                <a:spcBef>
                  <a:spcPct val="0"/>
                </a:spcBef>
                <a:spcAft>
                  <a:spcPct val="15000"/>
                </a:spcAft>
                <a:buChar char="•"/>
              </a:pPr>
              <a:r>
                <a:rPr lang="en-US" sz="1400" b="1" kern="1200" dirty="0"/>
                <a:t>Total % Restaurants has Table Booking : 12.12%</a:t>
              </a:r>
              <a:endParaRPr lang="en-US" sz="1400" kern="1200" dirty="0"/>
            </a:p>
          </p:txBody>
        </p:sp>
      </p:grpSp>
      <p:grpSp>
        <p:nvGrpSpPr>
          <p:cNvPr id="14" name="Group 13">
            <a:extLst>
              <a:ext uri="{FF2B5EF4-FFF2-40B4-BE49-F238E27FC236}">
                <a16:creationId xmlns:a16="http://schemas.microsoft.com/office/drawing/2014/main" id="{1A3DC9FA-6A08-4838-9A7B-5E1198D145A7}"/>
              </a:ext>
            </a:extLst>
          </p:cNvPr>
          <p:cNvGrpSpPr/>
          <p:nvPr/>
        </p:nvGrpSpPr>
        <p:grpSpPr>
          <a:xfrm>
            <a:off x="3480811" y="1713652"/>
            <a:ext cx="2078736" cy="273192"/>
            <a:chOff x="251446" y="2205154"/>
            <a:chExt cx="3520249" cy="413280"/>
          </a:xfrm>
        </p:grpSpPr>
        <p:sp>
          <p:nvSpPr>
            <p:cNvPr id="15" name="Rectangle: Rounded Corners 14">
              <a:extLst>
                <a:ext uri="{FF2B5EF4-FFF2-40B4-BE49-F238E27FC236}">
                  <a16:creationId xmlns:a16="http://schemas.microsoft.com/office/drawing/2014/main" id="{3A030058-5F33-42F4-B4A8-AB89EB20D933}"/>
                </a:ext>
              </a:extLst>
            </p:cNvPr>
            <p:cNvSpPr/>
            <p:nvPr/>
          </p:nvSpPr>
          <p:spPr>
            <a:xfrm>
              <a:off x="251446" y="2205154"/>
              <a:ext cx="3520249" cy="413280"/>
            </a:xfrm>
            <a:prstGeom prst="roundRect">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6" name="Rectangle: Rounded Corners 12">
              <a:extLst>
                <a:ext uri="{FF2B5EF4-FFF2-40B4-BE49-F238E27FC236}">
                  <a16:creationId xmlns:a16="http://schemas.microsoft.com/office/drawing/2014/main" id="{6EBCDCC0-A803-4491-81EB-2143B66FB7B6}"/>
                </a:ext>
              </a:extLst>
            </p:cNvPr>
            <p:cNvSpPr txBox="1"/>
            <p:nvPr/>
          </p:nvSpPr>
          <p:spPr>
            <a:xfrm>
              <a:off x="271621" y="2225329"/>
              <a:ext cx="3479899" cy="3729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33057" tIns="0" rIns="133057" bIns="0" numCol="1" spcCol="1270" anchor="ctr" anchorCtr="0">
              <a:noAutofit/>
            </a:bodyPr>
            <a:lstStyle/>
            <a:p>
              <a:pPr marL="0" lvl="0" indent="0" algn="l" defTabSz="622300">
                <a:lnSpc>
                  <a:spcPct val="90000"/>
                </a:lnSpc>
                <a:spcBef>
                  <a:spcPct val="0"/>
                </a:spcBef>
                <a:spcAft>
                  <a:spcPct val="35000"/>
                </a:spcAft>
                <a:buNone/>
              </a:pPr>
              <a:r>
                <a:rPr lang="en-US" sz="1400" b="1" kern="1200" dirty="0"/>
                <a:t>Has Table Booking:</a:t>
              </a:r>
              <a:endParaRPr lang="en-US" sz="1400" kern="1200" dirty="0"/>
            </a:p>
          </p:txBody>
        </p:sp>
      </p:grpSp>
      <p:pic>
        <p:nvPicPr>
          <p:cNvPr id="26" name="Picture 25">
            <a:extLst>
              <a:ext uri="{FF2B5EF4-FFF2-40B4-BE49-F238E27FC236}">
                <a16:creationId xmlns:a16="http://schemas.microsoft.com/office/drawing/2014/main" id="{CD660DFF-D1F8-4F1D-96C1-F5293D4B1923}"/>
              </a:ext>
            </a:extLst>
          </p:cNvPr>
          <p:cNvPicPr>
            <a:picLocks noChangeAspect="1"/>
          </p:cNvPicPr>
          <p:nvPr/>
        </p:nvPicPr>
        <p:blipFill>
          <a:blip r:embed="rId3"/>
          <a:stretch>
            <a:fillRect/>
          </a:stretch>
        </p:blipFill>
        <p:spPr>
          <a:xfrm>
            <a:off x="129836" y="3081348"/>
            <a:ext cx="3230051" cy="2062152"/>
          </a:xfrm>
          <a:prstGeom prst="rect">
            <a:avLst/>
          </a:prstGeom>
        </p:spPr>
      </p:pic>
      <p:pic>
        <p:nvPicPr>
          <p:cNvPr id="27" name="Picture 26">
            <a:extLst>
              <a:ext uri="{FF2B5EF4-FFF2-40B4-BE49-F238E27FC236}">
                <a16:creationId xmlns:a16="http://schemas.microsoft.com/office/drawing/2014/main" id="{F2D250D4-80CB-483F-9F1B-0C13912D62C3}"/>
              </a:ext>
            </a:extLst>
          </p:cNvPr>
          <p:cNvPicPr>
            <a:picLocks noChangeAspect="1"/>
          </p:cNvPicPr>
          <p:nvPr/>
        </p:nvPicPr>
        <p:blipFill>
          <a:blip r:embed="rId4"/>
          <a:stretch>
            <a:fillRect/>
          </a:stretch>
        </p:blipFill>
        <p:spPr>
          <a:xfrm>
            <a:off x="129837" y="1088680"/>
            <a:ext cx="3230050" cy="186436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pic>
        <p:nvPicPr>
          <p:cNvPr id="3" name="Picture 2">
            <a:extLst>
              <a:ext uri="{FF2B5EF4-FFF2-40B4-BE49-F238E27FC236}">
                <a16:creationId xmlns:a16="http://schemas.microsoft.com/office/drawing/2014/main" id="{676D7647-DEBD-4376-A0C0-196776856989}"/>
              </a:ext>
            </a:extLst>
          </p:cNvPr>
          <p:cNvPicPr>
            <a:picLocks noChangeAspect="1"/>
          </p:cNvPicPr>
          <p:nvPr/>
        </p:nvPicPr>
        <p:blipFill>
          <a:blip r:embed="rId3"/>
          <a:stretch>
            <a:fillRect/>
          </a:stretch>
        </p:blipFill>
        <p:spPr>
          <a:xfrm>
            <a:off x="4976037" y="0"/>
            <a:ext cx="4167963" cy="2253526"/>
          </a:xfrm>
          <a:prstGeom prst="rect">
            <a:avLst/>
          </a:prstGeom>
        </p:spPr>
      </p:pic>
      <p:pic>
        <p:nvPicPr>
          <p:cNvPr id="4" name="Picture 3">
            <a:extLst>
              <a:ext uri="{FF2B5EF4-FFF2-40B4-BE49-F238E27FC236}">
                <a16:creationId xmlns:a16="http://schemas.microsoft.com/office/drawing/2014/main" id="{BCE1A015-206D-4EE5-AD64-9C452BC04BD5}"/>
              </a:ext>
            </a:extLst>
          </p:cNvPr>
          <p:cNvPicPr>
            <a:picLocks noChangeAspect="1"/>
          </p:cNvPicPr>
          <p:nvPr/>
        </p:nvPicPr>
        <p:blipFill>
          <a:blip r:embed="rId4"/>
          <a:stretch>
            <a:fillRect/>
          </a:stretch>
        </p:blipFill>
        <p:spPr>
          <a:xfrm>
            <a:off x="0" y="2784530"/>
            <a:ext cx="4016417" cy="2358970"/>
          </a:xfrm>
          <a:prstGeom prst="rect">
            <a:avLst/>
          </a:prstGeom>
          <a:ln w="28575">
            <a:noFill/>
          </a:ln>
        </p:spPr>
      </p:pic>
      <p:sp>
        <p:nvSpPr>
          <p:cNvPr id="5" name="Speech Bubble: Rectangle 4">
            <a:extLst>
              <a:ext uri="{FF2B5EF4-FFF2-40B4-BE49-F238E27FC236}">
                <a16:creationId xmlns:a16="http://schemas.microsoft.com/office/drawing/2014/main" id="{E2300AD3-C15E-4873-B8F6-99009ADB6C44}"/>
              </a:ext>
            </a:extLst>
          </p:cNvPr>
          <p:cNvSpPr/>
          <p:nvPr/>
        </p:nvSpPr>
        <p:spPr>
          <a:xfrm>
            <a:off x="151547" y="144790"/>
            <a:ext cx="4016417" cy="543700"/>
          </a:xfrm>
          <a:prstGeom prst="wedgeRectCallout">
            <a:avLst>
              <a:gd name="adj1" fmla="val -36809"/>
              <a:gd name="adj2" fmla="val 95983"/>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dirty="0">
              <a:solidFill>
                <a:schemeClr val="bg1"/>
              </a:solidFill>
              <a:ea typeface="Cambria" panose="02040503050406030204" pitchFamily="18" charset="0"/>
            </a:endParaRPr>
          </a:p>
          <a:p>
            <a:pPr algn="ctr"/>
            <a:r>
              <a:rPr lang="en-US" b="1" dirty="0">
                <a:solidFill>
                  <a:schemeClr val="bg1"/>
                </a:solidFill>
                <a:ea typeface="Cambria" panose="02040503050406030204" pitchFamily="18" charset="0"/>
              </a:rPr>
              <a:t>Number of Restaurants based on Country and City Analysis</a:t>
            </a:r>
            <a:endParaRPr lang="en-IN" b="1" dirty="0">
              <a:solidFill>
                <a:schemeClr val="bg1"/>
              </a:solidFill>
              <a:ea typeface="Cambria" panose="02040503050406030204" pitchFamily="18" charset="0"/>
            </a:endParaRPr>
          </a:p>
          <a:p>
            <a:pPr algn="ctr"/>
            <a:endParaRPr lang="en-IN" dirty="0"/>
          </a:p>
        </p:txBody>
      </p:sp>
      <p:sp>
        <p:nvSpPr>
          <p:cNvPr id="6" name="Rectangle 5">
            <a:extLst>
              <a:ext uri="{FF2B5EF4-FFF2-40B4-BE49-F238E27FC236}">
                <a16:creationId xmlns:a16="http://schemas.microsoft.com/office/drawing/2014/main" id="{1B5AFA6A-BB13-4DF7-85BD-F25C3C8943B0}"/>
              </a:ext>
            </a:extLst>
          </p:cNvPr>
          <p:cNvSpPr/>
          <p:nvPr/>
        </p:nvSpPr>
        <p:spPr>
          <a:xfrm>
            <a:off x="0" y="995885"/>
            <a:ext cx="4725371" cy="1569660"/>
          </a:xfrm>
          <a:prstGeom prst="rect">
            <a:avLst/>
          </a:prstGeom>
        </p:spPr>
        <p:txBody>
          <a:bodyPr wrap="square">
            <a:spAutoFit/>
          </a:bodyPr>
          <a:lstStyle/>
          <a:p>
            <a:pPr>
              <a:buFont typeface="Arial" panose="020B0604020202020204" pitchFamily="34" charset="0"/>
              <a:buChar char="•"/>
            </a:pPr>
            <a:r>
              <a:rPr lang="en-US" sz="1200" dirty="0">
                <a:solidFill>
                  <a:srgbClr val="002060"/>
                </a:solidFill>
              </a:rPr>
              <a:t>Zomato's largest presence is in </a:t>
            </a:r>
            <a:r>
              <a:rPr lang="en-US" sz="1200" b="1" dirty="0">
                <a:solidFill>
                  <a:srgbClr val="002060"/>
                </a:solidFill>
              </a:rPr>
              <a:t>India</a:t>
            </a:r>
            <a:r>
              <a:rPr lang="en-US" sz="1200" dirty="0">
                <a:solidFill>
                  <a:srgbClr val="002060"/>
                </a:solidFill>
              </a:rPr>
              <a:t>, where it has captured the majority of the restaurant market. This is followed by the </a:t>
            </a:r>
            <a:r>
              <a:rPr lang="en-US" sz="1200" b="1" dirty="0">
                <a:solidFill>
                  <a:srgbClr val="002060"/>
                </a:solidFill>
              </a:rPr>
              <a:t>United States</a:t>
            </a:r>
            <a:r>
              <a:rPr lang="en-US" sz="1200" dirty="0">
                <a:solidFill>
                  <a:srgbClr val="002060"/>
                </a:solidFill>
              </a:rPr>
              <a:t> and </a:t>
            </a:r>
            <a:r>
              <a:rPr lang="en-US" sz="1200" b="1" dirty="0">
                <a:solidFill>
                  <a:srgbClr val="002060"/>
                </a:solidFill>
              </a:rPr>
              <a:t>United Kingdom</a:t>
            </a:r>
            <a:r>
              <a:rPr lang="en-US" sz="1200" dirty="0">
                <a:solidFill>
                  <a:srgbClr val="002060"/>
                </a:solidFill>
              </a:rPr>
              <a:t>, where the platform has established itself as a reliable source for restaurant discovery and dining experiences.</a:t>
            </a:r>
          </a:p>
          <a:p>
            <a:pPr>
              <a:buFont typeface="Arial" panose="020B0604020202020204" pitchFamily="34" charset="0"/>
              <a:buChar char="•"/>
            </a:pPr>
            <a:r>
              <a:rPr lang="en-US" sz="1200" b="1" dirty="0">
                <a:solidFill>
                  <a:srgbClr val="002060"/>
                </a:solidFill>
              </a:rPr>
              <a:t>Emerging markets</a:t>
            </a:r>
            <a:r>
              <a:rPr lang="en-US" sz="1200" dirty="0">
                <a:solidFill>
                  <a:srgbClr val="002060"/>
                </a:solidFill>
              </a:rPr>
              <a:t> like the UAE and Australia show potential for growth, as evidenced by the number of listings, which are steadily increasing.</a:t>
            </a:r>
          </a:p>
        </p:txBody>
      </p:sp>
      <p:grpSp>
        <p:nvGrpSpPr>
          <p:cNvPr id="7" name="Group 6">
            <a:extLst>
              <a:ext uri="{FF2B5EF4-FFF2-40B4-BE49-F238E27FC236}">
                <a16:creationId xmlns:a16="http://schemas.microsoft.com/office/drawing/2014/main" id="{183DD8BC-55AE-47CF-9875-AD41A0EBEF00}"/>
              </a:ext>
            </a:extLst>
          </p:cNvPr>
          <p:cNvGrpSpPr/>
          <p:nvPr/>
        </p:nvGrpSpPr>
        <p:grpSpPr>
          <a:xfrm>
            <a:off x="4203792" y="2350989"/>
            <a:ext cx="4431102" cy="289892"/>
            <a:chOff x="290389" y="96668"/>
            <a:chExt cx="4281609" cy="295200"/>
          </a:xfrm>
        </p:grpSpPr>
        <p:sp>
          <p:nvSpPr>
            <p:cNvPr id="26" name="Rectangle: Rounded Corners 25">
              <a:extLst>
                <a:ext uri="{FF2B5EF4-FFF2-40B4-BE49-F238E27FC236}">
                  <a16:creationId xmlns:a16="http://schemas.microsoft.com/office/drawing/2014/main" id="{6F6121F2-02E1-4404-8A6E-C10F4D790A09}"/>
                </a:ext>
              </a:extLst>
            </p:cNvPr>
            <p:cNvSpPr/>
            <p:nvPr/>
          </p:nvSpPr>
          <p:spPr>
            <a:xfrm>
              <a:off x="304799" y="96668"/>
              <a:ext cx="4267199"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9B047F2F-ACE1-40CC-A3D8-6DCC077B789E}"/>
                </a:ext>
              </a:extLst>
            </p:cNvPr>
            <p:cNvSpPr txBox="1"/>
            <p:nvPr/>
          </p:nvSpPr>
          <p:spPr>
            <a:xfrm>
              <a:off x="290389" y="142644"/>
              <a:ext cx="4267199" cy="23610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50" b="1" kern="1200" dirty="0"/>
                <a:t>Key Insights</a:t>
              </a:r>
              <a:r>
                <a:rPr lang="en-US" sz="900" b="1" kern="1200" dirty="0"/>
                <a:t>:</a:t>
              </a:r>
              <a:endParaRPr lang="en-US" sz="900" kern="1200" dirty="0"/>
            </a:p>
          </p:txBody>
        </p:sp>
      </p:grpSp>
      <p:grpSp>
        <p:nvGrpSpPr>
          <p:cNvPr id="8" name="Group 7">
            <a:extLst>
              <a:ext uri="{FF2B5EF4-FFF2-40B4-BE49-F238E27FC236}">
                <a16:creationId xmlns:a16="http://schemas.microsoft.com/office/drawing/2014/main" id="{1F65470B-D393-4EA1-A9F5-619E97C65E1F}"/>
              </a:ext>
            </a:extLst>
          </p:cNvPr>
          <p:cNvGrpSpPr/>
          <p:nvPr/>
        </p:nvGrpSpPr>
        <p:grpSpPr>
          <a:xfrm>
            <a:off x="3690277" y="2695976"/>
            <a:ext cx="5217131" cy="660844"/>
            <a:chOff x="-509972" y="529372"/>
            <a:chExt cx="6605971" cy="877246"/>
          </a:xfrm>
        </p:grpSpPr>
        <p:sp>
          <p:nvSpPr>
            <p:cNvPr id="24" name="Rectangle 23">
              <a:extLst>
                <a:ext uri="{FF2B5EF4-FFF2-40B4-BE49-F238E27FC236}">
                  <a16:creationId xmlns:a16="http://schemas.microsoft.com/office/drawing/2014/main" id="{BD830D2A-9CD0-424A-8CED-F04D7F4F920C}"/>
                </a:ext>
              </a:extLst>
            </p:cNvPr>
            <p:cNvSpPr/>
            <p:nvPr/>
          </p:nvSpPr>
          <p:spPr>
            <a:xfrm>
              <a:off x="0" y="697868"/>
              <a:ext cx="6095999" cy="70875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5" name="TextBox 24">
              <a:extLst>
                <a:ext uri="{FF2B5EF4-FFF2-40B4-BE49-F238E27FC236}">
                  <a16:creationId xmlns:a16="http://schemas.microsoft.com/office/drawing/2014/main" id="{4E2E30C1-2701-4E37-9D02-4518DA62C776}"/>
                </a:ext>
              </a:extLst>
            </p:cNvPr>
            <p:cNvSpPr txBox="1"/>
            <p:nvPr/>
          </p:nvSpPr>
          <p:spPr>
            <a:xfrm>
              <a:off x="-509972" y="529372"/>
              <a:ext cx="6605971" cy="85829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900" kern="1200" dirty="0"/>
                <a:t>India represents the largest market for Zomato, with a significant number of restaurants listed in major cities like New Delhi, Gurgaon , and Noida.</a:t>
              </a:r>
            </a:p>
            <a:p>
              <a:pPr marL="57150" lvl="1" indent="-57150" algn="l" defTabSz="444500">
                <a:lnSpc>
                  <a:spcPct val="90000"/>
                </a:lnSpc>
                <a:spcBef>
                  <a:spcPct val="0"/>
                </a:spcBef>
                <a:spcAft>
                  <a:spcPct val="15000"/>
                </a:spcAft>
                <a:buChar char="•"/>
              </a:pPr>
              <a:r>
                <a:rPr lang="en-US" sz="900" b="1" kern="1200" dirty="0"/>
                <a:t>Total Restaurants:</a:t>
              </a:r>
              <a:r>
                <a:rPr lang="en-US" sz="900" kern="1200" dirty="0"/>
                <a:t> </a:t>
              </a:r>
              <a:r>
                <a:rPr lang="en-US" sz="900" b="1" kern="1200" dirty="0"/>
                <a:t>8652</a:t>
              </a:r>
              <a:endParaRPr lang="en-US" sz="900" kern="1200" dirty="0"/>
            </a:p>
          </p:txBody>
        </p:sp>
      </p:grpSp>
      <p:grpSp>
        <p:nvGrpSpPr>
          <p:cNvPr id="9" name="Group 8">
            <a:extLst>
              <a:ext uri="{FF2B5EF4-FFF2-40B4-BE49-F238E27FC236}">
                <a16:creationId xmlns:a16="http://schemas.microsoft.com/office/drawing/2014/main" id="{EA29CDC6-BDB1-437E-AD4F-95561E784649}"/>
              </a:ext>
            </a:extLst>
          </p:cNvPr>
          <p:cNvGrpSpPr/>
          <p:nvPr/>
        </p:nvGrpSpPr>
        <p:grpSpPr>
          <a:xfrm>
            <a:off x="4203792" y="2716099"/>
            <a:ext cx="1419481" cy="188053"/>
            <a:chOff x="304799" y="550268"/>
            <a:chExt cx="4267199" cy="295200"/>
          </a:xfrm>
        </p:grpSpPr>
        <p:sp>
          <p:nvSpPr>
            <p:cNvPr id="22" name="Rectangle: Rounded Corners 21">
              <a:extLst>
                <a:ext uri="{FF2B5EF4-FFF2-40B4-BE49-F238E27FC236}">
                  <a16:creationId xmlns:a16="http://schemas.microsoft.com/office/drawing/2014/main" id="{D9FF861B-8CD7-4907-BC11-5D65ADFFF0C8}"/>
                </a:ext>
              </a:extLst>
            </p:cNvPr>
            <p:cNvSpPr/>
            <p:nvPr/>
          </p:nvSpPr>
          <p:spPr>
            <a:xfrm>
              <a:off x="304799" y="550268"/>
              <a:ext cx="4267199"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3" name="Rectangle: Rounded Corners 8">
              <a:extLst>
                <a:ext uri="{FF2B5EF4-FFF2-40B4-BE49-F238E27FC236}">
                  <a16:creationId xmlns:a16="http://schemas.microsoft.com/office/drawing/2014/main" id="{5EA2EC8B-0D0B-447B-8D13-3BCB9CA6B83E}"/>
                </a:ext>
              </a:extLst>
            </p:cNvPr>
            <p:cNvSpPr txBox="1"/>
            <p:nvPr/>
          </p:nvSpPr>
          <p:spPr>
            <a:xfrm>
              <a:off x="319209" y="564678"/>
              <a:ext cx="4238379"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kern="1200" dirty="0"/>
                <a:t>India:</a:t>
              </a:r>
              <a:endParaRPr lang="en-US" sz="1000" kern="1200" dirty="0"/>
            </a:p>
          </p:txBody>
        </p:sp>
      </p:grpSp>
      <p:grpSp>
        <p:nvGrpSpPr>
          <p:cNvPr id="10" name="Group 9">
            <a:extLst>
              <a:ext uri="{FF2B5EF4-FFF2-40B4-BE49-F238E27FC236}">
                <a16:creationId xmlns:a16="http://schemas.microsoft.com/office/drawing/2014/main" id="{987CB8B4-868B-4669-A646-5D457E70B9ED}"/>
              </a:ext>
            </a:extLst>
          </p:cNvPr>
          <p:cNvGrpSpPr/>
          <p:nvPr/>
        </p:nvGrpSpPr>
        <p:grpSpPr>
          <a:xfrm>
            <a:off x="3704353" y="3469472"/>
            <a:ext cx="5203056" cy="646566"/>
            <a:chOff x="-470603" y="1510790"/>
            <a:chExt cx="6566602" cy="806178"/>
          </a:xfrm>
        </p:grpSpPr>
        <p:sp>
          <p:nvSpPr>
            <p:cNvPr id="20" name="Rectangle 19">
              <a:extLst>
                <a:ext uri="{FF2B5EF4-FFF2-40B4-BE49-F238E27FC236}">
                  <a16:creationId xmlns:a16="http://schemas.microsoft.com/office/drawing/2014/main" id="{36874494-EA41-464E-BABE-4C57580FD372}"/>
                </a:ext>
              </a:extLst>
            </p:cNvPr>
            <p:cNvSpPr/>
            <p:nvPr/>
          </p:nvSpPr>
          <p:spPr>
            <a:xfrm>
              <a:off x="0" y="1608218"/>
              <a:ext cx="6095999" cy="70875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6E828ED1-6B5B-4890-BEC4-3FC05EFB7E18}"/>
                </a:ext>
              </a:extLst>
            </p:cNvPr>
            <p:cNvSpPr txBox="1"/>
            <p:nvPr/>
          </p:nvSpPr>
          <p:spPr>
            <a:xfrm>
              <a:off x="-470603" y="1510790"/>
              <a:ext cx="6566602" cy="708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900" kern="1200" dirty="0"/>
                <a:t>The U.S. is another major market with a large number of high-end and diverse restaurants listed, particularly in cities like New York, Los Angeles, and Chicago.</a:t>
              </a:r>
            </a:p>
            <a:p>
              <a:pPr marL="57150" lvl="1" indent="-57150" algn="l" defTabSz="444500">
                <a:lnSpc>
                  <a:spcPct val="90000"/>
                </a:lnSpc>
                <a:spcBef>
                  <a:spcPct val="0"/>
                </a:spcBef>
                <a:spcAft>
                  <a:spcPct val="15000"/>
                </a:spcAft>
                <a:buChar char="•"/>
              </a:pPr>
              <a:r>
                <a:rPr lang="en-US" sz="900" b="1" kern="1200" dirty="0"/>
                <a:t>Total Restaurants:</a:t>
              </a:r>
              <a:r>
                <a:rPr lang="en-US" sz="900" kern="1200" dirty="0"/>
                <a:t> </a:t>
              </a:r>
              <a:r>
                <a:rPr lang="en-US" sz="900" b="1" kern="1200" dirty="0"/>
                <a:t>436</a:t>
              </a:r>
              <a:endParaRPr lang="en-US" sz="900" kern="1200" dirty="0"/>
            </a:p>
          </p:txBody>
        </p:sp>
      </p:grpSp>
      <p:grpSp>
        <p:nvGrpSpPr>
          <p:cNvPr id="11" name="Group 10">
            <a:extLst>
              <a:ext uri="{FF2B5EF4-FFF2-40B4-BE49-F238E27FC236}">
                <a16:creationId xmlns:a16="http://schemas.microsoft.com/office/drawing/2014/main" id="{B25C8040-81F8-40A1-8CA0-CD694038F305}"/>
              </a:ext>
            </a:extLst>
          </p:cNvPr>
          <p:cNvGrpSpPr/>
          <p:nvPr/>
        </p:nvGrpSpPr>
        <p:grpSpPr>
          <a:xfrm>
            <a:off x="4203792" y="3412275"/>
            <a:ext cx="1505414" cy="198093"/>
            <a:chOff x="304799" y="1460618"/>
            <a:chExt cx="4267199" cy="295200"/>
          </a:xfrm>
        </p:grpSpPr>
        <p:sp>
          <p:nvSpPr>
            <p:cNvPr id="18" name="Rectangle: Rounded Corners 17">
              <a:extLst>
                <a:ext uri="{FF2B5EF4-FFF2-40B4-BE49-F238E27FC236}">
                  <a16:creationId xmlns:a16="http://schemas.microsoft.com/office/drawing/2014/main" id="{802F4866-F997-4C67-8ED5-ACACA468BD51}"/>
                </a:ext>
              </a:extLst>
            </p:cNvPr>
            <p:cNvSpPr/>
            <p:nvPr/>
          </p:nvSpPr>
          <p:spPr>
            <a:xfrm>
              <a:off x="304799" y="1460618"/>
              <a:ext cx="4267199"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9" name="Rectangle: Rounded Corners 12">
              <a:extLst>
                <a:ext uri="{FF2B5EF4-FFF2-40B4-BE49-F238E27FC236}">
                  <a16:creationId xmlns:a16="http://schemas.microsoft.com/office/drawing/2014/main" id="{76133805-D309-423F-B9E9-88F3DE5A9AA8}"/>
                </a:ext>
              </a:extLst>
            </p:cNvPr>
            <p:cNvSpPr txBox="1"/>
            <p:nvPr/>
          </p:nvSpPr>
          <p:spPr>
            <a:xfrm>
              <a:off x="319209" y="1475028"/>
              <a:ext cx="4238379"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kern="1200" dirty="0"/>
                <a:t>United States:</a:t>
              </a:r>
              <a:endParaRPr lang="en-US" sz="1000" kern="1200" dirty="0"/>
            </a:p>
          </p:txBody>
        </p:sp>
      </p:grpSp>
      <p:grpSp>
        <p:nvGrpSpPr>
          <p:cNvPr id="12" name="Group 11">
            <a:extLst>
              <a:ext uri="{FF2B5EF4-FFF2-40B4-BE49-F238E27FC236}">
                <a16:creationId xmlns:a16="http://schemas.microsoft.com/office/drawing/2014/main" id="{BD1C9F24-27B4-407E-BEFA-74E1C7D97C45}"/>
              </a:ext>
            </a:extLst>
          </p:cNvPr>
          <p:cNvGrpSpPr/>
          <p:nvPr/>
        </p:nvGrpSpPr>
        <p:grpSpPr>
          <a:xfrm>
            <a:off x="3704354" y="4209960"/>
            <a:ext cx="5322688" cy="748573"/>
            <a:chOff x="-508779" y="2518568"/>
            <a:chExt cx="6738222" cy="732550"/>
          </a:xfrm>
        </p:grpSpPr>
        <p:sp>
          <p:nvSpPr>
            <p:cNvPr id="16" name="Rectangle 15">
              <a:extLst>
                <a:ext uri="{FF2B5EF4-FFF2-40B4-BE49-F238E27FC236}">
                  <a16:creationId xmlns:a16="http://schemas.microsoft.com/office/drawing/2014/main" id="{B66F45FC-B02F-4707-A304-7C228B98F21A}"/>
                </a:ext>
              </a:extLst>
            </p:cNvPr>
            <p:cNvSpPr/>
            <p:nvPr/>
          </p:nvSpPr>
          <p:spPr>
            <a:xfrm>
              <a:off x="0" y="2518568"/>
              <a:ext cx="6095999" cy="70875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7" name="TextBox 16">
              <a:extLst>
                <a:ext uri="{FF2B5EF4-FFF2-40B4-BE49-F238E27FC236}">
                  <a16:creationId xmlns:a16="http://schemas.microsoft.com/office/drawing/2014/main" id="{2BD791BE-277A-4E83-895D-22A11981DF42}"/>
                </a:ext>
              </a:extLst>
            </p:cNvPr>
            <p:cNvSpPr txBox="1"/>
            <p:nvPr/>
          </p:nvSpPr>
          <p:spPr>
            <a:xfrm>
              <a:off x="-508779" y="2542368"/>
              <a:ext cx="6738222" cy="7087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73117" tIns="208280" rIns="473117" bIns="71120" numCol="1" spcCol="1270" anchor="t" anchorCtr="0">
              <a:noAutofit/>
            </a:bodyPr>
            <a:lstStyle/>
            <a:p>
              <a:pPr marL="57150" lvl="1" indent="-57150" algn="l" defTabSz="444500">
                <a:lnSpc>
                  <a:spcPct val="90000"/>
                </a:lnSpc>
                <a:spcBef>
                  <a:spcPct val="0"/>
                </a:spcBef>
                <a:spcAft>
                  <a:spcPct val="15000"/>
                </a:spcAft>
                <a:buChar char="•"/>
              </a:pPr>
              <a:r>
                <a:rPr lang="en-US" sz="900" kern="1200" dirty="0"/>
                <a:t>The U.K. market shows a robust presence with many restaurants in London and other key cities.</a:t>
              </a:r>
            </a:p>
            <a:p>
              <a:pPr marL="57150" lvl="1" indent="-57150" algn="l" defTabSz="444500">
                <a:lnSpc>
                  <a:spcPct val="90000"/>
                </a:lnSpc>
                <a:spcBef>
                  <a:spcPct val="0"/>
                </a:spcBef>
                <a:spcAft>
                  <a:spcPct val="15000"/>
                </a:spcAft>
                <a:buChar char="•"/>
              </a:pPr>
              <a:r>
                <a:rPr lang="en-US" sz="900" b="1" kern="1200" dirty="0"/>
                <a:t>Total Restaurants: 80</a:t>
              </a:r>
              <a:endParaRPr lang="en-US" sz="900" kern="1200" dirty="0"/>
            </a:p>
          </p:txBody>
        </p:sp>
      </p:grpSp>
      <p:grpSp>
        <p:nvGrpSpPr>
          <p:cNvPr id="13" name="Group 12">
            <a:extLst>
              <a:ext uri="{FF2B5EF4-FFF2-40B4-BE49-F238E27FC236}">
                <a16:creationId xmlns:a16="http://schemas.microsoft.com/office/drawing/2014/main" id="{48C74AC8-A9CA-418B-99BF-9988D435ABFD}"/>
              </a:ext>
            </a:extLst>
          </p:cNvPr>
          <p:cNvGrpSpPr/>
          <p:nvPr/>
        </p:nvGrpSpPr>
        <p:grpSpPr>
          <a:xfrm>
            <a:off x="4203792" y="4140359"/>
            <a:ext cx="1505415" cy="199440"/>
            <a:chOff x="304799" y="2370968"/>
            <a:chExt cx="4267199" cy="295200"/>
          </a:xfrm>
        </p:grpSpPr>
        <p:sp>
          <p:nvSpPr>
            <p:cNvPr id="14" name="Rectangle: Rounded Corners 13">
              <a:extLst>
                <a:ext uri="{FF2B5EF4-FFF2-40B4-BE49-F238E27FC236}">
                  <a16:creationId xmlns:a16="http://schemas.microsoft.com/office/drawing/2014/main" id="{53127AC8-4B10-445B-840A-666334271DDC}"/>
                </a:ext>
              </a:extLst>
            </p:cNvPr>
            <p:cNvSpPr/>
            <p:nvPr/>
          </p:nvSpPr>
          <p:spPr>
            <a:xfrm>
              <a:off x="304799" y="2370968"/>
              <a:ext cx="4267199"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ectangle: Rounded Corners 16">
              <a:extLst>
                <a:ext uri="{FF2B5EF4-FFF2-40B4-BE49-F238E27FC236}">
                  <a16:creationId xmlns:a16="http://schemas.microsoft.com/office/drawing/2014/main" id="{ABA7D8D1-19F2-4845-9E40-C50774460754}"/>
                </a:ext>
              </a:extLst>
            </p:cNvPr>
            <p:cNvSpPr txBox="1"/>
            <p:nvPr/>
          </p:nvSpPr>
          <p:spPr>
            <a:xfrm>
              <a:off x="319210" y="2385378"/>
              <a:ext cx="4238380" cy="21841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61290" tIns="0" rIns="161290" bIns="0" numCol="1" spcCol="1270" anchor="ctr" anchorCtr="0">
              <a:noAutofit/>
            </a:bodyPr>
            <a:lstStyle/>
            <a:p>
              <a:pPr marL="0" lvl="0" indent="0" algn="l" defTabSz="444500">
                <a:lnSpc>
                  <a:spcPct val="90000"/>
                </a:lnSpc>
                <a:spcBef>
                  <a:spcPct val="0"/>
                </a:spcBef>
                <a:spcAft>
                  <a:spcPct val="35000"/>
                </a:spcAft>
                <a:buNone/>
              </a:pPr>
              <a:r>
                <a:rPr lang="en-US" sz="1000" b="1" kern="1200" dirty="0"/>
                <a:t>United Kingdom:</a:t>
              </a:r>
              <a:endParaRPr lang="en-US" sz="1000" kern="12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5" name="Google Shape;405;p36"/>
          <p:cNvSpPr/>
          <p:nvPr/>
        </p:nvSpPr>
        <p:spPr>
          <a:xfrm rot="10800000">
            <a:off x="1634825" y="1264125"/>
            <a:ext cx="226800" cy="2268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nvGrpSpPr>
          <p:cNvPr id="406" name="Google Shape;406;p36"/>
          <p:cNvGrpSpPr/>
          <p:nvPr/>
        </p:nvGrpSpPr>
        <p:grpSpPr>
          <a:xfrm>
            <a:off x="911775" y="4017750"/>
            <a:ext cx="723050" cy="229500"/>
            <a:chOff x="911775" y="4017750"/>
            <a:chExt cx="723050" cy="229500"/>
          </a:xfrm>
        </p:grpSpPr>
        <p:sp>
          <p:nvSpPr>
            <p:cNvPr id="407" name="Google Shape;407;p36"/>
            <p:cNvSpPr/>
            <p:nvPr/>
          </p:nvSpPr>
          <p:spPr>
            <a:xfrm rot="10800000">
              <a:off x="1483325" y="401775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08" name="Google Shape;408;p36"/>
            <p:cNvSpPr/>
            <p:nvPr/>
          </p:nvSpPr>
          <p:spPr>
            <a:xfrm rot="10800000">
              <a:off x="911775" y="41692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grpSp>
        <p:nvGrpSpPr>
          <p:cNvPr id="409" name="Google Shape;409;p36"/>
          <p:cNvGrpSpPr/>
          <p:nvPr/>
        </p:nvGrpSpPr>
        <p:grpSpPr>
          <a:xfrm>
            <a:off x="7294779" y="3968067"/>
            <a:ext cx="1461600" cy="1013750"/>
            <a:chOff x="6755425" y="3082000"/>
            <a:chExt cx="1461600" cy="1013750"/>
          </a:xfrm>
        </p:grpSpPr>
        <p:sp>
          <p:nvSpPr>
            <p:cNvPr id="410" name="Google Shape;410;p36"/>
            <p:cNvSpPr/>
            <p:nvPr/>
          </p:nvSpPr>
          <p:spPr>
            <a:xfrm rot="10800000">
              <a:off x="8065525" y="3082000"/>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11" name="Google Shape;411;p36"/>
            <p:cNvSpPr/>
            <p:nvPr/>
          </p:nvSpPr>
          <p:spPr>
            <a:xfrm rot="10800000">
              <a:off x="6755425" y="3346675"/>
              <a:ext cx="151500" cy="1515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sp>
          <p:nvSpPr>
            <p:cNvPr id="412" name="Google Shape;412;p36"/>
            <p:cNvSpPr/>
            <p:nvPr/>
          </p:nvSpPr>
          <p:spPr>
            <a:xfrm rot="10800000">
              <a:off x="7743150" y="4017750"/>
              <a:ext cx="78300" cy="78000"/>
            </a:xfrm>
            <a:prstGeom prst="ellipse">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ibre Franklin"/>
                <a:ea typeface="Libre Franklin"/>
                <a:cs typeface="Libre Franklin"/>
                <a:sym typeface="Libre Franklin"/>
              </a:endParaRPr>
            </a:p>
          </p:txBody>
        </p:sp>
      </p:grpSp>
      <p:sp>
        <p:nvSpPr>
          <p:cNvPr id="4" name="Title 3">
            <a:extLst>
              <a:ext uri="{FF2B5EF4-FFF2-40B4-BE49-F238E27FC236}">
                <a16:creationId xmlns:a16="http://schemas.microsoft.com/office/drawing/2014/main" id="{96E28E01-38BE-4B20-8008-F06ADAFE77CE}"/>
              </a:ext>
            </a:extLst>
          </p:cNvPr>
          <p:cNvSpPr>
            <a:spLocks noGrp="1"/>
          </p:cNvSpPr>
          <p:nvPr>
            <p:ph type="title" idx="2"/>
          </p:nvPr>
        </p:nvSpPr>
        <p:spPr>
          <a:xfrm>
            <a:off x="2082106" y="251453"/>
            <a:ext cx="4382487" cy="660061"/>
          </a:xfrm>
          <a:ln>
            <a:noFill/>
          </a:ln>
        </p:spPr>
        <p:txBody>
          <a:bodyPr/>
          <a:lstStyle/>
          <a:p>
            <a:r>
              <a:rPr lang="en-US" sz="1800" b="1" dirty="0">
                <a:ln w="0"/>
                <a:solidFill>
                  <a:schemeClr val="accent1"/>
                </a:solidFill>
                <a:effectLst>
                  <a:outerShdw blurRad="38100" dist="25400" dir="5400000" algn="ctr" rotWithShape="0">
                    <a:srgbClr val="6E747A">
                      <a:alpha val="43000"/>
                    </a:srgbClr>
                  </a:outerShdw>
                </a:effectLst>
              </a:rPr>
              <a:t>No Of Restaurants Based on Average Ratings</a:t>
            </a:r>
            <a:endParaRPr lang="en-IN" sz="1800" b="1" dirty="0">
              <a:ln w="0"/>
              <a:solidFill>
                <a:schemeClr val="accent1"/>
              </a:solidFill>
              <a:effectLst>
                <a:outerShdw blurRad="38100" dist="25400" dir="5400000" algn="ctr" rotWithShape="0">
                  <a:srgbClr val="6E747A">
                    <a:alpha val="43000"/>
                  </a:srgbClr>
                </a:outerShdw>
              </a:effectLst>
            </a:endParaRPr>
          </a:p>
        </p:txBody>
      </p:sp>
      <p:pic>
        <p:nvPicPr>
          <p:cNvPr id="3" name="Picture 2">
            <a:extLst>
              <a:ext uri="{FF2B5EF4-FFF2-40B4-BE49-F238E27FC236}">
                <a16:creationId xmlns:a16="http://schemas.microsoft.com/office/drawing/2014/main" id="{6F127FDB-FFBC-45E5-B8EA-A1B0623A5236}"/>
              </a:ext>
            </a:extLst>
          </p:cNvPr>
          <p:cNvPicPr>
            <a:picLocks noChangeAspect="1"/>
          </p:cNvPicPr>
          <p:nvPr/>
        </p:nvPicPr>
        <p:blipFill>
          <a:blip r:embed="rId3"/>
          <a:stretch>
            <a:fillRect/>
          </a:stretch>
        </p:blipFill>
        <p:spPr>
          <a:xfrm>
            <a:off x="178602" y="1115191"/>
            <a:ext cx="3002784" cy="2902559"/>
          </a:xfrm>
          <a:prstGeom prst="rect">
            <a:avLst/>
          </a:prstGeom>
          <a:ln w="28575">
            <a:solidFill>
              <a:schemeClr val="bg1">
                <a:lumMod val="75000"/>
              </a:schemeClr>
            </a:solidFill>
            <a:prstDash val="sysDot"/>
          </a:ln>
        </p:spPr>
      </p:pic>
      <p:grpSp>
        <p:nvGrpSpPr>
          <p:cNvPr id="14" name="Group 13">
            <a:extLst>
              <a:ext uri="{FF2B5EF4-FFF2-40B4-BE49-F238E27FC236}">
                <a16:creationId xmlns:a16="http://schemas.microsoft.com/office/drawing/2014/main" id="{DA00D078-DC23-4BCC-ADBC-F0C4375EE94D}"/>
              </a:ext>
            </a:extLst>
          </p:cNvPr>
          <p:cNvGrpSpPr/>
          <p:nvPr/>
        </p:nvGrpSpPr>
        <p:grpSpPr>
          <a:xfrm>
            <a:off x="3362510" y="903406"/>
            <a:ext cx="5071493" cy="265680"/>
            <a:chOff x="362249" y="118538"/>
            <a:chExt cx="5071493" cy="265680"/>
          </a:xfrm>
        </p:grpSpPr>
        <p:sp>
          <p:nvSpPr>
            <p:cNvPr id="33" name="Rectangle: Rounded Corners 32">
              <a:extLst>
                <a:ext uri="{FF2B5EF4-FFF2-40B4-BE49-F238E27FC236}">
                  <a16:creationId xmlns:a16="http://schemas.microsoft.com/office/drawing/2014/main" id="{44B3054A-C8B2-458D-B432-E66959895C7D}"/>
                </a:ext>
              </a:extLst>
            </p:cNvPr>
            <p:cNvSpPr/>
            <p:nvPr/>
          </p:nvSpPr>
          <p:spPr>
            <a:xfrm>
              <a:off x="362249" y="118538"/>
              <a:ext cx="5071493" cy="2656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4" name="Rectangle: Rounded Corners 4">
              <a:extLst>
                <a:ext uri="{FF2B5EF4-FFF2-40B4-BE49-F238E27FC236}">
                  <a16:creationId xmlns:a16="http://schemas.microsoft.com/office/drawing/2014/main" id="{516243B1-6B8A-45CD-B0A6-A3F7B884E436}"/>
                </a:ext>
              </a:extLst>
            </p:cNvPr>
            <p:cNvSpPr txBox="1"/>
            <p:nvPr/>
          </p:nvSpPr>
          <p:spPr>
            <a:xfrm>
              <a:off x="375218" y="131507"/>
              <a:ext cx="5045555" cy="239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1690" tIns="0" rIns="191690" bIns="0" numCol="1" spcCol="1270" anchor="ctr" anchorCtr="0">
              <a:noAutofit/>
            </a:bodyPr>
            <a:lstStyle/>
            <a:p>
              <a:pPr marL="0" lvl="0" indent="0" algn="l" defTabSz="400050">
                <a:lnSpc>
                  <a:spcPct val="90000"/>
                </a:lnSpc>
                <a:spcBef>
                  <a:spcPct val="0"/>
                </a:spcBef>
                <a:spcAft>
                  <a:spcPct val="35000"/>
                </a:spcAft>
                <a:buNone/>
              </a:pPr>
              <a:r>
                <a:rPr lang="en-US" sz="900" b="1" kern="1200" dirty="0"/>
                <a:t>Key Insights:</a:t>
              </a:r>
              <a:endParaRPr lang="en-US" sz="900" kern="1200" dirty="0"/>
            </a:p>
          </p:txBody>
        </p:sp>
      </p:grpSp>
      <p:grpSp>
        <p:nvGrpSpPr>
          <p:cNvPr id="15" name="Group 14">
            <a:extLst>
              <a:ext uri="{FF2B5EF4-FFF2-40B4-BE49-F238E27FC236}">
                <a16:creationId xmlns:a16="http://schemas.microsoft.com/office/drawing/2014/main" id="{0F70E41B-D4E9-4639-B1F4-032165937D5C}"/>
              </a:ext>
            </a:extLst>
          </p:cNvPr>
          <p:cNvGrpSpPr/>
          <p:nvPr/>
        </p:nvGrpSpPr>
        <p:grpSpPr>
          <a:xfrm>
            <a:off x="2777742" y="1366446"/>
            <a:ext cx="5978637" cy="920169"/>
            <a:chOff x="-720038" y="646649"/>
            <a:chExt cx="7965028" cy="920169"/>
          </a:xfrm>
        </p:grpSpPr>
        <p:sp>
          <p:nvSpPr>
            <p:cNvPr id="31" name="Rectangle 30">
              <a:extLst>
                <a:ext uri="{FF2B5EF4-FFF2-40B4-BE49-F238E27FC236}">
                  <a16:creationId xmlns:a16="http://schemas.microsoft.com/office/drawing/2014/main" id="{256E559B-CCF7-4EDF-919C-6C83BA1DAC7B}"/>
                </a:ext>
              </a:extLst>
            </p:cNvPr>
            <p:cNvSpPr/>
            <p:nvPr/>
          </p:nvSpPr>
          <p:spPr>
            <a:xfrm>
              <a:off x="0" y="659618"/>
              <a:ext cx="7244990" cy="9072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32" name="TextBox 31">
              <a:extLst>
                <a:ext uri="{FF2B5EF4-FFF2-40B4-BE49-F238E27FC236}">
                  <a16:creationId xmlns:a16="http://schemas.microsoft.com/office/drawing/2014/main" id="{6A4BEECA-8F12-443E-8BC8-6D8E7B57F120}"/>
                </a:ext>
              </a:extLst>
            </p:cNvPr>
            <p:cNvSpPr txBox="1"/>
            <p:nvPr/>
          </p:nvSpPr>
          <p:spPr>
            <a:xfrm>
              <a:off x="-720038" y="646649"/>
              <a:ext cx="7965028" cy="9072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2292" tIns="187452" rIns="562292" bIns="64008" numCol="1" spcCol="1270" anchor="t" anchorCtr="0">
              <a:noAutofit/>
            </a:bodyPr>
            <a:lstStyle/>
            <a:p>
              <a:pPr marL="57150" lvl="1" indent="-57150" algn="just" defTabSz="400050">
                <a:lnSpc>
                  <a:spcPct val="90000"/>
                </a:lnSpc>
                <a:spcBef>
                  <a:spcPct val="0"/>
                </a:spcBef>
                <a:spcAft>
                  <a:spcPct val="15000"/>
                </a:spcAft>
                <a:buChar char="•"/>
              </a:pPr>
              <a:r>
                <a:rPr lang="en-US" sz="900" kern="1200" dirty="0"/>
                <a:t>These restaurants are typically top-tier establishments with exceptional service, food quality, and customer satisfaction.</a:t>
              </a:r>
            </a:p>
            <a:p>
              <a:pPr marL="57150" lvl="1" indent="-57150" algn="just" defTabSz="400050">
                <a:lnSpc>
                  <a:spcPct val="90000"/>
                </a:lnSpc>
                <a:spcBef>
                  <a:spcPct val="0"/>
                </a:spcBef>
                <a:spcAft>
                  <a:spcPct val="15000"/>
                </a:spcAft>
                <a:buChar char="•"/>
              </a:pPr>
              <a:r>
                <a:rPr lang="en-IN" sz="900" b="1" kern="1200" dirty="0"/>
                <a:t>Total Count: 1,380 </a:t>
              </a:r>
              <a:r>
                <a:rPr lang="en-IN" sz="900" kern="1200" dirty="0"/>
                <a:t>Restaurants.</a:t>
              </a:r>
            </a:p>
            <a:p>
              <a:pPr marL="57150" lvl="1" indent="-57150" algn="just" defTabSz="400050">
                <a:lnSpc>
                  <a:spcPct val="90000"/>
                </a:lnSpc>
                <a:spcBef>
                  <a:spcPct val="0"/>
                </a:spcBef>
                <a:spcAft>
                  <a:spcPct val="15000"/>
                </a:spcAft>
                <a:buChar char="•"/>
              </a:pPr>
              <a:r>
                <a:rPr lang="en-US" sz="900" kern="1200" dirty="0"/>
                <a:t>These restaurants tend to be highly sought after, often fine-dining or niche establishments, and are mostly located in major metropolitan areas.</a:t>
              </a:r>
              <a:endParaRPr lang="en-IN" sz="900" kern="1200" dirty="0"/>
            </a:p>
          </p:txBody>
        </p:sp>
      </p:grpSp>
      <p:grpSp>
        <p:nvGrpSpPr>
          <p:cNvPr id="16" name="Group 15">
            <a:extLst>
              <a:ext uri="{FF2B5EF4-FFF2-40B4-BE49-F238E27FC236}">
                <a16:creationId xmlns:a16="http://schemas.microsoft.com/office/drawing/2014/main" id="{D9FF3476-0A29-4E45-B0B3-66ABB113DF15}"/>
              </a:ext>
            </a:extLst>
          </p:cNvPr>
          <p:cNvGrpSpPr/>
          <p:nvPr/>
        </p:nvGrpSpPr>
        <p:grpSpPr>
          <a:xfrm>
            <a:off x="3680459" y="1235170"/>
            <a:ext cx="3980217" cy="265680"/>
            <a:chOff x="362249" y="526778"/>
            <a:chExt cx="5071493" cy="265680"/>
          </a:xfrm>
        </p:grpSpPr>
        <p:sp>
          <p:nvSpPr>
            <p:cNvPr id="29" name="Rectangle: Rounded Corners 28">
              <a:extLst>
                <a:ext uri="{FF2B5EF4-FFF2-40B4-BE49-F238E27FC236}">
                  <a16:creationId xmlns:a16="http://schemas.microsoft.com/office/drawing/2014/main" id="{BF530CE2-B100-406C-901F-AE7557E5143C}"/>
                </a:ext>
              </a:extLst>
            </p:cNvPr>
            <p:cNvSpPr/>
            <p:nvPr/>
          </p:nvSpPr>
          <p:spPr>
            <a:xfrm>
              <a:off x="362249" y="526778"/>
              <a:ext cx="5071493" cy="2656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0" name="Rectangle: Rounded Corners 8">
              <a:extLst>
                <a:ext uri="{FF2B5EF4-FFF2-40B4-BE49-F238E27FC236}">
                  <a16:creationId xmlns:a16="http://schemas.microsoft.com/office/drawing/2014/main" id="{51223310-A654-4AC1-B880-9B4DB151F395}"/>
                </a:ext>
              </a:extLst>
            </p:cNvPr>
            <p:cNvSpPr txBox="1"/>
            <p:nvPr/>
          </p:nvSpPr>
          <p:spPr>
            <a:xfrm>
              <a:off x="375218" y="539747"/>
              <a:ext cx="5045555" cy="239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1690" tIns="0" rIns="191690" bIns="0" numCol="1" spcCol="1270" anchor="ctr" anchorCtr="0">
              <a:noAutofit/>
            </a:bodyPr>
            <a:lstStyle/>
            <a:p>
              <a:pPr marL="0" lvl="0" indent="0" algn="l" defTabSz="400050">
                <a:lnSpc>
                  <a:spcPct val="90000"/>
                </a:lnSpc>
                <a:spcBef>
                  <a:spcPct val="0"/>
                </a:spcBef>
                <a:spcAft>
                  <a:spcPct val="35000"/>
                </a:spcAft>
                <a:buNone/>
              </a:pPr>
              <a:r>
                <a:rPr lang="en-US" sz="900" b="1" kern="1200" dirty="0"/>
                <a:t>Highly Rated Restaurants (4 - 5)</a:t>
              </a:r>
              <a:endParaRPr lang="en-US" sz="900" kern="1200" dirty="0"/>
            </a:p>
          </p:txBody>
        </p:sp>
      </p:grpSp>
      <p:grpSp>
        <p:nvGrpSpPr>
          <p:cNvPr id="17" name="Group 16">
            <a:extLst>
              <a:ext uri="{FF2B5EF4-FFF2-40B4-BE49-F238E27FC236}">
                <a16:creationId xmlns:a16="http://schemas.microsoft.com/office/drawing/2014/main" id="{30D46F77-D24D-4E0D-B0E7-986F415D2FAA}"/>
              </a:ext>
            </a:extLst>
          </p:cNvPr>
          <p:cNvGrpSpPr/>
          <p:nvPr/>
        </p:nvGrpSpPr>
        <p:grpSpPr>
          <a:xfrm>
            <a:off x="2862802" y="2529971"/>
            <a:ext cx="5889150" cy="637875"/>
            <a:chOff x="-607211" y="1748258"/>
            <a:chExt cx="7852201" cy="637875"/>
          </a:xfrm>
        </p:grpSpPr>
        <p:sp>
          <p:nvSpPr>
            <p:cNvPr id="27" name="Rectangle 26">
              <a:extLst>
                <a:ext uri="{FF2B5EF4-FFF2-40B4-BE49-F238E27FC236}">
                  <a16:creationId xmlns:a16="http://schemas.microsoft.com/office/drawing/2014/main" id="{D2153951-AC87-491B-AE3A-02F1E714B8B1}"/>
                </a:ext>
              </a:extLst>
            </p:cNvPr>
            <p:cNvSpPr/>
            <p:nvPr/>
          </p:nvSpPr>
          <p:spPr>
            <a:xfrm>
              <a:off x="0" y="1748258"/>
              <a:ext cx="7244990" cy="63787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8" name="TextBox 27">
              <a:extLst>
                <a:ext uri="{FF2B5EF4-FFF2-40B4-BE49-F238E27FC236}">
                  <a16:creationId xmlns:a16="http://schemas.microsoft.com/office/drawing/2014/main" id="{FC5881B6-AEE0-4153-B48E-942056A482FE}"/>
                </a:ext>
              </a:extLst>
            </p:cNvPr>
            <p:cNvSpPr txBox="1"/>
            <p:nvPr/>
          </p:nvSpPr>
          <p:spPr>
            <a:xfrm>
              <a:off x="-607211" y="1748258"/>
              <a:ext cx="7852201" cy="6378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2292" tIns="187452" rIns="562292"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The majority of restaurants fall within this rating range, indicating good overall performance and customer satisfaction.</a:t>
              </a:r>
            </a:p>
            <a:p>
              <a:pPr marL="57150" lvl="1" indent="-57150" algn="l" defTabSz="400050">
                <a:lnSpc>
                  <a:spcPct val="90000"/>
                </a:lnSpc>
                <a:spcBef>
                  <a:spcPct val="0"/>
                </a:spcBef>
                <a:spcAft>
                  <a:spcPct val="15000"/>
                </a:spcAft>
                <a:buChar char="•"/>
              </a:pPr>
              <a:r>
                <a:rPr lang="en-IN" sz="900" b="1" kern="1200" dirty="0"/>
                <a:t>Total Count: 4590 </a:t>
              </a:r>
              <a:r>
                <a:rPr lang="en-IN" sz="900" b="0" kern="1200" dirty="0"/>
                <a:t>Restaurants</a:t>
              </a:r>
              <a:r>
                <a:rPr lang="en-IN" sz="900" b="1" kern="1200" dirty="0"/>
                <a:t> </a:t>
              </a:r>
              <a:endParaRPr lang="en-US" sz="900" kern="1200" dirty="0"/>
            </a:p>
          </p:txBody>
        </p:sp>
      </p:grpSp>
      <p:grpSp>
        <p:nvGrpSpPr>
          <p:cNvPr id="18" name="Group 17">
            <a:extLst>
              <a:ext uri="{FF2B5EF4-FFF2-40B4-BE49-F238E27FC236}">
                <a16:creationId xmlns:a16="http://schemas.microsoft.com/office/drawing/2014/main" id="{45C02FD7-82FF-410A-8DEE-EE0B0B73C7F9}"/>
              </a:ext>
            </a:extLst>
          </p:cNvPr>
          <p:cNvGrpSpPr/>
          <p:nvPr/>
        </p:nvGrpSpPr>
        <p:grpSpPr>
          <a:xfrm>
            <a:off x="3680459" y="2397131"/>
            <a:ext cx="3980217" cy="265680"/>
            <a:chOff x="362249" y="1615418"/>
            <a:chExt cx="5071493" cy="265680"/>
          </a:xfrm>
        </p:grpSpPr>
        <p:sp>
          <p:nvSpPr>
            <p:cNvPr id="25" name="Rectangle: Rounded Corners 24">
              <a:extLst>
                <a:ext uri="{FF2B5EF4-FFF2-40B4-BE49-F238E27FC236}">
                  <a16:creationId xmlns:a16="http://schemas.microsoft.com/office/drawing/2014/main" id="{338C49AA-2BBF-4D9F-A1C1-9379A579E57D}"/>
                </a:ext>
              </a:extLst>
            </p:cNvPr>
            <p:cNvSpPr/>
            <p:nvPr/>
          </p:nvSpPr>
          <p:spPr>
            <a:xfrm>
              <a:off x="362249" y="1615418"/>
              <a:ext cx="5071493" cy="2656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Rectangle: Rounded Corners 12">
              <a:extLst>
                <a:ext uri="{FF2B5EF4-FFF2-40B4-BE49-F238E27FC236}">
                  <a16:creationId xmlns:a16="http://schemas.microsoft.com/office/drawing/2014/main" id="{9B8D5500-2707-4122-B23D-5D07BCCAC99C}"/>
                </a:ext>
              </a:extLst>
            </p:cNvPr>
            <p:cNvSpPr txBox="1"/>
            <p:nvPr/>
          </p:nvSpPr>
          <p:spPr>
            <a:xfrm>
              <a:off x="375218" y="1628387"/>
              <a:ext cx="5045555" cy="239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1690" tIns="0" rIns="191690" bIns="0" numCol="1" spcCol="1270" anchor="ctr" anchorCtr="0">
              <a:noAutofit/>
            </a:bodyPr>
            <a:lstStyle/>
            <a:p>
              <a:pPr marL="0" lvl="0" indent="0" algn="l" defTabSz="400050">
                <a:lnSpc>
                  <a:spcPct val="90000"/>
                </a:lnSpc>
                <a:spcBef>
                  <a:spcPct val="0"/>
                </a:spcBef>
                <a:spcAft>
                  <a:spcPct val="35000"/>
                </a:spcAft>
                <a:buNone/>
              </a:pPr>
              <a:r>
                <a:rPr lang="en-IN" sz="900" b="1" kern="1200" dirty="0"/>
                <a:t>Well-Rated Restaurants (3 - 4)</a:t>
              </a:r>
              <a:endParaRPr lang="en-US" sz="900" kern="1200" dirty="0"/>
            </a:p>
          </p:txBody>
        </p:sp>
      </p:grpSp>
      <p:grpSp>
        <p:nvGrpSpPr>
          <p:cNvPr id="19" name="Group 18">
            <a:extLst>
              <a:ext uri="{FF2B5EF4-FFF2-40B4-BE49-F238E27FC236}">
                <a16:creationId xmlns:a16="http://schemas.microsoft.com/office/drawing/2014/main" id="{BCD38207-D1E2-466A-B4B9-FE93982A60FA}"/>
              </a:ext>
            </a:extLst>
          </p:cNvPr>
          <p:cNvGrpSpPr/>
          <p:nvPr/>
        </p:nvGrpSpPr>
        <p:grpSpPr>
          <a:xfrm>
            <a:off x="2862803" y="3359674"/>
            <a:ext cx="5889150" cy="637875"/>
            <a:chOff x="-607208" y="2567573"/>
            <a:chExt cx="7852199" cy="637875"/>
          </a:xfrm>
        </p:grpSpPr>
        <p:sp>
          <p:nvSpPr>
            <p:cNvPr id="23" name="Rectangle 22">
              <a:extLst>
                <a:ext uri="{FF2B5EF4-FFF2-40B4-BE49-F238E27FC236}">
                  <a16:creationId xmlns:a16="http://schemas.microsoft.com/office/drawing/2014/main" id="{A4C701F5-8F8A-4BE5-9910-190AF6ED3A23}"/>
                </a:ext>
              </a:extLst>
            </p:cNvPr>
            <p:cNvSpPr/>
            <p:nvPr/>
          </p:nvSpPr>
          <p:spPr>
            <a:xfrm>
              <a:off x="0" y="2567573"/>
              <a:ext cx="7244990" cy="637875"/>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4" name="TextBox 23">
              <a:extLst>
                <a:ext uri="{FF2B5EF4-FFF2-40B4-BE49-F238E27FC236}">
                  <a16:creationId xmlns:a16="http://schemas.microsoft.com/office/drawing/2014/main" id="{C85D9F84-4207-4785-8C7C-D3922D00EE4F}"/>
                </a:ext>
              </a:extLst>
            </p:cNvPr>
            <p:cNvSpPr txBox="1"/>
            <p:nvPr/>
          </p:nvSpPr>
          <p:spPr>
            <a:xfrm>
              <a:off x="-607208" y="2567573"/>
              <a:ext cx="7852199" cy="63787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62292" tIns="187452" rIns="562292" bIns="64008" numCol="1" spcCol="1270" anchor="t" anchorCtr="0">
              <a:noAutofit/>
            </a:bodyPr>
            <a:lstStyle/>
            <a:p>
              <a:pPr marL="57150" lvl="1" indent="-57150" algn="l" defTabSz="400050">
                <a:lnSpc>
                  <a:spcPct val="90000"/>
                </a:lnSpc>
                <a:spcBef>
                  <a:spcPct val="0"/>
                </a:spcBef>
                <a:spcAft>
                  <a:spcPct val="15000"/>
                </a:spcAft>
                <a:buChar char="•"/>
              </a:pPr>
              <a:r>
                <a:rPr lang="en-US" sz="900" kern="1200" dirty="0"/>
                <a:t>Restaurants in this range are satisfactory, offering decent dining experiences, though with potential areas to enhance food quality, service, or ambiance.</a:t>
              </a:r>
            </a:p>
            <a:p>
              <a:pPr marL="57150" lvl="1" indent="-57150" algn="l" defTabSz="400050">
                <a:lnSpc>
                  <a:spcPct val="90000"/>
                </a:lnSpc>
                <a:spcBef>
                  <a:spcPct val="0"/>
                </a:spcBef>
                <a:spcAft>
                  <a:spcPct val="15000"/>
                </a:spcAft>
                <a:buChar char="•"/>
              </a:pPr>
              <a:r>
                <a:rPr lang="en-US" sz="900" b="1" kern="1200" dirty="0"/>
                <a:t>Total Count: 1430 </a:t>
              </a:r>
              <a:r>
                <a:rPr lang="en-US" sz="900" b="0" kern="1200" dirty="0"/>
                <a:t>Restaurants</a:t>
              </a:r>
              <a:endParaRPr lang="en-US" sz="900" b="1" kern="1200" dirty="0"/>
            </a:p>
          </p:txBody>
        </p:sp>
      </p:grpSp>
      <p:grpSp>
        <p:nvGrpSpPr>
          <p:cNvPr id="20" name="Group 19">
            <a:extLst>
              <a:ext uri="{FF2B5EF4-FFF2-40B4-BE49-F238E27FC236}">
                <a16:creationId xmlns:a16="http://schemas.microsoft.com/office/drawing/2014/main" id="{24D44F6F-ACD6-4DB5-8219-5E2D5F73F0EB}"/>
              </a:ext>
            </a:extLst>
          </p:cNvPr>
          <p:cNvGrpSpPr/>
          <p:nvPr/>
        </p:nvGrpSpPr>
        <p:grpSpPr>
          <a:xfrm>
            <a:off x="3680458" y="3226834"/>
            <a:ext cx="3980217" cy="265680"/>
            <a:chOff x="362249" y="2434733"/>
            <a:chExt cx="5071493" cy="265680"/>
          </a:xfrm>
        </p:grpSpPr>
        <p:sp>
          <p:nvSpPr>
            <p:cNvPr id="21" name="Rectangle: Rounded Corners 20">
              <a:extLst>
                <a:ext uri="{FF2B5EF4-FFF2-40B4-BE49-F238E27FC236}">
                  <a16:creationId xmlns:a16="http://schemas.microsoft.com/office/drawing/2014/main" id="{BFB143C5-F594-41E3-BDE3-367A63754978}"/>
                </a:ext>
              </a:extLst>
            </p:cNvPr>
            <p:cNvSpPr/>
            <p:nvPr/>
          </p:nvSpPr>
          <p:spPr>
            <a:xfrm>
              <a:off x="362249" y="2434733"/>
              <a:ext cx="5071493" cy="26568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Rectangle: Rounded Corners 16">
              <a:extLst>
                <a:ext uri="{FF2B5EF4-FFF2-40B4-BE49-F238E27FC236}">
                  <a16:creationId xmlns:a16="http://schemas.microsoft.com/office/drawing/2014/main" id="{D1485A17-D82F-4C99-ABA8-225C23B78515}"/>
                </a:ext>
              </a:extLst>
            </p:cNvPr>
            <p:cNvSpPr txBox="1"/>
            <p:nvPr/>
          </p:nvSpPr>
          <p:spPr>
            <a:xfrm>
              <a:off x="375218" y="2447702"/>
              <a:ext cx="5045555" cy="23974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91690" tIns="0" rIns="191690" bIns="0" numCol="1" spcCol="1270" anchor="ctr" anchorCtr="0">
              <a:noAutofit/>
            </a:bodyPr>
            <a:lstStyle/>
            <a:p>
              <a:pPr marL="0" lvl="0" indent="0" algn="l" defTabSz="400050">
                <a:lnSpc>
                  <a:spcPct val="90000"/>
                </a:lnSpc>
                <a:spcBef>
                  <a:spcPct val="0"/>
                </a:spcBef>
                <a:spcAft>
                  <a:spcPct val="35000"/>
                </a:spcAft>
                <a:buNone/>
              </a:pPr>
              <a:r>
                <a:rPr lang="en-US" sz="900" b="1" kern="1200" dirty="0"/>
                <a:t>Moderately Rated Restaurants (2–  3)</a:t>
              </a:r>
              <a:endParaRPr lang="en-US" sz="900" kern="1200" dirty="0"/>
            </a:p>
          </p:txBody>
        </p:sp>
      </p:grpSp>
      <p:sp>
        <p:nvSpPr>
          <p:cNvPr id="5" name="Rectangle 4">
            <a:extLst>
              <a:ext uri="{FF2B5EF4-FFF2-40B4-BE49-F238E27FC236}">
                <a16:creationId xmlns:a16="http://schemas.microsoft.com/office/drawing/2014/main" id="{28DAD598-F953-4DBD-8173-15EC5CEDE7BA}"/>
              </a:ext>
            </a:extLst>
          </p:cNvPr>
          <p:cNvSpPr/>
          <p:nvPr/>
        </p:nvSpPr>
        <p:spPr>
          <a:xfrm>
            <a:off x="447072" y="4321700"/>
            <a:ext cx="8090089" cy="523220"/>
          </a:xfrm>
          <a:prstGeom prst="rect">
            <a:avLst/>
          </a:prstGeom>
        </p:spPr>
        <p:txBody>
          <a:bodyPr wrap="square">
            <a:spAutoFit/>
          </a:bodyPr>
          <a:lstStyle/>
          <a:p>
            <a:r>
              <a:rPr lang="en-US" b="1" dirty="0">
                <a:solidFill>
                  <a:srgbClr val="002060"/>
                </a:solidFill>
                <a:latin typeface="Times New Roman" panose="02020603050405020304" pitchFamily="18" charset="0"/>
                <a:cs typeface="Times New Roman" panose="02020603050405020304" pitchFamily="18" charset="0"/>
              </a:rPr>
              <a:t>The Majority of Restaurants fall into the Well-Rated Restaurants categories (3-4) reflecting generally positive customer experiences on Zomato.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pic>
        <p:nvPicPr>
          <p:cNvPr id="3" name="Picture 2">
            <a:extLst>
              <a:ext uri="{FF2B5EF4-FFF2-40B4-BE49-F238E27FC236}">
                <a16:creationId xmlns:a16="http://schemas.microsoft.com/office/drawing/2014/main" id="{369FBBEF-A421-41FF-B096-58ED7C3616FE}"/>
              </a:ext>
            </a:extLst>
          </p:cNvPr>
          <p:cNvPicPr>
            <a:picLocks noChangeAspect="1"/>
          </p:cNvPicPr>
          <p:nvPr/>
        </p:nvPicPr>
        <p:blipFill>
          <a:blip r:embed="rId3"/>
          <a:stretch>
            <a:fillRect/>
          </a:stretch>
        </p:blipFill>
        <p:spPr>
          <a:xfrm>
            <a:off x="0" y="2638109"/>
            <a:ext cx="4214934" cy="2505391"/>
          </a:xfrm>
          <a:prstGeom prst="rect">
            <a:avLst/>
          </a:prstGeom>
        </p:spPr>
      </p:pic>
      <p:pic>
        <p:nvPicPr>
          <p:cNvPr id="4" name="Picture 3">
            <a:extLst>
              <a:ext uri="{FF2B5EF4-FFF2-40B4-BE49-F238E27FC236}">
                <a16:creationId xmlns:a16="http://schemas.microsoft.com/office/drawing/2014/main" id="{6A777C39-BD79-4DDD-A5D6-774FD2A97120}"/>
              </a:ext>
            </a:extLst>
          </p:cNvPr>
          <p:cNvPicPr>
            <a:picLocks noChangeAspect="1"/>
          </p:cNvPicPr>
          <p:nvPr/>
        </p:nvPicPr>
        <p:blipFill>
          <a:blip r:embed="rId4"/>
          <a:stretch>
            <a:fillRect/>
          </a:stretch>
        </p:blipFill>
        <p:spPr>
          <a:xfrm>
            <a:off x="5354768" y="0"/>
            <a:ext cx="3789232" cy="2385977"/>
          </a:xfrm>
          <a:prstGeom prst="rect">
            <a:avLst/>
          </a:prstGeom>
        </p:spPr>
      </p:pic>
      <p:sp>
        <p:nvSpPr>
          <p:cNvPr id="6" name="Speech Bubble: Rectangle 5">
            <a:extLst>
              <a:ext uri="{FF2B5EF4-FFF2-40B4-BE49-F238E27FC236}">
                <a16:creationId xmlns:a16="http://schemas.microsoft.com/office/drawing/2014/main" id="{A87CF34B-A1D1-4DB9-90E7-BA28986B5BB1}"/>
              </a:ext>
            </a:extLst>
          </p:cNvPr>
          <p:cNvSpPr/>
          <p:nvPr/>
        </p:nvSpPr>
        <p:spPr>
          <a:xfrm>
            <a:off x="65543" y="259966"/>
            <a:ext cx="4506457" cy="520619"/>
          </a:xfrm>
          <a:prstGeom prst="wedgeRectCallout">
            <a:avLst>
              <a:gd name="adj1" fmla="val -34512"/>
              <a:gd name="adj2" fmla="val 7057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Times New Roman" panose="02020603050405020304" pitchFamily="18" charset="0"/>
                <a:cs typeface="Times New Roman" panose="02020603050405020304" pitchFamily="18" charset="0"/>
              </a:rPr>
              <a:t>Average Cost Of Two based on Cuisine and City</a:t>
            </a:r>
            <a:endParaRPr lang="en-IN" sz="1600" b="1" dirty="0">
              <a:latin typeface="Times New Roman" panose="02020603050405020304" pitchFamily="18" charset="0"/>
              <a:cs typeface="Times New Roman" panose="02020603050405020304" pitchFamily="18" charset="0"/>
            </a:endParaRPr>
          </a:p>
        </p:txBody>
      </p:sp>
      <p:grpSp>
        <p:nvGrpSpPr>
          <p:cNvPr id="7" name="Group 6">
            <a:extLst>
              <a:ext uri="{FF2B5EF4-FFF2-40B4-BE49-F238E27FC236}">
                <a16:creationId xmlns:a16="http://schemas.microsoft.com/office/drawing/2014/main" id="{B4017A74-495D-44C8-93F5-FF7DAD929BA3}"/>
              </a:ext>
            </a:extLst>
          </p:cNvPr>
          <p:cNvGrpSpPr/>
          <p:nvPr/>
        </p:nvGrpSpPr>
        <p:grpSpPr>
          <a:xfrm>
            <a:off x="0" y="973039"/>
            <a:ext cx="2330605" cy="295200"/>
            <a:chOff x="303336" y="255632"/>
            <a:chExt cx="3065001" cy="295200"/>
          </a:xfrm>
        </p:grpSpPr>
        <p:sp>
          <p:nvSpPr>
            <p:cNvPr id="8" name="Rectangle: Rounded Corners 7">
              <a:extLst>
                <a:ext uri="{FF2B5EF4-FFF2-40B4-BE49-F238E27FC236}">
                  <a16:creationId xmlns:a16="http://schemas.microsoft.com/office/drawing/2014/main" id="{2204A038-A3CC-4C96-A997-33A9B4D253E5}"/>
                </a:ext>
              </a:extLst>
            </p:cNvPr>
            <p:cNvSpPr/>
            <p:nvPr/>
          </p:nvSpPr>
          <p:spPr>
            <a:xfrm>
              <a:off x="303336" y="255632"/>
              <a:ext cx="3065001"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ectangle: Rounded Corners 4">
              <a:extLst>
                <a:ext uri="{FF2B5EF4-FFF2-40B4-BE49-F238E27FC236}">
                  <a16:creationId xmlns:a16="http://schemas.microsoft.com/office/drawing/2014/main" id="{D91CE05B-C1BD-4064-AA23-8D80865D03C8}"/>
                </a:ext>
              </a:extLst>
            </p:cNvPr>
            <p:cNvSpPr txBox="1"/>
            <p:nvPr/>
          </p:nvSpPr>
          <p:spPr>
            <a:xfrm>
              <a:off x="317746" y="270042"/>
              <a:ext cx="3036181"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5850" tIns="0" rIns="115850" bIns="0" numCol="1" spcCol="1270" anchor="ctr" anchorCtr="0">
              <a:noAutofit/>
            </a:bodyPr>
            <a:lstStyle/>
            <a:p>
              <a:pPr marL="0" lvl="0" indent="0" algn="l" defTabSz="444500">
                <a:lnSpc>
                  <a:spcPct val="90000"/>
                </a:lnSpc>
                <a:spcBef>
                  <a:spcPct val="0"/>
                </a:spcBef>
                <a:spcAft>
                  <a:spcPct val="35000"/>
                </a:spcAft>
                <a:buNone/>
              </a:pPr>
              <a:r>
                <a:rPr lang="en-US" sz="1000" b="1" kern="1200" dirty="0"/>
                <a:t>Key Insights:</a:t>
              </a:r>
              <a:endParaRPr lang="en-US" sz="1000" kern="1200" dirty="0"/>
            </a:p>
          </p:txBody>
        </p:sp>
      </p:grpSp>
      <p:grpSp>
        <p:nvGrpSpPr>
          <p:cNvPr id="10" name="Group 9">
            <a:extLst>
              <a:ext uri="{FF2B5EF4-FFF2-40B4-BE49-F238E27FC236}">
                <a16:creationId xmlns:a16="http://schemas.microsoft.com/office/drawing/2014/main" id="{48ABF6A7-AEF4-4A6F-B91B-AA70C706E98E}"/>
              </a:ext>
            </a:extLst>
          </p:cNvPr>
          <p:cNvGrpSpPr/>
          <p:nvPr/>
        </p:nvGrpSpPr>
        <p:grpSpPr>
          <a:xfrm>
            <a:off x="4258780" y="3882153"/>
            <a:ext cx="4422420" cy="1121478"/>
            <a:chOff x="-43846" y="921179"/>
            <a:chExt cx="4422420" cy="889155"/>
          </a:xfrm>
        </p:grpSpPr>
        <p:sp>
          <p:nvSpPr>
            <p:cNvPr id="14" name="Rectangle 13">
              <a:extLst>
                <a:ext uri="{FF2B5EF4-FFF2-40B4-BE49-F238E27FC236}">
                  <a16:creationId xmlns:a16="http://schemas.microsoft.com/office/drawing/2014/main" id="{9CE6119F-6B89-4B80-A4D7-56BE53246E9B}"/>
                </a:ext>
              </a:extLst>
            </p:cNvPr>
            <p:cNvSpPr/>
            <p:nvPr/>
          </p:nvSpPr>
          <p:spPr>
            <a:xfrm>
              <a:off x="0" y="944084"/>
              <a:ext cx="4378574" cy="86625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5" name="TextBox 14">
              <a:extLst>
                <a:ext uri="{FF2B5EF4-FFF2-40B4-BE49-F238E27FC236}">
                  <a16:creationId xmlns:a16="http://schemas.microsoft.com/office/drawing/2014/main" id="{BDEE24E2-0F8F-4406-A90F-82C48929BA9B}"/>
                </a:ext>
              </a:extLst>
            </p:cNvPr>
            <p:cNvSpPr txBox="1"/>
            <p:nvPr/>
          </p:nvSpPr>
          <p:spPr>
            <a:xfrm>
              <a:off x="-43846" y="921179"/>
              <a:ext cx="4378574" cy="86625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9826" tIns="208280" rIns="339826"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T</a:t>
              </a:r>
              <a:r>
                <a:rPr lang="en-IN" sz="1000" b="1" kern="1200" dirty="0"/>
                <a:t>hese cuisines are often more affordable and popular in casual dinning setting.</a:t>
              </a:r>
              <a:endParaRPr lang="en-US" sz="1000" kern="1200" dirty="0"/>
            </a:p>
            <a:p>
              <a:pPr marL="57150" lvl="1" indent="-57150" algn="l" defTabSz="444500">
                <a:lnSpc>
                  <a:spcPct val="90000"/>
                </a:lnSpc>
                <a:spcBef>
                  <a:spcPct val="0"/>
                </a:spcBef>
                <a:spcAft>
                  <a:spcPct val="15000"/>
                </a:spcAft>
                <a:buChar char="•"/>
              </a:pPr>
              <a:r>
                <a:rPr lang="en-US" sz="1000" kern="1200" dirty="0"/>
                <a:t>This category represents budget-friendly restaurants, which are often casual dining or quick-service outlets. </a:t>
              </a:r>
            </a:p>
            <a:p>
              <a:pPr marL="57150" lvl="1" indent="-57150" algn="l" defTabSz="444500">
                <a:lnSpc>
                  <a:spcPct val="90000"/>
                </a:lnSpc>
                <a:spcBef>
                  <a:spcPct val="0"/>
                </a:spcBef>
                <a:spcAft>
                  <a:spcPct val="15000"/>
                </a:spcAft>
                <a:buChar char="•"/>
              </a:pPr>
              <a:r>
                <a:rPr lang="en-US" sz="1000" kern="1200" dirty="0"/>
                <a:t>These restaurants cater to a price-sensitive customer base.</a:t>
              </a:r>
              <a:endParaRPr lang="en-IN" sz="1000" kern="1200" dirty="0"/>
            </a:p>
          </p:txBody>
        </p:sp>
      </p:grpSp>
      <p:grpSp>
        <p:nvGrpSpPr>
          <p:cNvPr id="11" name="Group 10">
            <a:extLst>
              <a:ext uri="{FF2B5EF4-FFF2-40B4-BE49-F238E27FC236}">
                <a16:creationId xmlns:a16="http://schemas.microsoft.com/office/drawing/2014/main" id="{D3F4F9C6-2E91-46F5-BE35-4D17DC49B4F5}"/>
              </a:ext>
            </a:extLst>
          </p:cNvPr>
          <p:cNvGrpSpPr/>
          <p:nvPr/>
        </p:nvGrpSpPr>
        <p:grpSpPr>
          <a:xfrm>
            <a:off x="4681012" y="3744381"/>
            <a:ext cx="3379126" cy="304434"/>
            <a:chOff x="218928" y="891780"/>
            <a:chExt cx="3065001" cy="295200"/>
          </a:xfrm>
        </p:grpSpPr>
        <p:sp>
          <p:nvSpPr>
            <p:cNvPr id="12" name="Rectangle: Rounded Corners 11">
              <a:extLst>
                <a:ext uri="{FF2B5EF4-FFF2-40B4-BE49-F238E27FC236}">
                  <a16:creationId xmlns:a16="http://schemas.microsoft.com/office/drawing/2014/main" id="{6B6CB06D-2FF5-4186-A78A-DC36A1DD67C5}"/>
                </a:ext>
              </a:extLst>
            </p:cNvPr>
            <p:cNvSpPr/>
            <p:nvPr/>
          </p:nvSpPr>
          <p:spPr>
            <a:xfrm>
              <a:off x="218928" y="891780"/>
              <a:ext cx="3065001"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Rectangle: Rounded Corners 6">
              <a:extLst>
                <a:ext uri="{FF2B5EF4-FFF2-40B4-BE49-F238E27FC236}">
                  <a16:creationId xmlns:a16="http://schemas.microsoft.com/office/drawing/2014/main" id="{0F4C66A0-6F25-4FAA-A9E8-3B26FAD7661E}"/>
                </a:ext>
              </a:extLst>
            </p:cNvPr>
            <p:cNvSpPr txBox="1"/>
            <p:nvPr/>
          </p:nvSpPr>
          <p:spPr>
            <a:xfrm>
              <a:off x="233338" y="906190"/>
              <a:ext cx="3036181"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5850" tIns="0" rIns="115850" bIns="0" numCol="1" spcCol="1270" anchor="ctr" anchorCtr="0">
              <a:noAutofit/>
            </a:bodyPr>
            <a:lstStyle/>
            <a:p>
              <a:pPr marL="0" lvl="0" indent="0" algn="l" defTabSz="444500">
                <a:lnSpc>
                  <a:spcPct val="90000"/>
                </a:lnSpc>
                <a:spcBef>
                  <a:spcPct val="0"/>
                </a:spcBef>
                <a:spcAft>
                  <a:spcPct val="35000"/>
                </a:spcAft>
                <a:buNone/>
              </a:pPr>
              <a:r>
                <a:rPr lang="en-IN" sz="1000" b="1" kern="1200" dirty="0"/>
                <a:t>Low-Cost Restaurants (100 - 200)</a:t>
              </a:r>
              <a:endParaRPr lang="en-US" sz="1000" kern="1200" dirty="0"/>
            </a:p>
          </p:txBody>
        </p:sp>
      </p:grpSp>
      <p:grpSp>
        <p:nvGrpSpPr>
          <p:cNvPr id="16" name="Group 15">
            <a:extLst>
              <a:ext uri="{FF2B5EF4-FFF2-40B4-BE49-F238E27FC236}">
                <a16:creationId xmlns:a16="http://schemas.microsoft.com/office/drawing/2014/main" id="{6B270707-70EE-44E2-93E9-FA382F24B9C5}"/>
              </a:ext>
            </a:extLst>
          </p:cNvPr>
          <p:cNvGrpSpPr/>
          <p:nvPr/>
        </p:nvGrpSpPr>
        <p:grpSpPr>
          <a:xfrm>
            <a:off x="4302626" y="2556630"/>
            <a:ext cx="4378574" cy="1121478"/>
            <a:chOff x="0" y="2011934"/>
            <a:chExt cx="4378574" cy="1291500"/>
          </a:xfrm>
        </p:grpSpPr>
        <p:sp>
          <p:nvSpPr>
            <p:cNvPr id="20" name="Rectangle 19">
              <a:extLst>
                <a:ext uri="{FF2B5EF4-FFF2-40B4-BE49-F238E27FC236}">
                  <a16:creationId xmlns:a16="http://schemas.microsoft.com/office/drawing/2014/main" id="{1CD52927-393F-4560-92A8-BB9D6347D72D}"/>
                </a:ext>
              </a:extLst>
            </p:cNvPr>
            <p:cNvSpPr/>
            <p:nvPr/>
          </p:nvSpPr>
          <p:spPr>
            <a:xfrm>
              <a:off x="0" y="2011934"/>
              <a:ext cx="4378574" cy="12915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1" name="TextBox 20">
              <a:extLst>
                <a:ext uri="{FF2B5EF4-FFF2-40B4-BE49-F238E27FC236}">
                  <a16:creationId xmlns:a16="http://schemas.microsoft.com/office/drawing/2014/main" id="{174FCD56-A44D-4C5B-A95F-19E60BC79D18}"/>
                </a:ext>
              </a:extLst>
            </p:cNvPr>
            <p:cNvSpPr txBox="1"/>
            <p:nvPr/>
          </p:nvSpPr>
          <p:spPr>
            <a:xfrm>
              <a:off x="0" y="2011934"/>
              <a:ext cx="4378574" cy="112147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9826" tIns="208280" rIns="339826"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T</a:t>
              </a:r>
              <a:r>
                <a:rPr lang="en-IN" sz="1000" b="1" kern="1200" dirty="0"/>
                <a:t>hese cuisines offer diverse flavour profiles and generally priced at a mid- range level.</a:t>
              </a:r>
              <a:r>
                <a:rPr lang="en-US" sz="1000" kern="1200" dirty="0"/>
                <a:t> </a:t>
              </a:r>
            </a:p>
            <a:p>
              <a:pPr marL="57150" lvl="1" indent="-57150" algn="l" defTabSz="444500">
                <a:lnSpc>
                  <a:spcPct val="90000"/>
                </a:lnSpc>
                <a:spcBef>
                  <a:spcPct val="0"/>
                </a:spcBef>
                <a:spcAft>
                  <a:spcPct val="15000"/>
                </a:spcAft>
                <a:buChar char="•"/>
              </a:pPr>
              <a:r>
                <a:rPr lang="en-US" sz="1000" kern="1200" dirty="0"/>
                <a:t>Mid-range restaurants strike a balance between affordability and quality, </a:t>
              </a:r>
            </a:p>
            <a:p>
              <a:pPr marL="57150" lvl="1" indent="-57150" algn="l" defTabSz="444500">
                <a:lnSpc>
                  <a:spcPct val="90000"/>
                </a:lnSpc>
                <a:spcBef>
                  <a:spcPct val="0"/>
                </a:spcBef>
                <a:spcAft>
                  <a:spcPct val="15000"/>
                </a:spcAft>
                <a:buChar char="•"/>
              </a:pPr>
              <a:r>
                <a:rPr lang="en-US" sz="1000" kern="1200" dirty="0"/>
                <a:t>Attracting a wide customer base for both casual and semi-formal dining experiences.</a:t>
              </a:r>
              <a:endParaRPr lang="en-IN" sz="1000" kern="1200" dirty="0"/>
            </a:p>
          </p:txBody>
        </p:sp>
      </p:grpSp>
      <p:grpSp>
        <p:nvGrpSpPr>
          <p:cNvPr id="17" name="Group 16">
            <a:extLst>
              <a:ext uri="{FF2B5EF4-FFF2-40B4-BE49-F238E27FC236}">
                <a16:creationId xmlns:a16="http://schemas.microsoft.com/office/drawing/2014/main" id="{2BE2757B-25AA-4652-B961-6C9FFA84E1F2}"/>
              </a:ext>
            </a:extLst>
          </p:cNvPr>
          <p:cNvGrpSpPr/>
          <p:nvPr/>
        </p:nvGrpSpPr>
        <p:grpSpPr>
          <a:xfrm>
            <a:off x="65542" y="1395679"/>
            <a:ext cx="5186681" cy="1168728"/>
            <a:chOff x="0" y="3505034"/>
            <a:chExt cx="4378574" cy="1008000"/>
          </a:xfrm>
        </p:grpSpPr>
        <p:sp>
          <p:nvSpPr>
            <p:cNvPr id="18" name="Rectangle 17">
              <a:extLst>
                <a:ext uri="{FF2B5EF4-FFF2-40B4-BE49-F238E27FC236}">
                  <a16:creationId xmlns:a16="http://schemas.microsoft.com/office/drawing/2014/main" id="{8062D3DB-CC7B-47E0-827C-85287125A87C}"/>
                </a:ext>
              </a:extLst>
            </p:cNvPr>
            <p:cNvSpPr/>
            <p:nvPr/>
          </p:nvSpPr>
          <p:spPr>
            <a:xfrm>
              <a:off x="0" y="3505034"/>
              <a:ext cx="4378574" cy="1008000"/>
            </a:xfrm>
            <a:prstGeom prst="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9" name="TextBox 18">
              <a:extLst>
                <a:ext uri="{FF2B5EF4-FFF2-40B4-BE49-F238E27FC236}">
                  <a16:creationId xmlns:a16="http://schemas.microsoft.com/office/drawing/2014/main" id="{0F6A6D15-0A97-4F43-8558-541363669E2C}"/>
                </a:ext>
              </a:extLst>
            </p:cNvPr>
            <p:cNvSpPr txBox="1"/>
            <p:nvPr/>
          </p:nvSpPr>
          <p:spPr>
            <a:xfrm>
              <a:off x="0" y="3505034"/>
              <a:ext cx="4378574" cy="100800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39826" tIns="208280" rIns="339826" bIns="71120" numCol="1" spcCol="1270" anchor="t" anchorCtr="0">
              <a:noAutofit/>
            </a:bodyPr>
            <a:lstStyle/>
            <a:p>
              <a:pPr marL="57150" lvl="1" indent="-57150" algn="l" defTabSz="444500">
                <a:lnSpc>
                  <a:spcPct val="90000"/>
                </a:lnSpc>
                <a:spcBef>
                  <a:spcPct val="0"/>
                </a:spcBef>
                <a:spcAft>
                  <a:spcPct val="15000"/>
                </a:spcAft>
                <a:buChar char="•"/>
              </a:pPr>
              <a:r>
                <a:rPr lang="en-US" sz="1000" b="1" kern="1200" dirty="0"/>
                <a:t>The higher price reflects the fine dining experience and use of premium ingredients</a:t>
              </a:r>
              <a:endParaRPr lang="en-US" sz="1000" kern="1200" dirty="0"/>
            </a:p>
            <a:p>
              <a:pPr marL="57150" lvl="1" indent="-57150" algn="l" defTabSz="444500">
                <a:lnSpc>
                  <a:spcPct val="90000"/>
                </a:lnSpc>
                <a:spcBef>
                  <a:spcPct val="0"/>
                </a:spcBef>
                <a:spcAft>
                  <a:spcPct val="15000"/>
                </a:spcAft>
                <a:buChar char="•"/>
              </a:pPr>
              <a:r>
                <a:rPr lang="en-US" sz="1000" kern="1200" dirty="0"/>
                <a:t>Luxury restaurants provide a high-end dining experience, featuring gourmet menus and exclusive services. </a:t>
              </a:r>
            </a:p>
            <a:p>
              <a:pPr marL="57150" lvl="1" indent="-57150" algn="l" defTabSz="444500">
                <a:lnSpc>
                  <a:spcPct val="90000"/>
                </a:lnSpc>
                <a:spcBef>
                  <a:spcPct val="0"/>
                </a:spcBef>
                <a:spcAft>
                  <a:spcPct val="15000"/>
                </a:spcAft>
                <a:buChar char="•"/>
              </a:pPr>
              <a:r>
                <a:rPr lang="en-US" sz="1000" kern="1200" dirty="0"/>
                <a:t>These restaurants cater to affluent customers and are usually found in major urban centers or premium hotel chains.</a:t>
              </a:r>
              <a:endParaRPr lang="en-IN" sz="1000" kern="1200" dirty="0"/>
            </a:p>
          </p:txBody>
        </p:sp>
      </p:grpSp>
      <p:grpSp>
        <p:nvGrpSpPr>
          <p:cNvPr id="22" name="Group 21">
            <a:extLst>
              <a:ext uri="{FF2B5EF4-FFF2-40B4-BE49-F238E27FC236}">
                <a16:creationId xmlns:a16="http://schemas.microsoft.com/office/drawing/2014/main" id="{1B47F826-AA7D-41F5-9193-D7EFA9791CC1}"/>
              </a:ext>
            </a:extLst>
          </p:cNvPr>
          <p:cNvGrpSpPr/>
          <p:nvPr/>
        </p:nvGrpSpPr>
        <p:grpSpPr>
          <a:xfrm>
            <a:off x="4681012" y="2400387"/>
            <a:ext cx="3080237" cy="291460"/>
            <a:chOff x="218928" y="1864334"/>
            <a:chExt cx="3065001" cy="295200"/>
          </a:xfrm>
        </p:grpSpPr>
        <p:sp>
          <p:nvSpPr>
            <p:cNvPr id="26" name="Rectangle: Rounded Corners 25">
              <a:extLst>
                <a:ext uri="{FF2B5EF4-FFF2-40B4-BE49-F238E27FC236}">
                  <a16:creationId xmlns:a16="http://schemas.microsoft.com/office/drawing/2014/main" id="{B6E80DE8-D1C6-470A-9619-A1ABEE9AFD29}"/>
                </a:ext>
              </a:extLst>
            </p:cNvPr>
            <p:cNvSpPr/>
            <p:nvPr/>
          </p:nvSpPr>
          <p:spPr>
            <a:xfrm>
              <a:off x="218928" y="1864334"/>
              <a:ext cx="3065001"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13A9D9CE-5D5D-472D-82F2-E5F49B398891}"/>
                </a:ext>
              </a:extLst>
            </p:cNvPr>
            <p:cNvSpPr txBox="1"/>
            <p:nvPr/>
          </p:nvSpPr>
          <p:spPr>
            <a:xfrm>
              <a:off x="233338" y="1878744"/>
              <a:ext cx="3036181"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5850" tIns="0" rIns="115850" bIns="0" numCol="1" spcCol="1270" anchor="ctr" anchorCtr="0">
              <a:noAutofit/>
            </a:bodyPr>
            <a:lstStyle/>
            <a:p>
              <a:pPr marL="0" lvl="0" indent="0" algn="l" defTabSz="444500">
                <a:lnSpc>
                  <a:spcPct val="90000"/>
                </a:lnSpc>
                <a:spcBef>
                  <a:spcPct val="0"/>
                </a:spcBef>
                <a:spcAft>
                  <a:spcPct val="35000"/>
                </a:spcAft>
                <a:buNone/>
              </a:pPr>
              <a:r>
                <a:rPr lang="en-IN" sz="1000" b="1" kern="1200" dirty="0"/>
                <a:t>Mid-Range Restaurants (200 – 300 )</a:t>
              </a:r>
              <a:endParaRPr lang="en-US" sz="1000" kern="1200" dirty="0"/>
            </a:p>
          </p:txBody>
        </p:sp>
      </p:grpSp>
      <p:grpSp>
        <p:nvGrpSpPr>
          <p:cNvPr id="23" name="Group 22">
            <a:extLst>
              <a:ext uri="{FF2B5EF4-FFF2-40B4-BE49-F238E27FC236}">
                <a16:creationId xmlns:a16="http://schemas.microsoft.com/office/drawing/2014/main" id="{FDD01E91-28F3-486C-8899-1E7520B1CCFA}"/>
              </a:ext>
            </a:extLst>
          </p:cNvPr>
          <p:cNvGrpSpPr/>
          <p:nvPr/>
        </p:nvGrpSpPr>
        <p:grpSpPr>
          <a:xfrm>
            <a:off x="705994" y="1282649"/>
            <a:ext cx="3065001" cy="295200"/>
            <a:chOff x="218928" y="3357434"/>
            <a:chExt cx="3065001" cy="295200"/>
          </a:xfrm>
        </p:grpSpPr>
        <p:sp>
          <p:nvSpPr>
            <p:cNvPr id="24" name="Rectangle: Rounded Corners 23">
              <a:extLst>
                <a:ext uri="{FF2B5EF4-FFF2-40B4-BE49-F238E27FC236}">
                  <a16:creationId xmlns:a16="http://schemas.microsoft.com/office/drawing/2014/main" id="{F30EAA0A-1DAC-4FB1-B85E-CF0D49EED09D}"/>
                </a:ext>
              </a:extLst>
            </p:cNvPr>
            <p:cNvSpPr/>
            <p:nvPr/>
          </p:nvSpPr>
          <p:spPr>
            <a:xfrm>
              <a:off x="218928" y="3357434"/>
              <a:ext cx="3065001" cy="295200"/>
            </a:xfrm>
            <a:prstGeom prst="round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Rectangle: Rounded Corners 6">
              <a:extLst>
                <a:ext uri="{FF2B5EF4-FFF2-40B4-BE49-F238E27FC236}">
                  <a16:creationId xmlns:a16="http://schemas.microsoft.com/office/drawing/2014/main" id="{746056DF-7DFA-4FD9-A8D4-39F638F800B6}"/>
                </a:ext>
              </a:extLst>
            </p:cNvPr>
            <p:cNvSpPr txBox="1"/>
            <p:nvPr/>
          </p:nvSpPr>
          <p:spPr>
            <a:xfrm>
              <a:off x="233338" y="3371844"/>
              <a:ext cx="3036181" cy="26638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5850" tIns="0" rIns="115850" bIns="0" numCol="1" spcCol="1270" anchor="ctr" anchorCtr="0">
              <a:noAutofit/>
            </a:bodyPr>
            <a:lstStyle/>
            <a:p>
              <a:pPr marL="0" lvl="0" indent="0" algn="l" defTabSz="444500">
                <a:lnSpc>
                  <a:spcPct val="90000"/>
                </a:lnSpc>
                <a:spcBef>
                  <a:spcPct val="0"/>
                </a:spcBef>
                <a:spcAft>
                  <a:spcPct val="35000"/>
                </a:spcAft>
                <a:buNone/>
              </a:pPr>
              <a:r>
                <a:rPr lang="en-IN" sz="1000" b="1" kern="1200" dirty="0"/>
                <a:t>Luxury Restaurants (300 – 500)</a:t>
              </a:r>
              <a:endParaRPr lang="en-US" sz="1000" kern="12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 name="Title 3">
            <a:extLst>
              <a:ext uri="{FF2B5EF4-FFF2-40B4-BE49-F238E27FC236}">
                <a16:creationId xmlns:a16="http://schemas.microsoft.com/office/drawing/2014/main" id="{D464C947-469A-4DEE-BF85-41A1E1B2206B}"/>
              </a:ext>
            </a:extLst>
          </p:cNvPr>
          <p:cNvSpPr>
            <a:spLocks noGrp="1"/>
          </p:cNvSpPr>
          <p:nvPr>
            <p:ph type="title"/>
          </p:nvPr>
        </p:nvSpPr>
        <p:spPr/>
        <p:txBody>
          <a:bodyPr/>
          <a:lstStyle/>
          <a:p>
            <a:endParaRPr lang="en-IN"/>
          </a:p>
        </p:txBody>
      </p:sp>
      <p:pic>
        <p:nvPicPr>
          <p:cNvPr id="2" name="Picture 1">
            <a:extLst>
              <a:ext uri="{FF2B5EF4-FFF2-40B4-BE49-F238E27FC236}">
                <a16:creationId xmlns:a16="http://schemas.microsoft.com/office/drawing/2014/main" id="{C5C792FD-C663-4312-B547-6A28F355E1AE}"/>
              </a:ext>
            </a:extLst>
          </p:cNvPr>
          <p:cNvPicPr>
            <a:picLocks noChangeAspect="1"/>
          </p:cNvPicPr>
          <p:nvPr/>
        </p:nvPicPr>
        <p:blipFill>
          <a:blip r:embed="rId3"/>
          <a:stretch>
            <a:fillRect/>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Big Data Analytics Project Proposal by Slidesgo">
  <a:themeElements>
    <a:clrScheme name="Simple Light">
      <a:dk1>
        <a:srgbClr val="1F0F61"/>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1F0F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1012</Words>
  <Application>Microsoft Office PowerPoint</Application>
  <PresentationFormat>On-screen Show (16:9)</PresentationFormat>
  <Paragraphs>102</Paragraphs>
  <Slides>12</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Anaheim</vt:lpstr>
      <vt:lpstr>Arial</vt:lpstr>
      <vt:lpstr>Cambria</vt:lpstr>
      <vt:lpstr>Libre Franklin</vt:lpstr>
      <vt:lpstr>PT Sans</vt:lpstr>
      <vt:lpstr>Raleway</vt:lpstr>
      <vt:lpstr>Sofia Sans</vt:lpstr>
      <vt:lpstr>Sofia Sans SemiBold</vt:lpstr>
      <vt:lpstr>Times New Roman</vt:lpstr>
      <vt:lpstr>Big Data Analytics Project Proposal by Slidesgo</vt:lpstr>
      <vt:lpstr>Zomato Analysis Project </vt:lpstr>
      <vt:lpstr>Table of Contents</vt:lpstr>
      <vt:lpstr>Introduction</vt:lpstr>
      <vt:lpstr>Data Overview</vt:lpstr>
      <vt:lpstr> Percentage of Restaurants based on "Has Table booking" &amp; "Has Online delivery" </vt:lpstr>
      <vt:lpstr>PowerPoint Presentation</vt:lpstr>
      <vt:lpstr>No Of Restaurants Based on Average Ratings</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Dashboard Presentation Excel</dc:title>
  <cp:lastModifiedBy>Admin</cp:lastModifiedBy>
  <cp:revision>107</cp:revision>
  <dcterms:modified xsi:type="dcterms:W3CDTF">2024-12-18T10:12:56Z</dcterms:modified>
</cp:coreProperties>
</file>