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162165" y="466090"/>
            <a:ext cx="3864610" cy="532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ctr"/>
            <a:r>
              <a:rPr lang="en-US" sz="2400"/>
              <a:t>Databases</a:t>
            </a:r>
            <a:endParaRPr lang="en-US" sz="2400"/>
          </a:p>
        </p:txBody>
      </p:sp>
      <p:sp>
        <p:nvSpPr>
          <p:cNvPr id="4" name="Flowchart: Process 3"/>
          <p:cNvSpPr/>
          <p:nvPr/>
        </p:nvSpPr>
        <p:spPr>
          <a:xfrm>
            <a:off x="984250" y="1457325"/>
            <a:ext cx="2686050" cy="10896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Classified Web App</a:t>
            </a:r>
            <a:endParaRPr lang="en-US"/>
          </a:p>
        </p:txBody>
      </p:sp>
      <p:sp>
        <p:nvSpPr>
          <p:cNvPr id="5" name="Flowchart: Direct Access Storage 4"/>
          <p:cNvSpPr/>
          <p:nvPr/>
        </p:nvSpPr>
        <p:spPr>
          <a:xfrm>
            <a:off x="7563485" y="1036955"/>
            <a:ext cx="2910205" cy="104457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Housing DB</a:t>
            </a:r>
            <a:endParaRPr lang="en-US"/>
          </a:p>
        </p:txBody>
      </p:sp>
      <p:sp>
        <p:nvSpPr>
          <p:cNvPr id="6" name="Flowchart: Direct Access Storage 5"/>
          <p:cNvSpPr/>
          <p:nvPr/>
        </p:nvSpPr>
        <p:spPr>
          <a:xfrm>
            <a:off x="7563485" y="2207895"/>
            <a:ext cx="2910205" cy="104457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Furniture DB</a:t>
            </a:r>
            <a:endParaRPr lang="en-US"/>
          </a:p>
        </p:txBody>
      </p:sp>
      <p:sp>
        <p:nvSpPr>
          <p:cNvPr id="7" name="Flowchart: Direct Access Storage 6"/>
          <p:cNvSpPr/>
          <p:nvPr/>
        </p:nvSpPr>
        <p:spPr>
          <a:xfrm>
            <a:off x="7563485" y="3408680"/>
            <a:ext cx="2910205" cy="104457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Automobile DB</a:t>
            </a:r>
            <a:endParaRPr lang="en-US"/>
          </a:p>
        </p:txBody>
      </p:sp>
      <p:sp>
        <p:nvSpPr>
          <p:cNvPr id="8" name="Flowchart: Direct Access Storage 7"/>
          <p:cNvSpPr/>
          <p:nvPr/>
        </p:nvSpPr>
        <p:spPr>
          <a:xfrm>
            <a:off x="7563485" y="4562475"/>
            <a:ext cx="2910205" cy="104457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Electronics DB</a:t>
            </a:r>
            <a:endParaRPr lang="en-US"/>
          </a:p>
        </p:txBody>
      </p:sp>
      <p:cxnSp>
        <p:nvCxnSpPr>
          <p:cNvPr id="10" name="Straight Arrow Connector 9"/>
          <p:cNvCxnSpPr>
            <a:stCxn id="4" idx="3"/>
          </p:cNvCxnSpPr>
          <p:nvPr/>
        </p:nvCxnSpPr>
        <p:spPr>
          <a:xfrm>
            <a:off x="3670300" y="2002155"/>
            <a:ext cx="3506470" cy="84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Direct Access Storage 10"/>
          <p:cNvSpPr/>
          <p:nvPr/>
        </p:nvSpPr>
        <p:spPr>
          <a:xfrm>
            <a:off x="2580640" y="3711575"/>
            <a:ext cx="2656205" cy="98488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Reporting DB</a:t>
            </a:r>
            <a:endParaRPr lang="en-US"/>
          </a:p>
        </p:txBody>
      </p:sp>
      <p:cxnSp>
        <p:nvCxnSpPr>
          <p:cNvPr id="12" name="Straight Arrow Connector 11"/>
          <p:cNvCxnSpPr>
            <a:endCxn id="11" idx="0"/>
          </p:cNvCxnSpPr>
          <p:nvPr/>
        </p:nvCxnSpPr>
        <p:spPr>
          <a:xfrm flipH="1">
            <a:off x="3909060" y="2353945"/>
            <a:ext cx="1223645" cy="1357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rot="720000">
            <a:off x="4341495" y="1818640"/>
            <a:ext cx="1715770" cy="368300"/>
          </a:xfrm>
          <a:prstGeom prst="rect">
            <a:avLst/>
          </a:prstGeom>
          <a:noFill/>
        </p:spPr>
        <p:txBody>
          <a:bodyPr wrap="square" rtlCol="0">
            <a:spAutoFit/>
          </a:bodyPr>
          <a:p>
            <a:r>
              <a:rPr lang="en-US"/>
              <a:t>Insert, Updates</a:t>
            </a:r>
            <a:endParaRPr lang="en-US"/>
          </a:p>
        </p:txBody>
      </p:sp>
      <p:cxnSp>
        <p:nvCxnSpPr>
          <p:cNvPr id="15" name="Straight Arrow Connector 14"/>
          <p:cNvCxnSpPr/>
          <p:nvPr/>
        </p:nvCxnSpPr>
        <p:spPr>
          <a:xfrm flipH="1" flipV="1">
            <a:off x="2476500" y="2562860"/>
            <a:ext cx="671195" cy="1134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rot="3180000">
            <a:off x="1847850" y="2945765"/>
            <a:ext cx="957580" cy="642620"/>
          </a:xfrm>
          <a:prstGeom prst="rect">
            <a:avLst/>
          </a:prstGeom>
          <a:noFill/>
        </p:spPr>
        <p:txBody>
          <a:bodyPr wrap="square" rtlCol="0">
            <a:spAutoFit/>
          </a:bodyPr>
          <a:p>
            <a:r>
              <a:rPr lang="en-US"/>
              <a:t>Global Search </a:t>
            </a:r>
            <a:endParaRPr lang="en-US"/>
          </a:p>
        </p:txBody>
      </p:sp>
      <p:sp>
        <p:nvSpPr>
          <p:cNvPr id="17" name="Text Box 16"/>
          <p:cNvSpPr txBox="1"/>
          <p:nvPr/>
        </p:nvSpPr>
        <p:spPr>
          <a:xfrm>
            <a:off x="2164715" y="193675"/>
            <a:ext cx="4997450" cy="521970"/>
          </a:xfrm>
          <a:prstGeom prst="rect">
            <a:avLst/>
          </a:prstGeom>
          <a:noFill/>
        </p:spPr>
        <p:txBody>
          <a:bodyPr wrap="square" rtlCol="0">
            <a:spAutoFit/>
          </a:bodyPr>
          <a:p>
            <a:r>
              <a:rPr lang="en-US" sz="2800" b="1">
                <a:ln/>
                <a:solidFill>
                  <a:schemeClr val="tx1"/>
                </a:solidFill>
                <a:effectLst>
                  <a:outerShdw blurRad="38100" dist="19050" dir="2700000" algn="tl" rotWithShape="0">
                    <a:schemeClr val="dk1">
                      <a:alpha val="40000"/>
                    </a:schemeClr>
                  </a:outerShdw>
                </a:effectLst>
              </a:rPr>
              <a:t>Classified Database Structure</a:t>
            </a:r>
            <a:endParaRPr lang="en-US" sz="2800" b="1">
              <a:ln/>
              <a:solidFill>
                <a:schemeClr val="tx1"/>
              </a:solidFill>
              <a:effectLst>
                <a:outerShdw blurRad="38100" dist="19050" dir="2700000" algn="tl" rotWithShape="0">
                  <a:schemeClr val="dk1">
                    <a:alpha val="40000"/>
                  </a:schemeClr>
                </a:outerShdw>
              </a:effectLst>
            </a:endParaRPr>
          </a:p>
        </p:txBody>
      </p:sp>
      <p:cxnSp>
        <p:nvCxnSpPr>
          <p:cNvPr id="19" name="Straight Arrow Connector 18"/>
          <p:cNvCxnSpPr/>
          <p:nvPr/>
        </p:nvCxnSpPr>
        <p:spPr>
          <a:xfrm flipH="1">
            <a:off x="3670300" y="1398905"/>
            <a:ext cx="3462020" cy="268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rot="21240000">
            <a:off x="4335145" y="1074420"/>
            <a:ext cx="2130425" cy="368300"/>
          </a:xfrm>
          <a:prstGeom prst="rect">
            <a:avLst/>
          </a:prstGeom>
          <a:noFill/>
        </p:spPr>
        <p:txBody>
          <a:bodyPr wrap="square" rtlCol="0">
            <a:spAutoFit/>
          </a:bodyPr>
          <a:p>
            <a:r>
              <a:rPr lang="en-US"/>
              <a:t>Detail Search</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1965"/>
            <a:ext cx="10515600" cy="4351338"/>
          </a:xfrm>
        </p:spPr>
        <p:txBody>
          <a:bodyPr/>
          <a:p>
            <a:r>
              <a:rPr lang="en-US"/>
              <a:t>For every Insert and Update in DB, we will have duplicate insert / update entry in reporting table.</a:t>
            </a:r>
            <a:endParaRPr lang="en-US"/>
          </a:p>
          <a:p>
            <a:r>
              <a:rPr lang="en-US"/>
              <a:t>Reporting table will not have all the fields as original DB but only few important fields that will be used for global search.</a:t>
            </a:r>
            <a:endParaRPr lang="en-US"/>
          </a:p>
          <a:p>
            <a:r>
              <a:rPr lang="en-US"/>
              <a:t>For global search on Home page, data will be displayed from reporting table.</a:t>
            </a:r>
            <a:endParaRPr lang="en-US"/>
          </a:p>
          <a:p>
            <a:r>
              <a:rPr lang="en-US"/>
              <a:t>After search if user selects any particular item from search results, data for details page will be displayed from the original DB (for e.g. Housing DB) and not from reporting DB as it will not contain all the fields.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Words>
  <Application>WPS Presentation</Application>
  <PresentationFormat>Widescreen</PresentationFormat>
  <Paragraphs>27</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Arial</vt:lpstr>
      <vt:lpstr>SimSun</vt:lpstr>
      <vt:lpstr>Wingdings</vt:lpstr>
      <vt:lpstr>Calibri Light</vt:lpstr>
      <vt:lpstr>Calibri</vt:lpstr>
      <vt:lpstr>Microsoft YaHei</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santosh.kale</cp:lastModifiedBy>
  <cp:revision>2</cp:revision>
  <dcterms:created xsi:type="dcterms:W3CDTF">2016-11-29T12:53:39Z</dcterms:created>
  <dcterms:modified xsi:type="dcterms:W3CDTF">2016-11-29T12:56:11Z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1033-10.2.0.5804</vt:lpwstr>
  </property>
</Properties>
</file>