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8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6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9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5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1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2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3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1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0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8D567E-30CF-45B3-8746-F238CEB02A2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DB673E-F9C8-4070-A8A8-75F6ECD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winiSuryakar09/Credit-Card-Fiancial-Dash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0470-4FBC-41CC-BFE7-043D690DA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997138"/>
          </a:xfrm>
        </p:spPr>
        <p:txBody>
          <a:bodyPr>
            <a:normAutofit/>
          </a:bodyPr>
          <a:lstStyle/>
          <a:p>
            <a:r>
              <a:rPr lang="en-IN" sz="9600" b="1" i="1" dirty="0">
                <a:solidFill>
                  <a:schemeClr val="bg1"/>
                </a:solidFill>
              </a:rPr>
              <a:t>Credit</a:t>
            </a:r>
            <a:r>
              <a:rPr lang="en-IN" sz="11500" b="1" i="1" dirty="0">
                <a:solidFill>
                  <a:schemeClr val="tx1"/>
                </a:solidFill>
              </a:rPr>
              <a:t> </a:t>
            </a:r>
            <a:r>
              <a:rPr lang="en-IN" sz="11500" b="1" i="1" dirty="0">
                <a:solidFill>
                  <a:schemeClr val="bg1"/>
                </a:solidFill>
              </a:rPr>
              <a:t>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AFE46-60DF-451C-A8D8-928D00B0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1" y="4096872"/>
            <a:ext cx="8435788" cy="1255058"/>
          </a:xfrm>
        </p:spPr>
        <p:txBody>
          <a:bodyPr>
            <a:normAutofit/>
          </a:bodyPr>
          <a:lstStyle/>
          <a:p>
            <a:r>
              <a:rPr lang="en-IN" sz="4800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0092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9BB5-52A3-425E-84E8-C0CF50B7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35105"/>
            <a:ext cx="8761413" cy="1335741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Project 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67D4-BC2A-4169-A75F-B610FFD6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chemeClr val="tx1"/>
                </a:solidFill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33E9-CDF7-4447-B68D-CA689E9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Insights- Week 53 (31st Dec)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8F67-2359-489A-BB86-625CEFA2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300" b="1" i="1" dirty="0">
                <a:solidFill>
                  <a:schemeClr val="accent5">
                    <a:lumMod val="50000"/>
                  </a:schemeClr>
                </a:solidFill>
              </a:rPr>
              <a:t>WoW change:</a:t>
            </a:r>
          </a:p>
          <a:p>
            <a:pPr marL="0" indent="0">
              <a:buNone/>
            </a:pPr>
            <a:r>
              <a:rPr lang="en-US" sz="1100" b="1" i="1" dirty="0">
                <a:solidFill>
                  <a:schemeClr val="accent1"/>
                </a:solidFill>
              </a:rPr>
              <a:t>• Revenue increased by 28.8%,</a:t>
            </a:r>
          </a:p>
          <a:p>
            <a:pPr marL="0" indent="0">
              <a:buNone/>
            </a:pPr>
            <a:r>
              <a:rPr lang="en-US" sz="1100" b="1" i="1" dirty="0">
                <a:solidFill>
                  <a:schemeClr val="accent1"/>
                </a:solidFill>
              </a:rPr>
              <a:t>• Total Transaction Amt &amp; Count increased by xx% &amp; xx%</a:t>
            </a:r>
          </a:p>
          <a:p>
            <a:pPr marL="0" indent="0">
              <a:buNone/>
            </a:pPr>
            <a:r>
              <a:rPr lang="en-US" sz="1100" b="1" i="1" dirty="0">
                <a:solidFill>
                  <a:schemeClr val="accent1"/>
                </a:solidFill>
              </a:rPr>
              <a:t>• Customer count increased by xx%</a:t>
            </a:r>
          </a:p>
          <a:p>
            <a:pPr marL="0" indent="0">
              <a:buNone/>
            </a:pPr>
            <a:r>
              <a:rPr lang="en-US" sz="1200" b="1" i="1" dirty="0">
                <a:solidFill>
                  <a:schemeClr val="accent5">
                    <a:lumMod val="50000"/>
                  </a:schemeClr>
                </a:solidFill>
              </a:rPr>
              <a:t>Overview YTD:</a:t>
            </a:r>
          </a:p>
          <a:p>
            <a:pPr marL="0" indent="0">
              <a:buNone/>
            </a:pPr>
            <a:r>
              <a:rPr lang="en-US" sz="1000" b="1" i="1" dirty="0">
                <a:solidFill>
                  <a:schemeClr val="accent2"/>
                </a:solidFill>
              </a:rPr>
              <a:t>• Overall revenue is 57M</a:t>
            </a:r>
          </a:p>
          <a:p>
            <a:pPr marL="0" indent="0">
              <a:buNone/>
            </a:pPr>
            <a:r>
              <a:rPr lang="en-US" sz="1000" b="1" i="1" dirty="0">
                <a:solidFill>
                  <a:schemeClr val="accent2"/>
                </a:solidFill>
              </a:rPr>
              <a:t>• Total interest is 8M</a:t>
            </a:r>
          </a:p>
          <a:p>
            <a:pPr marL="0" indent="0">
              <a:buNone/>
            </a:pPr>
            <a:r>
              <a:rPr lang="en-US" sz="1000" b="1" i="1" dirty="0">
                <a:solidFill>
                  <a:schemeClr val="accent2"/>
                </a:solidFill>
              </a:rPr>
              <a:t>• Total transaction amount is 46M</a:t>
            </a:r>
          </a:p>
          <a:p>
            <a:pPr marL="0" indent="0">
              <a:buNone/>
            </a:pPr>
            <a:r>
              <a:rPr lang="en-US" sz="1000" b="1" i="1" dirty="0">
                <a:solidFill>
                  <a:schemeClr val="accent2"/>
                </a:solidFill>
              </a:rPr>
              <a:t>• Male customers are contributing more in revenue 31M, female 26M</a:t>
            </a:r>
          </a:p>
          <a:p>
            <a:pPr marL="0" indent="0">
              <a:buNone/>
            </a:pPr>
            <a:r>
              <a:rPr lang="en-US" sz="1000" b="1" i="1" dirty="0">
                <a:solidFill>
                  <a:schemeClr val="accent2"/>
                </a:solidFill>
              </a:rPr>
              <a:t>• Blue &amp; Silver credit card are contributing to 93% of overall</a:t>
            </a:r>
          </a:p>
          <a:p>
            <a:pPr marL="0" indent="0">
              <a:buNone/>
            </a:pPr>
            <a:r>
              <a:rPr lang="en-US" sz="1300" b="1" i="1" dirty="0">
                <a:solidFill>
                  <a:schemeClr val="accent5">
                    <a:lumMod val="50000"/>
                  </a:schemeClr>
                </a:solidFill>
              </a:rPr>
              <a:t>Transactions:</a:t>
            </a:r>
          </a:p>
          <a:p>
            <a:pPr marL="0" indent="0">
              <a:buNone/>
            </a:pPr>
            <a:r>
              <a:rPr lang="en-US" sz="1100" b="1" i="1" dirty="0">
                <a:solidFill>
                  <a:schemeClr val="accent1"/>
                </a:solidFill>
              </a:rPr>
              <a:t>• TX, NY &amp; CA is contributing to 68%</a:t>
            </a:r>
          </a:p>
          <a:p>
            <a:pPr marL="0" indent="0">
              <a:buNone/>
            </a:pPr>
            <a:r>
              <a:rPr lang="en-US" sz="1100" b="1" i="1" dirty="0">
                <a:solidFill>
                  <a:schemeClr val="accent1"/>
                </a:solidFill>
              </a:rPr>
              <a:t>• Overall Activation rate is 57.5%</a:t>
            </a:r>
          </a:p>
          <a:p>
            <a:pPr marL="0" indent="0">
              <a:buNone/>
            </a:pPr>
            <a:r>
              <a:rPr lang="en-US" sz="1100" b="1" i="1" dirty="0">
                <a:solidFill>
                  <a:schemeClr val="accent1"/>
                </a:solidFill>
              </a:rPr>
              <a:t>• Overall Delinquent rate is 6.06%</a:t>
            </a:r>
            <a:endParaRPr lang="en-IN" sz="11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5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39F5-B603-46F5-9CBF-7227E7A6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Media Links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0E90-D6E5-4DA5-947D-777F593D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2"/>
                </a:solidFill>
              </a:rPr>
              <a:t>GitHub Link </a:t>
            </a:r>
            <a:r>
              <a:rPr lang="en-IN" sz="2400" dirty="0"/>
              <a:t>: </a:t>
            </a:r>
          </a:p>
          <a:p>
            <a:pPr marL="0" indent="0">
              <a:buNone/>
            </a:pPr>
            <a:r>
              <a:rPr lang="en-IN" dirty="0">
                <a:solidFill>
                  <a:srgbClr val="8F8F8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https://github.com/AshwiniSuryakar09/Credit-Card-Fiancial-Dashboard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r>
              <a:rPr lang="en-IN" sz="3200" dirty="0">
                <a:solidFill>
                  <a:schemeClr val="accent2"/>
                </a:solidFill>
              </a:rPr>
              <a:t>LinkedIn Link : </a:t>
            </a:r>
          </a:p>
          <a:p>
            <a:pPr marL="0" indent="0">
              <a:buNone/>
            </a:pPr>
            <a:r>
              <a:rPr lang="en-IN" u="sng" dirty="0"/>
              <a:t>https://www.linkedin.com/in/ashwini-suryakar-b4b68523a/</a:t>
            </a:r>
          </a:p>
        </p:txBody>
      </p:sp>
    </p:spTree>
    <p:extLst>
      <p:ext uri="{BB962C8B-B14F-4D97-AF65-F5344CB8AC3E}">
        <p14:creationId xmlns:p14="http://schemas.microsoft.com/office/powerpoint/2010/main" val="234930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178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Credit Card</vt:lpstr>
      <vt:lpstr>Project Objective </vt:lpstr>
      <vt:lpstr>Project Insights- Week 53 (31st Dec)</vt:lpstr>
      <vt:lpstr>Social Media Links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Ashwini SURYAKAR</dc:creator>
  <cp:lastModifiedBy>Ashwini SURYAKAR</cp:lastModifiedBy>
  <cp:revision>3</cp:revision>
  <dcterms:created xsi:type="dcterms:W3CDTF">2025-02-07T15:31:07Z</dcterms:created>
  <dcterms:modified xsi:type="dcterms:W3CDTF">2025-02-07T16:11:16Z</dcterms:modified>
</cp:coreProperties>
</file>