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2ECDCC51-74CD-4082-9E0E-A1A4B99545B4}" type="datetimeFigureOut">
              <a:rPr lang="en-US" smtClean="0"/>
              <a:t>2/24/2019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5402C848-BE91-4BBF-8A0A-5551024D1E0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CDCC51-74CD-4082-9E0E-A1A4B99545B4}" type="datetimeFigureOut">
              <a:rPr lang="en-US" smtClean="0"/>
              <a:t>2/24/2019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402C848-BE91-4BBF-8A0A-5551024D1E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CDCC51-74CD-4082-9E0E-A1A4B99545B4}" type="datetimeFigureOut">
              <a:rPr lang="en-US" smtClean="0"/>
              <a:t>2/24/2019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402C848-BE91-4BBF-8A0A-5551024D1E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CDCC51-74CD-4082-9E0E-A1A4B99545B4}" type="datetimeFigureOut">
              <a:rPr lang="en-US" smtClean="0"/>
              <a:t>2/24/2019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402C848-BE91-4BBF-8A0A-5551024D1E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CDCC51-74CD-4082-9E0E-A1A4B99545B4}" type="datetimeFigureOut">
              <a:rPr lang="en-US" smtClean="0"/>
              <a:t>2/24/2019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402C848-BE91-4BBF-8A0A-5551024D1E0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CDCC51-74CD-4082-9E0E-A1A4B99545B4}" type="datetimeFigureOut">
              <a:rPr lang="en-US" smtClean="0"/>
              <a:t>2/24/2019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402C848-BE91-4BBF-8A0A-5551024D1E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CDCC51-74CD-4082-9E0E-A1A4B99545B4}" type="datetimeFigureOut">
              <a:rPr lang="en-US" smtClean="0"/>
              <a:t>2/24/2019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402C848-BE91-4BBF-8A0A-5551024D1E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ECDCC51-74CD-4082-9E0E-A1A4B99545B4}" type="datetimeFigureOut">
              <a:rPr lang="en-US" smtClean="0"/>
              <a:t>2/24/2019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402C848-BE91-4BBF-8A0A-5551024D1E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ECDCC51-74CD-4082-9E0E-A1A4B99545B4}" type="datetimeFigureOut">
              <a:rPr lang="en-US" smtClean="0"/>
              <a:t>2/24/2019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402C848-BE91-4BBF-8A0A-5551024D1E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CDCC51-74CD-4082-9E0E-A1A4B99545B4}" type="datetimeFigureOut">
              <a:rPr lang="en-US" smtClean="0"/>
              <a:t>2/24/2019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402C848-BE91-4BBF-8A0A-5551024D1E0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CDCC51-74CD-4082-9E0E-A1A4B99545B4}" type="datetimeFigureOut">
              <a:rPr lang="en-US" smtClean="0"/>
              <a:t>2/24/2019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402C848-BE91-4BBF-8A0A-5551024D1E02}"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ECDCC51-74CD-4082-9E0E-A1A4B99545B4}" type="datetimeFigureOut">
              <a:rPr lang="en-US" smtClean="0"/>
              <a:t>2/24/2019</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402C848-BE91-4BBF-8A0A-5551024D1E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762000"/>
            <a:ext cx="7772400" cy="1828800"/>
          </a:xfrm>
        </p:spPr>
        <p:txBody>
          <a:bodyPr/>
          <a:lstStyle/>
          <a:p>
            <a:r>
              <a:rPr lang="en-IN" b="1" dirty="0">
                <a:solidFill>
                  <a:schemeClr val="accent5">
                    <a:lumMod val="50000"/>
                  </a:schemeClr>
                </a:solidFill>
              </a:rPr>
              <a:t>HELP International </a:t>
            </a:r>
            <a:r>
              <a:rPr lang="en-IN" dirty="0"/>
              <a:t> </a:t>
            </a:r>
            <a:r>
              <a:rPr lang="en-IN" dirty="0" smtClean="0"/>
              <a:t>Assignment</a:t>
            </a:r>
            <a:endParaRPr lang="en-US" dirty="0"/>
          </a:p>
        </p:txBody>
      </p:sp>
      <p:sp>
        <p:nvSpPr>
          <p:cNvPr id="3" name="Subtitle 2"/>
          <p:cNvSpPr>
            <a:spLocks noGrp="1"/>
          </p:cNvSpPr>
          <p:nvPr>
            <p:ph type="subTitle" idx="1"/>
          </p:nvPr>
        </p:nvSpPr>
        <p:spPr/>
        <p:txBody>
          <a:bodyPr/>
          <a:lstStyle/>
          <a:p>
            <a:r>
              <a:rPr lang="en-US" dirty="0" smtClean="0"/>
              <a:t>-</a:t>
            </a:r>
            <a:r>
              <a:rPr lang="en-US" dirty="0" err="1" smtClean="0"/>
              <a:t>VinayKumar</a:t>
            </a:r>
            <a:r>
              <a:rPr lang="en-US" dirty="0" smtClean="0"/>
              <a:t> V</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57200"/>
            <a:ext cx="8183880" cy="1051560"/>
          </a:xfrm>
        </p:spPr>
        <p:txBody>
          <a:bodyPr>
            <a:normAutofit fontScale="90000"/>
          </a:bodyPr>
          <a:lstStyle/>
          <a:p>
            <a:r>
              <a:rPr lang="en-US" dirty="0" smtClean="0"/>
              <a:t>Cluster’s of features:</a:t>
            </a:r>
            <a:br>
              <a:rPr lang="en-US" dirty="0" smtClean="0"/>
            </a:br>
            <a:endParaRPr lang="en-US" dirty="0"/>
          </a:p>
        </p:txBody>
      </p:sp>
      <p:pic>
        <p:nvPicPr>
          <p:cNvPr id="4" name="Picture 3" descr="download (6).png"/>
          <p:cNvPicPr>
            <a:picLocks noChangeAspect="1"/>
          </p:cNvPicPr>
          <p:nvPr/>
        </p:nvPicPr>
        <p:blipFill>
          <a:blip r:embed="rId2"/>
          <a:stretch>
            <a:fillRect/>
          </a:stretch>
        </p:blipFill>
        <p:spPr>
          <a:xfrm>
            <a:off x="228600" y="1066800"/>
            <a:ext cx="4103263" cy="3886199"/>
          </a:xfrm>
          <a:prstGeom prst="rect">
            <a:avLst/>
          </a:prstGeom>
        </p:spPr>
      </p:pic>
      <p:sp>
        <p:nvSpPr>
          <p:cNvPr id="5" name="Rectangle 4"/>
          <p:cNvSpPr/>
          <p:nvPr/>
        </p:nvSpPr>
        <p:spPr>
          <a:xfrm>
            <a:off x="4267200" y="990600"/>
            <a:ext cx="4572000" cy="4247317"/>
          </a:xfrm>
          <a:prstGeom prst="rect">
            <a:avLst/>
          </a:prstGeom>
        </p:spPr>
        <p:txBody>
          <a:bodyPr>
            <a:spAutoFit/>
          </a:bodyPr>
          <a:lstStyle/>
          <a:p>
            <a:r>
              <a:rPr lang="en-US" dirty="0" smtClean="0"/>
              <a:t>After observing Bar plots of principle components and original features the following observations/conclusions obtained.</a:t>
            </a:r>
          </a:p>
          <a:p>
            <a:r>
              <a:rPr lang="en-US" dirty="0" smtClean="0"/>
              <a:t>principle component- 1  mean is very low for cluster_id-1 which means that Cluster-1 has low- </a:t>
            </a:r>
            <a:r>
              <a:rPr lang="en-US" dirty="0" err="1" smtClean="0"/>
              <a:t>income,low-gdpp</a:t>
            </a:r>
            <a:r>
              <a:rPr lang="en-US" dirty="0" smtClean="0"/>
              <a:t>, </a:t>
            </a:r>
          </a:p>
          <a:p>
            <a:r>
              <a:rPr lang="en-US" dirty="0" smtClean="0"/>
              <a:t>high-</a:t>
            </a:r>
            <a:r>
              <a:rPr lang="en-US" dirty="0" err="1" smtClean="0"/>
              <a:t>child_mort</a:t>
            </a:r>
            <a:r>
              <a:rPr lang="en-US" dirty="0" smtClean="0"/>
              <a:t> and high-</a:t>
            </a:r>
            <a:r>
              <a:rPr lang="en-US" dirty="0" err="1" smtClean="0"/>
              <a:t>fert_rate</a:t>
            </a:r>
            <a:r>
              <a:rPr lang="en-US" dirty="0" smtClean="0"/>
              <a:t>.</a:t>
            </a:r>
          </a:p>
          <a:p>
            <a:r>
              <a:rPr lang="en-US" dirty="0" smtClean="0"/>
              <a:t>principle component - 3's mean is little high for cluster_id-1 compared to cluster-2 which means that cluster-1 </a:t>
            </a:r>
            <a:r>
              <a:rPr lang="en-US" dirty="0" err="1" smtClean="0"/>
              <a:t>ia</a:t>
            </a:r>
            <a:r>
              <a:rPr lang="en-US" dirty="0" smtClean="0"/>
              <a:t> having high-inflation &amp; low-health</a:t>
            </a:r>
          </a:p>
          <a:p>
            <a:r>
              <a:rPr lang="en-US" dirty="0" smtClean="0"/>
              <a:t>So cluster_id-1 here needs more aid from the foundation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0"/>
            <a:ext cx="8183880" cy="1051560"/>
          </a:xfrm>
        </p:spPr>
        <p:txBody>
          <a:bodyPr>
            <a:normAutofit fontScale="90000"/>
          </a:bodyPr>
          <a:lstStyle/>
          <a:p>
            <a:r>
              <a:rPr lang="en-US" dirty="0" smtClean="0"/>
              <a:t>Hierarchical Clustering with </a:t>
            </a:r>
            <a:r>
              <a:rPr lang="en-US" dirty="0" smtClean="0"/>
              <a:t>PCA:</a:t>
            </a:r>
            <a:endParaRPr lang="en-US" dirty="0"/>
          </a:p>
        </p:txBody>
      </p:sp>
      <p:pic>
        <p:nvPicPr>
          <p:cNvPr id="4" name="Picture 3" descr="download (8).png"/>
          <p:cNvPicPr>
            <a:picLocks noChangeAspect="1"/>
          </p:cNvPicPr>
          <p:nvPr/>
        </p:nvPicPr>
        <p:blipFill>
          <a:blip r:embed="rId2"/>
          <a:stretch>
            <a:fillRect/>
          </a:stretch>
        </p:blipFill>
        <p:spPr>
          <a:xfrm>
            <a:off x="1447800" y="1524000"/>
            <a:ext cx="6781800" cy="40475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5240"/>
            <a:ext cx="8183880" cy="1051560"/>
          </a:xfrm>
        </p:spPr>
        <p:txBody>
          <a:bodyPr/>
          <a:lstStyle/>
          <a:p>
            <a:r>
              <a:rPr lang="en-US" dirty="0" smtClean="0"/>
              <a:t>Summary:</a:t>
            </a:r>
            <a:endParaRPr lang="en-US" dirty="0"/>
          </a:p>
        </p:txBody>
      </p:sp>
      <p:sp>
        <p:nvSpPr>
          <p:cNvPr id="3" name="Content Placeholder 2"/>
          <p:cNvSpPr>
            <a:spLocks noGrp="1"/>
          </p:cNvSpPr>
          <p:nvPr>
            <p:ph idx="1"/>
          </p:nvPr>
        </p:nvSpPr>
        <p:spPr>
          <a:xfrm>
            <a:off x="502920" y="1298448"/>
            <a:ext cx="8183880" cy="4187952"/>
          </a:xfrm>
        </p:spPr>
        <p:txBody>
          <a:bodyPr/>
          <a:lstStyle/>
          <a:p>
            <a:r>
              <a:rPr lang="en-US" dirty="0" smtClean="0"/>
              <a:t>The data is clustered to 4 data points.</a:t>
            </a:r>
          </a:p>
          <a:p>
            <a:r>
              <a:rPr lang="en-US" dirty="0" smtClean="0"/>
              <a:t>NGO’s decision can be driven basing on Life Expectancy, Child Mortality, GDP and imports\Exports from the </a:t>
            </a:r>
            <a:r>
              <a:rPr lang="en-US" dirty="0" err="1" smtClean="0"/>
              <a:t>clusterId</a:t>
            </a:r>
            <a:r>
              <a:rPr lang="en-US" dirty="0" smtClean="0"/>
              <a:t> ‘0’ and ‘1’</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7920" y="2438400"/>
            <a:ext cx="8183880" cy="1051560"/>
          </a:xfrm>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 y="152400"/>
            <a:ext cx="8183880" cy="1051560"/>
          </a:xfrm>
        </p:spPr>
        <p:txBody>
          <a:bodyPr>
            <a:normAutofit/>
          </a:bodyPr>
          <a:lstStyle/>
          <a:p>
            <a:r>
              <a:rPr lang="en-IN" sz="3200" dirty="0" smtClean="0"/>
              <a:t>ABSTRACT:</a:t>
            </a:r>
            <a:endParaRPr lang="en-US" sz="3200" dirty="0"/>
          </a:p>
        </p:txBody>
      </p:sp>
      <p:sp>
        <p:nvSpPr>
          <p:cNvPr id="5" name="TextBox 4"/>
          <p:cNvSpPr txBox="1"/>
          <p:nvPr/>
        </p:nvSpPr>
        <p:spPr>
          <a:xfrm>
            <a:off x="609600" y="1219200"/>
            <a:ext cx="7924800" cy="4801314"/>
          </a:xfrm>
          <a:prstGeom prst="rect">
            <a:avLst/>
          </a:prstGeom>
          <a:noFill/>
        </p:spPr>
        <p:txBody>
          <a:bodyPr wrap="square" rtlCol="0">
            <a:spAutoFit/>
          </a:bodyPr>
          <a:lstStyle/>
          <a:p>
            <a:r>
              <a:rPr lang="en-US" sz="2400" dirty="0"/>
              <a:t>HELP International is an international humanitarian NGO that is committed to fighting poverty and providing the people of backward countries with basic amenities and relief during the time of disasters and natural </a:t>
            </a:r>
            <a:r>
              <a:rPr lang="en-US" sz="2400" dirty="0" smtClean="0"/>
              <a:t>calamities, In </a:t>
            </a:r>
            <a:r>
              <a:rPr lang="en-IN" sz="2400" dirty="0"/>
              <a:t>t</a:t>
            </a:r>
            <a:r>
              <a:rPr lang="en-IN" sz="2400" dirty="0" smtClean="0"/>
              <a:t>his case study is aimed at identifying the direst countries based </a:t>
            </a:r>
            <a:r>
              <a:rPr lang="en-IN" sz="2400" dirty="0" smtClean="0"/>
              <a:t>on </a:t>
            </a:r>
            <a:r>
              <a:rPr lang="en-US" sz="2400" dirty="0" smtClean="0"/>
              <a:t>categorize of </a:t>
            </a:r>
            <a:r>
              <a:rPr lang="en-US" sz="2400" dirty="0"/>
              <a:t>the countries using some socio-economic and health factors that determine the overall development of the country</a:t>
            </a:r>
            <a:r>
              <a:rPr lang="en-IN" sz="2400" dirty="0" smtClean="0"/>
              <a:t> with the help of unsupervised machine learning technique using K-means and Principle Component Analysis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295400"/>
            <a:ext cx="7848600" cy="4154984"/>
          </a:xfrm>
          <a:prstGeom prst="rect">
            <a:avLst/>
          </a:prstGeom>
          <a:noFill/>
        </p:spPr>
        <p:txBody>
          <a:bodyPr wrap="square" rtlCol="0">
            <a:spAutoFit/>
          </a:bodyPr>
          <a:lstStyle/>
          <a:p>
            <a:r>
              <a:rPr lang="en-IN" sz="2400" dirty="0" smtClean="0"/>
              <a:t>- Identifying the direst countries </a:t>
            </a:r>
            <a:r>
              <a:rPr lang="en-US" sz="2400" dirty="0" smtClean="0"/>
              <a:t>using some socio-economic and health factors using the </a:t>
            </a:r>
            <a:r>
              <a:rPr lang="en-IN" sz="2400" dirty="0" smtClean="0"/>
              <a:t>unsupervised learning technique on the data set using various Machine learning models</a:t>
            </a:r>
          </a:p>
          <a:p>
            <a:r>
              <a:rPr lang="en-IN" sz="2400" dirty="0" smtClean="0"/>
              <a:t>To understand the driving factors (or driver variables) that help in forming clusters.</a:t>
            </a:r>
          </a:p>
          <a:p>
            <a:endParaRPr lang="en-IN" sz="2400" dirty="0" smtClean="0"/>
          </a:p>
          <a:p>
            <a:r>
              <a:rPr lang="en-IN" sz="2400" dirty="0" smtClean="0"/>
              <a:t>- To implement and utilise this knowledge in helping NGO decide </a:t>
            </a:r>
            <a:r>
              <a:rPr lang="en-US" sz="2400" dirty="0" smtClean="0"/>
              <a:t>to use the money strategically and effectively.</a:t>
            </a:r>
            <a:endParaRPr lang="en-IN" sz="2400" dirty="0" smtClean="0"/>
          </a:p>
          <a:p>
            <a:endParaRPr lang="en-US" sz="2400" dirty="0"/>
          </a:p>
        </p:txBody>
      </p:sp>
      <p:sp>
        <p:nvSpPr>
          <p:cNvPr id="6" name="Title 1"/>
          <p:cNvSpPr txBox="1">
            <a:spLocks/>
          </p:cNvSpPr>
          <p:nvPr/>
        </p:nvSpPr>
        <p:spPr>
          <a:xfrm>
            <a:off x="502920" y="152400"/>
            <a:ext cx="8183880" cy="1051560"/>
          </a:xfrm>
          <a:prstGeom prst="rect">
            <a:avLst/>
          </a:prstGeom>
        </p:spPr>
        <p:txBody>
          <a:bodyPr vert="horz" anchor="b">
            <a:normAutofit fontScale="92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IN" sz="3600" b="1" i="0" u="none" strike="noStrike" kern="1200" cap="none" spc="0" normalizeH="0" baseline="0" noProof="0" dirty="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BUSINESS OBJECTIVE:</a:t>
            </a:r>
            <a:endParaRPr kumimoji="0" lang="en-US" sz="36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457200"/>
            <a:ext cx="5245347" cy="523220"/>
          </a:xfrm>
          <a:prstGeom prst="rect">
            <a:avLst/>
          </a:prstGeom>
        </p:spPr>
        <p:txBody>
          <a:bodyPr wrap="none">
            <a:spAutoFit/>
          </a:bodyPr>
          <a:lstStyle/>
          <a:p>
            <a:pPr lvl="0">
              <a:spcBef>
                <a:spcPct val="0"/>
              </a:spcBef>
              <a:defRPr/>
            </a:pPr>
            <a:r>
              <a:rPr lang="en-IN" sz="2800" b="1" dirty="0" smtClean="0">
                <a:solidFill>
                  <a:schemeClr val="accent1">
                    <a:tint val="88000"/>
                    <a:satMod val="150000"/>
                  </a:schemeClr>
                </a:solidFill>
                <a:effectLst>
                  <a:outerShdw blurRad="53975" dist="22860" dir="5400000" algn="tl" rotWithShape="0">
                    <a:srgbClr val="000000">
                      <a:alpha val="55000"/>
                    </a:srgbClr>
                  </a:outerShdw>
                </a:effectLst>
              </a:rPr>
              <a:t>Problem Solving Method:</a:t>
            </a:r>
            <a:endParaRPr lang="en-US" sz="2800" b="1" dirty="0">
              <a:solidFill>
                <a:schemeClr val="accent1">
                  <a:tint val="88000"/>
                  <a:satMod val="150000"/>
                </a:schemeClr>
              </a:solidFill>
              <a:effectLst>
                <a:outerShdw blurRad="53975" dist="22860" dir="5400000" algn="tl" rotWithShape="0">
                  <a:srgbClr val="000000">
                    <a:alpha val="55000"/>
                  </a:srgbClr>
                </a:outerShdw>
              </a:effectLst>
            </a:endParaRPr>
          </a:p>
        </p:txBody>
      </p:sp>
      <p:sp>
        <p:nvSpPr>
          <p:cNvPr id="6" name="TextBox 5"/>
          <p:cNvSpPr txBox="1"/>
          <p:nvPr/>
        </p:nvSpPr>
        <p:spPr>
          <a:xfrm>
            <a:off x="533400" y="990600"/>
            <a:ext cx="7924800" cy="3970318"/>
          </a:xfrm>
          <a:prstGeom prst="rect">
            <a:avLst/>
          </a:prstGeom>
          <a:noFill/>
        </p:spPr>
        <p:txBody>
          <a:bodyPr wrap="square" rtlCol="0">
            <a:spAutoFit/>
          </a:bodyPr>
          <a:lstStyle/>
          <a:p>
            <a:r>
              <a:rPr lang="en-US" dirty="0" smtClean="0"/>
              <a:t>Step 1: Importing Data Set and Understanding data as per the Business  point of view</a:t>
            </a:r>
          </a:p>
          <a:p>
            <a:endParaRPr lang="en-US" dirty="0"/>
          </a:p>
          <a:p>
            <a:r>
              <a:rPr lang="en-US" dirty="0" smtClean="0"/>
              <a:t>Step 2: Data Cleaning, missing value treatment and outliers treatment</a:t>
            </a:r>
          </a:p>
          <a:p>
            <a:endParaRPr lang="en-US" dirty="0"/>
          </a:p>
          <a:p>
            <a:r>
              <a:rPr lang="en-US" dirty="0" smtClean="0"/>
              <a:t>Step 3: Exploratory Data Analysis (EDA)</a:t>
            </a:r>
          </a:p>
          <a:p>
            <a:endParaRPr lang="en-US" dirty="0"/>
          </a:p>
          <a:p>
            <a:r>
              <a:rPr lang="en-US" dirty="0" smtClean="0"/>
              <a:t>Step 4: Applying Principle Component Analysis (PCA) for dimension reduction and also avoid </a:t>
            </a:r>
            <a:r>
              <a:rPr lang="en-US" dirty="0" err="1" smtClean="0"/>
              <a:t>multicolinearity</a:t>
            </a:r>
            <a:r>
              <a:rPr lang="en-US" dirty="0" smtClean="0"/>
              <a:t> </a:t>
            </a:r>
          </a:p>
          <a:p>
            <a:endParaRPr lang="en-US" dirty="0"/>
          </a:p>
          <a:p>
            <a:r>
              <a:rPr lang="en-US" dirty="0" smtClean="0"/>
              <a:t>Step 5: Applying K-Means Clustering to make countries as a clusters based on </a:t>
            </a:r>
            <a:r>
              <a:rPr lang="en-US" dirty="0" smtClean="0"/>
              <a:t>socio-economic and health factors ,etc(features)</a:t>
            </a:r>
          </a:p>
          <a:p>
            <a:r>
              <a:rPr lang="en-US" dirty="0" smtClean="0"/>
              <a:t>To make funding decisions.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52400"/>
            <a:ext cx="8183880" cy="1051560"/>
          </a:xfrm>
        </p:spPr>
        <p:txBody>
          <a:bodyPr/>
          <a:lstStyle/>
          <a:p>
            <a:r>
              <a:rPr lang="en-US" dirty="0" smtClean="0"/>
              <a:t>GDP VS Health Factor’s:</a:t>
            </a:r>
            <a:endParaRPr lang="en-US" dirty="0"/>
          </a:p>
        </p:txBody>
      </p:sp>
      <p:pic>
        <p:nvPicPr>
          <p:cNvPr id="4" name="Picture 3"/>
          <p:cNvPicPr>
            <a:picLocks noChangeAspect="1"/>
          </p:cNvPicPr>
          <p:nvPr/>
        </p:nvPicPr>
        <p:blipFill>
          <a:blip r:embed="rId2"/>
          <a:stretch>
            <a:fillRect/>
          </a:stretch>
        </p:blipFill>
        <p:spPr>
          <a:xfrm>
            <a:off x="533400" y="1143000"/>
            <a:ext cx="7924800" cy="45844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3360"/>
            <a:ext cx="8183880" cy="1051560"/>
          </a:xfrm>
        </p:spPr>
        <p:txBody>
          <a:bodyPr>
            <a:normAutofit/>
          </a:bodyPr>
          <a:lstStyle/>
          <a:p>
            <a:r>
              <a:rPr lang="en-US" sz="2800" dirty="0" smtClean="0"/>
              <a:t>Correlations between the features:</a:t>
            </a:r>
            <a:endParaRPr lang="en-US" sz="2800" dirty="0"/>
          </a:p>
        </p:txBody>
      </p:sp>
      <p:sp>
        <p:nvSpPr>
          <p:cNvPr id="5122" name="AutoShape 2" descr="data:image/png;base64,iVBORw0KGgoAAAANSUhEUgAABQkAAANTCAYAAAANO5teAAAABHNCSVQICAgIfAhkiAAAAAlwSFlzAAALEgAACxIB0t1+/AAAADl0RVh0U29mdHdhcmUAbWF0cGxvdGxpYiB2ZXJzaW9uIDIuMi4yLCBodHRwOi8vbWF0cGxvdGxpYi5vcmcvhp/UCwAAIABJREFUeJzs3Xd4VNXWx/HfnhQSSEJIhQABQpMiRaWI0kSqFF87CirWK3ZRr+2qiILY9SKgV1FBUCxUsSAq1UKo0rtUSScBEkjb7x/BQEyQzEBmQub7eZ48zjlnn8w6jHMyZ81a+xhrrQAAAAAAAAB4L4enAwAAAAAAAADgWSQJAQAAAAAAAC9HkhAAAAAAAADwciQJAQAAAAAAAC9HkhAAAAAAAADwciQJAQAAAAAAAC9HkhAAAAAAAADwciQJAQAAAAAAAC9HkhAAAAAAAADwcr7ueBL/1rdYdzwPyoe0R+M8HQLcyD+uuadDgBv5RMR4OgS40fqnh3s6BLhR2oiJng4BbjS5/vmeDgFu9NX1//F0CHCjn0K+8XQIcKOG474wno6hPDob8lDZKyeUu9eOSkIAAAAAAADAy5EkBAAAAAAAALwcSUIAAAAAAADAy7llTkIAAAAAAADAHYzDx9MhnJWoJAQAAAAAAAC8HElCAAAAAAAAwMvRbgwAAAAAAIAKg3Zj11BJCAAAAAAAAHg5koQAAAAAAACAlyNJCAAAAAAAAHg55iQEAAAAAABAhcGchK6hkhAAAAAAAADwciQJAQAAAAAAAC9HuzEAAAAAAAAqDNqNXUMlIQAAAAAAAODlSBICAAAAAAAAXo52YwAAAAAAAFQYxod2Y1dQSQgAAAAAAAB4OZKEAAAAAAAAgJej3RgAAAAAAAAVhoO7G7uESkIAAAAAAADAy5EkBAAAAAAAALwc7cYAAAAAAACoMAztxi6hkhAAAAAAAADwciQJAQAAAAAAAC9HuzEAAAAAAAAqDNqNXUMlIQAAAAAAAODlSBICAAAAAAAAXo4kIQAAAAAAAODlmJMQAAAAAAAAFYZxUBPnCv7VAAAAAAAAAC9HkhAAAAAAAADwcrQbAwAAAAAAoMIwDh9Ph3BWopIQAAAAAAAA8HIkCQEAAAAAAAAvR7sxAAAAAAAAKgzajV1DJSEAAAAAAADg5UgSAgAAAAAAAF6OdmMAAAAAAABUGLQbu4ZKQgAAAAAAAMDLUUlYBt59Zoj6dGqppNQMtb76aU+HgzPAWquXv4nX4i37FODno+GXd1CTmPBi4+6e9IOSD2UpLz9frWOj9NhlbeXjcOj1ucu1aNMe+fo4VDssWM8O6KDgQH8PHAmcZa3VqI9nadHqTQqo5KcXbr9GTevWLDIm62i2HhozWXsSU+RwGHVp1VQPXtvbQxHDWdZajXxnkhbGr1ZApUoa+dAdatagbrFxb3z0uWb+sFgZhw5r+bT3Ctd/OucHTflqnnx8HKocEKDh992iBrE1i+2P8qPGjXcqqOUFstlHteed13Xkj23FxtR7cpR8Q8OUn5MtSfrjxaeUl5Gu8N6Xq1rXnlJennIz0rX3f28oJznJ3YeAUlq77Fd9Mv4N5efnqWOvfupzzY1Fts+d9okWfTtbDh8fBVcN1ZAHn1B4dA1J0hfvv63f43+WJPUdOERtO1/q9vjhvGvefEbN+3RVdmaWPrr5Ye1eua7YmAuu66/eTwyVtVbp+xI1YdADOpySppotmuiG8S+oUlBlpfyxRxNueEBHDh7ywFGgNLq0qKnhg9vLx+HQJ/M36e3ZvxfZHhNeRW/8q5NCKleSj8No1Kfx+nH1HtWKCNL8l6/Utj/TJUkrtibq8Qk/e+IQ4KTIa25R5WatZbOzlTBxjI7u3nHSsTXu+rf8IqK1a8RDkiT/WnUVdf0dcvj6yebnK/GT/+nozq3uCh04a1BJWAYmzl6ivne/5ukwcAYt2bJPu1IPauZ9A/RUv/YaNee3EseNvrqjpt7VV58P7ae0zKOat26nJKl9XA19NrSfPhvaT7HhIZqweK07w8dpWPT7Ju1KSNbXLz+iZ4dcoREfTi9x3JDenTR79MP6YsT9WrnlDy1avdHNkcJVC5et1s69Cfr2vVc0/L5b9NyYD0oc16Vda019Y3ix9X27dtCscaM0fcwLuvWqyzT6f5PLOmSchqCWF8i/eoy2DLtde9//r2KG3H3SsbvHvqxtT9yrbU/cq7yMgovJIzu3a9tTD2jr4/coY+kSVR94i7tCh5Py8/I0+e1X9MCIVzXinSlaOn+e9u0sekEZW7+RnnprgoaPm6TzL+6qzyeMlST9vnSJdm7brGfe/khPvvGevvtyirIOH/bEYcAJzXt3UVTDenq6YRdNvuMJXT/uhWJjHD4+uubNp/Va14F6vmVv7f19g7rec5MkafB7L2r6Y6M1okUvrZr+nbo/coe7DwGl5DBGz9/cQYNfmquuj36pARfGqWHN0CJj7r+8lWb/ukO9npyhoWN+0gtDOhRu+yPhoHo+MUM9n5hBgvAsUblZa/lF1dDOZ+5V4pTxihp48vdnlVbtZI8eKbIu4v8GK3XO59o18hGlzP5UEVcMLuuQ4WHGx6fc/5RHJAnLwOIVm5WWzgfJimT+pt3q2zJOxhi1qB2pg0dylHQws9i4oICC6sDcfKucvDzJGEnShQ1i5OtT8HY7t1aEEjP4/+Ns8dOKdep/0fkyxqhlgzo6mJmlpAMZRcYEVvJX26b1JUl+vr5qUremElLTPREuXPDjrys0oNvFMsao1TkNlHE4U4mpB4qNa3VOA0WFhRZbH1Q5sPBx1pGjMjJlGi9OT8j57XVg0Y+SpKytm+RTuYp8Q6uVev/D63+XzT4qScrculG+YRFlEidO347N6xUVU0uRNWrK189PbTtfqlW/Lioy5pyW56tSQIAkqf45zZSWnChJ2rfrDzU+t5V8fHxVKSBQtes10Nrlv7r9GOCcFgN66NeJ0yRJO35bqcDQYIVUjyw6yBgZY1SpSmVJUkBIsA7sS5AkRTeO05aFBV8Eb/h+sc67kq6A8qpV/Uj9kZChXUkHlZOXr5m/bleP82OLjLFWhZ07wYH+Skgr/tkdZ4+glm2U8et8SdKRHVvkqFxZPiHFP5eZSgGq1q2vUr/+8m9brBwBBZ/ZHIGVlZeeWsYRA2enUicJjTFXl2YdUBElZmQqOqRK4XJUSGUlZWSVOHbopHm69OXPVcXfT5c2jS22febKrerQgFbEs0VCaoaqh1UtXI4Oq6qE1IyTjs84nKUFKzeoXbMG7ggPZ0BCcpqqR4YVLlePCFNisnMfHCfP/l49bhmmVyZ8qif+xTfT5ZlvWLhyUo63B+ekJsu3WvHpIySp1p0Pqv7I/yry8utK3F6tSw8dWr2sTOLE6UtLTlK1yOjC5WoRkUpLOXlr+KK5X+ncC9pLkmrXa6A1y37V0SNHdDD9gDb+vkKpSQllHjNOT2jNaKXt3le4fGDPfoXWrF5kTH5urj656yn9Z823Gr1vqWo0baAl70+VJO1bu1kt+3eXJJ13dR9Vq13DfcHDKTXCKuvPlONfuu9PzVSNalWKjHlt2gpdcXF9xf/3Ok18tIf+89EvhdtiI4P07QuX64un+qht42ih/PMNDVduWkrhcm5aqnxDi//9Du93ndLmzVb+sS/0/pL0+QeKuGKw6r4wXpFX3qjkGXR+ACVxppLw8VKuA7zDSYqFxg6+VHOHXaXsvHzF79hfZNt7C9fI1+FQnxb13BAgzgRbwjpzktc+Ny9Pj46bohu6d1DtqJKTDih/bAmvsjnZi3wSN/TrrrkTXtWwIddq/Kczz1RoKAMlVnqW8EbfPfYVbX3sbu147lFVOaeZQi++pMj2qhd1VWBcQyV/9fdKBZRnJ6v0/eXHb7Vz80b1vPIGSVKz89vp3Asu1IvD7tS7o59R/XOay6ectgXhuBLP3bboG9zh66tOdw3SC60v079j2mrv7xvV6/GhkqSJtzyqzncP1uPLZisgOEi52TnuCBtniP3baz3gwvr6bOEWtbn3U9340ly9ObSzjJESD2Sq7f1T1evJGRr+8W8ac3cXBQX6eShqnJ6ir7l/rbryi6yuw6uXFhsZ2qmnkr/4UH88+S8lff6hogcPdVeQwFnllDcuMcb0ltRHUk1jzFsnbAqRlPsP+90h6Q5J8qnVQY6IxqcZKuBeU5du0vTlWyRJzWqGK+GEFuHEjExFBgeebFdV8vNR58a1NH/jHrWvHyNJmr1qmxZt3qPxN3Z3OgEB9/pk3s/6Yn7Bh4vm9Wpp/wmtwwmp6YqqFlLifs9OmKbY6AgN7tXRLXHCdZNnf68vvpsvSWreME77k45XDu5PTlVkeOnbT0/Up3N7DX/7wzMQIc6ksO6XqVrXXpKkrO2b5Rd+vP3QLyxCuQdSiu3zV7VC/pEsHfh5gQLrN9KBxQVtylWatVLkgGu14/l/y+ae9KMQPKxaRKTSTqj+S0tOUmh48fbw9SvjNefTj/ToS2/Lz//4TcX6DrxZfQfeLEl6d/QzioqpXeYxw3mdhw7WxbcPlCTtjF+tarVjCreF1qpe2Er8l9qtmkqSkrfvkiQt+2yOej12lyQpYdM2vdWz4OY2UQ3r6dzLupZ5/HDNn6mZqhF+vHKwelhl7T9QtJ34ui6NNGj0d5IKbk5Syc9HYcEBSsk4ouxDBVVma/5I0c6Eg4qrXlW/70h23wGgVKp27qWqF3WTJB3Zua1I5b9vtTDlHija+REY10gBsXGq+/xYyeEj3+AQ1XxwuPa+/oyC23dW0mcTJEmHVvyiqEF3ue9A4BHGwZd7rijN3Y33SVomqb+k5SesPyjpwZPtZK19V9K7kuTf+paSinGAcu3ato11bduC5PaizXs0dekm9WxeV2v2JCuokp8igysXGZ95NEeHs3MUGVxZuXn5Wrxlr1rHRkmSlmzZqw8Xr9N7Q3oo0J+bipd3Ay/toIGXFkxuvWDVBn0y72f1bt9Sv2/bpaDKAYoMLZ4kfOuL73Qo64ieu/VKd4cLF9zQr7tu6FfQUjZ/6SpNmf29+nRur9Wbtim4SuUS5x48mT/27lfdY+1sC+JXqU5M9VPsAXdL/X6OUr+fI0kKatVG4T36Kv2XBQps0Fh5WYeVeyCt6A4Oh3wqBynvUIbk46Pg1m10aO0qSVJAnTjVvPUe/TH66cKbmaB8qtuoiRL27VHS/n2qFh6ppQvm6fZ/P1tkzK6tmzTprdF64PnXFRJ6fNqB/Lw8ZR4+pKCQqtq9Y6v27NiqZg//x81HgNJYMHaSFoydJElq3qerutxzk5Z9Okv12rXWkfSDythftMX8wN79qtG0oYIiwnQoOVVNul+sPzcU3OE0ODJcB5NSZIxRn6fu0cLxtCOWV6u3J6le9RDVjgzS/tRMDWgfp3venl9kzL6UQ7q4eYw+X7hFDWKqqpKfj1IyjigsOEAHDh1VvrWKjQxWveoh2pV48qlk4DnpC75V+oJvJUmVm5+n0C69dWjZEgXUa6j8rEzlZRSdQzp94VylL5wrSfINi1TM3Y9r7+vPSJLyDqQpsGEzZW1Zp8DG5yon6U/3HgxwljhltsJau9oYs1ZSD2vtR26I6aw3adSd6nR+Y0WEBmn7t6/oufEz9eGMRafeEeXWxQ1ravGWvRrw1gwF+Pnq2QHH74523biv9OldfZWVk6sHP5mv7Nw85VurNvWq66oLGkmSRn8dr5y8PN01cZ6kgpuXPNmvvUeOBc7p1PIcLVq9Sb0feUmB/v4acdvxqVivfOoNffn8A9qfekDvzvpR9WpE6uqnCwquB17aQVd1aeupsOGEzm1aamH8KvW89WEFVPLXyAdvL9z2f/c8qeljCu6O+fL7n2jO/F+UdTRbXQbfp6t6dtE9g67QlNnf6+dV6+Tn66OQoCoaNYy7YZZnh1bFK7jVBWr02nvKzz6qPe+8Xrit/sj/atsT98r4+anuYyMK7jrncOjQ2lVK+7GgGqX69bfKERCg2vcXzLiSk5ykXa8955FjwT/z8fHV9Xc9pDeeelD5eXm6qEdf1awTpxkT/6e6jc5Rq/Yd9fn7b+vIkSyNH/mUJCksMlr3PvuS8vJyNfrhgiqTwMpVdNsjz8jHhy/5yru1X/+k5n26asTWBcrOzNJHQx4p3Pbkyq/1Qus+Sv8zUV8Nf1PDFn6mvJwcpe7cq49ufliS1GZgf3W+u2Be2ZXTvtPPH3zukePAqeXlW/3nw180+d+95HAYTV2wWZv3HtDDV56n1TuS9f2KXXpu8lK9dNvFur1XM1lJD71TcD3W/pzqGnbVecrLy1devtVjE5bowOFszx4QTilz7QpVaX6e6jw3Rjb7qBImji3cFvvEy9o18pF/2FtKmDxekdcMkXH4yObkKHHyO2UdMnBWMn+fu+GkA435VlJ/a63TZ1AqCb1L2qNxng4BbuQf19zTIcCNfCJiTj0IFcb6p4d7OgS4UdqIiZ4OAW40uf75ng4BbvTV9VTCepOfQr7xdAhwo4bjvmAuqxJE/d9r5T4PlTj9oXL32jnzlehOSUuMMbMkFU7OZq197YxHBQAAAAAAAMBtnEkS7jv245AUXDbhAAAAAAAAAHC3UicJrbXDJckYE1ywaA+VWVQAAAAAAACACxzc3dgljtIONMY0N8aslLRW0jpjzHJjTLOyCw0AAAAAAACAO5Q6SSjpXUkPWWvrWGvrSBom6X9lExYAAAAAAAAAd3FmTsIq1tqf/lqw1s43xlQpg5gAAAAAAAAAlxjajV3iTJJwuzHmP5ImHVseJGnHmQ8JAAAAAAAAgDs50258i6RISdMkTT/2eEhZBAUAAAAAAADAfZy5u3GapPvKMBYAAAAAAADgtNBu7JpSJwmNMRdIekJS3RP3s9a2OPNhAQAAAAAAAHAXZ+YknCzpEUlrJOWXTTgAAAAAAAAA3M2ZJGGStXZWmUUCAAAAAAAAwCOcSRI+Y4x5T9IPko7+tdJaO+2MRwUAAAAAAAC4gDkJXeNMknCIpHMk+el4u7FVwd2OAQAAAAAAAJylnEkStrTWnltmkQAAAAAAAADwCGeShL8aY5paa9eXWTQAAAAAAADAaaDd2DXOJAkvlnSTMWaHCuYkNJKstbZFmUQGAAAAAAAAwC2cSRL2+qeNxphq1tq004wHAAAAAAAAgJuVOklord15iiE/SDrv9MIBAAAAAAAAXEe7sWscZ/B3mTP4uwAAAAAAAAC4yZlMEtoz+LsAAAAAAAAAuIkzcxICAAAAAAAA5Zrxod3YFbQbAwAAAAAAAF7ulJWExpiwf9purU099rDbGYkIAAAAAAAAgFuVpt14uQrmGzSSYiWlHXscKmmXpHpSkWQhAAAAAAAA4BHc3dg1p2w3ttbWs9bGSfpOUj9rbYS1NlxSX0nTyjpAAAAAAAAAAGXLmTkJ21hrv/5rwVr7jaTOZz4kAAAAAAAAAO7kzN2Nk40xT0n6WAXtx4MkpZRJVAAAAAAAAIALaDd2jTOVhAMlRUqaLmmGpKhj6wAAAAAAAACcxUpdSXjsxiT3l2EsAAAAAAAAADzglElCY8xsFbQXl8ha2/+MRgQAAAAAAADArUpTSfhKmUcBAAAAAAAAnAHMSeiaUyYJrbUL3BEIAAAAAAAAAM845Y1LjDGfHfvvGmPM73//KfsQAQAAAAAAAO9hjOlljNlkjNlqjHmshO2xxpifjDErj+Xo+pzuc5am3fivm5X0Pd0nAwAAAAAAAMqSw2E8HcJpMcb4SHpbUndJeyTFG2NmWWvXnzDsKUmfWWvHGWOaSvpaUt3Ted7StBv/eey/O0/niQAAAAAAAACcUltJW6212yXJGPOppAGSTkwSWkkhxx5XlbTvdJ/0lO3GfzHGXGGM2WKMSTfGZBhjDhpjMk43AAAAAAAAAACFakrafcLynmPrTvSspEHGmD0qqCK893SftDTtxn95SVI/a+2G031SAAAAAAAAoCyYs6Dd2Bhzh6Q7Tlj1rrX23b82l7CL/dvyQEkfWmtfNcZcKGmSMaa5tTbf1ZicSRImkCAEAAAAAAAATs+xhOC7J9m8R1LtE5ZrqXg78a2Seh37Xb8YYwIkRUhKdDWmUyYJjTFXHHu4zBgzVdIMSUf/2m6tnebqkwMAAAAAAAAoIl5SQ2NMPUl7JV0n6fq/jdklqZukD40xTSQFSEo6nSctTSVhv2P/tZIyJfU4YZuVRJIQAAAAAAAA5YIx5b/d+J9Ya3ONMfdI+k6Sj6QJ1tp1xpjnJC2z1s6SNEzS/4wxD6ogP3eztfbvLclOKc3djYdIkjHmI0n3W2sPHFuuJunV0jxJ2qNxpxMjzjLVXtru6RDgRke+7OXpEOBGrd91uXIdZ6EuV73o6RDgRq+ZnZ4OAW6UuXGpp0OAG72ybLynQ4AbTar/iqdDgBs19HQAKDPW2q9VcEOSE9c9fcLj9ZIuOpPPWeq7G0tq8VeC8FgwaZJan8lgAAAAAAAAALifMzcucRhjqh1LDsoYE+bk/gAAAAAAAECZcpwFdzcuj5xJ8r0q6WdjzBcq6HW+RtILZRIVAAAAAAAAALcpdZLQWjvRGLNM0iWSjKQrjvU/AwAAAAAAADiLOdUufCwpSGIQAAAAAAAAqECYUxAAAAAAAAAVhmFOQpc4c3djAAAAAAAAABUQSUIAAAAAAADAy9FuDAAAAAAAgAqDdmPXUEkIAAAAAAAAeDmShAAAAAAAAICXo90YAAAAAAAAFYbD0G7sCioJAQAAAAAAAC9HkhAAAAAAAADwcrQbAwAAAAAAoMLg7sauoZIQAAAAAAAA8HIkCQEAAAAAAAAvR7sxAAAAAAAAKgzajV1DJSEAAAAAAADg5UgSAgAAAAAAAF6OdmMAAAAAAABUGA7ajV1CJSEAAAAAAADg5UgSAgAAAAAAAF6OJCEAAAAAAADg5ZiTEAAAAAAAABWGoSTOJfyzAQAAAAAAAF6OJCEAAAAAAADg5Wg3BgAAAAAAQIVhjPF0CGclKgkBAAAAAAAAL0eSEAAAAAAAAPBytBsDAAAAAACgwnA4aDd2BZWEAAAAAAAAgJcjSQgAAAAAAAB4OdqNAQAAAAAAUGEY2o1dQiUhAAAAAAAA4OVIEgIAAAAAAABejnZjAAAAAAAAVBi0G7uGSkIAAAAAAADAy5EkBAAAAAAAALwcSUIAAAAAAADAyzEnoYustXr5m3gt3rJPAX4+Gn55BzWJCS827u5JPyj5UJby8vPVOjZKj13WVj4Oh16fu1yLNu2Rr49DtcOC9eyADgoO9PfAkeB0vfvMEPXp1FJJqRlqffXTng4HZ4C1ViPHT9TC+NUKqOSvkcPuVLMG9YqNe+PDzzTzh0XKOHRYy6dPKFwfv2aDRr3zsTbv2KVXH7tHPTu2c2f4cFKHRhH6d7+mchij6fG7NWHB9iLbH+7bRG3iCs7vgX4+qhbkr47Dvy/cXqWSr2Y81Ek/rtuvUbPWuzV2OO+cqCBd0SJGDiP9ujNN8zYnFdneNjZUA5rX0IGsHEnSou0p+nVnmmpWDdDVrWoqwNcha63mbkrSyr3pnjgEOMFaq5HjPtLC+FUKrOSvkcPuUtOGJZ3Pp2rWvIVKP3RYy2d8WLh+2ZoNGjV+ojbv2KVXHr+P83k5t375b5r23pvKz8vXhT36qvtVg4psX/zNDC36erocDocqBQTq2rsfUY3Yetq4Ml6zJo5XXm6ufHx9dfnNQ9Wo5fkeOgqUlrVWL3+3XEu27FWAn6+eHXChmtQIKzbunsk/Hrses2odG6l/924jH4dDb3y/Qgs375Wfj0O1qgXp2QEXKjiA67Hy6o/f47Vg8njl5+epeefeatP32hLHbYlfpDljntfAZ/+r6HqNtHPtci35bILy8nLl4+OrjtfdrtpNW7k5eniCwzAnoStIErpoyZZ92pV6UDPvG6A1e5I1as5vmnh7n2LjRl/dUUEB/rLW6pHPFmreup3qeW49tY+roXu7tZavj0Nvfr9CExav1f3dz/PAkeB0TZy9RGOn/qAPRtzm6VBwhiyMX62d+/br2/df1eqNW/XcmA809Y3nio3r0q61ru/fXb1vHVZkfUxUhEYNu1MTvpzjrpDhIoeRnhjQTHe+v1QJ6Uc05Z6LNH9DorYnHioc88pXGwofD+xQR+fEhBT5HXf3aKhlO1LdFjNcZyRd3TJGY5fs0IGsXA3rWl9r/sxQwsGjRcat2JOuL3/fV2Rddl6+Ji/braTD2QoJ8NXDXRtoY+JBZeXku/EI4KyF8asKzucTXtfvG7dq+Jj3NfXN54uN69ruPN3Qr4d63fpgkfU1IiM0cti/9AHn83IvPy9Pn7/zmu5+7nWFhkfqlWG3q3nbi1Qj9nhS+PzO3XVx78slSWt+W6zp74/R0OGvqkpIVd351GhVDY/Qvp3bNe6ZYRrx4XRPHQpKacnWfdqdkqEZ9/TX2r0pGjVnqSbe1qvYuBev6qigSn6y1urRzxdp3vpd6tm8rtrF1dA93VrJ1+HQW/NW6oPF63Tfpa09cCQ4lfz8PP008W1d8egoBYVF6JNn71Vc6/YKr1mnyLjsrEytmjtD1eufU7guMLiq+j/4nIKqhSt5zx+a/vITuv3NKe4+BOCsQbuxi+Zv2q2+LeNkjFGL2pE6eCRHSQczi40LOvZtVG6+VU5ennQsm31hgxj5+hT8859bK0KJGYfdFzzOqMUrNistndevIvnx1+Ua0K2jjDFq1aShMg5lKjE1rdi4Vk0aKiqsWrH1NaMj1bheLN9enQWa1w7V7pRM7U3NUm6e1ber/1SXptEnHd+rZYy+WfVn4XKTmiEKD6qkX7YknXQflB91wior6XC2UjJzlGetVuxJ17k1Qk69o6SkQ9lKOpwtSco4kqtDR3MV5M93reXdj78cP5+3bNJQBw9lKiml+Pm8ZZOGigwv4XxePVKN4+pwPj8L7NyyQZE1aiqieox8/fx0XsduWvPb4iJjAitXKXycfeSIzLHXtXb9RqoaHiFJqhFbTzk52crJyXZf8HDJgk17dNmx67Fza0Xo0NFsJR3MKjYuqJKfpL+ux/L/uhzThfVryNdRcD3WvFaEEjKKX8uhfNi/fZOqRseoalQN+fj6qVG7Ltq24pdi436e9pHOv+xq+fgdrwgj3opbAAAgAElEQVSNqtNAQdUKOkLCa9ZRXk62cnl/AydV6iShMeYlY0yIMcbPGPODMSbZGDPo1HtWTIkZmYoOOf5BIyqkspIyiv9RkqShk+bp0pc/VxV/P13aNLbY9pkrt6pDg5plFisA5ySkpKp6xPHpA6pHhCkxufhFJc5+USEB2p9+pHA5MT1L0SGVShxbIzRANasFaum2ZEkF3/kMu6yJXvt6o1tixemrGuBb2EYsSQeyclQ1wK/YuJY1Q/TvSxpoSNtYhQYW3x5bLVA+DqPkw1xklHeJKamqHnn8fB4dGaaEFCp/K6IDKUkKjYgqXA6NiFR6SnKxcQvnTNPwO67VzI/G6co77i+2fdXP81UrrqH8/Gg7Le8SD2YqOqRy4XJUcOUSizYk6e6Pf1T3V79U5Uq+6tak+PXYrJXbdFGDmDKLFafncFqKgsMiC5eDwyJ0OK3o+ztx51YdSk1SXKv2J/09W5ctVmSd+vLl/e0VjMOU+5/yyJlKwh7W2gxJfSXtkdRI0iMnG2yMucMYs8wYs2zCD/GnGeZZ4iSv8djBl2rusKuUnZev+B37i2x7b+Ea+Toc6tOi+Pw4ADzD2uLrDFUkFVJJL2sJL7+kgirCeWv3K//YgGvb19HijUlKOCHJiPKt5Hdx0Vd87f6DGv7dJo3+cas2Jx7SDefXKrI9pJKvBp1fW1OW7znp/ysoP2wJJ3TO5xVUiX+7i6/rdNkVeubdqep/0780d+rEItv+3LVDsz4ar2uHnvQSB+VIiZ/XTjL27UGX6LuHrlBObr7idyQU2fb+orXycRj1PrfuGY8RZ0ZJ5/IT3+A2P18LpryjjtfdcdLfkbLnDy2e+r663Vz8ywEAxznTJ/PXV+l9JH1irU39pw9Z1tp3Jb0rSYc/eb5CfI6eunSTpi/fIklqVjNcCSe0CCdmZCoyOPCk+1by81HnxrU0f+Meta9f8C3V7FXbtGjzHo2/sTsfWAEPmzx7rr749idJUvNGcdqfnFK4bX9yqiLDQz0VGspQQvoRVa8aULgcVTVQiRlHSxzbq2UNjZyxrnC5RWyozqsXpmsujFVlf1/5+RhlZufpzW83lXnccM2BI7lFKgNDA/2UfiS3yJjM7LzCxz//kap+zasXLlfydeiODnX19fr92plWcvcAPG/KrLn6/NsfJUnnNorT/qTj5/OEpNQSp4nA2S80IlIHkhMLlw8kJykkLOKk48/r2E2fjXu1cDktOVHvjXxCgx94UpE16PAprz6L36TpK7ZJkprGhBVpEU48mKmI4Mon21WVfH3UqXEtLdi8R+3r15AkzV69XYs279W4G7txPVaOBYVF6GDq8aldDqYmq0ro8Srx7CNZStnzh7548VFJUmZ6qma98Yz6PzBc0fUa6WBqkma/9Zx63vGIQqOpGAX+iTNJwtnGmI2SsiQNNcZESvKq8olr2zbWtW0bS5IWbd6jqUs3qWfzulqzJ1lBlfwU+bc/SplHc3Q4O0eRwZWVm5evxVv2qnVsQRvEki179eHidXpvSA8FMqcR4HE39OuhG/r1kCTNX7pSU2bPVZ/OF2r1xq0KrhLIRWUFtW5PumLDq6hmtUAlZBxRr5Y19Pgnq4qNqxNRRcGBflq960Dhuiemri583P/8mmpWsyoJwnJuV1qmIoMqKayyn9KzcnVeraqaGL+7yJiQSr7KOFqQODy3RkjhTU18jNFt7eoofleaVu3LcHvsKL3r+/fQ9f0LzucLfluhybPnqk+XDvp941YFV6lc4tyDOPvFNjxHSfv2KGX/PlUNj9SKRT/opoefKTImcd9uRcXUliStW/aLImMKKoUzDx3UO889qn433qm4pi3cHjtK75o2jXVNm7+ux/bqs/hN6tmsjtbuTVFQJf9iRRuZ2Tk6fDRXkcGBys3P15ITrsd+3rpPHy1Zp//d1F2BflyPlWfV6zXWgYS9Sk/ar6Bq4dr823z1/tdjhdsrVa6if739eeHy56MeUafrbld0vUY6cviQZr72H1109RDFNGrmifDhIeW1nbe8c+Zs+Iyk0ZIyrLV5xphMSf3LJqzy7+KGNbV4y14NeGuGAvx89eyADoXbrhv3lT69q6+ycnL14CfzlZ2bp3xr1aZedV11QSNJ0uiv45WTl6e7Js6TVHDzkif7nXz+BJRfk0bdqU7nN1ZEaJC2f/uKnhs/Ux/OWOTpsHAaOrdppYXxq9TzlocUEOCvkQ/eWbjt/+5+XNPfHiVJevn9KZrz08/KOpqtLoPu0VW9uuqeQVdqzaZtunfE68o4lKmfflup/378pb565yVPHQ7+QV6+1ahZ6zTulrZyOKQZy/ZoW+IhDe3eUOv2pGvBhoKqlN6tYvTd6j9P8dtQ3uVb6cvV+3TXRfXkkPTrzjTtP3hUvZtEaXdaltbuP6hO9cPVvEaI8q1VZnaeJi/fI0lqXauq6kdUUWV/H7WNLUgyTVmxR3tpNy/XOrVtrYXxq9TrlgcUUKmSXnjohPP50Mc0feyLkqRX3pusOfN/1pGj2eo66G5d2bOr7hl8ldZs2qb7RrymjIOH9dNvKzRm0uea/e4rnjoc/AMfH19ddeeDGvvsMOXn56v9pZepRmw9zZn8nmIbnKNz212sRXOmadOqZfLx9VVgULAGPfCkJGnRnGlK/nOvvpv6kb6b+pEkaejw1xQcSkK5PLu4YYyWbN2rAWNmKcDPR8/2v7Bw28B3vtYnd/ZRVnauHpo6X9m5+QXXY3WjdeUFDSVJo7+JV05evoZ+fKzyuFa4nrisnUeOBf/M4eOjroPv1vSXn5DNz1ezTj0UXquufpn2kaLqNlL98y486b6r583SgYR9+m3WFP02q+Cuxlc8MkqVQ+gSAkpiSuzvL2mgMSusteedal1JKkq7MUqn2kvbPR0C3OjIl0M9HQLcqPW7iacehAqjS7vang4BbvRaq5xTD0KFMS+71qkHocK4aNl4T4cAN5pU/0ZPhwA3uqt9XUrmSnDhyB/KfR7qlye6lbvX7pSVhMaY6pJqSgo0xrTW8flgQySdfNIHAAAAAAAAwM0ctBu7pDTtxj0l3SyplqRXdTxJmCHpibIJCwAAAAAAAIC7nDJJaK39yBgzSdJAa+1kN8QEAAAAAAAAwI1KdeMSa22+MeZOSSQJAQAAAAAAUG4ZQ7uxKxxOjP3eGPOwMaa2MSbsr58yiwwAAAAAAACAW5SqkvCYW4799+4T1llJcWcuHAAAAAAAAADuVuokobW2XlkGAgAAAAAAAMAzSp0kNMb4SbpLUqdjq+ZLesdam1MGcQEAAAAAAABOM85MrodCzrQbj5PkJ2nsseXBx9bddqaDAgAAAAAAAOA+ziQJ21hrW56w/KMxZvWZDggAAAAAAACAezmTJMwzxtS31m6TJGNMnKS8sgkLAAAAAAAAcJ7DYTwdwlnJmSThI5J+MsZsl2Qk1ZE0pEyiAgAAAAAAAOA2ztzd+AdjTENJjVWQJNxorT1aZpEBAAAAAAAAcAtn7m4cIGmopIslWUmLjDHjrbVHyio4AAAAAAAAwBmGdmOXONNuPFHSQUn/PbY8UNIkSVef6aAAAAAAAAAAuI8zScLGf7u78U/c3RgAAAAAAAA4+zmTJFxpjGlvrf1Vkowx7SQtKZuwAAAAAAAAAOcZQ7uxK5xJEraTdKMxZtex5VhJG4wxayRZa22LMx4dAAAAAAAAgDLnTJKwV5lFAQAAAAAAAMBjnEkSNrTWzjtxhTHmJmvtR2c4JgAAAAAAAMAlDu5u7BKHE2OfNsaMM8ZUMcZEG2NmS+pXVoEBAAAAAAAAcA9nkoSdJW2TtErSYklTrLVXlUlUAAAAAAAAANzGmXbjaiq4eck2SbUk1THGGGutLZPIAAAAAAAAACcZ2o1d4kwl4a+SvrHW9pLURlKMpCVlEhUAAAAAAAAAt3EmSXippBxjzNPW2ixJr0h6rGzCAgAAAAAAAOAuziQJH5fUXtLAY8sHJb16xiMCAAAAAAAA4FbOzEnYzlp7njFmpSRZa9OMMf5lFBcAAAAAAADgNB/mJHSJM5WEOcYYH0lWkowxkZLyyyQqAAAAAAAAAG7jTJLwLUnTJUUZY16QtFjSyDKJCgAAAAAAAIDblLrd2Fo72RizXFI3SUbS5dbaDWUWGQAAAAAAAOAk2o1d48ychLLWbpS0sYxiAQAAAAAAAOABzrQbAwAAAAAAAKiAnKokBAAAAAAAAMoz2o1dQyUhAAAAAAAA4OVIEgIAAAAAAABejnZjAAAAAAAAVBi0G7uGSkIAAAAAAADAy5EkBAAAAAAAALwc7cYAAAAAAACoMGg3dg2VhAAAAAAAAICXc0sloX9cc3c8DcqJI1/28nQIcKOAK8d6OgS4UeKiMZ4OAW6UnWc9HQLcKOeXyZ4OAW5U97wGng4BblSpQQtPhwA3ql6lkqdDAHCWopIQAAAAAAAA8HLMSQgAAAAAAIAKw5c5CV1CJSEAAAAAAADg5UgSAgAAAAAAAF6OdmMAAAAAAABUGD60G7uESkIAAAAAAADAy5EkBAAAAAAAALwc7cYAAAAAAACoMGg3dg2VhAAAAAAAAICXI0kIAAAAAAAAeDnajQEAAAAAAFBh+DioiXMF/2oAAAAAAACAlyNJCAAAAAAAAHg52o0BAAAAAABQYXB3Y9dQSQgAAAAAAAB4OZKEAAAAAAAAgJej3RgAAAAAAAAVBu3GrqGSEAAAAAAAAPByJAkBAAAAAAAAL0eSEAAAAAAAAPByzEkIAAAAAACACoM5CV1DJSEAAAAAAADg5UgSAgAAAAAAAF6OdmMAAAAAAABUGD6GdmNXUEkIAAAAAAAAeDmShAAAAAAAAICXo90YAAAAAAAAFQZ3N3YNlYQAAAAAAACAlyNJCAAAAAAAAHg52o0BAAAAAABQYdBu7BoqCQEAAAAAAAAvR5IQAAAAAAAA8HK0GwMAAAAAAKDC8KXd2CVUEgIAAAAAAABejiQhAAAAAAAA4OVIEgIAAAAAAABejjkJAQAAAAAAUGH4MCehS6gkBAAAAAAAALwcSUIAAAAAAADAy9FuDAAAAAAAgAqDdmPXkCQ8A6y1GvXxLC1avUkBlfz0wu3XqGndmkXGZB3N1kNjJmtPYoocDqMurZrqwWt7eyhiOMtaq5HjJ2ph/GoFVPLXyGF3qlmDesXGvfHhZ5r5wyJlHDqs5dMnFK6PX7NBo975WJt37NKrj92jnh3buTN8nEHvPjNEfTq1VFJqhlpf/bSnw4ELfvl5iV575WXl5+Wr/+WX66YhtxTZnp2dreFP/0cbN2xQ1apV9fyLoxUTE6OcnByNeuF5bVy/XsZh9NDDj+r8Cy6QJOXk5Ojl0S9qxfJlchiH/nX33bqk26WeODycwm+/LNGbr76i/Pw89R3wfxp005Ai21etWK63Xn9V27du0TPPj1LXY6/j/j/36cl/P6z8vHzl5ubqymuu0+VXXuWJQ4ATrLUaPe0nLV6/QwF+vhpxQy81qR1dZExWdo4e+WC2dicfkMPhUOdmcXqgf6fC7d+t3KTx3/wsGaPGMZF68abL3H0YKKXlv/2s9958VXn5+erRd4CuGnRzke0zPp2s77+aKYePj6qGhuq+x59WVPUakqRnht2rzevXqsm5rfT0S697IHqcDq7HKr5NK3/T7AljZPPz1KbbZepyxQ1Ftv/63Uz98u0MORwO+QcE6op/Pazo2nWVmvinXrv/JkXG1JYkxTZqqv+7c5gnDgE4K5AkPAMW/b5JuxKS9fXLj+j3bbs04sPp+uTZe4qNG9K7k9o2ra+c3Fzd+uL/tGj1RnVseY4HIoazFsav1s59+/Xt+69q9catem7MB5r6xnPFxnVp11rX9++u3rcW/cMTExWhUcPu1IQv57grZJSRibOXaOzUH/TBiNs8HQpckJeXp5dffFH/HTtOUdHRunnwDerYubPi4uoXjpk1Y4aCQ4L15cxZmvvdt3r7rTf1woujNWP6NEnSlM8+V2pqqh649x59OOljORwOffD+ewoLC9MX02cqPz9fGenpnjpE/IO8vDy99tJovT5mrCKjonX7TYN0UcfOqhcXVzgmunoNPfH0s/r040lF9g2PiNS49z6Uv7+/MjMzddPAq3Vxp86KiIx092HACYvX79CupDTNfuoWrdn5p57/fJ4mP3RDsXE3XnKB2jaMVU5unm5/+3MtXr9DFzetp52JaXr/+9/00QMDFVI5QCkHMz1wFCiNvLw8vfPaS3ru9TEKj4zWsNtvUtuLOim23vH3d1yjxnrtvYmqFBCgr6d/oQ/HvaVHh4+SJF0xcLCOHj2ib2dO99Qh4DRwPVax5eflaeb/3tStT7+iquGRGvPvf6lJm4sUXbtu4ZhWHS9V+54DJEnr45dozodv65b/vCxJCo+O0f2vvu+J0IGzDnMSngE/rVin/hedL2OMWjaoo4OZWUo6kFFkTGAlf7VtWnAR6ufrqyZ1ayohlYvIs8WPvy7XgG4dZYxRqyYNlXEoU4mpacXGtWrSUFFh1Yqtrxkdqcb1YuUwlDyf7Rav2Ky09MOeDgMuWr9urWrVrq2atWrJz89P3Xv01ML584uMWbhgvi7r20+SdEm3SxW/dKmstdqxfbvatG0rSQoLC1NwcLA2rF8vSZo9a2ZhRaLD4VBoteLnAXjehnVrVbNWLcXULHj9u/XoqcUL5xcZUyMmRg0aNpJxFP2I5OfnJ39/f0lSTna28vOtu8LGafhp7Tb1a9NUxhi1qBujg1lHlZR+qMiYQH8/tW0YK0ny8/VRk1pRSjhwUJI07ZffdV3HVgqpHCBJCg+u7N4DQKlt2bBONWrWVvWYgvd3x27d9dviBUXGtDjvAlUKKHgtGzc7V8mJiYXbWl7QVoGVq7g1Zpw5XI9VbLu3blR49ZoKrx4jXz8/tbz4Eq2PX1JkTMAJ79/sI0ckrru8no/DlPuf8ogk4RmQkJqh6mFVC5ejw6oqITXjpOMzDmdpwcoNatesgTvCwxmQkJKq6hHhhcvVI8KUmFw8SQigfEtMTFR09PFWw6joaCUlJRUZk5SUqKjo6pIkX19fBQUFKf3AATVs1EgL589Xbm6u9u3dq40b1ishYb8OHixIJrwz7m3deP1APf7oI0pJSXHfQaHUkpKSCl9bSYqMilJyUuI/7FFUQsJ+3XT9NbqyXx/dcONNVBGeBRIPHFJ0aHDhcnTVYCX+LUl4oozMI1qwbrvaNSpIGu5MStPOxDTd9MYnGvTaFC3ZsKPMY4ZrUpKSFBF1/PweERmtlOSkk47/fs5Mnd++gztCgxtwPVaxZaQmqWrE8b+5VcMilZFS/P39yzfT9dLQ6/XNpPHqf8t9hetTE/frzYdv0zv/uV871v/ulpiBs1Wpk4TGmIuMMd8bYzYbY7YbY3YYY7aXZXBni5JqCU72xUVuXp4eHTdFN3TvoNpR4SUPQrljS3iRDd9OAWefEt/LfxtSwhveGKN+/QcUtii/9urLOrdlS/n4+CgvN1eJCQlq0bKVJk75ROe2aKG33mA+q3KppJO5Sn8uj46uro+mfKZPp83Ut3O+UirJ4LNAye/nkuTm5euxiXN0fafWqhURemyd1c6kA3rv3mv04k2X6dlP5ioj80iZRgzX2JJe65O8v3/67mtt3bhBVwwcXNZhwU24HqvYSv7zXfwFvrD3/+nRsVPUe/Cd+vHLgmlDQqqF67F3pur+V97TZTcP1advjNCRTLqCgJNxZk7C9yU9KGm5pLxTDTbG3CHpDkka+9hduu3yHi4FWF59Mu9nfTF/qSSpeb1a2n9CqXpCarqiqoWUuN+zE6YpNjpCg3t1dEuccN3k2XP1xbc/SZKaN4rT/uTjF4P7k1MVGR7qqdAAuCgqOkoJCQmFy4kJCYqIKFoNFhUVrcSE/YqOjlZubq4OHTqkkKpVZYzRg8MeLhx325CbVDs2VlVDQxUQEKAuXS+RJHW7tLtmzZzhngOCUyKjopSYsL9wOSkx0aVqwIjISNWNi9PqVSsLb2yC8uPTRSs17Zc1kqRmsdULW4clKSH9oCJDSm4pfW7qXMVGVtOgLucXrosODVKLujXk5+OjWuFVVTcqTLuSDqh5neol/g54TkRklJITj5/fk5MSFBYRUWzcqmW/6fNJH2jkf9+R37EpBHB24nrMe1QNj1T6CZXB6alJCgkr/v7+S4uLLtH0dwu+sPX185evX8F7vVb9xgqrHqPkfbtVqwFzUVZ05bWdt7xzpt043Vr7jbU20Vqb8tfPyQZba9+11l5grb2goiUIJWngpR305fMP6MvnH9Al5zfTrCXLZa3V6q07FVQ5QJGhxf8ovfXFdzqUdUSP3dDPAxHDWTf066Hpb4/S9LdHqduFF2jmD4tkrdWqDVsUXCWwxLkHAZRvTZo20+7du7Rv717l5OTo+7nfqVPnLkXGdOzcWXO+mi1J+vGHebqgTRsZY3QkK0tZWVmSpN9+/VU+Pj6Ki6svY4wu7tRJK5YtkyTFL12qeidMlI/y45ymzbRn9+7C1/+Hud/p4o6dS7VvYkKCjh4pqCA7mJGhNatXK7ZOnbIMFy66rmNrffbojfrs0RvV9dwGmh2/XtZa/f7HPgUFVFJk1aBi+4yZs1iHsrL16P91LbL+khYNFL9ltyQp7VCmdialqlZE1WL7w/MantNU+/bs0v59Be/vRT98r3YXdyoyZtvmTRr78ig9NepVhVYL81CkOFO4HvMetRo0Vsqfe5Sa8Kdyc3K0evGPanpB0ekCkvftKXy8cfmviqhRcHfrQ+kHlJ9XUOOUsn+fUv7cq7DoGPcFD5xlTEltVUUGGHPesYfXSPKRNE3S0b+2W2tXnOpJcn6bUaFn97bW6oWJM7V4zSYF+vtrxG1Xq3lcLUnSlU+9oS+ff0D7Uw/o0gdGqV6NSPn7FRRwDry0g67q0taToZcJn8hang7hjLPWasTYD7V42e8KCPDXyAfvVPNGBUmA/7v7cU1/u+DOeC+/P0VzfvpZiakHFBUWqqt6ddU9g67Umk3b9P/s3XlcVGX7x/HvPQMIKoIL4IbmvqVWlv0qFc0szczqabfssX21xbIyH7fKtEyzzMyyzTZtUdMWU3MvMzVTcct9B1REcGOZ+/cHhCKYzMjMIPN5v1685JxzH+Y6HGfOcM113eexF0foYNphhYQEq1L5CE1791V/HlKRCf3PaH+H4FPjX3lAbVo0UKXIskrYf1CDxkzRR5Pn+zssn0mcP8rfIZyxhQvma8Trw+TKcqlL167qcc+9eved0WrUuLHaxLXVsWPHNOB/fbV+3TqViyinlwYPUbXq1bVr1y49/ujDchiHoqKj9EK//qpSJftN5u7duzTgf32VlpqmyPLl9b/+A1S5ShU/H+mZS88qeZfv3xYu0JvDh8nlcqlzl2vV/e579f6776hho8Zq1SZOa1bH64XevZR68KBCQkqpQsWKGj/ha/3x+yKNGjlcRkZWVv+56RZde/1//H04Rarcb5/5O4QiZ63VK1/P0sI1WxQaEqxBt1+lJjWyqwBvfvUTTezdXQkHUnVl/7GqFVNBIUFOSdKtrc/TDZc0k7VWwybP1a9rNsvhcOjeKy9WpwtKRvXJ1gtu9XcIRW7Jbwv1/pvD5XJl6YrO1+rm7nfrs/fHqG7DRrq4VZz+98TD2rJpoypUzG4xjYqprL5DhkuSnnvkPu3YukVHjxxReESEHnu2ry64+BJ/Hk6Rqr35F3+H4FX8PZbXtDIX+zuEIrd26SJN+3CUXC6XLry8ky6/8U79/MUHql63gRpfdJm+G/eWNqxYKmeQU2FlwtX13scVU6OWVv42VzO+/FAOp1MOh0NX3NJDjS8qWfORXn9uFUrmCjBoxrpi/0a2X4cGxe7cFSZJOPtfNltr7eWne5CSniREXiUxSYhTC7QkYaArCUlCFF5JTBLi1EpikhCnVhKThDi1kp4kRF4lMUmIUyNJWLCXZ60v9m9kX2hfv9idu9POSWitbSdJxpja1to8NyoxxtBPBQAAAAAAAJzl3JmT8OsC1n1VVIEAAAAAAAAA8I/TVhIaYxpKaiIpwhhzwwmbykkK9VZgAAAAAAAAAHzjtElCSQ0kXSMpUtKJt4FKlXSfN4ICAAAAAAAAPOF0FLvp/s4KhZmTcIqkKcaYS6y1v/kgJgAAAAAAAAA+VJh247ck2Zzvbzt5u7W2pxfiAgAAAAAAAOAjhWk3XuL1KAAAAAAAAIAiQLuxZwrTbvyxLwIBAAAAAAAA4B+FqSSUJBljoiQ9K6mxTrirsbX2ci/EBQAAAAAAAMBHCp0klPSZpAmSOkt6UNJdkpK8ERQAAAAAAADgCdqNPeNwY2xFa+04SRnW2rnW2rsl/Z+X4gIAAAAAAADgI+5UEmbk/LvbGNNZ0i5J1Ys+JAAAAAAAAAC+5E6S8CVjTISkXpLeklRO0pNeiQoAAAAAAADwAO3Gnil0ktBaOy3n2xRJ7bwTDgAAAAAAAABfK/SchMaY+saYWcaYVTnLzYwxfb0XGgAAAAAAAABfcKfd+D1Jz0h6V5KstSuMMZ9LeskbgQEAAAAAAADuot3YM+7c3bi0tXbxSesyizIYAAAAAAAAAL7nTpJwrzGmjiQrScaYGyXt9kpUAAAAAAAAAHzGnXbjRySNldTQGLNT0mZJ3bwSFQAAAAAAAOABp6Hd2BPuJAl3SvpQ0mxJFSQdlHSXpEFeiAsAAAAAAACAj7iTJJwi6YCkZZJ2eSccAAAAAAAAAL7mTpKwurW2o9ciAQAAAAAAAOAX7iQJfzXGNLXWrvRaNAAAAAAAAMAZcDAnoUdOmyQ0xqxU9h2NgyT1MMZsknRMkpFkrbXNvBsiAAAAAAAAAG8qTCXhNV6PAgAAAAAAAIDfnDZJaK3d6otAAAAAAAAAgDPlLAHdxsaYjpJGSnJKet9aO+QU426U9JWki6y1S87kMR1nsjMAAAAAAACAomOMcUp6W1InSY0l3WaMabwyLXoAACAASURBVFzAuHBJPSX9XhSPS5IQAAAAAAAAKD5aStpgrd1krU2X9KWkrgWMe1HSq5KOFsWDunN3YwAAAAAAAKBYczjO+n7japK2n7C8Q9LFJw4wxpwvKdZaO80Y83RRPCiVhAAAAAAAAIAPGWPuN8YsOeHr/hM3F7CLPWFfh6QRknoVZUxUEgIAAAAAAAA+ZK0dK2nsKTbvkBR7wnJ1SbtOWA6XdK6kOcYYSaos6TtjzLVncvMSkoQAAAAAAAAoMZzmrG83/kNSPWNMLUk7Jd0q6fZ/NlprUyRV+mfZGDNH0tPc3RgAAAAAAAAoIay1mZIelTRd0hpJE6218caYQcaYa731uFQSAgAAAAAAAMWItfYHST+ctK7fKca2LYrHJEkIAAAAAACAEsNx9rcb+wXtxgAAAAAAAECAI0kIAAAAAAAABDiShAAAAAAAAECAY05CAAAAAAAAlBhOpiT0CJWEAAAAAAAAQIAjSQgAAAAAAAAEOJ+0GzsrVfXFw6CYOH9sor9DgA8lzh/l7xDgQ9GtH/V3CPChnXN5fgcUh9PfEcCHaoYH+zsE+JCjTLi/Q4APtakZ4e8QAL9zOOg39gSVhAAAAAAAAECAI0kIAAAAAAAABDjubgwAAAAAAIASw2FoN/YElYQAAAAAAABAgCNJCAAAAAAAAAQ42o0BAAAAAABQYjjpNvYIlYQAAAAAAABAgCNJCAAAAAAAAAQ42o0BAAAAAABQYnB3Y89QSQgAAAAAAAAEOJKEAAAAAAAAQICj3RgAAAAAAAAlhtNBu7EnqCQEAAAAAAAAAhxJQgAAAAAAACDAkSQEAAAAAAAAAhxzEgIAAAAAAKDEcBjmJPQElYQAAAAAAABAgCNJCAAAAAAAAAQ42o0BAAAAAABQYjjpNvYIlYQAAAAAAABAgCNJCAAAAAAAAAQ42o0BAAAAAABQYnB3Y89QSQgAAAAAAAAEOJKEAAAAAAAAQICj3RgAAAAAAAAlhtNBu7EnqCQEAAAAAAAAAhxJQgAAAAAAACDA0W4MAAAAAACAEoNuY89QSQgAAAAAAAAEOJKEAAAAAAAAQIAjSQgAAAAAAAAEOOYkBAAAAAAAQInhNExK6AkqCQEAAAAAAIAAR5IQAAAAAAAACHC0GwMAAAAAAKDEcNBu7BEqCQEAAAAAAIAAR5IQAAAAAAAACHC0GwMAAAAAAKDEcFIS5xF+bQAAAAAAAECAI0kIAAAAAAAABDjajT1krdXgd8dr3h9/KbRUKQ1+6n41qXtOvnFvfPyVpsxaoINph7T02/dz13/5/Sx9Pm2mnE6HSoeGamDPu1W3RjUfHgHccWn9Snq2S2M5jNGkP7brg7mb8mx/+ppGuqh2RUlSWLBT5cuGqPXAGbnby5QK0uSn2uiX+D165bvVPo0dp/fbrws1fNhrcmW5dO111+muHnfn2Z6enq6B/f6ntWvWKCIiQi8NGaqqVasqIyNDr7z8ktauXi3jMHrq6d5qceGFkqSMjAy9NnSIli1dIodx6MFHHtHl7a/wx+HhDIzt30NXt2mupP0Hdf5N/fwdDorAol8XauTrr8nlcumartfpzv/mfb4vX7ZUbw4fpo0b/taAl19Ru/YdJEl/r1unYUNf1qG0Q3I6nere4x61v/IqfxwC3GCt1dBvZmlB/CaFhgTrxTs6qVFs5TxjjqRn6JlxU7R97wE5HEZx59bVE13jJElTFq3UiClzFB0RLkm6tc35uuHS5j4/DpzawoULNfTVV+VyuXT99dfrnrvzX8Nf6NtXa3Ku4a8OHapq1app586duv6GG3ROzZqSpKbNmul/ffvm2bfn449rx44d+vabb3x2PCg8a60Gf/CV5i2LV1hIsAY/1l2Na9fIN+6Nz6bou7m/K+XQES39bESebT8uXKq3J34vI6OG51TTa0/enW9/FA+Lfl2oN4a9piyXS12uu07dT7p+/7lsqUa+nn39HvjyK7r8iuzr9/p16/TakJd1+NAhORxO3XX3PbqC63dA4O7GniFJ6KF5S/7S1p0J+un9Yfpr3UYNGvWhJrwxMN+4thefr9u7dFCne5/Os/6adpfq1s7tJUm/LFqmoe99pvde7O2T2OEeh5H6dG2iB8YtVkLKUX3+6GWasyZRmxLTcscMm7Ym9/vbLq2phlXL5fkZj1xZT0s27/dZzCi8rKwsvTZkiN4a/Y6iY2L03zu7qXVcnGrXrpM75rvJkxVeLlzfTPlOP0//SW+/OVIvDxmqyZO+lSR9PvEr7d+/X0889qg+Gv+pHA6HPhz3vipUqKCvJ02Ry+XSwZQUfx0izsAnUxdq9IRZ+vDFe/0dCopAVlaWhr86RCNGZT/f772rm1q1iVOtE57vMZWrqE//gfri00/y7FsqNFR9B7yo2Bo1tTcpUffc2U0tL7lU4eHhvj4MuGHB6k3alpisqf3u08otu/XShBn67Ok7843r3v4itaxfUxmZWbrvrQlaEL9JrZrUliRdeX5D9bm5g69DRyFkZWVp8Cuv6N0xYxQTE6Pbu3VT27g41alz/Dk9adIklStXTtOmTtWPP/2kN0aO1GuvvipJql69uiZOnFjgz545a5ZKh4X55DjgmXnL4rV1d6J+GjVAK/7eooFjv9SEIfn/nmp3UTN1u7qtOj46IM/6LbsS9d6k6frs5acVUba09qWk+ihyuCsrK0vDhg7RyLezr9/3dO+m1iddvytXrqK+Awbq8/F5r9+hoaHqNzD7+p2UlKi77+imi7l+A6dEu7GHflm0TF3bt5IxRuc1rKuDhw4rcf+BfOPOa1hX0RUi860vW/r4m44jR4/JiCx3cXVubKS27zusnfuPKDPL6qe/dqtt45hTju/YvKp+XL47d7lRtXKqWLaUfvs7yRfhwk2r41epemysqlWvruDgYHW48irNmzMnz5h5c+eo8zVdJEmXt79CfyxeLGutNm/apItatpQkVahQQeHh4VqzOrtSdOp3U3IrEh0OhyLLl/fdQaHILFi2Xskph/wdBorImpOe71d0uEoL5s7JM6ZK1aqqW6++HCbvW6QaNWsqtkZ2xVGlqGhFViivA8l8+FPczV65QV1aNpExRs1qVVXqkaNKSknLMyYsJFgt62ef2+AgpxrFxijhAMmCs8GqVasUGxur6jnP6Y5XXaU5J13DZ8+Zo2u7ZF/DO1xxhRbnXMP/zeHDhzV+/Hjdd9993godReCXP1aoa9zFMsaoef1aSj10WEnJ+T+UbV6/lqLKR+Rb//XMBbq9Y5wiypaWJFWMIGlUXJ38fv2KK6/S/FNdvx2nvn5HRUWrPNdv4F8VOklojKljjCmV831bY0xPY0z+7FeASNibrMpRFXKXK1eqoMS97r3YfDZ1hq68u5eGffCl+jyY/1NtFA/R5UK1J+Vo7nJiyhHFlCtV4NgqkaGqVj5MizfulSQZI/Xq3EjDf1jrk1jhvsTERMXEHE/6RsfEKCkpb0I3KSlR0THZ7WlBQUEqW7asUg4cUL369TVvzhxlZmZq186dWrtmtRIS9ig1NfuPy3ffeVvdb79Nz/d+Rvv27fPdQQEoUPZz+fjzPaqA53thrI5fpcyMTFWrHluU4cELEg+kKqb88er+mMhwJf5LtdDBw0c1d9UGXdygZu66WX+t142vfKhe4yZrT/JBr8YL9yQmJqpy5ePt49ExMUpITDzlmH+u4QcOZH+wv3PnTt18yy26+557tGzZstx93n77bXXv3l2hoaE+OAp4KnH/AVWudPxD2JiK5ZWwL3/Rxqls2ZWoLbsS1K3PMN363Kua/2e8N8JEEUg66f16VHSMkhI9uH6vWqUMrt8Bw2lMsf8qjtypJPxGUpYxpq6kcZJqSfrcK1GdBazyfwJp3DzJ3bp00M8fvK5ePW7RmC+nFFVoKGIFndZTff7csXlVzVy1R66cAbf8X00tWJukhBOSjChmCjiZJ5/zgioOjDHqcm3X3Bbl4a+/pqbNm8vpdCorM1OJCQlq1vw8ffL5F2rarJnefGNEvp8BwLcKKh5y9/3Z3r1JerFfXz3fb0C+agUUQwWd81N0b2RmufTcR1N1e1wLVa+U/Tl4XNO6+nHAA/r6+R66uEFN9R3/gzejhZtOdX0uzJioqChN/+knTZwwQU/36qXnnn9eaWlpWrt2rbZt3672l1/utbhRNApz/v9NlsulrbuT9NGgJzXsybvVb/RnOnjocFGGCC/y5Po9qF9fvdCf6zfwb9yZk9Blrc00xlwv6Q1r7VvGmD9PNdgYc7+k+yXpnZee0/23Xn+GofrfZ1Nn6OvpcyRJ59arrT1JxysH9+zdr6iKnrUTXh33fxr49kdFECG8ISHlqCpHHP8kOToiTIkHjxU4tmPzKho8+finkM1qROqCWhV08yU1VDokSMFOo8PpWRr50zqvx43CiY6JVkJCQu5yYkKCKlWKyjsmOkaJCXsUExOjzMxMpaWlqVxEhIwxerLX8flG7+1xl2Jr1FBEZKRCQ0PVtl32Hxjtr+ig76ZM9s0BATil6OhoJZ7wfE8q4Pn+bw6lpan3Ez1130OP6NymzbwRIorAl/OW6dtfV0iSmtSorIQTqv8SDqQqKqJsgfsN+nK6akSX1x3tLsxdF1nm+PQw/7m0uUZOmeulqOGJmJgY7dmzJ3c5MSFB0VFRBY458RoekXMNDwkJkSQ1btxYsdWra+vWrYqPj9eaNWvUqVMnZWZlaf/+/brnnns0btw4nx4bCvb5j3P11cyFkqSmdWtqz97k3G0J+5IVXSF/W/GpxFSMVPN6tRQc5FT1mEo6p1qMtu5OVNMCbkYJ/4qKzvt+PSkxQZWi3Lt+P/14T93/MNdv4HTcSaFnGGNuk3SXpGk564JPNdhaO9Zae6G19sKSkCCUsiv/Jo16WZNGvaz2l7TQlFkLZK3V8rUbFF6mdIFzD57Klp3H39DM/WO5alat/C+j4U/xO1JUo2IZVSsfpiCnUcfmVTR3dUK+cTUrlVF4WLD+2na8zaHPhL/UcchsXT10job/sEbTlu0kQVjMNGrcRNu3b9OunTuVkZGhGT9PV5u4tnnGtI6L0/fTpkqSfpk1UxdedJGMMTp65IiOHDkiSfp90SI5nU7Vrl1Hxhi1atNGy5YskST9sXixatWq7dPjApBfw8ZNtH3b8ef7zBnTdVmbtoXaNyMjQ32e6aWOV1+Te8dEFE+3trlAE5/7ryY+91+1a1ZPUxfHy1qrFZt3qWxoqQKThKOmzVfakWPqfUP7POtPnL9wzsoNqlW5otfjR+E1adJE27Zt046c5/RP06crLi4uz5i2cXH6bmr2NXzGzJlqmXMN379/v7KysiRJO3bs0NZt21S9enXdfPPNmjljhn788Ud99OGHqlmzJgnCYuT2TnGa9HofTXq9j9q3bKYpc3+XtVZ/rd+s8NJhBc49eCrtWzbX4vj1kqTkg2nauitBsTGVvBU6zkCjxk2044T36zN/nq5Wbly/n3umlzp15voNFIY7lYQ9JD0o6WVr7WZjTC1Jn3onrOIv7qLmmvfHcl11z9MKLRWiwU8en9j4+kdf0KRRL0uSXhv3hb6f85uOHEtX2zt76sar2urRO27Q51Nn6Nfl8QoOcqpc2TJ6pdf9/joUnEaWy+qV7+L1zt0t5XBIk5fs0MbEND3coZ7id6Ro7prsuW86nVdV0//afZqfhuImKChIT/d+Vj0ffViuLJe6dO2q2nXq6N13RqtR48ZqE9dW13a9TgP+11f/6XqtykWU00uDh0iS9icn6/FHH5bDOBQVHaUBL76U+3Mf7fm4Bvyvr0a8PkyR5cvrf/0H+OkIcSbGv/KA2rRooEqRZbXpp2EaNGaKPpo8399hwUNBQUF6qvezeqpn9vO987XZz/f3x4xWw0aN1SqurdbEx6tP76eUevCgFi6Yp3HvjtGnE7/RLzN+1vI/lykl5YB+mPadJOmF/oNUr0EDPx8V/k3rJrW1YPUmXTPoPYUGB2nQHZ1yt9085CNNfO6/SkhO1XvTf1OtmAq69dWPJUm3tjlfN1zaXJ/PXao5KzcoyOFQuTKherHb1f46FBQgKChIzz/3nB566CG5XC5d17Wr6tatq7dHj1aTxo3Vtm1bXX/99XrhhRd0TZcuKleunF4dOlSStGzZMr09erSCgoLkcDjUt29fRUQUPsEE/2tzwbmatyxeHR/pr9BSIXr5keNzvF/fa7Amvd5HkjTsk2/1/fwlOnosXe3u66P/XHGpHr3lGrU6r7F+Xb5G1zw+SE6HQ093v0GR4QVXGsO/goKC9NQzz+rJxx5WVpZL1+Rcv9/LuX63jmur1fHxev6Z7Ov3gvnzNG7sGH028RvNmvGzli9bpoMnXb/rc/0u8RzFdM6/4s6c7u5euQONedxaO/J06wri2ri4cA+CEuH89/b6OwT40Ny+bf0dAnwouvWj/g4BPrRz7ih/hwAfCl/0hb9DgC+1vt3fEcCHgjf+6u8Q4EMHal7i7xDgQxXDS5MNK8DS7QeKfR6qRWxksTt37rQb31XAuv8WURwAAAAAAAAA/OS07cY58xDeLqm2Mea7EzaFS9rnrcAAAAAAAAAAdzm5ibVHCjMn4a+SdkuqJOn1E9anSlrhjaAAAAAAAAAA+M5pk4TW2q3GmB2SDllr5/ogJgAAAAAAAAA+VKi7G1trs4wxh40xEdbaFG8HBQAAAAAAAHiCuxt7plBJwhxHJa00xsyQdOifldbankUeFQAAAAAAAACfcSdJ+H3OFwAAAAAAAIASpNBJQmvtx8aYEEn1c1ats9ZmeCcsAAAAAAAAwH10G3um0ElCY0xbSR9L2iLJSIo1xtxlrZ3nndAAAAAAAAAA+II77cavS7rSWrtOkowx9SV9IamFNwIDAAAAAAAA4BvuJAmD/0kQSpK1dr0xJtgLMQEAAAAAAAAecYh+Y0+4kyRcYowZJ2l8znI3SUuLPiQAAAAAAAAAvuROkvAhSY9I6qnsOQnnSRrtjaAAAAAAAAAA+I47dzc+ZowZJWmWJJey726c7rXIAAAAAAAAADdxd2PPuHN3486SxkjaqOxKwlrGmAestT96KzgAAAAAAAAA3ufu3Y3bWWs3SJIxpo6k7yWRJAQAAAAAAADOYg43xib+kyDMsUlSYhHHAwAAAAAAAMDH3KkkjDfG/CBpoiQr6SZJfxhjbpAka+23XogPAAAAAAAAKDQHcxJ6xJ0kYaikBElxOctJkipI6qLspCFJQgAAAAAAAOAs5M7djXt4MxAAAAAAAAAA/uHO3Y1rSXpM0jkn7metvbbowwIAAAAAAADcZ2g39og77caTJY2TNFWSyzvhAAAAAAAAAPA1d5KER621b3otEgAAAAAAAAB+4U6ScKQxpr+knyUd+2eltXZZkUcFAAAAAAAAeMAh+o094U6SsKmkOyVdruPtxjZnGQAAAAAAAMBZyp0k4fWSaltr070VDAAAAAAAAADfcydJ+JekSEmJXooFAAAAAAAAOCPc3dgz7iQJYyStNcb8obxzEl5b5FEBAAAAAAAA8Bl3koT9vRYFAAAAAAAAAL8pdJLQWjvXm4EAAAAAAAAAZ8pBu7FHTpskNMYssNa2MsakKvtuxrmbJFlrbTmvRQcAAAAAAADA606bJLTWtsr5N9z74QAAAAAAAADwNYe/AwAAAAAAAADgX+7cuAQAAAAAAAAo1piS0DNUEgIAAAAAAAABjiQhAAAAAAAAEOBoNwYAAAAAAECJ4TA0HHuCSkIAAAAAAAAgwJEkBAAAAAAAAAIc7cYAAAAAAAAoMeg29oxPkoSr+w30xcOgmGh74xB/hwAfSs+y/g4BPrRz7ih/hwAfqhb3qL9DgA8d+aKHv0OAD1394TJ/hwAfGrnsLX+HAB9qncTzO5AkTXnG3yGgBKHdGAAAAAAAAAhwtBsDAAAAAACgxKAizjP83gAAAAAAAIAAR5IQAAAAAAAACHC0GwMAAAAAAKDEMNze2CNUEgIAAAAAAAABjiQhAAAAAAAAEOBoNwYAAAAAAECJ4aDb2CNUEgIAAAAAAAABjiQhAAAAAAAAEOBIEgIAAAAAAAABjjkJAQAAAAAAUGIY5iT0CJWEAAAAAAAAQIAjSQgAAAAAAAAEONqNAQAAAAAAUGJQEecZfm8AAAAAAABAgCNJCAAAAAAAAAQ42o0BAAAAAABQYhhub+wRKgkBAAAAAACAAEeSEAAAAAAAAAhwtBsDAAAAAACgxHDQbewRKgkBAAAAAACAAEeSEAAAAAAAAAhwtBsDAAAAAACgxKDb2DNUEgIAAAAAAAABjiQhAAAAAAAAEOBIEgIAAAAAAAABjjkJAQAAAAAAUGI4mJTQI1QSAgAAAAAAAAGOJCEAAAAAAAAQ4Gg3BgAAAAAAQIlhDP3GnqCSEAAAAAAAAAhwJAkBAAAAAACAAEe7MQAAAAAAAEoM7m7sGSoJAQAAAAAAgABHkhAAAAAAAAAIcLQbAwAAAAAAoMSg29gzVBICAAAAAAAAAY4kIQAAAAAAABDgaDcGAAAAAABAieEwNBx7giThGajS/QGVbX6hbPox7Xh3hI5u2ZhvTK0XXlFQZAW5MtIlSVuG9FXWwRRV7HSdyre7SsrKUubBFO187w1l7E3y9SGgkBpGl9UNzarKYaRFW5M1c33ec9WyRqS6nltFB45kSJLmb9qnRVuTVS0iVDedV02hQQ5Za/XzuiT9uTPFH4cAN/z+20KNfH2YXK4sXdP1et1xV48825cvW6o3R7yuTRv+Vv+XXlG79ldIkvbs3qUXnn1ariyXMjMz9Z+bb9V1/7nRH4cANyz6daFGvv6aXC6Xrul6ne787915ti9ftlRvDh+mjRv+1oCXX1G79h0kSX+vW6dhQ1/WobRDcjqd6t7jHrW/8ip/HAKKyNj+PXR1m+ZK2n9Q59/Uz9/hoAhYazX4vS80b+lKhZUK0eDH71bjOjXzjXtj/Lf6bvZvSjl0WEsnvJ27ftKshRr20VeKrlhektTt6na68co2Posf7rkwNlIPtqotp0P6cXWCJv65M9+YNnUq6o6LakiSNu09pCEz10uSXr6msRrGhCt+90H1+2GNT+NG0Yi+7V6VbdpCrvRj2v3Bmzq2bVO+MTWeeUnOiPKy6dl/m20fMUBZqbw3P9tcfv45evm+9nI6jD6dsUJvfrM4z/bqUeU08rGOqhhRWgdSj+ihEd9r9740P0ULnF1IEnqobPMLFVK5qv7udZ/C6jZQ1R6PaFP/pwocu330azq6eUOedUe3btLGvk/Iph9ThfZXq/Jtd2v7W0N9ETrcZCTd1LyqRi/crANHMtWrXR2t3H1QCanH8oxbtiNF36zYlWddepZLny3ZrqRD6SoXGqSn29XV2sRUHclw+fAI4I6srCwNf3WoRowarajoGN131x26rHWcatWunTsmpnIV9ek3QF9+Oj7PvhUrRemd9z9SSEiIDh8+rLtuu0mt2sSpUlSUrw8DhZR9vodoxKh3FB0To3vv6qZWbeJUq3ad3DExlauoT/+B+uLTT/LsWyo0VH0HvKjYGjW1NylR99zZTS0vuVTh4eG+PgwUkU+mLtToCbP04Yv3+jsUFJF5S1dq6+5E/TRmsFas36SB73yqCcNeyDeuXcvm6tb5cnV8KP+2Tq0uUt8HuvkiXJwBh5EeaVNbz0+N1960dL11Y3Mt2rJf25KP5I6pGhGqWy6orqcmrVDasSxFhAXnbvvqz50qFeRQ5yaV/RE+zlCZpi0UEl1Fm/o8pNDa9VX5jge1dXDvAsfufm+4jm7NX9yBs4PDYTTkgQ66qf9E7dqXqp+H3amfFm/U+u37cscM7NFWE2fHa8LseLVqWkN972yjR974wY9RA2cP5iT0ULkW/6cD83+RJB3ZsE7O0mUUFFm+0PsfWr1CNj07yXR4w1oFVajklThx5mpWKK2kQ+nadzhDWdZq2Y4UNa1SrlD7JqWlK+lQ9ieVB49mKu1YpsqGkJsvztbEr1K16tVVtVp1BQcHq/2VV2nBvDl5xlSpWlV169WXceR9CQ0ODlZISIgkKSM9XS6X9VXY8NCa+FWqHhuratWzz/cVHa7Sgrlz8oz553w7TN7zXaNmTcXWyK5IqhQVrcgK5XUgeb+vQocXLFi2Xskph/wdBorQL4uXq2u7S2SMUfMGdZR66LCS9h/IN655gzqKqhDphwhRVBpEh2tXylHtOXhMmS6rORuSdEmtCnnGdGoco6mr9ijtWJYkKSWnA0SSlu9M0ZGMLJ/GjKJT9ryWSvltjiTp6Kb1cpQuI2dE4f82w9njgnpVtGVPsrYmpCgj06XJ89eqU8u6ecbUj62oeSu2SpIWrNymThfXLehHASgA2QoPBVWoqIx9x1tOM/bvVVD5iso8kJxvbPUHnpR1uXRw8UIlTf4y3/byba9U2l9LvBovPBcRGpTbRixJB45kqGb50vnGNa9WTnUrlVZiWromrdydZx9JqlE+TE6H0d6cpCGKp6SkJEXHHK8iiIqO1pr4VYXePyFhj3o/2VM7t+/Qwz0fp4qwmEtKSlR0TEzuclRMjFavKvz5/sfq+FXKzMhUteqxRRkegDOUuO+AKlc6niiKqVReCfsOuJUQ/Pm3ZVoSv17nVK2sZ++5RVWiKpx+J/hcxTIhSko7/h5rb1q6GsbkreyuHhEmSRp+fVM5jNGnf2zTku35k8Y4+wRHVlDm/r25y5nJ+xQcWUFZKfn/Nqvco6fkcil12W/aN22iL8NEEahSsax27k3NXd61L1Ut6lfJMyZ+c6K6XFJfY6ctU+f/q6fw0qVUPjxUyalHfR0u/IgpCT1T6EpCY0x9Y8wsY8yqnOVmxpi+3guteDMq4H9cAUVD20cP04bnHtHmQb1VpmETRba6PM/2iMvaKax2Pe2d9o2XIsWZKvi1Je/JXrUnVQOnr9PQXzZofWKaurWonmd7uVJBuqNFrD5fuqOg/yYoTmxBZ6jwV5iYmMr6+POJY1kfvAAAIABJREFU+vLbKfrp+2nav2/f6XeC3xR0ut19Q7F3b5Je7NdXz/cbIIeDAn2gOLEFPMndeY63u6i5Zr43RJPfHKj/a95IfUZ+UITRoSgVdF5PPv9Oh1G1iDA9M2WVXpmxTk+0q6syIU4fRQivKuA/QEHv6Ha9N1xbBjyubUOfV+l6jVXukrZeDw1Fq6CX8JNf6vt/NEeXnBurX0Z016XnxmrX3lRlZjHdE1AY7lQSvifpGUnvSpK1doUx5nNJLxU02Bhzv6T7Jalfy3N1U90aZxiq/1Xo0Fnl23WUJB3ZtF7BFY9XCAVXqKTMA/mTAZnJ2etcR4/owK9zFVanvg4syG5TLtPkPEV1vUWbX3pWNjPTB0cATxw4mqnIE+asiQwLVsrRvOfrcPrx9pRft+xXl3OPV6KVCnLo/kvP0Q+r92jrCfPioHiKio5WYsKe3OWkxESPqgErRUXpnNq19dfyP3NvbILiJzo6WokJCbnLSQkJqlSp8Of7UFqaej/RU/c99IjObdrMGyECcNPn3/+ir2bMlyQ1rXuO9uw9Pg1Awt5kRbtRRRhZrmzu9zdd2UbDP+FD3eJqb1q6osqG5C5XKhuifYfzdm/sPZSuNXtSleWySkg9ph0HjqhaZJjWJ3JDg7NRZLtOimx9pSTp6Ja/80zflN3hlX8KkH/WuY4d1cHf5ymsVj0dzGlTxtlh1740Vat0vEq4asVw7dmf9zmcsP+QegyZIkkqExqsay6pr9TDdHMBheFOyUNpa+3ik9adMrNlrR1rrb3QWnthSUgQStL+Gd9rY5/HtLHPYzq4ZJEiW2dXBYbVbaCsI4fytxo7HHKWzZm7zulU+PkX6eiO7LkRQmvWVrV7HtW21wcp6yB31CrOtiUfVlTZUqpQOlhOY3RB9Qit2n0wz5hypY7n25tWKZd7UxOnMbr34pr6Y1uylu/Kuw+Kp4aNm2jH9u3atXOnMjIyNOvn6WrVOq5Q+yYmJOjY0ew2htSDB7Xyr79Uo2b+u2ii+GjYuIm2b9uWe75nzpiuy9q0LdS+GRkZ6vNML3W8+hpdfkUH7wYKoNBu73y5Jr3RX5Pe6K/2/3e+psz+TdZa/bVuo8LLhLnVanzi/IWzFy9X7epV/mU0/GldYqqqRYQpJryUghxGbetGadHmvEmiXzftU/NqEZKkcqFBqh4Zpt0ptB+erQ7M/lFbBj2pLYOeVOqfvysipyowtHZ9uY4cyt9q7HDIWTYnueR0qkyzC3Vs5zbfBo0z9uffu1WrSnnViI5QcJBD17VuqJ8W571JaIXwsNzi0sdvvFifz1rph0jhb8baYv9VHLlTSbjXGFNHOZXbxpgbJe32SlRngbTlfyj8vAtVf/j7cqUf0453R+RuqzP4LW3s85hMcLDOee5FGadTcjiUtmq5kn+ZLkmqfPs9coSGKvbx5yVJGXuTtG34IL8cC/6dy0rf/LVLD11WSw5Ji7Yma0/qMXVqFK3tyUe0ak+q2tSpqHOrlJPLWh1Oz9JnS3dIks6vHqE6lcqodIhTLWtkT578+bId2skb0mIrKChITz7zrHr1fEQul0udu1yrWnXq6P1331HDRo3Vqk2c1qyO1wu9eyn14EH9On+ePhg7RuMnfK2tWzZr1MjhMjKysrrtjjtVp249fx8S/kVQUJCe6v2snur5sFxZLnW+tqtq16mj98eMzj7fcW21Jj5efXo/pdSDB7VwwTyNe3eMPp34jX6Z8bOW/7lMKSkH9MO07yRJL/QfpHoNGvj5qOCp8a88oDYtGqhSZFlt+mmYBo2Zoo8mz/d3WDgDbVo01bwlK9XxwT4KLRWilx/rkbvt+icGatIb/SVJwz76St/PW6yjx9LV7u5n9J8OrfTobV01ftoszV78l4KcDkWULaPBj/c41UPBz1xWenv+Jg3u0kQOI/28NlFbk4+o+0U1tD4pTYu27NeS7Qd0QWykxt56vlzW6r1ftyj1WHbNw+vXnavq5UsrLNihT7tfqBGzN2gp8xWeNQ6tXKqyTVuo9uAxcqUf054P38zddk6/Edoy6EmZoGDFPjlAcjpljEOH1vylA/Nm+C9oeCTLZfX82JmaOOBGORwOfTFrpdZt36dnb79Myzfs0fTFG3VZ01j1vbONrLX6bfUOPTtmpr/DBs4apqC5WgocaExtSWMlXSopWdJmSXdYa7ecbt9V3ToXzxQpvOK9G4f4OwT40AuX1/Z3CPAhwwzAAaVa3KP+DgE+dOQLEmCB5OpfmEM1kIxc9pq/Q4APtU66zN8hwIeSpjzDG/QCHD1ypNjnoULDworduSt0JaG1dpOkK4wxZSQ5rLWpp9sHAAAAAAAA8CnLzWo8UegkoTEmUlJ3SedICvqnmsRa29MrkQEAAAAAAADwCXfmJPxB0iJJKyWRkgUAAAAAAABKCHeShKHW2qe8FgkAAAAAAABwhgztxh5xZ8bi8caY+4wxVYwxFf758lpkAAAAAAAAAHzCnUrCdEmvSXpB0j93ibGSuLUpAAAAAAAAcBZzJ0n4lKS61tq93goGAAAAAAAAOCO0G3vEnXbjeEmHvRUIAAAAAAAAAP9wp5IwS9JyY8xsScf+WWmt7VnkUQEAAAAAAADwGXeShJNzvgAAAAAAAIDiydrTj0E+hU4SWms/NsaESKqfs2qdtTbDO2EBAAAAAAAA8JVCJwmNMW0lfSxpiyQjKdYYc5e1dp53QgMAAAAAAADgC+60G78u6Upr7TpJMsbUl/SFpBbeCAwAAAAAAACAb7iTJAz+J0EoSdba9caYYC/EBAAAAAAAAHjGuvwdwVnJnSThEmPMOEnjc5a7SVpa9CEBAAAAAAAA8CV3koQPSXpEUk9lz0k4T9JobwQFAAAAAAAAwHfcSRIGSRpprR0uScYYp6RSXokKAAAAAAAA8ICh3dgjDjfGzpIUdsJymKSZRRsOAAAAAAAAENiMMR2NMeuMMRuMMc8VsL2UMWZCzvbfjTHnnOljupMkDLXWpv2zkPN96TMNAAAAAAAAAEC2nO7dtyV1ktRY0m3GmMYnDbtHUrK1tq6kEZKGnunjupMkPGSMueCfBWNMC0lHzjQAAAAAAAAAoMhYV/H/+nctJW2w1m6y1qZL+lJS15PGdJX0cc73X0tqb4wxZ/Jrc2dOwickfWWM2ZWzXEXSLWfy4AAAAAAAAADyqCZp+wnLOyRdfKox1tpMY0yKpIqS9nr6oIVOElpr/zDGNJTUQNl3N15rrc3w9IEBAAAAAACAQGSMuV/S/SesGmutHfvP5gJ2sSf/iEKMcYs7lYSSdJGkc3L2O98YI2vtJ2cSAAAAAAAAAFBkzoK7G+ckBMeeYvMOSbEnLFeXtOsUY3YYY4IkRUjafyYxFTpJaIwZL6mOpOWSsnJWW0kkCQEAAAAAAICi8YekesaYWpJ2SrpV0u0njflO0l2SfpN0o6RfrLU+qyS8UFLjM31AAAAAAAAAAAXLmWPwUUnTJTklfWCtjTfGDJK0xFr7naRxksYbYzYou4Lw1jN9XHeShKskVZa0+0wfFAAAAAAAAPCKs6Dd+HSstT9I+uGkdf1O+P6opJuK8jHdSRJWkrTaGLNY0rETgrq2KAMCAAAAAAAA4FvuJAkHeCsIAAAAAAAAAP5T6CShtXauNwMBAAAAAAAA4B+nTRIaYxZYa1sZY1KVfTfj3E2SrLW2nNeiAwAAAAAAANzhOvvnJPSH0yYJrbWtcv4N9344AAAAAAAAAHzN4e8AAAAAAAAAAPiXOzcuAQAAAAAAAIo1Y2k39gSVhAAAAAAAAECAI0kIAAAAAAAABDjajQEAAAAAAFBy0G7sESoJAQAAAAAAgABHkhAAAAAAAAAIcLQbAwAAAAAAoOSw1t8RnJWoJAQAAAAAAAACHElCAAAAAAAAIMAZ64MSzPmb9lHnGUAuNVv9HQJ8KGPdEn+HAF9yOP0dAXwouEZ9f4cAHwq77UN/hwAfSn2ttb9DgA/Nie3s7xDgQ+0Sf/F3CPChkNa3Gn/HUBxl7NlY7PNQwZXrFLtzRyUhAAAAAAAAEOBIEgIAAAAAAAABjrsbAwAAAAAAoMQw1uXvEM5KVBICAAAAAAAAAY4kIQAAAAAAABDgSBICAAAAAAAAAY45CQEAAAAAAFByMCehR6gkBAAAAAAAAAIcSUIAAAAAAAAgwNFuDAAAAAAAgJKDdmOPUEkIAAAAAAAABDiShAAAAAAAAECAo90YAAAAAAAAJQftxh6hkhAAAAAAAAAIcCQJAQAAAAAAgABHuzEAAAAAAABKDEO7sUeoJAQAAAAAAAACHElCAAAAAAAAIMDRbgwAAAAAAICSw0W7sSeoJAQAAAAAAAACHElCAAAAAAAAIMCRJAQAAAAAAAACHHMSAgAAAAAAoOSw1t8RnJWoJAQAAAAAAAACHElCAAAAAAAAIMDRbgwAAAAAAICSw7r8HcFZiUpCAAAAAAAAIMCRJAQAAAAAAAACHO3GAAAAAAAAKDEM7cYeoZIQAAAAAAAACHAkCQEAAAAAAIAAR7sxAAAAAAAASg7ajT1CJSEAAAAAAAAQ4EgSAgAAAAAAAAGOdmMAAAAAAACUHLQbe4RKQgAAAAAAACDAkSQEAAAAAAAAAhxJQgAAAAAAACDAMSchAAAAAAAASg5Xlr8jOCtRSQgAAAAAAAAEOCoJPbRqySJ9MeYNuVxZat2xi66+uXue7T9/+4Xm/zRVDqdT4RGR6vFkH1WMqSJJ+nrc21rxx6+SpGtu66GWcVf4PH64x1qrwe98rHl/LFdYqRAN7vWQGterlW/cGx9N0Hcz5ykl7ZCWTv4od/2SlWv0yphPtH7zNg17vqeuan2xD6OHu6y1GvrtbC1YvVmhwUF6sVtHNYqNyTPmSHqGnvlwqrbvPSCHw6G4JrX1xLVtcrdP/3Odxvz4q2SMGlSN0pC7Ovv6MFBI1loN/WaWFsRvUmhIsF68o5MaxVbOM+ZIeoaeGTcl53wbxZ1bV090jZMkTVm0UiOmzFF0RLgk6dY25+uGS5v7/DhQONZaDX7vC81bujL79fzxu9W4Ts18494Y/62+m/2bUg4d1tIJb+eunzRroYZ99JWiK5aXJHW7up1uvLJNvv1R/I3t30NXt2mupP0Hdf5N/fwdDoqAtVZDv5qp+fEbs1/P7+ysxjXyv54//f5kbd+bLKdxKK5pXT1xXds8Y35etlZPj5usL3rfpSY1q/jwCOCO1Ut/17fvj5Qry6VLrrxGHW68I8/2BT9O1vwfJsnhcKhUaJhueeQZValRS2v//EPffTJGWZmZcgYF6br/Pqz6zVv46ShQWNZaDfniR81f+bdCQ4L10t3XqXHNqnnGHDmWrl5jJmp7UrKcDqO4Zg305I0dJEkf//yrvp2/TE6HQxXCS2tQj+tUtWKkPw4FKNZIEnrAlZWlz94epqcGj1T5StF66fF7dN7FrVW15vGkUY069dX3zQ9UKjRUs6d9q68+GK0Hn39RKxYv1NaN69X/7Y+VmZGhV3s/oqYXXqKwMmX8eEQ4nXl/LNfWXXv00wcjtGLtBg0cNU4TRr6Ub1y7iy9Qty5XquM9T+ZZXyWqkgb3elAffvO9r0LGGViwerO2JSVrat+7tXLrbr301Ux99lS3fOO6X36hWtaroYzMLN339ldasHqzWjWupa2JyRo343d9/MRtKlc6VPtSD/vhKFBYC1Zv0rbEZE3td59WbtmtlybM0GdP35lvXPf2F6ll/ZrZ5/utCVoQv0mtmtSWJF15fkP1ubmDr0OHB+YtXamtuxP105jBWrF+kwa+86kmDHsh37h2LZurW+fL1fGh/Ns6tbpIfR/I/5qAs8snUxdq9IRZ+vDFe/0dCorIgvhN2pqUrGkDHtCKLbv00pfT9Xnvu/KNu+uKlrmv5/e++YXmx29U6yZ1JEmHjh7T53OWqOk5VfPth+LDlZWlr94drkcGjVBkxSgN63Wfzm15marUOP73WIu4DmrV6TpJ0srfF2jSuFF6eODrKlMuQg/0HaqIipW0a+smvdO/l178aJK/DgWFNH/l39qauE/fD+6pFZt26KVPp+nzF+7PN+6/V12mlg1rKSMzU/e+/rHmr/xbrZvWU6MaVfRl3/sVVipEE2Yv1vCvftawB2/2w5HAV6zL5e8Qzkq0G3tg8/rViq5aXVFVqikoOFgt467Q8kXz84xp2LyFSoWGSpLqNGyi5L2JkqRd27aoQdPz5HQGqVRomGJr1dWqpYt8fgxwzy+/LVXX9q1ljFHzRvWUmnZYSfuS841r3qieonKqS05UrXKUGtSuKYcxvggXZ2j2qo3qclFjGWPU7JyqSj1yTEkpaXnGhIUEq2W9GpKk4CCnGlWPVsKBVEnSt7+t0K2tz1O50tmvARXDS/v2AOCW2Ss3qEvLJtnnu1ZVpR45WvD5rp9dbRYc5FSj2Jjc842zyy+Ll6tru0uyX88b1FHqocNK2n8g37jmDeooqgIVBiXZgmXrlZxyyN9hoAjNXvG3ulx8bvbzu1a1U1+//+X1fNS0+erR4f9UKtjp09jhnq1/r1FUlWqqVLmqgoKDdUHr9lr5+4I8Y8JKHy/CSD96VCbnfXhsnfqKqFhJklSlRi1lZKQrIyPdd8HDI7OXr9W1l5yX/fyuE6vUw0eVdNJ7sbBSIWrZMDtRHBwUpEY1qighOUWS1LJhLYWVCpEkNft/9u47Oqpqb+P4s9NIIA1ICIHQi0hVQFGEgAWlKAqIAgKKXewXK/Iq2BCs2EUUyxUFBEREpCndiyJKE+mEmkpCCiUks98/AoGYAJOQmUn5ftZiJeecfU6es4bMTH6zS4NaiktOde8NAKVEoYqExhhvY0wNY0ztE/9cFawkS05MUOXwk0MPK4eFKzkp4bTtl877QS3aXiJJqlWvodat+p+OHjmitIMp+mftah1IiHN5Zpyb+KQDqh5eNXc7IryK4pIOeDARXCk+JV0RoUG52xEhQYr/1x8Zp0o9dESLN2xXu8Y5T4kxCcmKiU/WrW99rYFvTNLyjTtcnhlFF5+SpojKwbnbEaFBij94+gJg6qEjWrx+q9qdd3KI6sI1m3Xj6Ika9sl3iuVNZ4kWn5Si6mFVcrcjwiorLil/kfBM5v26Wjc89JweeeUD7U/gtQAoKeIPpqn6qa/foUGKP8MHOqmHjmjxuq265Ly6kqSNu2MVm5yqTi0aujoqzlFKUoJCw6rlboeGhetgUmK+dktmT9eou2/WzM8/UJ+7H853/K8VixRVv5F8ff1cGRfFID4lTdWrnPJ+rXKw4lNO/54r9dBhLVqzWe3Or5/v2PSlq9WhRSOX5ARKO6eHGxtjHpT0nKQ4SSf6bVpJLV2Qq9QxKriH2K8//6SYzf/o8bE58xk1a9NOOzZv1CvD7lFgSKgaNGkub28+qSzprLX59hl6BZZhzj/eWdkOPfXFbA2IvlBRYaHH91nFJKRowoM3KS4lXUPGfaNpT92a27MQJUz+h/u0z+lZ2Q499dksDejUJvfx7tSiobq1OV9+vj6asuxPjfjyR014qJ8rE+McFPx87vz5l1/USj2iL5afr6++mbNIw8d9qokvPlaMCQEUVQG/3md8/X5y4vca0LmtosJC5XBYvTptoV4YxBzCpUKBj3X+fdE9eiu6R2+tWjxf8yZ/oYGPnpxCYv+uHfr+8w81dNQbLgyK4lLQ67dO+34tW0+M/1a3XNlOtcKr5Dk269c1+jtmnyY+PsQFKVGisLpxkRRmTsKHJZ1nrU1yprEx5m5Jd0vSYy++rp79888HUlpVDgtX8im9/5ITExR6vMv6qf7+83fN/uZzPTH2Pfn6nfx06tr+t+na/rdJksaPeU7VatRyeWYU3qTv52nqTz9Lklo0rq/YhJP/9eMSDqhalfzDilF6fbP0T03/dZ0kqVnt6nmGHsUdTFN4cMHzhj4/eZ5qh1fWwM4nJ7yOCA1Uy7qR8vX2VlTVENWtVkW7ElLUvE71Aq8B9/tmyWpNX7FW0vHH+5Tef3EpaQoPCSzwvOe/mava1Spr4OVtc/eFVgrI/b5P+1YaN3Oxi1KjqCbN/llT5+dMC9KiYV3FJp7s/ReXmKxqhRhWHBp88v9G36uj9cYX04ovKIBC+2bxH5q2fI0kqVmdSMWe+vp9pufzSXNUJ7yyBl1xkSQp4+hRbd2XqDvemiRJSkzN0EMfTdPb9/Rh8ZISKDQsXCnHp3OSpJTEBAVXyf/32AmtO16pKR+8nrudnBivCS8P16BHnlF4ZE2XZkXRff3zSk1bulqS1LxuDcUeOOX9WnKqqp3Sc/hUo76YpTrVqmpQl0vz7P/17236ePYSTXxiiPx8WZ4BKEhhfjN2SzrobGNr7XhJ4yVp6fakgsr+pVbdxucrbt8eJcTuU+Wq4fpt8QLd9eTIPG12bd2kL98eo0defFPBoSc/vXBkZ+tQRroCg0O0e8dW7dmxVc0e+z833wGcMaDn1RrQ82pJ0uKVq/XVrHnq3rm91v6zVUGVKhY49yBKr34dL1S/jhdKkpZs2K5vlv6prq2baF3MfgX6Vyjwj4x3Zy9T+uFMjex3TZ79V7RsqDl//KPr2zVXcvohxSQcUFRYiFvuA87pF91a/aJbS5KWrN+mb5asVtc252vdzjM83j8sVfrhoxrZv2ue/QkH03PbL1q3VfWqV813LjxrQI8rNKDHFZKkxavW6qvZP6t7x4u1dvN2BVUKKNTcgwkHUnLb//LbX6ofRfEA8KR+ndqoX6ecD+qWrN+qrxevVrc252vtzn0KCij4+fydWUuUduSoRt7SPXdfUIC/low9ORz19re+0rBeV1AgLKFqN2qihH17lBS7TyFVw7V66ULd+thzedrE79ud2xljw6pfFV4jSpJ0KD1NHz3/hK4bfI/qN2VQXEnW/4p26n9FO0nSkrWbNennlep2cXOt3b5HgQH+Ci+gSPj2jIVKP3xEo27tmWf/xl379fyXs/ThI4NUNbjgDw8ASKbgbrsFNDTmE0nnSZot6eiJ/dbas/bPLmtFQkla+9sKTR4/To7sbF129bW6tv9t+u6Lj1W3cRNdcElHvf70Q9qzc5tCj3+iVSU8Qg+OHKtjmUf1/AM5XZsDKlbSwAcfV+0GjT15K8WuvYnxdIRiZ63Vi+9N1LI/1si/QgW99J971Lxxzip4vYY+pRnvvyJJem3CV5q9aIXik5JVrWpl9bnmcj0w6Eat27RND73whlLTMuTn56uwyiGaNf41T95SsTm2aZWnIxQ7a61Gf7tQyzfulL+fr54fcI2a1c7pBXjT2C805YnBiktJ09XPjVe9iCry88mZMqBfxwvU+9KWstbqte8Wa8XGHfLy8tKdV7dTt9ZNPHlLxcer7E2PYK3V6KkLtHzjDvn7+uj5gd3UrHbOH4U3vfKZpjx1m+KS03T1sx8cf7xzPl/rF32herdvpXHfL9aidVvl4+Wl4Er+GnHT1WWmUOhbu2y9PknHn88/mqRlf66XfwU/vfTgEDVvVFeS1OuRUZrxVs4fma99NlWzl/ym+AMpqlYlVH26dNAD/a/XG19M0y+/rZGPt5dCAivp2fsGlplCYUD/iZ6O4FZfjr5H0W3OU1hooOIOpOr5D2fqs++Wnv3EMiLt1Y6ejlDsrLV6ecp8Lf97u/z9fPXCwO65Rb6+L3+qqcNvV2xyqq4e8b7qRVQ9+frdqY36XNYqz7XKWpFwUa2yN4x6w6pfNX3C23I4HLrkqh665qbBmv3VBNVu2EQt2nXQtI/HadNfq+Tt46OAwCD1vedRRdaup7mTP9f8b/+bWzSUpKGj3lBQaNnpAHB5/M+ejlDsrLV6adJsLV+/Vf5+vnpxyA1qVjenF+iNoz7Qt8/dp9gDB9XliTdUr3pYbk/B/pdfrD7RbXTn659ry5643MJiZJUQvfPgAI/dT3Hy69iPebAKkL1+YYmvQ3k3v7LEPXaFKRI+V9B+a+2os51bFouEOL2yWCTE6ZXFIiHOoAwWCXF6ZbFIiNMrb0XC8q4sFglxemWxSIjTK4tFQpweRcKCUSQsGqeHG58oBhpjgnI27emX+gQAAAAAAABQahRmdePmkr6UVOX4dqKkwdbaDS7KBgAAAAAAABSKzWZ146LwKkTb8ZL+Y62tY62tI2mYpI9dEwsAAAAAAACAuxSmSFjJWvvLiQ1r7SJJlYo9EQAAAAAAAAC3cnq4saTtxpj/U86QY0kaKGlH8UcCAAAAAAAAisjh8HSCUqkwPQlvlxQuabqkGce/H+KKUAAAAAAAAADcpzCrGydLesiFWQAAAAAAAAB4wFmLhMaYt6y1jxhjZkmy/z5ure3pkmQAAAAAAAAA3MKZnoQn5iB8zZVBAAAAAAAAgHPmyPZ0glLprEVCa+0fx7+9wFo77tRjxpiHJS12RTAAAAAAAAAA7lGYhUtuLWDfbcWUAwAAAAAAAICHODMnYX9JAyTVM8Z8f8qhIElJrgoGAAAAAAAAFJZluHGRODMn4QpJ+yWFSXr9lP1pkta6IhQAAAAAAAAA93FmTsIYSTGSLnV9HAAAAAAAAADu5kxPQkmSMeYSSe9IOl+SnyRvSRnW2mAXZQMAAAAAAAAKx+HwdIJSqTALl7wrqb+kLZICJN2pnKIhAAAAAAAAgFLM6Z6EkmSt3WqM8bbWZkuaaIxZ4aJcAAAAAAAAANykMEXCQ8YYP0l/GWPGKmcxk0quiQUAAAAAAAAUHqsbF01hhhsPUs48hA9IypBUS1IfV4QCAAAAAAAA4D5O9yQ8vsqxJB2WNMo1cQAAAAAAAAC421mLhMaYdZLs6Y5ba1sWayIAAAAAAACgqBhuXCTO9CTsq5zegwAAAAAAAADKIGeKhJOsta2NMV9aawe5PBEAAAAAAAAAt3KmSOhnjLlVUntjTO9/H7TWTi/+WAAAAAAAAADcxZki4b2SbpEUKum6fx2zkigSAgAAAAAAoGRwODydoFQ6a5HQWrtM0jJjzCpr7SekETINAAAgAElEQVRuyAQAAAAAAADAjZzpSShJstZ+YoxpL6nuqedZa79wQS4AAAAAAAAAbuJ0kdAY86WkBpL+knRiLWkriSIhAAAAAAAASgSbnX32RsjH6SKhpLaSmlprravCAAAAAAAAAHA/r0K0XS+puquCAAAAAAAAAPCMwvQkDJP0tzHmN0lHT+y01vYs9lQAAAAAAABAUTgYblwUhSkSjnRVCAAAAAAAAACeU5jVjRe7MggAAAAAAAAAzzhrkdAYs8xa28EYk6ac1YxzD0my1tpgl6UDAAAAAAAACoPhxkVy1iKhtbbD8a9Bro8DAAAAAAAAwN0Ks7oxAAAAAAAAgDKoMAuXAAAAAAAAACWadTg8HaFUoichAAAAAAAAUM5RJAQAAAAAAADKOYYbAwAAAAAAoOxgdeMioSchAAAAAAAAUM65pSfhVw3auOPHoIQ49M9vno4AN6rbuqGnI8CN6gT5ejoC3Kj7xNWejgA3Snu1o6cjwI2CHl/q6Qhwo3d3jvF0BLhRnzETPR0BbjSLl28UI3oSAgAAAAAAAOUccxICAAAAAACg7GBOwiKhJyEAAAAAAABQzlEkBAAAAAAAAMo5hhsDAAAAAACgzLAOh6cjlEr0JAQAAAAAAADKOYqEAAAAAAAAQDnHcGMAAAAAAACUHaxuXCT0JAQAAAAAAADKOYqEAAAAAAAAQDnHcGMAAAAAAACUHQw3LhJ6EgIAAAAAAADlHEVCAAAAAAAAoJxjuDEAAAAAAADKDJvNcOOioCchAAAAAAAAUM5RJAQAAAAAAADKOYqEAAAAAAAAQDnHnIQAAAAAAAAoOxwOTycolehJCAAAAAAAAJRzFAkBAAAAAACAco7hxgAAAAAAACg7HNmeTlAq0ZMQAAAAAAAAKOcoEgIAAAAAAADlHMONAQAAAAAAUGZYhhsXCT0JAQAAAAAAgHKOIiEAAAAAAABQzjHcGAAAAAAAAGWGdTg8HaFUoichAAAAAAAAUM5RJAQAAAAAAADKOYYbAwAAAAAAoMyw2Qw3Lgp6EgIAAAAAAADlHEVCAAAAAAAAoJyjSAgAAAAAAACUc8xJCAAAAAAAgDKDOQmLhp6EAAAAAAAAQDlHkRAAAAAAAAAo5xhuDAAAAAAAgDLDOhhuXBT0JAQAAAAAAADKOYqEAAAAAAAAQDnHcGMAAAAAAACUGaxuXDQUCc/BTeOeU/Pulyvz0GF9fttj2v3nhnxt2vbrqW7Dh8paq4P74vXpwEeUkZSsmi3P1y0fvqQKgRWVtHOPPr3lER1JS/fAXcAZf/+xUtMnjJMj26FLr75WXW4cmOf4sjnfaemPM+Tl5aUK/gG6+f7HFVm7nv7583d9/8WHys7KkrePj264bagat2rjobuAs/5YuUITxr2ubIdDV197vW4ceFue499985Xm/zBTXt7eCgkN1UNPP6tq1SMlSc8Ne1Cb/16v81tcoGfHvumB9HDG8uXLNWbsWDkcDvXq1Ut33H57nuOZmZl6ZsQIbdy4USEhIRo7Zoxq1qypvXv3qlfv3qpbp44kqUXLlvq/ESPynPvQww9rz549mj5tmtvuB85rWytU93aoL28vac7fcZry5958baIbVNXAi2pLkrYnZuiVBZslSS9d21RNIoK0YX+qnv1xo1tzo2istRozdYGWbtgmfz9fvTCoh5rWrp6nzeHMY3pswnfanZgsb+OlTi0a6pEbOudpM2/1P3rsk+/09RO3qlmdSDfeAYrL+OeGqHt0KyUcSNWFfZ/1dBwUk/avPKNaXaKVdfiIFg19Wklr/85z3Dewkq778b+524E1qmvLlO/16/DRkqT6N3RVmycfkLVWBzZs0s93PebW/Cia1lGhuqt9XXkZo/n/xOnbNfvytelQv6r6t4mSrLTjwCG99vMWDyQFSh+KhEXUvFtnVWtUT8826qx67S7UgA9e0phLbsjTxsvbWzeNe1ajmnZRRlKyeo95Spc/cKt+GPWWBk14RdMee1lblqxU+yF91eXxuzXr2Tc8dDc4E0d2tqZ+9Ibuf/5NhVYN12vD7lLziy9TZO16uW3adOqiDt1yHv91K5dpxifvauio11UpOET3jBijkKph2hezXR88N0wvfDbDU7cCJ2RnZ+ujN8bq+TffVdXwCA2761ZdfFm0atern9umfuPz9MaEL1TB318/zvhWn33wtp4YlfNms3f/QTp69Ih+msnjXFJlZ2fr5dGj9dGHHyoiIkIDbrlFnTt1UoMGDXLbzJgxQ8HBwfph1izN+eknvTVunF4dO1aSFBUVpSlTphR47QULF6piQIBb7gOF52Wk+6Pr6+lZG5SYnql3bmyl/+08oF3Jh3Pb1Ajx182to/SfGWuVfjRbIQG+ucem/rlXFXy81KNZ9YIujxJo2YbtiklI1g8j79Hanfv04jdzNemJW/O1u/Wqi3Vx4zo6lpWtO9/+Wks3bFPHZjnPCRlHjmrSolVqUbeGu+OjGH0xa7nen7xQE1+409NRUExqdYlWcIM6mtzmGlVr20odX39O33W5OU+bY+kZmh7dK3e71y/TtOOH+ZKk4Pp1dMGjd2tm1wHKPJgq/7Aqbs2PovEy0r0d6un/Zv+tpIxMvdGrhVbGJGt3ysnX8shgf914QU09MXO9MjKzFeJP2QNwFnMSFlHL66/W/76YLknasfJPBYQGKbh6eN5GxsgYowqVKkqS/IODlLIvTpIUcV59bVmyUpK0cf4yte7TzX3hUSgxWzYqPLKmwqrXkI+vr1p3vFLrVi7L0yagYqXc7zOPHJExRpJUq0FjhVQNkyRF1q6nY8cydexYpvvCo9C2bNygyJq1VL1GlHx9fdXxyi5auWxxnjYtW7dVBX9/SdJ5zVooMT4+91irthfn+f+Akmf9+vWqVauWoqJyHuOu11yjRYsW5Wnzy6JF6nnddZKkLlddpd9++03W2jNe99ChQ/ryyy911113uSo6ztF51YK07+ARxaYeVZbDatHWBF1aL+8fhd2aRmjW+lilH82WJB08fCz32F97D+rwsWy3Zsa5+WXtFl3XrrmMMWpVr6bSDh9VwsG8IzcC/Hx1ceOc3sG+Pt46v1aE4lLSco+/+8NSDelyiSr4ers1O4rXstWblXwww9MxUIzqdr9SW76ZKUmKX7VGfiHBCogIP2374Pp1FBBeRbErVkmSzr+1rzZMmKTMg6mSpCOJB1wfGuesUXig9h88ori0nNfyJdsS1a5u5Txtrjm/mn7cEKuMzOOv5UeyPBEVHmazHSX+X0nkdJHQGPOyMSb0lO3KxpgXXROr5AutGaHk3Se7NafsiVVozbw9CxxZWfr6vhH6v3U/acy+3xTZtKGWfzJZkrRv/Wa16tlFktS6b3dVrsXQlZIqJSlBoWHVcrdDw8J1MCkxX7sls6dr1N03a+bnH6jP3Q/nO/7XikWKqt9Ivr5+royLc5SUkKCwahG522HhEUpKTDht+/mzZ6rNJe3dEQ3FJD4+XtWrn3y+rhYRobhTCr3/buPj46PAwEClpKRIkvbu3aubbr5Zt99xh1avXp17znvvvafBgwfL/3gBGSVP1Up+Skg/+UFNYnqmwipVyNMmKiRANUP99UavFnqrd0u1rRX678ugFIk/mKbqoUG52xGhQYo/pQD4b6mHjmjxuq265Ly6kqSNu2MVm5yqTi0aujoqgEKqGBmh9L37c7cz9sWqUmTEads37NND26bPyd0OaVBXoQ3rqudPk3T9vG8UdWUHl+ZF8ahayU+JGUdzt5MyMlX1X6/lNUMCVCPUX2N6NtOr1zdX6yheywFnFaYnYTdrbcqJDWttsqTup2tsjLnbGLPKGLPqb53+zVhpdaKnWB7/6mXi5eOj6PsG6qULe+jJGhdr79p/1PXpoZKkL25/Qp3uH6SnV82Sf1CgsjKP5b8eSoYCOg8V9PBH9+it58ZPVs9b79W8yV/kObZ/1w59//mHunno4y4KieJiC3jAjQp4wCX9MvdHbf1no3r3H+TqWChGBfUI/Pdz+unahIeHa+5PP2nK5Ml6bNgwPfX000pPT9c///yjXbt368orrnBZbpy7gl+68z7W3l5GNUMC9PjM9Ro9f5MeubyhKvnRg6y0KqgDcIHv4SRlZTv05MTvNaBzW0WFhcrhsHp12kI91pvfa6AkKvBX+Qy9/hv07q5t02afPN/HR8H162jWtYP1853DFD3uRfkFB532fJQMBT/s/3otN0Y1ggM0fNbfeu3nLXowuj6v5YCTCjM439sYU8Fae1SSjDEBkiqcrrG1dryk8ZJ0r6l75jFapUSnoYPU4a7+kqSY39eocq2Tc9OERlXPHUp8Qq0LmkqSErfvkiStmjJbXZ+6T5IUt2mb3r5msCSpWqN6atHjcpfnR9GEhoUrJfFkL6OUxAQFVwk7bfvWHa/UlA9ez91OTozXhJeHa9Ajzyg8sqZLs+LchYVXU2L8yd/lxIQ4VQnL/3j/tWqlpn45US+/85F8/egdWppEREQoNjY2dzs+Lk7VwsMLbBMREaGsrCylp6crJCRExhj5HX+8mzZtqlpRUYqJidGGDRu0ceNGdevWTVnZ2Tpw4IDuuOMOffLJJ269N5xZYnqmwgNP/r6GBfop6VDeKSASMzK1MTZN2Q6ruLSj2pNyWDVDA7Q5nsXFSotvFv+hacvXSJKa1YlU7Ck9B+NS0hQeEljgec9PmqM64ZU16IqLJEkZR49q675E3fHWJElSYmqGHvpomt6+pw+LlwAe0vTOAWoyuK8kKWH1OgXWjNSJd22ValRXRmx8gedVaX6ejI+PEtecXGgyY1+s4n9fI5uVpbRde3Vw6w6FNKijhD/Xu/o2cA4SM/KOAqhayU8H8r2WH9Wm+HRl25zX8r0Hj6hGiL+2JDDlQHniyGaKmKIoTE/C/0paaIy5wxhzu6T5kj53TaySafH7X+qlC7vrpQu766/v5umSwb0lSfXaXagjB9OUGpt3SGLK3lhFNm2kwOOT4J7fpYP2b9wqSQoKryop59Ps7iMe0JIPv3LjnaAwajdqooR9e5QUu09Zx45p9dKFatEu73CE+H27c7/fsOpXhdeIkiQdSk/TR88/oesG36P6TVu6NTeKplGTptq3Z5di9+3VsWPHtHThfLXrEJ2nzbbNm/T+q6M1YvTrCq3MJNelTbNmzbRr1y7t2ZvzGP80d646deqUp03nTp30/axZkqT5Cxbo4osukjFGBw4cUPbxNxx79uxRzK5dioqK0k033aQF8+drzpw5+mziRNWpU4cCYQm0KT5NNUMCFBFUQT5eRp0bhut/O/LOQbVie5Ja1QyRJAX7+ygqNED7Dx7xRFwUUb9ObTR1+O2aOvx2XdGqkWatXC9rrdbs2KuggAoFFgnfmbVEaUeO6okbr8rdFxTgryVjH9ZPLwzVTy8MVct6NSgQAh7294RJmh7dS9Oje2nnjwvVqN/1kqRqbVspMzVNh+MKniKmYZ8eeXoRStLO2QtUo2M7SVKFKqEKaVhXqTv3uPYGcM62JKSrRoh/7mt5dIMw/RaTnKfN/3Ymq0WNYElScAUf1QjxV2zq0YIuB+BfnO5JaK0da4xZK+kq5fTyfcFaO9dlyUq49T/+oubdL9cLWxcr89BhfT7k5DDSZ/78US9d2F0H98frh1HjNGzJFGUfO6YDMXv1+W2PSZIu6t9Tne7PGaL45/S5WjFxqkfuA2fn7e2jG+95VO+PHCaHw6FLruqhyNr1NPurCardsIlatOugpbOna9Nfq+Tt46OAwCANfOQZSdLS2dOVuH+v5k7+XHMn59TUh456Q0Ghlc/0I+FB3j4+uufRJzRy2ENyOLJ1VY+eql2vgb6a8KEaNjlf7Tp00mfvj9Phw4c15tmnJEnhEdU14pWc1cmfuv8u7YnZqSOHD2tI7x568MkRat3uUk/eEv7Fx8dHTz/1lO677z45HA7dcP31atiwod57/301a9pUnTt3Vq9evfTMM8/o2uuuU3BwsMaOGSNJWr16td57/335+PjIy8tLI0aMUEhIiIfvCM5yWOm9pdv18nXN5GWkef/EKyb5sAZfVFubE9L1v50HtGp3ilrXCtX4fhfKYa0+XrFTaUdzJjx//YbmiqpcUQG+Xvrv4LZ685et+mN3yll+KjypY7MGWrphu3qM/Ej+fr56YeDJmXL6vvyppg6/XbHJqfr4pxWqF1FVN78yUVJOobHPZa08FRsu8OXoexTd5jyFhQZq+0+v6fkPZ+qz75Z6OhbOwe55i1W7S7T6rZ6nrMNHtOj+4bnHei+ZkWdV4/o3dNOcm+7Oc/6ehcsUdXkH9f31B1mHQyuffVVHk3lOL+kcVvpw+Q6N6na+vLyMFmyK167kw7qlTS1tSUzXbzHJWr0nRRdGhei9vq3ksNLElTG5r+UAzsycbbXGPI2NqSOpkbV2gTGmoiRva+1ZJxwsK8ON4Zxe//zm6Qhwo7qVWaShPKkT5OvpCHCj6yeuPnsjlBnfN97s6Qhwo6DHKZCVJ+/uXOHpCHCjWWMmejoC3GjW3ZcWPNluOZf49rASX4cKe+j1EvfYFWZ147skfSvpo+O7akr6zhWhAAAAAAAAALhPYeYkvF/SZZJSJclau0VSNVeEAgAAAAAAAOA+hSkSHrXW5i4bZIzxkVTiu28CAAAAAAAAODOnFy6RtNgYM1xSgDGmi6Shkma5JhYAAAAAAABQeDbb4ekIpVJhehI+JSlB0jpJ90j6UdIIV4QCAAAAAAAA4D5O9yS01jqMMZ9LWqmcYcabbGGWRgYAAAAAAABQIjldJDTG9JD0oaRtkoykesaYe6y1c1wVDgAAAAAAACgMhhsXTWHmJHxd0uXW2q2SZIxpIGm2JIqEAAAAAAAAQClWmDkJ408UCI/bLim+mPMAAAAAAAAAOA1jTBVjzHxjzJbjXyufoW2wMWavMebds123MD0JNxhjfpQ0RTlzEvaV9LsxprckWWunF+JaAAAAAAAAQLGzjjI/3PgpSQutta8YY546vv3kadq+IGmxMxctTE9Cf0lxkjpJ6qyclY6rSLpO0rWFuA4AAAAAAACAorle0ufHv/9c0g0FNTLGtJEUIWmeMxctzOrGQwr4YX7W2kxnrwEAAAAAAADgnERYa/dLkrV2vzGm2r8bGGO8lLO+yCBJVzpz0cKsbrxI0m3W2p3Hty+SNEFSK2evAQAAAAAAALiSoxSsbmyMuVvS3afsGm+tHX/K8QWSqhdw6jNO/oihkn601u42xjh1QmHmJBwt6SdjzNuSakrqLilf70IAAAAAAAAAp3e8IDj+DMevOt0xY0ycMSbyeC/CSBW8sPClkjoaY4ZKCpTkZ4xJt9Y+dbrrFma48VxjzL2S5ktKlHShtTbW2fMBAAAAAAAAnLPvJd0q6ZXjX2f+u4G19pYT3xtjbpPU9kwFQqlww43/T9JNkqIltZS0yBgzzFo729lrAAAAAAAAAK5kS8Fw43P0iqQpxpg7JO2S1FeSjDFtJd1rrb2zKBctzHDjMEkXW2sPS/rVGPOTcuYkpEgIAAAAAAAAuIG1NkkFLEZirV0lKV+B0Fr7maTPznbdwgw3fliSjDGVrLUZ1toYSV2cPR8AAAAAAABAyeTlbENjzKXGmL8lbTy+3coY877LkgEAAAAAAABwi8IMN35L0jXKmRxR1to1xphol6QCAAAAAAAAiqAczEnoEk73JJQka+3uf+3KLsYsAAAAAAAAADygMD0Jdxtj2kuyxhg/SQ/p+NBjAAAAAAAAAKVXYYqE90oaJ6mmpD2S5km63xWhAAAAAAAAgKKwDoYbF0VhVjdOlHTL6Y4bY5621o4ullQAAAAAAAAA3KZQcxKeRd9ivBYAAAAAAAAANynMcOOzMcV4LQAAAAAAAKDQWN24aIqzJ6EtxmsBAAAAAAAAcJPiLBLSkxAAAAAAAAAohYpzuPHUYrwWAAAAAAAAUGgMNy4ap3sSGmMaG2MWGmPWH99uaYwZceK4tfZlVwQEAAAAAAAA4FqFGW78saSnJR2TJGvtWkn9XBEKAAAAAAAAgPsUZrhxRWvtb8bkmXowq5jzAAAAAAAAAEXmcDDcuCgK05Mw0RjTQMdXMTbG3Chpv0tSAQAAAAAAAHCbwvQkvF/SeElNjDF7Je2QdItLUgEAAAAAAABwm7MWCY0xD1trx0mKtNZeZYypJMnLWpvm+ngAAAAAAACA81jduGicGW485PjXdyTJWptBgRAAAAAAAAAoO5wZbrzRGLNTUrgxZu0p+40ka61t6ZJkAAAAAAAAANzirEVCa21/Y0x1SXMl9XR9JAAAAAAAAADu5NTCJdbaWEmtXJwFAAAAAAAAOCc2O9vTEUolZxYumWKtvckYs06SPfWQGG4MAAAAAAAAlHrO9CR8+PjXa4v6Q34Y8H9FPRWl0GurPvR0BLhRhYZ8TlCeeFUK8nQEuNG41e94OgLcaNGV4z0dAW707s4xno4AN3qgbntPR4Abbdr8vqcjwK0u9XQAlCHOzEm4//jXGNfHAQAAAAAAAIrOOhyejlAqOTPcOE15hxnnHlLOcOPgYk8FAAAAAAAAwG2c6UnI2DIAAAAAAACgDHNqdWMAAAAAAACgNLDZDDcuCi9PBwAAAAAAAADgWRQJAQAAAAAAgHKO4cYAAAAAAAAoMxhuXDT0JAQAAAAAAADKOYqEAAAAAAAAQDnHcGMAAAAAAACUGQ6GGxcJPQkBAAAAAACAco4iIQAAAAAAAFDOUSQEAAAAAAAAyjnmJAQAAAAAAECZYR3MSVgU9CQEAAAAAAAAyjmKhAAAAAAAAEA5x3BjAAAAAAAAlBk2m+HGRUFPQgAAAAAAAKCco0gIAAAAAAAAlHMMNwYAAAAAAECZYbOtpyOUSvQkBAAAAAAAAMo5ioQAAAAAAABAOcdwYwAAAAAAAJQZDlY3LhJ6EgIAAAAAAADlHEVCAAAAAAAAoJxjuDEAAAAAAADKDOtgdeOioCchAAAAAAAAUM5RJAQAAAAAAADKOYqEAAAAAAAAQDnHnIQAAAAAAAAoMxzZzElYFPQkBAAAAAAAAMo5ioQAAAAAAABAOcdwYwAAAAAAAJQZNtvh6QilEj0JAQAAAAAAgHKOIiEAAAAAAABQzjHcGAAAAAAAAGWGZXXjIqEnIQAAAAAAAFDOUSQEAAAAAAAAyjmGGwMAAAAAAKDMcDDcuEjoSQgAAAAAAACUc/QkLKLOLWtq1KBL5O3lpa8XbdJ7s9bmOV6jaiW9dW+0gitWkLeX0ehvftfPa/YoKixQi17to237D0qSVm+N19OfrvDELaAQrLV6de4fWr5lr/x9fTTy+kt1fmSVfO0e+OpnJaYfVrbD6sLa4Xqy20Xy9vLSW/NXa8nmvfL19lJU5UCNvP5SBfn7eeBOUFjWWo3+7/daumaT/Cv46qW7blLTujXztDl8NFP/efcr7YlPkpeXUecLmurRm7t5KDEKy1qrlz+dqiWrNyjAz1cvPzhYTevXztfura9m6vvFK3Uw47D++OrNPMfmLP9D702ZLSOjJnVr6tVHb3dXfJyjav3vVGCLNnJkHtX+T9/W0V3b87Wp/fiL8g6pLJuZKUna/eZIZacddHdUFMHff6zU9Anj5Mh26NKrr1WXGwfmOb5sznda+uMMeXl5qYJ/gG6+/3FF1q6nf/78Xd9/8aGys7Lk7eOjG24bqsat2njoLlAY7V95RrW6RCvr8BEtGvq0ktb+nee4b2AlXffjf3O3A2tU15Yp3+vX4aMlSfVv6Ko2Tz4ga60ObNikn+96zK35UTzGPzdE3aNbKeFAqi7s+6yn46CYVLl+kCqe30o286gSJo9X5t6Y07atNuRR+Vatpr2vPS1JCr26l4LadVZ2epokKXnOVB3+Z41bcgOlCUXCIvAyRi/e1l4DRv+k/QcyNPuFnpq3epe27E3JbfPwDRdo1v926MuF/6hRzVB98fjVuvSRKZKknXFpumb4d56KjyJYvnWfdiel6rsHemr93iSNnv2bvriza752r9zYUYEVfGWt1RNTl2rB37t0TfO6alc/Ug9ceYF8vLz09oI/NXHZBj101YUeuBMU1tK1m7QrLlE/vvq41m7bpRc+m6GvRz6Qr92QbtG6uGkDHcvK0h2vfKyla/5Rx1ZNPJAYhbVk9QbF7I/XT++O1NotOzVq/Dea/MoT+dpdflFL3dK9s7o+MDLP/p374vXxjLn66qXHFBJYUUkH09yUHOeqUos28qsWqe3D75N//caqPvBexbyc/7GXpP0fv6EjMdvcnBDnwpGdrakfvaH7n39ToVXD9dqwu9T84ssUWbtebps2nbqoQ7cbJEnrVi7TjE/e1dBRr6tScIjuGTFGIVXDtC9muz54bphe+GyGp24FTqrVJVrBDepocptrVK1tK3V8/Tl91+XmPG2OpWdoenSv3O1ev0zTjh/mS5KC69fRBY/erZldByjzYKr8w/J/IIzS4YtZy/X+5IWa+MKdno6CYhLQpJV8wyO055XHVKF2A1XtM0T73x5ZYNuKzdvKHj2Sb//BJXOVuvhHFydFSWGzHZ6OUCox3LgILmgQrp1xqdqVkKZj2Q7N/N92Xd0mb68Ta6WggJyeYkEBfopLPuSJqCgmizftUY9W9WWMUYuoMKUfzVRC2uF87QIr+EqSshxWx7IdMiZn/6UNIuXjlfPr1jwqTHGp/H8oLX5ZvUE9L2sjY4xaNayjtEOHlZCSmqdNQAU/Xdy0gSTJ18dH59etqbgD9DIqLX7+fa2u79Qu5zFuXE9pGYeUkJz/8WvVuJ7CK4fk2//tgmUa0LWTQgIrSpKqhgS5PDOKR+AFF+vgr4skSUe2b5ZXxUryDqns2VAoNjFbNio8sqbCqteQj6+vWne8UutWLsvTJqBipdzvM48ckTn+wl2rQWOFVA2TJEXWrqdjxzJ17Fim+8KjSOp2v1JbvpkpSYpftUZ+IcEKiAg/bfvg+nUUEF5Fsa9bdecAACAASURBVCtWSZLOv7WvNkyYpMyDOa/zRxIPuD40XGLZ6s1KPpjh6RgoRhWbtVb6qpzn8KO7tsnLv6K8g/K/LzN+FRTSqatSFs50d0SgTDhrT0JjjLekV6y1j7shT6kQWaWi9iedfNGJPXBIFzbI+wbkjemrNemprhpyTVMFVPBR/5fn5B6rHR6on166QemHMzV26h/6bVOc27KjaOLTDikiuGLudrWgikpIO6TwoIB8be//78/asC9J7RtG6srz8w9Z/P7Pbbq6WR2X5kXxiTuQqupVTr4BiagSorgDqQoPDS6wfWrGYS3+c6MGXn2ZuyLiHMUfSFH1sJOFoYiqlRWXlFJgQbAgO/fFS5JuGf6ash0O3X9zD3W8sJlLsqJ4+YZWUdaBxNztrOQk+YZWUfbB5Hxtqw95SHI4lLb6VyX9MMWdMVFEKUkJCg2rlrsdGhaumE0b87VbMnu6fpk5WdlZWXrgxbfyHf9rxSJF1W8kX1+mCSnpKkZGKH3v/tztjH2xqhQZocNxCQW2b9inh7ZNP/kePaRBXUlSz58myXh56Y8x72rPwmUFngvAvXxCKisr5WThPvvgAXmHVMk3/Uflrjfq4OI5uVOEnCr4sqsU1OYyHd2zQwdmTZLjMB03gH87a09Ca222pDbmxEerKJC1eVfOuf7SBpqyZIsuevAbDR47T+OGdpIxUnzKIV388GR1feY7jfrvSr17f2cFBvh6KDWcZQtYGOl0vxDvDbxCc//TW8eyHPp9R94C8CdL18vby6hbi7rFnhGuUdCaWKd7NszKztYTH0zSLV3aq1a1qi7NheLz7+dvSSrMS162w6GY/Qn67PlH9dqjt+vZ979SagZvOkuFAh7ngn7n9338hnaOfFi7xjytio2aKvjSzi6PhmJQ0Gt3Ab/a0T1667nxk9Xz1ns1b/IXeY7t37VD33/+oW4eymflpUGBT90FvYk7rkHv7to2bfbJ8318FFy/jmZdO1g/3zlM0eNelF8wvcOBEqGgX/B//X771agt37AIHVr/R76mqSsWas/oYdr75ghlp6aoynUDXJUUJYTDYUv8v5LI2TkJ/5Q00xgzVVJuFzpr7fTTnWCMuVvS3ZIUevEgVWrY6Vxylij7DxxSZNWTw1OqV6mo2JS8fxD269xYA8fMlZSzOEkFX29VCfJXUuoRZaYflSSt25mkmLg01a8eorU7EoWSZcrvmzRjdc78U01rVMkzRDg+7ZDCgiqe7lRV8PFW9HlRWrx5jy5pEClJmrVmu5Zu3qsPBl9ZqAIE3O/rBSv07aLfJEnN60Up9pShw3EHDqpa5YJ7EY78dLpqR4RpUNeObsmJops0Z7GmLlguSWrRsI5iE0/2HItLSla1Ks71IpSkiKqhatWonnx9vBUVEaa6NSMUsz9eLRrWLe7YKAahl3dTaMerJUlHdm6RT5Ww3GM+lavm6aVwwol9jqNHlLpyiQLqNVLq8WHKKLlCw8KVkhifu52SmKDgUx7vf2vd8UpN+eD13O3kxHhNeHm4Bj3yjMIja572PHhW0zsHqMngvpKkhNXrFFgzUic+oq1Uo7oyYuMLPK9K8/NkfHyUuGZD7r6MfbGK/32NbFaW0nbt1cGtOxTSoI4S/lzv6tsAUICg9lcpqF1nSVLm7u3yCa2io8ePeYdUUXZq3p7/Feo0kl/Nuooa/oaMl7e8A4NV/b7hiv3gZTnST04XlLZykSLuGOamuwBKF2eLhFUkJUm64pR9VtJpi4TW2vGSxktS1C2flMwSaRGt2Z6getWDVSs8ULEHDun6S+rrgfcW5WmzLyldHZrX0NQlW9SwRogq+HorKfWIqgT5KyX9qBzWqnZ4kOpVD9au+NSCfxA86qaLztNNF50nSVq6ea+m/L5J1zSro/V7kxRYwS/fUONDmceUcTRL4UEBynI4tHzLXl1YO2eY04qt+/T58g36+NYuCvBlvaCSrv9V7dX/qvaSpMV/bdTXC1ao2yWttHbbLgVW9C9wqPHb385V+uEjev6OPu6OiyIY0K2TBnTL+fBq8R/r9NWcxereoa3WbtmpoIoBTg81lqQrL26lH5etUq8rLlVyarpi9sWpVsTpCxHwrJRf5ijll5zhhZVatFHlK7or7bel8q/fWI7DGfmHGnt5ybtipZzVEL29VallWx3ayGqIpUHtRk2UsG+PkmL3KaRquFYvXahbH3suT5v4fbtVrUYtSdKGVb8qvEaUJOlQepo+ev4JXTf4HtVv2tLt2eG8vydM0t8TJkmSal3dSc3uukXbps1WtbatlJmaduahxqf0IpSknbMXqGGfa7X56xmqUCVUIQ3rKnXnHpffA4CCpa1YoLQVCyRJAee3UvBlXZTx1/9UoXYD2SOH8g01Tvt1odJ+XShJ8qkcpog7hin2g5clSd5BIbntKzZvq8z9/G4DBXGqWmGtHeLqIKVJtsPq/z77VV892VVeXkaTF2/W5r0peqxPa63Zkaj5q3fp+a9+09g7O+iurs1kJf3no6WSpEuaVNewG1srO9uhbIfVU58uV0oGE2GXdB0a1dDyrXt1/bvfy9/XWyN7Xpp7rP9HP+rre7rrcGaW/jN5kTKzHHJYq4vqRqhP20aSpDFzftexbIeG/vdnSVKLqKoa3qOdR+4FhRPdqomWrtmkbo+PVYCfn164s2/usT4j3tK0Fx9R7IEUjf/+Z9WLDFffZ9+WlFNovLHzxZ6KjUKIbt1cS1ZvUNf7n5N/BT+9dP+g3GO9hr2sGa8PlyS99sV0zV66SkeOZuryu4arz1Xt9cDN16rDBU214q+Nuvbh5+Xt5aXHBvdWaFCgp24HhZCx7g8Ftmij+i9/KEfmUcVOfDv3WN1n39TO5x+V8fFVrUdHSt7eMsZLGRvXKGXJfM+FhtO8vX104z2P6v2Rw+RwOHTJVT0UWbueZn81QbUbNlGLdh20dPZ0bfprlbx9fBQQGKSBjzwjSVo6e7oS9+/V3Mmfa+7kzyVJQ0e9oaBQFrYpyXbPW6zaXaLVb/U8ZR0+okX3D8891nvJjDyrGte/oZvm3HR3nvP3LFymqMs7qO+vP8g6HFr57Ks6mpzitvwoPl+OvkfRbc5TWGigtv/0mp7/cKY++26pp2PhHBzeuEYVm1ygqKdekz2WqYTJH+ceq/Hoi9r35ogznl/l2n7yq1FHslbHkhOV9O2nro4MlEqmoLmY8jUyprGkDyRFWGubG2NaSupprX3RmR9S1noS4sz+6b7X0xHgRhUa0sOiPPGqxNxM5cmWt97xdAS4Uczj4z0dAW4Uc0m0pyPAjR6o297TEeBGm6485ukIcKN6r33JXFYFWNnl8hJfh2o3/5cS99iddeGS4z6W9LSkY5JkrV0rqZ+rQgEAAAAAAABwH2eLhBWttb/9a19WcYcBAAAAAAAA4H7OrqCQaIxpoJzFSmSMuVHSfpelAgAAAAAAAIrAke3wdIRSydki4f3KWam4iTFmr6Qdkm5xWSoAAAAAAAAAbnPGIqEx5mFr7ThJkdbaq4wxlSR5WWvT3BMPAAAAAAAAgKudrSfhEEnjJL0jqbW1NsP1kQAAAAAAAICisdklfnHjEulsRcKNxpidksKNMWtP2W8kWWttS5clAwAAAAAAAOAWZywSWmv7G2OqS5orqad7IgEAAAAAAABwp7MuXGKtjZXU6kxtjDHTrLV9ii0VAAAAAAAAUAQMNy4ar2K6Tv1iug4AAAAAAAAANyuuIiElWgAAAAAAAKCUOutwYwAAAAAAAKC0cGQ7PB2hVCqunoSmmK4DAAAAAAAAwM2Kq0j4ZDFdBwAAAAAAAICbnXG4sTFmnQqeb9BIstbalsr5Zp4LsgEAAAAAAABwg7PNSXitW1IAAAAAAAAAxcA6WF+3KM5YJLTWxrgrCAAAAAAAAADPcGpOQmPMJcaY340x6caYTGNMtjEm1dXhAAAAAAAAALje2YYbn/CupH6SpkpqK2mwpIauCgUAAAAAAAAUhSOb4cZF4WyRUNbarcYYb2tttqSJxpgVLswFAAAAAAAAwE2cLRIeMsb4SfrLGDNW0n5JlVwXCwAAAAAAAIC7OFskHKSc+QsfkPSopFqSersqFAAAAAAAAFAUNtvh6QilklMLl0i6wVp7xFqbaq0dZa39j6RrXRkMAAAAAAAAgHs4WyS8tYB9txVjDgAAAAAAAAAecsbhxsaY/pIGSKpnjPn+lEPBkpJcGQwAAAAAAAAoLMvqxkVytjkJVyhnkZIwSa+fsj9N0lpXhQIAAAAAAADgPmcsElprYyTFSLrUGBMh6aLjhzZaa7NcHQ4AAAAAAACA6zm1urExpq+k1yQtkmQkvWOMedxa+60LswEAAAAAAACF4mC4cZE4VSSUNELSRdbaeEkyxoRLWiCJIiEAAAAAAABQyjm7urHXiQLhcUmFOBcAAAAAAABACeZsT8I5xpi5kr4+vn2zpB9dEwkAAAAAAAAoGutweDpCqeRsb0Ar6SNJLSW1kjTeZYkAAAAAAAAAuJWzPQm7WGuflDT9xA5jzChJT7okFQAAAAAAAAC3OWOR0Bhzn6ShkuobY9aecihI0nJXBgMAAAAAAADgHmfrSThJ0hxJoyU9dcr+NGvtAZelAgAAAAAAAIrAkW09HaFUOmOR0Fp7UNJBSf3dEwcAAAAAAACAuzm7cAkAAAAAAACAMsrZhUsAAAAAAACAEs8y3LhI6EkIAAAAAAAAlHMUCQEAAAAAAIByjuHGAAAAAAAA/9/efYfZUdUNHP/+dtPbkmwKCamEhN5LpAUEFJEiKqCISBERbAgCIiBdQYkgCBjhfakvIFWqYCCUhF4CBIhAaIFASO+V7J73j5kku8lusrvJ7iZ7v5/nuc/OnTkzc+6euXNnfnOKmoxUVt7YWVgnNUiQ8MkOjzTEbrSWuKX/kMbOghrQ+m1bNnYW1IAG9ylp7CyoAe0+eVRjZ0EN6LNJTzR2FtSAvvunGxo7C2pA7753TWNnQQ1o4+HNGzsLakCLGjsDalJsbixJkiRJkiQVOJsbS5IkSZIkqckod3TjOrEmoSRJkiRJklTgDBJKkiRJkiRJBc7mxpIkSZIkSWoyks2N68SahJIkSZIkSVKBM0goSZIkSZIkFTiDhJIkSZIkSVKBs09CSZIkSZIkNRnlyT4J68KahJIkSZIkSVKBM0goSZIkSZIkFTibG0uSJEmSJKnJKLO5cZ1Yk1CSJEmSJEkqcAYJJUmSJEmSpAJnc2NJkiRJkiQ1GWW2Nq4TaxJKkiRJkiRJBc4goSRJkiRJklTgbG4sSZIkSZKkJsPRjevGmoSSJEmSJElSgTNIKEmSJEmSJBU4mxtLkiRJkiSpyXB047qxJqEkSZIkSZJU4AwSSpIkSZIkSQXOIKEkSZIkSZJU4OyTUJIkSZIkSU1GWbJTwrqwJqEkSZIkSZJU4AwSSpIkSZIkSQXO5saSJEmSJElqMspsbVwn1iSUJEmSJEmSCpxBQkmSJEmSJKnA2dxYkiRJkiRJTYajG9eNNQklSZIkSZKkAmeQUJIkSZIkSSpwNjeWJEmSJElSk+HoxnVjTUJJkiRJkiSpwBkklCRJkiRJkgqczY0lSZIkSZLUZNjcuG6sSShJkiRJkiQVOIOEkiRJkiRJUoGzubEkSZIkSZKajLJke+O6MEi4GrocdixtNt+WtGgRE2++ioWfflRt2u4n/pbmnbvxyYWnANCiZ1+6/uB4ipo1J5WXM+n261g47v2Gyrpq6ePRL/P0rUMpLy9jiz32Y8cDvldlurEvj+Thqy7i8PP+Rrd+Axn31qs8e+f1lJUtpri4Gbt//yf02mybBs69auvd117kweuvIpWXsePe+7Pnd46otPyF/9zP84/eR1FRES1ateY7J5xKt159mTZpApeddBRdevQCoPfAzfj2T3/TGB9BtfDCc8/y1yGXUlZezoEHH8yPjj620vLXRr3KFX8Zwgfvj+X8P1zMXvt8DYD33n2XSy/5A/PmzqWoqJijjv0x+3x938b4CKqjvbbtyx9+sjfFRcH/PTaaK+95qdLynl06cMUvv0FpSRtmzJ7PiZc/zISpcxopt6qLlBKX3P4II98cS6sWzbno2IPZrE+PSmnmL1zEb4beyaeTp1NcFOyx1cacfEj2Pb9p2HPcO3IUxUVFdGrfhguOOZgepes1xkdRLW3Xcz1+sktfiiJ47J2J3P3G5yuk2W3DUg7fvick+GjaPIY8MbYRcqrV0elbR9Jm061JixYy+Y5rWfTZuGrTdj3mZJqXduWzIb8DYL2vf5v2g/akbM5sAKY/chfz33mjQfKtNevac4/hm4O3ZvK0WWx76DmNnR1pnWaQsI7abL4tzbt2Z9y5v6RVvwF0Pfx4Pv3z76pM23abQaSFCyrN6/ztI5n28F3Me/s12my+LZ2/cySfXX5uQ2RdtVReXsaTN1/Nd06/mHadOnP7eb9kw22/QukGfSqlWzR/Hq8Pu4/1+2+ydF7r9iUcdPIFtOtYypTxH/OvS8/kJ1fc1tAfQbVQXlbG/dddwY/PGUJJaReu+u0JbLrjrnTr1Xdpmm1234ev7PstAMa8/CwP33g1x/7+UgBKu/XgpL/8b2NkXXVQVlbGkD9dwhVX/52u3brx4x8dwe6D96Dfhv2Xpll//e6cfd753HbLzZXWbdWqFeecfyG9evdh8uRJHPvDIxi08y60b9++oT+G6qCoKLjkp1/j0HPv5POpsxk25EgefekD3vt06tI05x+zJ3c++TZ3PPk2u23Zm7OPHMzP//rvRsy1amvkm2MZN2kqD//xV4z+cDwX/d9D3HbW8SukO3rfXdlpk358uXgxx/3lJka+OZbdtxzApr2788+zj6d1yxbc8eRLXHbXMIaccFgjfBLVRlHACbv14/cPj2Hq3EVc9u0teXHcdD6dMX9pmu4dWnHINhtw+v1vMXdRGSWtvC1a17TeZGuad+nG+EtOpWXv/pR+9xgmXHlelWnbbLHDCvdjADNH/IdZT3teX9fd/OCzXHPHcG648LjGzoq0zrNPwjpqt/WOzHrhKQAWfDSWojZtKO6w4pPlaNmKjnsfwLR/37PckkRRq9YAFLVuQ9nMafWcY9XVFx++S0m3HpR07U5xs+YMHLQnH4x6foV0z917E9vvfyjFzVssnde1z0a061gKQOkGfSj7chGLv1zUYHlX7X36/juUrr8Bpev3oFnz5my9216MefnZSmlatWm7dHrRggUQ0dDZ1Boy5u236NmrFxv07Enz5s3Z5+v7MvLppyql6d6jBxsNGEhRUeWfzN59+tCrd/awoEuXrnTs1JEZ0z2Xryu2G9Cdj7+YzriJM/lycTn3jXyH/XbaqFKagb1KGTE6q5XyzJufsN+gjaralNZiT77+DgftvA0Rwdb9ezF73gImz5hdKU3rli3YaZN+ADRv1oxNe3dn4vSZAOy0ST9at8x+17fq34uJ02c17AdQnQzo0o4JMxcwcfZCFpcnRnwwhUF9O1ZKs++mXfn3218wd1EZADMXLG6MrGo1tNl8O+a88gwACz/5gKJWbShuX7JCumjRkpI9vsGM4fc3dBbVQJ4Z9R7TZ85t7GxITUKNg4QR0SoiTomIeyPinog4OSJa1Wfm1mbN1itl8fRltQ0WT59Gs/VKV0hXeuD3mf74g5QvWlhp/uS7bqDzd46k7x+G0uW7P2LKfbfWe55VN3OnT6V9py5L37fv1Jm506dUSjNp3PvMmTaZDbf5SrXbef+VZ+jSpz/NKgQRtfaZNW0yJZ2XlXdJpy7Mmjp5hXTPP/Iv/vyzH/DILUM56NhfLZ0/bdIXXHHqcfzj9yfx0ZjRDZJn1d3kSZPo1q3b0vddunZj8qQVy3tVxrz1Fl9+uZgNevZak9lTPepe2o7PpiwLFn0+dTbdS9tVSvP2R5M4cOeBAOz/lQG0b9OSju0L9tJnnTRpxmzW79Rh6ftuHTswaUb1gb5Z8+bz1BvvMWjTDVdYdu/IUey25YB6yafWrNK2LZgyd9m199S5iyht27JSmg1KWtNjvVb86aDNufRbW7BdT5uRr2ualXRk8YxlD+fKZk6juKTTCuk6fuMQZj79CGnRig/qO+y6Dxuc8gc6H3YcRa3b1Gt+JTWssrT2v9ZGtalJeDOwOfA34CpgU+CW+sjUuqtyKbfo2ZfmXdZn7hsvrZByvcH7MuXuG/n4rBOYfNeNdDvyZw2VSdVSqqrD0wo1x1J5OU/f9g92//6KzZeWmDr+Y56543/Z++iT6iOLWoOq7N+2ipqCO+/3bU6/5jb2O/KnPHFPdirs0LGUM/5xBycN+R/2P/pn/POvF7Jgnk811zW1rRg6ZcpkLjjnbM4697wVahtq7VVVMS///T/3xqfYeYtePHH5j9hli158PmU2i8vKGyR/WjOq/A2vsvRhcVkZp197N0fsPYheXSoHGh58/g3GjPucY/bdtR5yqTWt6u935WOhOIIeHVpz5oNjGPLEWH45eEPatihumAxqzajqB3u5cm7RozfNO3dj3luvrpB01nPDGX/xb/js8rMpmzWDTgf+oL5yKknrjNp0vrFxSmnrCu+fjIhqe3aNiOOB4wEuGLwt399sxSey65qSPb5Bya57A7Bg3Ac067is5mCzjp0qPckCaL3hQFr13pC+F10DRcU0a9+BDU4+n88uP5f2X9mDyXdeD8CcUc/T9YcnNtwHUa2069SZ2dOW1SyaPW0KbSvUGl20YD5Tx3/M3ZecDsC8mdN44K/nctCvz6dbv4HMnjaZB6+8gH2PP431uvVYYftau5SUdmHmlGXlPXPaZDp06lxt+q123Yt/XXs5AM2at1haU7Rn/43ptH4Ppnz+KT032qTa9dW4unTtysSJE5e+nzxpIp27dFnJGpXNnTOHU0/6Fcf/7OdsseVW9ZFF1ZPPp85hg87L+o/sUdqeL6ZVHpRk4rS5HHNJ1jytbavmHLDzQGbPs8uItd3tT7zIPSNHAbBF3x58MW1ZzcGJ02fRdb2q+w09/+YH6dO1lCO/tnOl+c+P+YDrHh7BDacfQ4vm9lu3LpgydxGdK9QcLG3bgmnLfXenzF3Iu5PmUJYSE2cv5LOZC+hR0oqxk324tzZrv8s+tB+0JwCLPv2QZut1Ykmd0eKSTpTNml4pfcs+A2ixQV96nnkZUVRMcbsOrH/imXzx9z9SPmfZuWH2i0/R7ccONidJtbnSeS0ivpJSegEgIgYBz1aXOKV0LXAtwNgTD1lLK1LWzsynH2Xm048C0GaL7Vhvz/2Y88qztOo3gPL58yibNaNy+hHDmDliGADNOnWhx89/t3RwkrIZ02k9YHPmj32b1htvyZeTJzTsh1GNrd9vY2ZM/IyZk7+gXcdS3nvxKfY74Yyly1u2acsJV9+19P1dF5/G4O//hG79BrJg7hzuv+z37HroMfQYuHljZF+11HOjjZk6YTzTJk6gQ6fOvPHMExz+67MrpZny+Xg69+gJwDuvvkDn7hsAMGfmDNq0a09RcTFTv/icqRM+o5OB4bXappttzvhPP+Hzzz6jS9euPD7sP5x30cU1WvfLL7/kjNN+w377H7B0xGOtO14bO4F+3TvSu2sJE6bN5uDdN+GEvzxUKU2n9q2ZPmc+KcFJhwzituFvNlJuVRuH7zWIw/caBMCI0e9x2xMvst9OWzD6w/G0a92KLlUECa/813DmzF/A+UcdVGn+fz+ZwAW3PMjQXx9JaYd2K6yntdPYyXPoUdKKbu1bMnXuIgb377zCyMUvfDydwRuVMvy9yXRo2YweJa34YtbCaraotcXs5x5n9nOPA9B6063psOvXmPv6C7Ts3Z+0YB5ls2dWTv/8cGY/PxyAZh070+3Hv+GLv/8RgOL2JUvTt9liBxZNGN+An0RSfSursjWBVqU2QcJBwI8i4pP8fW/gvxHxJpBSSgVVhWLeW6Nou8V29LngKtKihUy8+Zqly3qfeSmf/PG0la4/8dahdDnsGKKomPTll0y69R/1nWXVUVFxMV898uf869IzSeXlbD7465T27Mvz995E174D6b/dztWu+8bjDzBj4ue8+MBtvPhANqrxd067mDZVDHKjtUNxcTMOOu4krr/wNMrLy9lhr/3o1rsfw26/np4bbcxmO+7Kc4/8i/dHv0pxs2Jat23PYb/IRjb/aMwbPPbPGygqLqaoqIiDjz+FNu07rGKPakzNmjXjlNN+y8m//BllZeUccNC32LB/f64beg2bbLoZu++xJ2PefpvfnXYKs2fN4pmRI/jfa4dy6533MPyxYbw+ahSzZs7g3w89AMBZ517AwI03buRPpZooK0/87trHufO8QygqKuL24W/y7qdT+e0PduX197/gPy99wK5b9uLsIweTUuL5MeP57dDHGzvbqqXdtxzAiDff45tnXkGrFs256JiDly475Py/c/e5J/LFtJlc9/AI+q3fmcMuzK7HDv/qTnx38Pb85a5hzFuwiN8MvROA7p1K+NsvbZK4titPMPTZjzh/v00pKgoef3cSn0yfzxHb92LslDm8NG46o8bPYNueJVx96NaUJ7jhxXHMXujgJeuS+f99gzabbEPPM4aQvlzE5DuuW7qsx8kX8fnlZ69kbeh0wPdp0aMPpMSX06cw9e7r6zvLqie3XPxTBm+/MZ3Xa8eHjw7hgqH3c+N9Ixs7W9I6Karuq6WKhBF9VrY8pTSuumVNpSahaubxo4Y0dhbUgNZv13LVidRkDO6z4qiBaro2+eHVjZ0FNaDPTnXgnULy3f+u9NJeTcyV712z6kRqMjYe3ryxs6AGtOi162vZo3ZhuKz9wLU+DnXK7PfWurKrcU3ClNK4iNgO2I1shI5nU0qj6i1nkiRJkiRJUi2traMHrykR0Qm4A+gLfAwcllKaXkW6PwP7kw1c/BhwUlpJbcEaD8MYEecANwGlQGfghohYeR1uSZIkSZIkSWvSGcDwlNIAYHj+vpKI2AXYFdgK2ALYUzXdNwAAES1JREFUEdhjZRutTZ+EhwPbppQW5Du7BBgFXFSLbUiSJEmSJEmqu28Be+bTNwFPAb9dLk0CWgEtgACaAxNXttHaBAk/zje+IH/fEvigFutLkiRJkiRJ9WpdGN04Io4Hjq8w69qU0rU1XL1bSmkCQEppQkR0XT5BSun5iHgSmEAWJLwqpfTflW20NkHChcDbEfEYWTTya8AzEXFlvvNf1WJbkiRJkiRJUkHKA4LVBgUj4nFg/SoWnVWT7UfERsCmQM981mMRMTilNKK6dWoTJPxX/lriqVqsK0mSJEmSJKkGUkr7VLcsIiZGRPe8FmF3YFIVyb4NvJBSmpOv8wjwFWD1g4QppZtqmlaSJEmSJElqDE19dGPgAeAo4JL87/1VpPkE+ElEXEzW3HgP4K8r2+gqg4QR8SZZ8+IqpZS2WtU2JEmSJEmSJK0RlwB3RsSPyYKBhwJExA7ACSml44C7gb2AJXG9R1NKD65sozWpSXhA/vfn+d9b8r9HAPNq8wkkSZIkSZIk1V1KaSqwdxXzXwGOy6fLgJ/WZrurDBKmlMYBRMSuKaVdKyw6IyKeBS6ozQ4lSZIkSZIkrV1qM3BJ24jYLaX0DGRBQ6Bt/WRLkiRJkiRJqr2y1PQ7JawPtQkSHgvcEBElZG2ZZwLH1EuuJEmSJEmSJDWY2gQJ9wRuAtoBc8kChdtFREopvV4PeZMkSZIkSZLUAGoTJNwhfz0AlAD7Ay8DJ0TEXSmlP9dD/iRJkiRJkqQaK2/sDKyjahMkLAW2SynNAYiIc8mGUx4MvAoYJJQkSZIkSZLWQUW1SNsbWFTh/ZdAn5TSfGDhGs2VJEmSJEmSpAZTm5qEtwEvRMT9+fsDgdsjoi0wZo3nTJIkSZIkSaolRzeumxoHCVNKF0bEv4HdgABOSCm9ki8+oj4yJ0mSJEmSJKn+1aYmISmlV8n6H5QkSZIkSZLURNQqSChJkiRJkiStzcpsbVwntRm4RJIkSZIkSVITZJBQkiRJkiRJKnA2N5YkSZIkSVKT4ejGdWNNQkmSJEmSJKnAGSSUJEmSJEmSCpzNjSVJkiRJktRkOLpx3ViTUJIkSZIkSSpwBgklSZIkSZKkAmeQUJIkSZIkSSpw9kkoSZIkSZKkJqMs2SlhXViTUJIkSZIkSSpwBgklSZIkSZKkAmdzY0mSJEmSJDUZZbY2rhNrEkqSJEmSJEkFziChJEmSJEmSVOBsbixJkiRJkqQmw9GN68aahJIkSZIkSVKBM0goSZIkSZIkFTibG0uSJEmSJKnJcHTjurEmoSRJkiRJklTgDBJKkiRJkiRJBS6SI77Um4g4PqV0bWPnQw3D8i4slndhsbwLi+VdWCzvwmJ5FxbLu7BY3tLqsyZh/Tq+sTOgBmV5FxbLu7BY3oXF8i4slndhsbwLi+VdWCxvaTUZJJQkSZIkSZIKnEFCSZIkSZIkqcAZJKxf9odQWCzvwmJ5FxbLu7BY3oXF8i4slndhsbwLi+UtrSYHLpEkSZIkSZIKnDUJJUmSJEmSpAJnkFBqYBFxdET0aOx8CCKib0S8tQa2c3REXJVPHxwRm1VY9lRE7LC6+1DdRMRzDby/vhHxg4bcpypr6DJX46hJOUfE7hHxdkS8HhGbrup8v/z3NyJ2iIgr10R+JUn1Y01dz0vKGCTMRcSNEXFIFfN7RMTd+fSeEfFQNet/HBGd6zuf+b62iYhvNsS+tGZFRDFwNGCQsOk6GNhslanUIFJKuzTUviKiGdAXMEjYiBqyzNV4aljORwBDUkrbAPNrkL4vFb6/KaVXUkq/qlsOVVcRMSf/u/QaPH9/e0SMjoiTGy93qm8RsV5E/GwVaWr0QK4mwSOPK0mqzCDhKqSUPk8prRA8bCz5Teg2gEHCNSgifhgRL+W1Df4REX0iYmxEdI6IoogYGRFfzy823omIm/ILirsjok2+jb0j4rWIeDMiro+Ilvn8jyPinIh4Bjgc2AG4Nd9X64i4JCLG5Nsb0oj/hkJVHBHX5bVNhuVl0j8iHo2IV/Oy3wQgIg6MiBfzcn48IrpV3FBE7AIcBFyal2//fNGh+fH1XkTs3sCfr6BVuNncMyKejog783K4JCKOyMvlzSVllT8wGpqX+3sRcUA+v1VE3JCnfS0ivprPPzoi7oqIB4FhwCXA7nn5nxwRm1c4t4yOiAGN9K8oGMuV+VP5efqdiLg1IiJftmNEPBcRb+Tl034VZXxfRDwYER9FxC8i4pQ8zQsR0SlPV+V5Q/VjVeUcEccBhwHnRMSty63bNy+jUflrScBx+e/v0ofDEdEpPw5G5+W+VT7/vPw3/6mI+DAiDCquIRWvwSNifWCXlNJWKaXLGzlrql/rASsNErKGHsjV5biK7F5MDSgifp+f3x+LLKh7akRsn/+GPw/8vELaoyPi/vz3+N2IODefX+09nKTlpJQK8gX8CBgNvAHcAtwIXAk8B3wIHJKn6wu8lU/vCTyUT5eS3RC+BvwDGAd0rmZffYF3gP8B3gJuBfYBngXGAjvl6ToB9+X5egHYKp9/HtlITcOA24BPgMnA68D3Gvt/ua6/gE2BB4Hm+ftr8uPjOOBu4DTgHxXKMgG75u+vB04FWgGfAgPz+TcDv86nPwZOr7C/p4AdKpT5uywbRGi9xv5/FNIrL8/FwDb5+zuBHwLDgQH5vEHAE/l0xwpldRzwl3z6aOCqfPrGJeePCuW9JN03gccb+3MX0guYk//dE5gBdAdaAp8B5+fLTgL+WqH8HiV7iDYAGJ9/v38D3JCn2SQ/D7fKy3480KnCfh6qsP+/AUfk0y2A1o39P2nqr+XKfCbQMy/P54Hd8nL4ENgxT9cBaLaKMn4faA90ybd5Qp7u8grn+irPG74ap5zzZUvPx1S+nmsDtMqnBwCvVNhWxe/v0vf5d/ncfHov4PV8+jyya8eWQGdgKvn1hK/VLtuKZTaarDbo68DuQP/8XP0qMBLYZCXb6wLcA7ycv5Zcw10JnJNP7wuMyI+hG4Gh+XbfAw7I0xQDl+bbGA38tMI+TgfeJLuvuKSx/4fr8gv4Z4WyvjR/vZX/f7+Xp3kh/96/DpycHysjgVH5a5flj6Fq9lWj4yo/Ji4DniS/pvPVYMfDDnn5tCb7HR5Ldu81GtgjT3NphXPF0cAEsnv11vmxswPV3MM19ufz5WttfBXkk5CI2Bw4i+wkMSWvBXAZ2c3jbmQ3Bw+QBYiqcy7wTErpgojYHzh+FbvdCDg0T/cy2dOv3chqHZ1J1kTxfOC1lNLBEbEXWaBpm3z97ckueudHxNFkQaZf1O6Tqxp7k/1/X84rmbQGJqWUzouIQ4ETWFYOAJ+mlJ7Np/8P+BXwGPBRSum9fP5NZE+1/pq/v6Oafc8CFgD/ExEPA1U2Z1e9+iil9Ho+/SrZRcQuwF358QDZzR9kN6F3RER3skDDRzXcx73LbV+N4+WU0gSAiPiA7MELZDceX62Q7s6UUjkwNiI+JPtN2I0sSEBK6Z2IGAcMzNM/llKaVs0+nwfOioiewL0ppbFr9BNpVV5KKY0HiIjXyb5/M4EJKaWXAVJKs/LlKyvjJ1NKs4HZETGT7MESZMfOVhHRjurPG6p/VZXzMytJ3xy4KiK2AcpYVs4rsxvwXYCU0hMRURoRJfmyh1NKC4GFETEJ6Eb28EBrzkFkAdttACJiOFmwfmxEDCJ7wLtXNeteAVyeUnomInoD/yF7QHwG2bXfSLKA4TdTSuX5d7gvsAdZ0OjJiNiI7AHyzJTSjpG1Fnk2IoaR/UYcDAxKKc1bUrtYdXYGsEVKaZuI+C7ZdfjWZEH4lyNiRJ7m1JTSktr+bYCvpZQW5DX2bycLDK1KbY6rgcA+KaWyNfZJVRO7AfenlOYDRNZyoy1ZxYqn8zS3APtVWOexlNLUPP29+Tbuo+p7OFtxScspyCAh2cn+7pTSFICU0rT8guC+/MZwTCzXjLAKg4Hv5Os/HBHTV5H+o5TSmwAR8TYwPKWUIuJNlgUNVnYB+sCSk6PWuABuSin9rtLM7IKjZ/62HTA7n07LrZ/ybazM3KpmppQWR8ROZIHK7wO/oPqLXNWPhRWmy8hu7mYsuWBczt+Ay1JKD0TEnmQ1SGqzjzIK97y7NqhY1uUV3pdTuVxq+x2v8vsNkFK6LSJeBPYH/hMRx6WUnqh5lrWalv9+NyMry+XLGFZexqs6doqo/ryh+ldVOa/MycBEssBDEdnDulWp6vhYchzVdv9aDXUIyu8DbFYhbYeIaJ9Smh0RPyGrQXhySumDCutU9bDo62QPBZZ0Q1RCVhN1H7JayPMgu69Y7Q+pJXYDbs8DcxMj4mlgR7KH7BXVJfBfSQ2Oq7sMEDaKqs69c6n6d3yJqq7jVjZfUgWF2idhdTcIC5dLsyq1ObHU5OZ0ZReg1d6EarUNBw6JiK6wtN+hPsCfyJqGnwNcVyF974jYOZ8+nKy2wjtA3/xJM8CRwNNUbTZZdfklFyQlKaV/A7+mco1FNY5ZwEd5LVLyvq22zpeVkDVTBTiqmvWXlq/WWYdG1hdpf2BDsi4BRpANgkBEDAR65/OXV6n8I2JD4MOU0pVkNdS3que8a9XeAXpExI4AkfVH2Iyal/EK8tqI1Z03tPYpIatNWk72e12cz1/Z+bvi8bEnMGVJLVQ1uKVB+QqvTVeRfucKaTfIawYDbEnWRHz5AeWqe1j0ywrb6ZdSGkb19xVafTW5H4PKgf8dyFp71NaqjivvxRrHM8CBkfUb3I7soSvAzLwFAOTn5gq+lt/PtSar5buk9mBV93CSllOoQcLhwGERUQpZUKgO26h4sbgfWV9lq6umF6AGIdaglNIY4GxgWESMJms63JfsSeWfUkq3Aosi4ph8lf8CR+VpOwF/TyktAI4he/r4Jlnwd2g1u7wRGJo3iWoPPJRv62myixw1viOAH0fEG8DbwLfy+eeRlfFIYEo16/4TOC2yQQ36V5NGa7d3yb6Pj5A1O1pA1uSoOP9+3wEcnTcvXN5oYHHemfbJwPeAt/Lv+yZk3UioEaWUFpGVy9/y7/hjZH0P1rSMq1PdeUNrn2vIfsdfIKtxtOTmf/nvb0XnATvkv9eXUP2DItWzOgTlh5G11CBPv6RpaR+yvki3BfbLm5cuUdXDov8AJ0ZE83z9gRHRNt/+sbFsIDubG6+eivc5I4DvRURxRHQha8n1EiveC1UX+K8xH/asnfKuQR4g6+/zXuAVsm5DjgGujmzgkuVb2z1D1gT5deCelNIr+fwV7uHq/xNI654lHfAXnIg4imxAijKywUcg65Pi7nz5nJRSu4jom8/fIg/cnZpSOiAPMN5O1j/G02RNj7df0oR5uX0t3Ub+/sYl+1pu+52AG4B+wDzg+JTS6Ig4j6wT5yH5+p3ILlSaAxenlKrr705r2PJlKalpqXh+buy8SFIhquYafOl0nqYf2Q1+d7Lr4X+mlC6oZnudgavJ+iFcUmv4RLIHBFfmXYhsT/YQd0eyh7zTyWqkdQNOSSk9FBFFwEXAgWQ13CYDB6eUZkbEGWR9Fi4C/p1SOnON/lMKTETcRlbz/pF81n5ktTUvSindkQdqHyW7D7uRrE/ve8jun54kq/HZblXX7TU9rrw2aFwR0S6lNCcPxI8gu0ceVU3ao6mi737v4aSaK9ggoVQX/sBITZs3ApJU2PwdkNYuedB4M7Ja/zellC5eSdqjMUgorRaDhJIkSZKEQUJJUmEzSLgG5U2Qh1exaO8lw7BLkiRJWrMi4izg0OVm35VS+kNj5Edrj4jYl2xAwoo+Sil9uzHyI0lrM4OEkiRJkiRJUoEr1NGNJUmSJEmSJOUMEkqSJEmSJEkFziChJEmSJEmSVOAMEkqSJEmSJEkFziChJEmSJEmSVOD+H7L5bIYM+qnI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data:image/png;base64,iVBORw0KGgoAAAANSUhEUgAABQkAAANTCAYAAAANO5teAAAABHNCSVQICAgIfAhkiAAAAAlwSFlzAAALEgAACxIB0t1+/AAAADl0RVh0U29mdHdhcmUAbWF0cGxvdGxpYiB2ZXJzaW9uIDIuMi4yLCBodHRwOi8vbWF0cGxvdGxpYi5vcmcvhp/UCwAAIABJREFUeJzs3Xd4VNXWx/HfnhQSSEJIhQABQpMiRaWI0kSqFF87CirWK3ZRr+2qiILY9SKgV1FBUCxUsSAq1UKo0rtUSScBEkjb7x/BQEyQzEBmQub7eZ48zjlnn8w6jHMyZ81a+xhrrQAAAAAAAAB4L4enAwAAAAAAAADgWSQJAQAAAAAAAC9HkhAAAAAAAADwciQJAQAAAAAAAC9HkhAAAAAAAADwciQJAQAAAAAAAC9HkhAAAAAAAADwciQJAQAAAAAAAC9HkhAAAAAAAADwcr7ueBL/1rdYdzwPyoe0R+M8HQLcyD+uuadDgBv5RMR4OgS40fqnh3s6BLhR2oiJng4BbjS5/vmeDgFu9NX1//F0CHCjn0K+8XQIcKOG474wno6hPDob8lDZKyeUu9eOSkIAAAAAAADAy5EkBAAAAAAAALwcSUIAAAAAAADAy7llTkIAAAAAAADAHYzDx9MhnJWoJAQAAAAAAAC8HElCAAAAAAAAwMvRbgwAAAAAAIAKg3Zj11BJCAAAAAAAAHg5koQAAAAAAACAlyNJCAAAAAAAAHg55iQEAAAAAABAhcGchK6hkhAAAAAAAADwciQJAQAAAAAAAC9HuzEAAAAAAAAqDNqNXUMlIQAAAAAAAODlSBICAAAAAAAAXo52YwAAAAAAAFQYxod2Y1dQSQgAAAAAAAB4OZKEAAAAAAAAgJej3RgAAAAAAAAVhoO7G7uESkIAAAAAAADAy5EkBAAAAAAAALwc7cYAAAAAAACoMAztxi6hkhAAAAAAAADwciQJAQAAAAAAAC9HuzEAAAAAAAAqDNqNXUMlIQAAAAAAAODlSBICAAAAAAAAXo4kIQAAAAAAAODlmJMQAAAAAAAAFYZxUBPnCv7VAAAAAAAAAC9HkhAAAAAAAADwcrQbAwAAAAAAoMIwDh9Ph3BWopIQAAAAAAAA8HIkCQEAAAAAAAAvR7sxAAAAAAAAKgzajV1DJSEAAAAAAADg5UgSAgAAAAAAAF6OdmMAAAAAAABUGLQbu4ZKQgAAAAAAAMDLUUlYBt59Zoj6dGqppNQMtb76aU+HgzPAWquXv4nX4i37FODno+GXd1CTmPBi4+6e9IOSD2UpLz9frWOj9NhlbeXjcOj1ucu1aNMe+fo4VDssWM8O6KDgQH8PHAmcZa3VqI9nadHqTQqo5KcXbr9GTevWLDIm62i2HhozWXsSU+RwGHVp1VQPXtvbQxHDWdZajXxnkhbGr1ZApUoa+dAdatagbrFxb3z0uWb+sFgZhw5r+bT3Ctd/OucHTflqnnx8HKocEKDh992iBrE1i+2P8qPGjXcqqOUFstlHteed13Xkj23FxtR7cpR8Q8OUn5MtSfrjxaeUl5Gu8N6Xq1rXnlJennIz0rX3f28oJznJ3YeAUlq77Fd9Mv4N5efnqWOvfupzzY1Fts+d9okWfTtbDh8fBVcN1ZAHn1B4dA1J0hfvv63f43+WJPUdOERtO1/q9vjhvGvefEbN+3RVdmaWPrr5Ye1eua7YmAuu66/eTwyVtVbp+xI1YdADOpySppotmuiG8S+oUlBlpfyxRxNueEBHDh7ywFGgNLq0qKnhg9vLx+HQJ/M36e3ZvxfZHhNeRW/8q5NCKleSj8No1Kfx+nH1HtWKCNL8l6/Utj/TJUkrtibq8Qk/e+IQ4KTIa25R5WatZbOzlTBxjI7u3nHSsTXu+rf8IqK1a8RDkiT/WnUVdf0dcvj6yebnK/GT/+nozq3uCh04a1BJWAYmzl6ivne/5ukwcAYt2bJPu1IPauZ9A/RUv/YaNee3EseNvrqjpt7VV58P7ae0zKOat26nJKl9XA19NrSfPhvaT7HhIZqweK07w8dpWPT7Ju1KSNbXLz+iZ4dcoREfTi9x3JDenTR79MP6YsT9WrnlDy1avdHNkcJVC5et1s69Cfr2vVc0/L5b9NyYD0oc16Vda019Y3ix9X27dtCscaM0fcwLuvWqyzT6f5PLOmSchqCWF8i/eoy2DLtde9//r2KG3H3SsbvHvqxtT9yrbU/cq7yMgovJIzu3a9tTD2jr4/coY+kSVR94i7tCh5Py8/I0+e1X9MCIVzXinSlaOn+e9u0sekEZW7+RnnprgoaPm6TzL+6qzyeMlST9vnSJdm7brGfe/khPvvGevvtyirIOH/bEYcAJzXt3UVTDenq6YRdNvuMJXT/uhWJjHD4+uubNp/Va14F6vmVv7f19g7rec5MkafB7L2r6Y6M1okUvrZr+nbo/coe7DwGl5DBGz9/cQYNfmquuj36pARfGqWHN0CJj7r+8lWb/ukO9npyhoWN+0gtDOhRu+yPhoHo+MUM9n5hBgvAsUblZa/lF1dDOZ+5V4pTxihp48vdnlVbtZI8eKbIu4v8GK3XO59o18hGlzP5UEVcMLuuQ4WHGx6fc/5RHJAnLwOIVm5WWzgfJimT+pt3q2zJOxhi1qB2pg0dylHQws9i4oICC6sDcfKucvDzJGEnShQ1i5OtT8HY7t1aEEjP4/+Ns8dOKdep/0fkyxqhlgzo6mJmlpAMZRcYEVvJX26b1JUl+vr5qUremElLTPREuXPDjrys0oNvFMsao1TkNlHE4U4mpB4qNa3VOA0WFhRZbH1Q5sPBx1pGjMjJlGi9OT8j57XVg0Y+SpKytm+RTuYp8Q6uVev/D63+XzT4qScrculG+YRFlEidO347N6xUVU0uRNWrK189PbTtfqlW/Lioy5pyW56tSQIAkqf45zZSWnChJ2rfrDzU+t5V8fHxVKSBQtes10Nrlv7r9GOCcFgN66NeJ0yRJO35bqcDQYIVUjyw6yBgZY1SpSmVJUkBIsA7sS5AkRTeO05aFBV8Eb/h+sc67kq6A8qpV/Uj9kZChXUkHlZOXr5m/bleP82OLjLFWhZ07wYH+Skgr/tkdZ4+glm2U8et8SdKRHVvkqFxZPiHFP5eZSgGq1q2vUr/+8m9brBwBBZ/ZHIGVlZeeWsYRA2enUicJjTFXl2YdUBElZmQqOqRK4XJUSGUlZWSVOHbopHm69OXPVcXfT5c2jS22febKrerQgFbEs0VCaoaqh1UtXI4Oq6qE1IyTjs84nKUFKzeoXbMG7ggPZ0BCcpqqR4YVLlePCFNisnMfHCfP/l49bhmmVyZ8qif+xTfT5ZlvWLhyUo63B+ekJsu3WvHpIySp1p0Pqv7I/yry8utK3F6tSw8dWr2sTOLE6UtLTlK1yOjC5WoRkUpLOXlr+KK5X+ncC9pLkmrXa6A1y37V0SNHdDD9gDb+vkKpSQllHjNOT2jNaKXt3le4fGDPfoXWrF5kTH5urj656yn9Z823Gr1vqWo0baAl70+VJO1bu1kt+3eXJJ13dR9Vq13DfcHDKTXCKuvPlONfuu9PzVSNalWKjHlt2gpdcXF9xf/3Ok18tIf+89EvhdtiI4P07QuX64un+qht42ih/PMNDVduWkrhcm5aqnxDi//9Du93ndLmzVb+sS/0/pL0+QeKuGKw6r4wXpFX3qjkGXR+ACVxppLw8VKuA7zDSYqFxg6+VHOHXaXsvHzF79hfZNt7C9fI1+FQnxb13BAgzgRbwjpzktc+Ny9Pj46bohu6d1DtqJKTDih/bAmvsjnZi3wSN/TrrrkTXtWwIddq/Kczz1RoKAMlVnqW8EbfPfYVbX3sbu147lFVOaeZQi++pMj2qhd1VWBcQyV/9fdKBZRnJ6v0/eXHb7Vz80b1vPIGSVKz89vp3Asu1IvD7tS7o59R/XOay6ectgXhuBLP3bboG9zh66tOdw3SC60v079j2mrv7xvV6/GhkqSJtzyqzncP1uPLZisgOEi52TnuCBtniP3baz3gwvr6bOEWtbn3U9340ly9ObSzjJESD2Sq7f1T1evJGRr+8W8ac3cXBQX6eShqnJ6ir7l/rbryi6yuw6uXFhsZ2qmnkr/4UH88+S8lff6hogcPdVeQwFnllDcuMcb0ltRHUk1jzFsnbAqRlPsP+90h6Q5J8qnVQY6IxqcZKuBeU5du0vTlWyRJzWqGK+GEFuHEjExFBgeebFdV8vNR58a1NH/jHrWvHyNJmr1qmxZt3qPxN3Z3OgEB9/pk3s/6Yn7Bh4vm9Wpp/wmtwwmp6YqqFlLifs9OmKbY6AgN7tXRLXHCdZNnf68vvpsvSWreME77k45XDu5PTlVkeOnbT0/Up3N7DX/7wzMQIc6ksO6XqVrXXpKkrO2b5Rd+vP3QLyxCuQdSiu3zV7VC/pEsHfh5gQLrN9KBxQVtylWatVLkgGu14/l/y+ae9KMQPKxaRKTSTqj+S0tOUmh48fbw9SvjNefTj/ToS2/Lz//4TcX6DrxZfQfeLEl6d/QzioqpXeYxw3mdhw7WxbcPlCTtjF+tarVjCreF1qpe2Er8l9qtmkqSkrfvkiQt+2yOej12lyQpYdM2vdWz4OY2UQ3r6dzLupZ5/HDNn6mZqhF+vHKwelhl7T9QtJ34ui6NNGj0d5IKbk5Syc9HYcEBSsk4ouxDBVVma/5I0c6Eg4qrXlW/70h23wGgVKp27qWqF3WTJB3Zua1I5b9vtTDlHija+REY10gBsXGq+/xYyeEj3+AQ1XxwuPa+/oyC23dW0mcTJEmHVvyiqEF3ue9A4BHGwZd7rijN3Y33SVomqb+k5SesPyjpwZPtZK19V9K7kuTf+paSinGAcu3ato11bduC5PaizXs0dekm9WxeV2v2JCuokp8igysXGZ95NEeHs3MUGVxZuXn5Wrxlr1rHRkmSlmzZqw8Xr9N7Q3oo0J+bipd3Ay/toIGXFkxuvWDVBn0y72f1bt9Sv2/bpaDKAYoMLZ4kfOuL73Qo64ieu/VKd4cLF9zQr7tu6FfQUjZ/6SpNmf29+nRur9Wbtim4SuUS5x48mT/27lfdY+1sC+JXqU5M9VPsAXdL/X6OUr+fI0kKatVG4T36Kv2XBQps0Fh5WYeVeyCt6A4Oh3wqBynvUIbk46Pg1m10aO0qSVJAnTjVvPUe/TH66cKbmaB8qtuoiRL27VHS/n2qFh6ppQvm6fZ/P1tkzK6tmzTprdF64PnXFRJ6fNqB/Lw8ZR4+pKCQqtq9Y6v27NiqZg//x81HgNJYMHaSFoydJElq3qerutxzk5Z9Okv12rXWkfSDythftMX8wN79qtG0oYIiwnQoOVVNul+sPzcU3OE0ODJcB5NSZIxRn6fu0cLxtCOWV6u3J6le9RDVjgzS/tRMDWgfp3venl9kzL6UQ7q4eYw+X7hFDWKqqpKfj1IyjigsOEAHDh1VvrWKjQxWveoh2pV48qlk4DnpC75V+oJvJUmVm5+n0C69dWjZEgXUa6j8rEzlZRSdQzp94VylL5wrSfINi1TM3Y9r7+vPSJLyDqQpsGEzZW1Zp8DG5yon6U/3HgxwljhltsJau9oYs1ZSD2vtR26I6aw3adSd6nR+Y0WEBmn7t6/oufEz9eGMRafeEeXWxQ1ravGWvRrw1gwF+Pnq2QHH74523biv9OldfZWVk6sHP5mv7Nw85VurNvWq66oLGkmSRn8dr5y8PN01cZ6kgpuXPNmvvUeOBc7p1PIcLVq9Sb0feUmB/v4acdvxqVivfOoNffn8A9qfekDvzvpR9WpE6uqnCwquB17aQVd1aeupsOGEzm1aamH8KvW89WEFVPLXyAdvL9z2f/c8qeljCu6O+fL7n2jO/F+UdTRbXQbfp6t6dtE9g67QlNnf6+dV6+Tn66OQoCoaNYy7YZZnh1bFK7jVBWr02nvKzz6qPe+8Xrit/sj/atsT98r4+anuYyMK7jrncOjQ2lVK+7GgGqX69bfKERCg2vcXzLiSk5ykXa8955FjwT/z8fHV9Xc9pDeeelD5eXm6qEdf1awTpxkT/6e6jc5Rq/Yd9fn7b+vIkSyNH/mUJCksMlr3PvuS8vJyNfrhgiqTwMpVdNsjz8jHhy/5yru1X/+k5n26asTWBcrOzNJHQx4p3Pbkyq/1Qus+Sv8zUV8Nf1PDFn6mvJwcpe7cq49ufliS1GZgf3W+u2Be2ZXTvtPPH3zukePAqeXlW/3nw180+d+95HAYTV2wWZv3HtDDV56n1TuS9f2KXXpu8lK9dNvFur1XM1lJD71TcD3W/pzqGnbVecrLy1devtVjE5bowOFszx4QTilz7QpVaX6e6jw3Rjb7qBImji3cFvvEy9o18pF/2FtKmDxekdcMkXH4yObkKHHyO2UdMnBWMn+fu+GkA435VlJ/a63TZ1AqCb1L2qNxng4BbuQf19zTIcCNfCJiTj0IFcb6p4d7OgS4UdqIiZ4OAW40uf75ng4BbvTV9VTCepOfQr7xdAhwo4bjvmAuqxJE/d9r5T4PlTj9oXL32jnzlehOSUuMMbMkFU7OZq197YxHBQAAAAAAAMBtnEkS7jv245AUXDbhAAAAAAAAAHC3UicJrbXDJckYE1ywaA+VWVQAAAAAAACACxzc3dgljtIONMY0N8aslLRW0jpjzHJjTLOyCw0AAAAAAACAO5Q6SSjpXUkPWWvrWGvrSBom6X9lExYAAAAAAAAAd3FmTsIq1tqf/lqw1s43xlQpg5gAAAAAAAAAlxjajV3iTJJwuzHmP5ImHVseJGnHmQ8JAAAAAAAAgDs50258i6RISdMkTT/2eEhZBAUAAAAAAADAfZy5u3GapPvKMBYAAAAAAADgtNBu7JpSJwmNMRdIekJS3RP3s9a2OPNhAQAAAAAAAHAXZ+YknCzpEUlrJOWXTTgAAAAAAAAA3M2ZJGGStXZWmUUCAAAAAAAAwCOcSRI+Y4x5T9IPko7+tdJaO+2MRwUAAAAAAAC4gDkJXeNMknCIpHMk+el4u7FVwd2OAQAAAAAAAJylnEkStrTWnltmkQAAAAAAAADwCGeShL8aY5paa9eXWTQAAAAAAADAaaDd2DXOJAkvlnSTMWaHCuYkNJKstbZFmUQGAAAAAAAAwC2cSRL2+qeNxphq1tq004wHAAAAAAAAgJuVOklord15iiE/SDrv9MIBAAAAAAAAXEe7sWscZ/B3mTP4uwAAAAAAAAC4yZlMEtoz+LsAAAAAAAAAuIkzcxICAAAAAAAA5Zrxod3YFbQbAwAAAAAAAF7ulJWExpiwf9purU099rDbGYkIAAAAAAAAgFuVpt14uQrmGzSSYiWlHXscKmmXpHpSkWQhAAAAAAAA4BHc3dg1p2w3ttbWs9bGSfpOUj9rbYS1NlxSX0nTyjpAAAAAAAAAAGXLmTkJ21hrv/5rwVr7jaTOZz4kAAAAAAAAAO7kzN2Nk40xT0n6WAXtx4MkpZRJVAAAAAAAAIALaDd2jTOVhAMlRUqaLmmGpKhj6wAAAAAAAACcxUpdSXjsxiT3l2EsAAAAAAAAADzglElCY8xsFbQXl8ha2/+MRgQAAAAAAADArUpTSfhKmUcBAAAAAAAAnAHMSeiaUyYJrbUL3BEIAAAAAAAAAM845Y1LjDGfHfvvGmPM73//KfsQAQAAAAAAAO9hjOlljNlkjNlqjHmshO2xxpifjDErj+Xo+pzuc5am3fivm5X0Pd0nAwAAAAAAAMqSw2E8HcJpMcb4SHpbUndJeyTFG2NmWWvXnzDsKUmfWWvHGWOaSvpaUt3Ted7StBv/eey/O0/niQAAAAAAAACcUltJW6212yXJGPOppAGSTkwSWkkhxx5XlbTvdJ/0lO3GfzHGXGGM2WKMSTfGZBhjDhpjMk43AAAAAAAAAACFakrafcLynmPrTvSspEHGmD0qqCK893SftDTtxn95SVI/a+2G031SAAAAAAAAoCyYs6Dd2Bhzh6Q7Tlj1rrX23b82l7CL/dvyQEkfWmtfNcZcKGmSMaa5tTbf1ZicSRImkCAEAAAAAAAATs+xhOC7J9m8R1LtE5ZrqXg78a2Seh37Xb8YYwIkRUhKdDWmUyYJjTFXHHu4zBgzVdIMSUf/2m6tnebqkwMAAAAAAAAoIl5SQ2NMPUl7JV0n6fq/jdklqZukD40xTSQFSEo6nSctTSVhv2P/tZIyJfU4YZuVRJIQAAAAAAAA5YIx5b/d+J9Ya3ONMfdI+k6Sj6QJ1tp1xpjnJC2z1s6SNEzS/4wxD6ogP3eztfbvLclOKc3djYdIkjHmI0n3W2sPHFuuJunV0jxJ2qNxpxMjzjLVXtru6RDgRke+7OXpEOBGrd91uXIdZ6EuV73o6RDgRq+ZnZ4OAW6UuXGpp0OAG72ybLynQ4AbTar/iqdDgBs19HQAKDPW2q9VcEOSE9c9fcLj9ZIuOpPPWeq7G0tq8VeC8FgwaZJan8lgAAAAAAAAALifMzcucRhjqh1LDsoYE+bk/gAAAAAAAECZcpwFdzcuj5xJ8r0q6WdjzBcq6HW+RtILZRIVAAAAAAAAALcpdZLQWjvRGLNM0iWSjKQrjvU/AwAAAAAAADiLOdUufCwpSGIQAAAAAAAAqECYUxAAAAAAAAAVhmFOQpc4c3djAAAAAAAAABUQSUIAAAAAAADAy9FuDAAAAAAAgAqDdmPXUEkIAAAAAAAAeDmShAAAAAAAAICXo90YAAAAAAAAFYbD0G7sCioJAQAAAAAAAC9HkhAAAAAAAADwcrQbAwAAAAAAoMLg7sauoZIQAAAAAAAA8HIkCQEAAAAAAAAvR7sxAAAAAAAAKgzajV1DJSEAAAAAAADg5UgSAgAAAAAAAF6OdmMAAAAAAABUGA7ajV1CJSEAAAAAAADg5UgSAgAAAAAAAF6OJCEAAAAAAADg5ZiTEAAAAAAAABWGoSTOJfyzAQAAAAAAAF6OJCEAAAAAAADg5Wg3BgAAAAAAQIVhjPF0CGclKgkBAAAAAAAAL0eSEAAAAAAAAPBytBsDAAAAAACgwnA4aDd2BZWEAAAAAAAAgJcjSQgAAAAAAAB4OdqNAQAAAAAAUGEY2o1dQiUhAAAAAAAA4OVIEgIAAAAAAABejnZjAAAAAAAAVBi0G7uGSkIAAAAAAADAy5EkBAAAAAAAALwcSUIAAAAAAADAyzEnoYustXr5m3gt3rJPAX4+Gn55BzWJCS827u5JPyj5UJby8vPVOjZKj13WVj4Oh16fu1yLNu2Rr49DtcOC9eyADgoO9PfAkeB0vfvMEPXp1FJJqRlqffXTng4HZ4C1ViPHT9TC+NUKqOSvkcPuVLMG9YqNe+PDzzTzh0XKOHRYy6dPKFwfv2aDRr3zsTbv2KVXH7tHPTu2c2f4cFKHRhH6d7+mchij6fG7NWHB9iLbH+7bRG3iCs7vgX4+qhbkr47Dvy/cXqWSr2Y81Ek/rtuvUbPWuzV2OO+cqCBd0SJGDiP9ujNN8zYnFdneNjZUA5rX0IGsHEnSou0p+nVnmmpWDdDVrWoqwNcha63mbkrSyr3pnjgEOMFaq5HjPtLC+FUKrOSvkcPuUtOGJZ3Pp2rWvIVKP3RYy2d8WLh+2ZoNGjV+ojbv2KVXHr+P83k5t375b5r23pvKz8vXhT36qvtVg4psX/zNDC36erocDocqBQTq2rsfUY3Yetq4Ml6zJo5XXm6ufHx9dfnNQ9Wo5fkeOgqUlrVWL3+3XEu27FWAn6+eHXChmtQIKzbunsk/Hrses2odG6l/924jH4dDb3y/Qgs375Wfj0O1qgXp2QEXKjiA67Hy6o/f47Vg8njl5+epeefeatP32hLHbYlfpDljntfAZ/+r6HqNtHPtci35bILy8nLl4+OrjtfdrtpNW7k5eniCwzAnoStIErpoyZZ92pV6UDPvG6A1e5I1as5vmnh7n2LjRl/dUUEB/rLW6pHPFmreup3qeW49tY+roXu7tZavj0Nvfr9CExav1f3dz/PAkeB0TZy9RGOn/qAPRtzm6VBwhiyMX62d+/br2/df1eqNW/XcmA809Y3nio3r0q61ru/fXb1vHVZkfUxUhEYNu1MTvpzjrpDhIoeRnhjQTHe+v1QJ6Uc05Z6LNH9DorYnHioc88pXGwofD+xQR+fEhBT5HXf3aKhlO1LdFjNcZyRd3TJGY5fs0IGsXA3rWl9r/sxQwsGjRcat2JOuL3/fV2Rddl6+Ji/braTD2QoJ8NXDXRtoY+JBZeXku/EI4KyF8asKzucTXtfvG7dq+Jj3NfXN54uN69ruPN3Qr4d63fpgkfU1IiM0cti/9AHn83IvPy9Pn7/zmu5+7nWFhkfqlWG3q3nbi1Qj9nhS+PzO3XVx78slSWt+W6zp74/R0OGvqkpIVd351GhVDY/Qvp3bNe6ZYRrx4XRPHQpKacnWfdqdkqEZ9/TX2r0pGjVnqSbe1qvYuBev6qigSn6y1urRzxdp3vpd6tm8rtrF1dA93VrJ1+HQW/NW6oPF63Tfpa09cCQ4lfz8PP008W1d8egoBYVF6JNn71Vc6/YKr1mnyLjsrEytmjtD1eufU7guMLiq+j/4nIKqhSt5zx+a/vITuv3NKe4+BOCsQbuxi+Zv2q2+LeNkjFGL2pE6eCRHSQczi40LOvZtVG6+VU5ennQsm31hgxj5+hT8859bK0KJGYfdFzzOqMUrNistndevIvnx1+Ua0K2jjDFq1aShMg5lKjE1rdi4Vk0aKiqsWrH1NaMj1bheLN9enQWa1w7V7pRM7U3NUm6e1ber/1SXptEnHd+rZYy+WfVn4XKTmiEKD6qkX7YknXQflB91wior6XC2UjJzlGetVuxJ17k1Qk69o6SkQ9lKOpwtSco4kqtDR3MV5M93reXdj78cP5+3bNJQBw9lKiml+Pm8ZZOGigwv4XxePVKN4+pwPj8L7NyyQZE1aiqieox8/fx0XsduWvPb4iJjAitXKXycfeSIzLHXtXb9RqoaHiFJqhFbTzk52crJyXZf8HDJgk17dNmx67Fza0Xo0NFsJR3MKjYuqJKfpL+ux/L/uhzThfVryNdRcD3WvFaEEjKKX8uhfNi/fZOqRseoalQN+fj6qVG7Ltq24pdi436e9pHOv+xq+fgdrwgj3opbAAAgAElEQVSNqtNAQdUKOkLCa9ZRXk62cnl/AydV6iShMeYlY0yIMcbPGPODMSbZGDPo1HtWTIkZmYoOOf5BIyqkspIyiv9RkqShk+bp0pc/VxV/P13aNLbY9pkrt6pDg5plFisA5ySkpKp6xPHpA6pHhCkxufhFJc5+USEB2p9+pHA5MT1L0SGVShxbIzRANasFaum2ZEkF3/kMu6yJXvt6o1tixemrGuBb2EYsSQeyclQ1wK/YuJY1Q/TvSxpoSNtYhQYW3x5bLVA+DqPkw1xklHeJKamqHnn8fB4dGaaEFCp/K6IDKUkKjYgqXA6NiFR6SnKxcQvnTNPwO67VzI/G6co77i+2fdXP81UrrqH8/Gg7Le8SD2YqOqRy4XJUcOUSizYk6e6Pf1T3V79U5Uq+6tak+PXYrJXbdFGDmDKLFafncFqKgsMiC5eDwyJ0OK3o+ztx51YdSk1SXKv2J/09W5ctVmSd+vLl/e0VjMOU+5/yyJlKwh7W2gxJfSXtkdRI0iMnG2yMucMYs8wYs2zCD/GnGeZZ4iSv8djBl2rusKuUnZev+B37i2x7b+Ea+Toc6tOi+Pw4ADzD2uLrDFUkFVJJL2sJL7+kgirCeWv3K//YgGvb19HijUlKOCHJiPKt5Hdx0Vd87f6DGv7dJo3+cas2Jx7SDefXKrI9pJKvBp1fW1OW7znp/ysoP2wJJ3TO5xVUiX+7i6/rdNkVeubdqep/0780d+rEItv+3LVDsz4ar2uHnvQSB+VIiZ/XTjL27UGX6LuHrlBObr7idyQU2fb+orXycRj1PrfuGY8RZ0ZJ5/IT3+A2P18LpryjjtfdcdLfkbLnDy2e+r663Vz8ywEAxznTJ/PXV+l9JH1irU39pw9Z1tp3Jb0rSYc/eb5CfI6eunSTpi/fIklqVjNcCSe0CCdmZCoyOPCk+1by81HnxrU0f+Meta9f8C3V7FXbtGjzHo2/sTsfWAEPmzx7rr749idJUvNGcdqfnFK4bX9yqiLDQz0VGspQQvoRVa8aULgcVTVQiRlHSxzbq2UNjZyxrnC5RWyozqsXpmsujFVlf1/5+RhlZufpzW83lXnccM2BI7lFKgNDA/2UfiS3yJjM7LzCxz//kap+zasXLlfydeiODnX19fr92plWcvcAPG/KrLn6/NsfJUnnNorT/qTj5/OEpNQSp4nA2S80IlIHkhMLlw8kJykkLOKk48/r2E2fjXu1cDktOVHvjXxCgx94UpE16PAprz6L36TpK7ZJkprGhBVpEU48mKmI4Mon21WVfH3UqXEtLdi8R+3r15AkzV69XYs279W4G7txPVaOBYVF6GDq8aldDqYmq0ro8Srx7CNZStnzh7548VFJUmZ6qma98Yz6PzBc0fUa6WBqkma/9Zx63vGIQqOpGAX+iTNJwtnGmI2SsiQNNcZESvKq8olr2zbWtW0bS5IWbd6jqUs3qWfzulqzJ1lBlfwU+bc/SplHc3Q4O0eRwZWVm5evxVv2qnVsQRvEki179eHidXpvSA8FMqcR4HE39OuhG/r1kCTNX7pSU2bPVZ/OF2r1xq0KrhLIRWUFtW5PumLDq6hmtUAlZBxRr5Y19Pgnq4qNqxNRRcGBflq960Dhuiemri583P/8mmpWsyoJwnJuV1qmIoMqKayyn9KzcnVeraqaGL+7yJiQSr7KOFqQODy3RkjhTU18jNFt7eoofleaVu3LcHvsKL3r+/fQ9f0LzucLfluhybPnqk+XDvp941YFV6lc4tyDOPvFNjxHSfv2KGX/PlUNj9SKRT/opoefKTImcd9uRcXUliStW/aLImMKKoUzDx3UO889qn433qm4pi3cHjtK75o2jXVNm7+ux/bqs/hN6tmsjtbuTVFQJf9iRRuZ2Tk6fDRXkcGBys3P15ITrsd+3rpPHy1Zp//d1F2BflyPlWfV6zXWgYS9Sk/ar6Bq4dr823z1/tdjhdsrVa6if739eeHy56MeUafrbld0vUY6cviQZr72H1109RDFNGrmifDhIeW1nbe8c+Zs+Iyk0ZIyrLV5xphMSf3LJqzy7+KGNbV4y14NeGuGAvx89eyADoXbrhv3lT69q6+ycnL14CfzlZ2bp3xr1aZedV11QSNJ0uiv45WTl6e7Js6TVHDzkif7nXz+BJRfk0bdqU7nN1ZEaJC2f/uKnhs/Ux/OWOTpsHAaOrdppYXxq9TzlocUEOCvkQ/eWbjt/+5+XNPfHiVJevn9KZrz08/KOpqtLoPu0VW9uuqeQVdqzaZtunfE68o4lKmfflup/378pb565yVPHQ7+QV6+1ahZ6zTulrZyOKQZy/ZoW+IhDe3eUOv2pGvBhoKqlN6tYvTd6j9P8dtQ3uVb6cvV+3TXRfXkkPTrzjTtP3hUvZtEaXdaltbuP6hO9cPVvEaI8q1VZnaeJi/fI0lqXauq6kdUUWV/H7WNLUgyTVmxR3tpNy/XOrVtrYXxq9TrlgcUUKmSXnjohPP50Mc0feyLkqRX3pusOfN/1pGj2eo66G5d2bOr7hl8ldZs2qb7RrymjIOH9dNvKzRm0uea/e4rnjoc/AMfH19ddeeDGvvsMOXn56v9pZepRmw9zZn8nmIbnKNz212sRXOmadOqZfLx9VVgULAGPfCkJGnRnGlK/nOvvpv6kb6b+pEkaejw1xQcSkK5PLu4YYyWbN2rAWNmKcDPR8/2v7Bw28B3vtYnd/ZRVnauHpo6X9m5+QXXY3WjdeUFDSVJo7+JV05evoZ+fKzyuFa4nrisnUeOBf/M4eOjroPv1vSXn5DNz1ezTj0UXquufpn2kaLqNlL98y486b6r583SgYR9+m3WFP02q+Cuxlc8MkqVQ+gSAkpiSuzvL2mgMSusteedal1JKkq7MUqn2kvbPR0C3OjIl0M9HQLcqPW7iacehAqjS7vang4BbvRaq5xTD0KFMS+71qkHocK4aNl4T4cAN5pU/0ZPhwA3uqt9XUrmSnDhyB/KfR7qlye6lbvX7pSVhMaY6pJqSgo0xrTW8flgQySdfNIHAAAAAAAAwM0ctBu7pDTtxj0l3SyplqRXdTxJmCHpibIJCwAAAAAAAIC7nDJJaK39yBgzSdJAa+1kN8QEAAAAAAAAwI1KdeMSa22+MeZOSSQJAQAAAAAAUG4ZQ7uxKxxOjP3eGPOwMaa2MSbsr58yiwwAAAAAAACAW5SqkvCYW4799+4T1llJcWcuHAAAAAAAAADuVuokobW2XlkGAgAAAAAAAMAzSp0kNMb4SbpLUqdjq+ZLesdam1MGcQEAAAAAAABOM85MrodCzrQbj5PkJ2nsseXBx9bddqaDAgAAAAAAAOA+ziQJ21hrW56w/KMxZvWZDggAAAAAAACAezmTJMwzxtS31m6TJGNMnKS8sgkLAAAAAAAAcJ7DYTwdwlnJmSThI5J+MsZsl2Qk1ZE0pEyiAgAAAAAAAOA2ztzd+AdjTENJjVWQJNxorT1aZpEBAAAAAAAAcAtn7m4cIGmopIslWUmLjDHjrbVHyio4AAAAAAAAwBmGdmOXONNuPFHSQUn/PbY8UNIkSVef6aAAAAAAAAAAuI8zScLGf7u78U/c3RgAAAAAAAA4+zmTJFxpjGlvrf1Vkowx7SQtKZuwAAAAAAAAAOcZQ7uxK5xJEraTdKMxZtex5VhJG4wxayRZa22LMx4dAAAAAAAAgDLnTJKwV5lFAQAAAAAAAMBjnEkSNrTWzjtxhTHmJmvtR2c4JgAAAAAAAMAlDu5u7BKHE2OfNsaMM8ZUMcZEG2NmS+pXVoEBAAAAAAAAcA9nkoSdJW2TtErSYklTrLVXlUlUAAAAAAAAANzGmXbjaiq4eck2SbUk1THGGGutLZPIAAAAAAAAACcZ2o1d4kwl4a+SvrHW9pLURlKMpCVlEhUAAAAAAAAAt3EmSXippBxjzNPW2ixJr0h6rGzCAgAAAAAAAOAuziQJH5fUXtLAY8sHJb16xiMCAAAAAAAA4FbOzEnYzlp7njFmpSRZa9OMMf5lFBcAAAAAAADgNB/mJHSJM5WEOcYYH0lWkowxkZLyyyQqAAAAAAAAAG7jTJLwLUnTJUUZY16QtFjSyDKJCgAAAAAAAIDblLrd2Fo72RizXFI3SUbS5dbaDWUWGQAAAAAAAOAk2o1d48ychLLWbpS0sYxiAQAAAAAAAOABzrQbAwAAAAAAAKiAnKokBAAAAAAAAMoz2o1dQyUhAAAAAAAA4OVIEgIAAAAAAABejnZjAAAAAAAAVBi0G7uGSkIAAAAAAADAy5EkBAAAAAAAALwc7cYAAAAAAACoMGg3dg2VhAAAAAAAAICXc0sloX9cc3c8DcqJI1/28nQIcKOAK8d6OgS4UeKiMZ4OAW6UnWc9HQLcKOeXyZ4OAW5U97wGng4BblSpQQtPhwA3ql6lkqdDAHCWopIQAAAAAAAA8HLMSQgAAAAAAIAKw5c5CV1CJSEAAAAAAADg5UgSAgAAAAAAAF6OdmMAAAAAAABUGD60G7uESkIAAAAAAADAy5EkBAAAAAAAALwc7cYAAAAAAACoMGg3dg2VhAAAAAAAAICXI0kIAAAAAAAAeDnajQEAAAAAAFBh+DioiXMF/2oAAAAAAACAlyNJCAAAAAAAAHg52o0BAAAAAABQYXB3Y9dQSQgAAAAAAAB4OZKEAAAAAAAAgJej3RgAAAAAAAAVBu3GrqGSEAAAAAAAAPByJAkBAAAAAAAAL0eSEAAAAAAAAPByzEkIAAAAAACACoM5CV1DJSEAAAAAAADg5UgSAgAAAAAAAF6OdmMAAAAAAABUGD6GdmNXUEkIAAAAAAAAeDmShAAAAAAAAICXo90YAAAAAAAAFQZ3N3YNlYQAAAAAAACAlyNJCAAAAAAAAHg52o0BAAAAAABQYdBu7BoqCQEAAAAAAAAvR5IQAAAAAAAA8HK0GwMAAAAAAKDC8KXd2CVUEgIAAAAAAABejiQhAAAAAAAA4OVIEgIAAAAAAABejjkJAQAAAAAAUGH4MCehS6gkBAAAAAAAALwcSUIAAAAAAADAy9FuDAAAAAAAgAqDdmPXkCQ8A6y1GvXxLC1avUkBlfz0wu3XqGndmkXGZB3N1kNjJmtPYoocDqMurZrqwWt7eyhiOMtaq5HjJ2ph/GoFVPLXyGF3qlmDesXGvfHhZ5r5wyJlHDqs5dMnFK6PX7NBo975WJt37NKrj92jnh3buTN8nEHvPjNEfTq1VFJqhlpf/bSnw4ELfvl5iV575WXl5+Wr/+WX66YhtxTZnp2dreFP/0cbN2xQ1apV9fyLoxUTE6OcnByNeuF5bVy/XsZh9NDDj+r8Cy6QJOXk5Ojl0S9qxfJlchiH/nX33bqk26WeODycwm+/LNGbr76i/Pw89R3wfxp005Ai21etWK63Xn9V27du0TPPj1LXY6/j/j/36cl/P6z8vHzl5ubqymuu0+VXXuWJQ4ATrLUaPe0nLV6/QwF+vhpxQy81qR1dZExWdo4e+WC2dicfkMPhUOdmcXqgf6fC7d+t3KTx3/wsGaPGMZF68abL3H0YKKXlv/2s9958VXn5+erRd4CuGnRzke0zPp2s77+aKYePj6qGhuq+x59WVPUakqRnht2rzevXqsm5rfT0S697IHqcDq7HKr5NK3/T7AljZPPz1KbbZepyxQ1Ftv/63Uz98u0MORwO+QcE6op/Pazo2nWVmvinXrv/JkXG1JYkxTZqqv+7c5gnDgE4K5AkPAMW/b5JuxKS9fXLj+j3bbs04sPp+uTZe4qNG9K7k9o2ra+c3Fzd+uL/tGj1RnVseY4HIoazFsav1s59+/Xt+69q9catem7MB5r6xnPFxnVp11rX9++u3rcW/cMTExWhUcPu1IQv57grZJSRibOXaOzUH/TBiNs8HQpckJeXp5dffFH/HTtOUdHRunnwDerYubPi4uoXjpk1Y4aCQ4L15cxZmvvdt3r7rTf1woujNWP6NEnSlM8+V2pqqh649x59OOljORwOffD+ewoLC9MX02cqPz9fGenpnjpE/IO8vDy99tJovT5mrCKjonX7TYN0UcfOqhcXVzgmunoNPfH0s/r040lF9g2PiNS49z6Uv7+/MjMzddPAq3Vxp86KiIx092HACYvX79CupDTNfuoWrdn5p57/fJ4mP3RDsXE3XnKB2jaMVU5unm5/+3MtXr9DFzetp52JaXr/+9/00QMDFVI5QCkHMz1wFCiNvLw8vfPaS3ru9TEKj4zWsNtvUtuLOim23vH3d1yjxnrtvYmqFBCgr6d/oQ/HvaVHh4+SJF0xcLCOHj2ib2dO99Qh4DRwPVax5eflaeb/3tStT7+iquGRGvPvf6lJm4sUXbtu4ZhWHS9V+54DJEnr45dozodv65b/vCxJCo+O0f2vvu+J0IGzDnMSngE/rVin/hedL2OMWjaoo4OZWUo6kFFkTGAlf7VtWnAR6ufrqyZ1ayohlYvIs8WPvy7XgG4dZYxRqyYNlXEoU4mpacXGtWrSUFFh1Yqtrxkdqcb1YuUwlDyf7Rav2Ky09MOeDgMuWr9urWrVrq2atWrJz89P3Xv01ML584uMWbhgvi7r20+SdEm3SxW/dKmstdqxfbvatG0rSQoLC1NwcLA2rF8vSZo9a2ZhRaLD4VBoteLnAXjehnVrVbNWLcXULHj9u/XoqcUL5xcZUyMmRg0aNpJxFP2I5OfnJ39/f0lSTna28vOtu8LGafhp7Tb1a9NUxhi1qBujg1lHlZR+qMiYQH8/tW0YK0ny8/VRk1pRSjhwUJI07ZffdV3HVgqpHCBJCg+u7N4DQKlt2bBONWrWVvWYgvd3x27d9dviBUXGtDjvAlUKKHgtGzc7V8mJiYXbWl7QVoGVq7g1Zpw5XI9VbLu3blR49ZoKrx4jXz8/tbz4Eq2PX1JkTMAJ79/sI0ckrru8no/DlPuf8ogk4RmQkJqh6mFVC5ejw6oqITXjpOMzDmdpwcoNatesgTvCwxmQkJKq6hHhhcvVI8KUmFw8SQigfEtMTFR09PFWw6joaCUlJRUZk5SUqKjo6pIkX19fBQUFKf3AATVs1EgL589Xbm6u9u3dq40b1ishYb8OHixIJrwz7m3deP1APf7oI0pJSXHfQaHUkpKSCl9bSYqMilJyUuI/7FFUQsJ+3XT9NbqyXx/dcONNVBGeBRIPHFJ0aHDhcnTVYCX+LUl4oozMI1qwbrvaNSpIGu5MStPOxDTd9MYnGvTaFC3ZsKPMY4ZrUpKSFBF1/PweERmtlOSkk47/fs5Mnd++gztCgxtwPVaxZaQmqWrE8b+5VcMilZFS/P39yzfT9dLQ6/XNpPHqf8t9hetTE/frzYdv0zv/uV871v/ulpiBs1Wpk4TGmIuMMd8bYzYbY7YbY3YYY7aXZXBni5JqCU72xUVuXp4eHTdFN3TvoNpR4SUPQrljS3iRDd9OAWefEt/LfxtSwhveGKN+/QcUtii/9urLOrdlS/n4+CgvN1eJCQlq0bKVJk75ROe2aKG33mA+q3KppJO5Sn8uj46uro+mfKZPp83Ut3O+UirJ4LNAye/nkuTm5euxiXN0fafWqhURemyd1c6kA3rv3mv04k2X6dlP5ioj80iZRgzX2JJe65O8v3/67mtt3bhBVwwcXNZhwU24HqvYSv7zXfwFvrD3/+nRsVPUe/Cd+vHLgmlDQqqF67F3pur+V97TZTcP1advjNCRTLqCgJNxZk7C9yU9KGm5pLxTDTbG3CHpDkka+9hduu3yHi4FWF59Mu9nfTF/qSSpeb1a2n9CqXpCarqiqoWUuN+zE6YpNjpCg3t1dEuccN3k2XP1xbc/SZKaN4rT/uTjF4P7k1MVGR7qqdAAuCgqOkoJCQmFy4kJCYqIKFoNFhUVrcSE/YqOjlZubq4OHTqkkKpVZYzRg8MeLhx325CbVDs2VlVDQxUQEKAuXS+RJHW7tLtmzZzhngOCUyKjopSYsL9wOSkx0aVqwIjISNWNi9PqVSsLb2yC8uPTRSs17Zc1kqRmsdULW4clKSH9oCJDSm4pfW7qXMVGVtOgLucXrosODVKLujXk5+OjWuFVVTcqTLuSDqh5neol/g54TkRklJITj5/fk5MSFBYRUWzcqmW/6fNJH2jkf9+R37EpBHB24nrMe1QNj1T6CZXB6alJCgkr/v7+S4uLLtH0dwu+sPX185evX8F7vVb9xgqrHqPkfbtVqwFzUVZ05bWdt7xzpt043Vr7jbU20Vqb8tfPyQZba9+11l5grb2goiUIJWngpR305fMP6MvnH9Al5zfTrCXLZa3V6q07FVQ5QJGhxf8ovfXFdzqUdUSP3dDPAxHDWTf066Hpb4/S9LdHqduFF2jmD4tkrdWqDVsUXCWwxLkHAZRvTZo20+7du7Rv717l5OTo+7nfqVPnLkXGdOzcWXO+mi1J+vGHebqgTRsZY3QkK0tZWVmSpN9+/VU+Pj6Ki6svY4wu7tRJK5YtkyTFL12qeidMlI/y45ymzbRn9+7C1/+Hud/p4o6dS7VvYkKCjh4pqCA7mJGhNatXK7ZOnbIMFy66rmNrffbojfrs0RvV9dwGmh2/XtZa/f7HPgUFVFJk1aBi+4yZs1iHsrL16P91LbL+khYNFL9ltyQp7VCmdialqlZE1WL7w/MantNU+/bs0v59Be/vRT98r3YXdyoyZtvmTRr78ig9NepVhVYL81CkOFO4HvMetRo0Vsqfe5Sa8Kdyc3K0evGPanpB0ekCkvftKXy8cfmviqhRcHfrQ+kHlJ9XUOOUsn+fUv7cq7DoGPcFD5xlTEltVUUGGHPesYfXSPKRNE3S0b+2W2tXnOpJcn6bUaFn97bW6oWJM7V4zSYF+vtrxG1Xq3lcLUnSlU+9oS+ff0D7Uw/o0gdGqV6NSPn7FRRwDry0g67q0taToZcJn8hang7hjLPWasTYD7V42e8KCPDXyAfvVPNGBUmA/7v7cU1/u+DOeC+/P0VzfvpZiakHFBUWqqt6ddU9g67Umk3b9P/s3XlcVGX7x/HvPQMIKoIL4IbmvqVWlv0qFc0szczqabfssX21xbIyH7fKtEyzzMyyzTZtUdMWU3MvMzVTcct9B1REcGOZ+/cHhCKYzMjMIPN5v1685JxzH+Y6HGfOcM113eexF0foYNphhYQEq1L5CE1791V/HlKRCf3PaH+H4FPjX3lAbVo0UKXIskrYf1CDxkzRR5Pn+zssn0mcP8rfIZyxhQvma8Trw+TKcqlL167qcc+9eved0WrUuLHaxLXVsWPHNOB/fbV+3TqViyinlwYPUbXq1bVr1y49/ujDchiHoqKj9EK//qpSJftN5u7duzTgf32VlpqmyPLl9b/+A1S5ShU/H+mZS88qeZfv3xYu0JvDh8nlcqlzl2vV/e579f6776hho8Zq1SZOa1bH64XevZR68KBCQkqpQsWKGj/ha/3x+yKNGjlcRkZWVv+56RZde/1//H04Rarcb5/5O4QiZ63VK1/P0sI1WxQaEqxBt1+lJjWyqwBvfvUTTezdXQkHUnVl/7GqFVNBIUFOSdKtrc/TDZc0k7VWwybP1a9rNsvhcOjeKy9WpwtKRvXJ1gtu9XcIRW7Jbwv1/pvD5XJl6YrO1+rm7nfrs/fHqG7DRrq4VZz+98TD2rJpoypUzG4xjYqprL5DhkuSnnvkPu3YukVHjxxReESEHnu2ry64+BJ/Hk6Rqr35F3+H4FX8PZbXtDIX+zuEIrd26SJN+3CUXC6XLry8ky6/8U79/MUHql63gRpfdJm+G/eWNqxYKmeQU2FlwtX13scVU6OWVv42VzO+/FAOp1MOh0NX3NJDjS8qWfORXn9uFUrmCjBoxrpi/0a2X4cGxe7cFSZJOPtfNltr7eWne5CSniREXiUxSYhTC7QkYaArCUlCFF5JTBLi1EpikhCnVhKThDi1kp4kRF4lMUmIUyNJWLCXZ60v9m9kX2hfv9idu9POSWitbSdJxpja1to8NyoxxtBPBQAAAAAAAJzl3JmT8OsC1n1VVIEAAAAAAAAA8I/TVhIaYxpKaiIpwhhzwwmbykkK9VZgAAAAAAAAAHzjtElCSQ0kXSMpUtKJt4FKlXSfN4ICAAAAAAAAPOF0FLvp/s4KhZmTcIqkKcaYS6y1v/kgJgAAAAAAAAA+VJh247ck2Zzvbzt5u7W2pxfiAgAAAAAAAOAjhWk3XuL1KAAAAAAAAIAiQLuxZwrTbvyxLwIBAAAAAAAA4B+FqSSUJBljoiQ9K6mxTrirsbX2ci/EBQAAAAAAAMBHCp0klPSZpAmSOkt6UNJdkpK8ERQAAAAAAADgCdqNPeNwY2xFa+04SRnW2rnW2rsl/Z+X4gIAAAAAAADgI+5UEmbk/LvbGNNZ0i5J1Ys+JAAAAAAAAAC+5E6S8CVjTISkXpLeklRO0pNeiQoAAAAAAADwAO3Gnil0ktBaOy3n2xRJ7bwTDgAAAAAAAABfK/SchMaY+saYWcaYVTnLzYwxfb0XGgAAAAAAAABfcKfd+D1Jz0h6V5KstSuMMZ9LeskbgQEAAAAAAADuot3YM+7c3bi0tXbxSesyizIYAAAAAAAAAL7nTpJwrzGmjiQrScaYGyXt9kpUAAAAAAAAAHzGnXbjRySNldTQGLNT0mZJ3bwSFQAAAAAAAOABp6Hd2BPuJAl3SvpQ0mxJFSQdlHSXpEFeiAsAAAAAAACAj7iTJJwi6YCkZZJ2eSccAAAAAAAAAL7mTpKwurW2o9ciAQAAAAAAAOAX7iQJfzXGNLXWrvRaNAAAAAAAAMAZcDAnoUdOmyQ0xqxU9h2NgyT1MMZsknRMkpFkrbXNvBsiAAAAAAAAAG8qTCXhNV6PAgAAAAAAAIDfnDZJaK3d6otAAAAAAAAAgDPlLAHdxsaYjpJGSnJKet9aO+QU426U9JWki6y1S87kMR1nsjMAAAAAAACAomOMcUp6W1InSY0l3WaMabwyLXoAACAASURBVFzAuHBJPSX9XhSPS5IQAAAAAAAAKD5aStpgrd1krU2X9KWkrgWMe1HSq5KOFsWDunN3YwAAAAAAAKBYczjO+n7japK2n7C8Q9LFJw4wxpwvKdZaO80Y83RRPCiVhAAAAAAAAIAPGWPuN8YsOeHr/hM3F7CLPWFfh6QRknoVZUxUEgIAAAAAAAA+ZK0dK2nsKTbvkBR7wnJ1SbtOWA6XdK6kOcYYSaos6TtjzLVncvMSkoQAAAAAAAAoMZzmrG83/kNSPWNMLUk7Jd0q6fZ/NlprUyRV+mfZGDNH0tPc3RgAAAAAAAAoIay1mZIelTRd0hpJE6218caYQcaYa731uFQSAgAAAAAAAMWItfYHST+ctK7fKca2LYrHJEkIAAAAAACAEsNx9rcb+wXtxgAAAAAAAECAI0kIAAAAAAAABDiShAAAAAAAAECAY05CAAAAAAAAlBhOpiT0CJWEAAAAAAAAQIAjSQgAAAAAAAAEOJ+0GzsrVfXFw6CYOH9sor9DgA8lzh/l7xDgQ9GtH/V3CPChnXN5fgcUh9PfEcCHaoYH+zsE+JCjTLi/Q4APtakZ4e8QAL9zOOg39gSVhAAAAAAAAECAI0kIAAAAAAAABDjubgwAAAAAAIASw2FoN/YElYQAAAAAAABAgCNJCAAAAAAAAAQ42o0BAAAAAABQYjjpNvYIlYQAAAAAAABAgCNJCAAAAAAAAAQ42o0BAAAAAABQYnB3Y89QSQgAAAAAAAAEOJKEAAAAAAAAQICj3RgAAAAAAAAlhtNBu7EnqCQEAAAAAAAAAhxJQgAAAAAAACDAkSQEAAAAAAAAAhxzEgIAAAAAAKDEcBjmJPQElYQAAAAAAABAgCNJCAAAAAAAAAQ42o0BAAAAAABQYjjpNvYIlYQAAAAAAABAgCNJCAAAAAAAAAQ42o0BAAAAAABQYnB3Y89QSQgAAAAAAAAEOJKEAAAAAAAAQICj3RgAAAAAAAAlhtNBu7EnqCQEAAAAAAAAAhxJQgAAAAAAACDA0W4MAAAAAACAEoNuY89QSQgAAAAAAAAEOJKEAAAAAAAAQIAjSQgAAAAAAAAEOOYkBAAAAAAAQInhNExK6AkqCQEAAAAAAIAAR5IQAAAAAAAACHC0GwMAAAAAAKDEcNBu7BEqCQEAAAAAAIAAR5IQAAAAAAAACHC0GwMAAAAAAKDEcFIS5xF+bQAAAAAAAECAI0kIAAAAAAAABDjajT1krdXgd8dr3h9/KbRUKQ1+6n41qXtOvnFvfPyVpsxaoINph7T02/dz13/5/Sx9Pm2mnE6HSoeGamDPu1W3RjUfHgHccWn9Snq2S2M5jNGkP7brg7mb8mx/+ppGuqh2RUlSWLBT5cuGqPXAGbnby5QK0uSn2uiX+D165bvVPo0dp/fbrws1fNhrcmW5dO111+muHnfn2Z6enq6B/f6ntWvWKCIiQi8NGaqqVasqIyNDr7z8ktauXi3jMHrq6d5qceGFkqSMjAy9NnSIli1dIodx6MFHHtHl7a/wx+HhDIzt30NXt2mupP0Hdf5N/fwdDorAol8XauTrr8nlcumartfpzv/mfb4vX7ZUbw4fpo0b/taAl19Ru/YdJEl/r1unYUNf1qG0Q3I6nere4x61v/IqfxwC3GCt1dBvZmlB/CaFhgTrxTs6qVFs5TxjjqRn6JlxU7R97wE5HEZx59bVE13jJElTFq3UiClzFB0RLkm6tc35uuHS5j4/DpzawoULNfTVV+VyuXT99dfrnrvzX8Nf6NtXa3Ku4a8OHapq1app586duv6GG3ROzZqSpKbNmul/ffvm2bfn449rx44d+vabb3x2PCg8a60Gf/CV5i2LV1hIsAY/1l2Na9fIN+6Nz6bou7m/K+XQES39bESebT8uXKq3J34vI6OG51TTa0/enW9/FA+Lfl2oN4a9piyXS12uu07dT7p+/7lsqUa+nn39HvjyK7r8iuzr9/p16/TakJd1+NAhORxO3XX3PbqC63dA4O7GniFJ6KF5S/7S1p0J+un9Yfpr3UYNGvWhJrwxMN+4thefr9u7dFCne5/Os/6adpfq1s7tJUm/LFqmoe99pvde7O2T2OEeh5H6dG2iB8YtVkLKUX3+6GWasyZRmxLTcscMm7Ym9/vbLq2phlXL5fkZj1xZT0s27/dZzCi8rKwsvTZkiN4a/Y6iY2L03zu7qXVcnGrXrpM75rvJkxVeLlzfTPlOP0//SW+/OVIvDxmqyZO+lSR9PvEr7d+/X0889qg+Gv+pHA6HPhz3vipUqKCvJ02Ry+XSwZQUfx0izsAnUxdq9IRZ+vDFe/0dCopAVlaWhr86RCNGZT/f772rm1q1iVOtE57vMZWrqE//gfri00/y7FsqNFR9B7yo2Bo1tTcpUffc2U0tL7lU4eHhvj4MuGHB6k3alpisqf3u08otu/XShBn67Ok7843r3v4itaxfUxmZWbrvrQlaEL9JrZrUliRdeX5D9bm5g69DRyFkZWVp8Cuv6N0xYxQTE6Pbu3VT27g41alz/Dk9adIklStXTtOmTtWPP/2kN0aO1GuvvipJql69uiZOnFjgz545a5ZKh4X55DjgmXnL4rV1d6J+GjVAK/7eooFjv9SEIfn/nmp3UTN1u7qtOj46IM/6LbsS9d6k6frs5acVUba09qWk+ihyuCsrK0vDhg7RyLezr9/3dO+m1iddvytXrqK+Awbq8/F5r9+hoaHqNzD7+p2UlKi77+imi7l+A6dEu7GHflm0TF3bt5IxRuc1rKuDhw4rcf+BfOPOa1hX0RUi860vW/r4m44jR4/JiCx3cXVubKS27zusnfuPKDPL6qe/dqtt45hTju/YvKp+XL47d7lRtXKqWLaUfvs7yRfhwk2r41epemysqlWvruDgYHW48irNmzMnz5h5c+eo8zVdJEmXt79CfyxeLGutNm/apItatpQkVahQQeHh4VqzOrtSdOp3U3IrEh0OhyLLl/fdQaHILFi2Xskph/wdBorImpOe71d0uEoL5s7JM6ZK1aqqW6++HCbvW6QaNWsqtkZ2xVGlqGhFViivA8l8+FPczV65QV1aNpExRs1qVVXqkaNKSknLMyYsJFgt62ef2+AgpxrFxijhAMmCs8GqVasUGxur6jnP6Y5XXaU5J13DZ8+Zo2u7ZF/DO1xxhRbnXMP/zeHDhzV+/Hjdd9993godReCXP1aoa9zFMsaoef1aSj10WEnJ+T+UbV6/lqLKR+Rb//XMBbq9Y5wiypaWJFWMIGlUXJ38fv2KK6/S/FNdvx2nvn5HRUWrPNdv4F8VOklojKljjCmV831bY0xPY0z+7FeASNibrMpRFXKXK1eqoMS97r3YfDZ1hq68u5eGffCl+jyY/1NtFA/R5UK1J+Vo7nJiyhHFlCtV4NgqkaGqVj5MizfulSQZI/Xq3EjDf1jrk1jhvsTERMXEHE/6RsfEKCkpb0I3KSlR0THZ7WlBQUEqW7asUg4cUL369TVvzhxlZmZq186dWrtmtRIS9ig1NfuPy3ffeVvdb79Nz/d+Rvv27fPdQQEoUPZz+fjzPaqA53thrI5fpcyMTFWrHluU4cELEg+kKqb88er+mMhwJf5LtdDBw0c1d9UGXdygZu66WX+t142vfKhe4yZrT/JBr8YL9yQmJqpy5ePt49ExMUpITDzlmH+u4QcOZH+wv3PnTt18yy26+557tGzZstx93n77bXXv3l2hoaE+OAp4KnH/AVWudPxD2JiK5ZWwL3/Rxqls2ZWoLbsS1K3PMN363Kua/2e8N8JEEUg66f16VHSMkhI9uH6vWqUMrt8Bw2lMsf8qjtypJPxGUpYxpq6kcZJqSfrcK1GdBazyfwJp3DzJ3bp00M8fvK5ePW7RmC+nFFVoKGIFndZTff7csXlVzVy1R66cAbf8X00tWJukhBOSjChmCjiZJ5/zgioOjDHqcm3X3Bbl4a+/pqbNm8vpdCorM1OJCQlq1vw8ffL5F2rarJnefGNEvp8BwLcKKh5y9/3Z3r1JerFfXz3fb0C+agUUQwWd81N0b2RmufTcR1N1e1wLVa+U/Tl4XNO6+nHAA/r6+R66uEFN9R3/gzejhZtOdX0uzJioqChN/+knTZwwQU/36qXnnn9eaWlpWrt2rbZt3672l1/utbhRNApz/v9NlsulrbuT9NGgJzXsybvVb/RnOnjocFGGCC/y5Po9qF9fvdCf6zfwb9yZk9Blrc00xlwv6Q1r7VvGmD9PNdgYc7+k+yXpnZee0/23Xn+GofrfZ1Nn6OvpcyRJ59arrT1JxysH9+zdr6iKnrUTXh33fxr49kdFECG8ISHlqCpHHP8kOToiTIkHjxU4tmPzKho8+finkM1qROqCWhV08yU1VDokSMFOo8PpWRr50zqvx43CiY6JVkJCQu5yYkKCKlWKyjsmOkaJCXsUExOjzMxMpaWlqVxEhIwxerLX8flG7+1xl2Jr1FBEZKRCQ0PVtl32Hxjtr+ig76ZM9s0BATil6OhoJZ7wfE8q4Pn+bw6lpan3Ez1130OP6NymzbwRIorAl/OW6dtfV0iSmtSorIQTqv8SDqQqKqJsgfsN+nK6akSX1x3tLsxdF1nm+PQw/7m0uUZOmeulqOGJmJgY7dmzJ3c5MSFB0VFRBY458RoekXMNDwkJkSQ1btxYsdWra+vWrYqPj9eaNWvUqVMnZWZlaf/+/brnnns0btw4nx4bCvb5j3P11cyFkqSmdWtqz97k3G0J+5IVXSF/W/GpxFSMVPN6tRQc5FT1mEo6p1qMtu5OVNMCbkYJ/4qKzvt+PSkxQZWi3Lt+P/14T93/MNdv4HTcSaFnGGNuk3SXpGk564JPNdhaO9Zae6G19sKSkCCUsiv/Jo16WZNGvaz2l7TQlFkLZK3V8rUbFF6mdIFzD57Klp3H39DM/WO5alat/C+j4U/xO1JUo2IZVSsfpiCnUcfmVTR3dUK+cTUrlVF4WLD+2na8zaHPhL/UcchsXT10job/sEbTlu0kQVjMNGrcRNu3b9OunTuVkZGhGT9PV5u4tnnGtI6L0/fTpkqSfpk1UxdedJGMMTp65IiOHDkiSfp90SI5nU7Vrl1Hxhi1atNGy5YskST9sXixatWq7dPjApBfw8ZNtH3b8ef7zBnTdVmbtoXaNyMjQ32e6aWOV1+Te8dEFE+3trlAE5/7ryY+91+1a1ZPUxfHy1qrFZt3qWxoqQKThKOmzVfakWPqfUP7POtPnL9wzsoNqlW5otfjR+E1adJE27Zt046c5/RP06crLi4uz5i2cXH6bmr2NXzGzJlqmXMN379/v7KysiRJO3bs0NZt21S9enXdfPPNmjljhn788Ud99OGHqlmzJgnCYuT2TnGa9HofTXq9j9q3bKYpc3+XtVZ/rd+s8NJhBc49eCrtWzbX4vj1kqTkg2nauitBsTGVvBU6zkCjxk2044T36zN/nq5Wbly/n3umlzp15voNFIY7lYQ9JD0o6WVr7WZjTC1Jn3onrOIv7qLmmvfHcl11z9MKLRWiwU8en9j4+kdf0KRRL0uSXhv3hb6f85uOHEtX2zt76sar2urRO27Q51Nn6Nfl8QoOcqpc2TJ6pdf9/joUnEaWy+qV7+L1zt0t5XBIk5fs0MbEND3coZ7id6Ro7prsuW86nVdV0//afZqfhuImKChIT/d+Vj0ffViuLJe6dO2q2nXq6N13RqtR48ZqE9dW13a9TgP+11f/6XqtykWU00uDh0iS9icn6/FHH5bDOBQVHaUBL76U+3Mf7fm4Bvyvr0a8PkyR5cvrf/0H+OkIcSbGv/KA2rRooEqRZbXpp2EaNGaKPpo8399hwUNBQUF6qvezeqpn9vO987XZz/f3x4xWw0aN1SqurdbEx6tP76eUevCgFi6Yp3HvjtGnE7/RLzN+1vI/lykl5YB+mPadJOmF/oNUr0EDPx8V/k3rJrW1YPUmXTPoPYUGB2nQHZ1yt9085CNNfO6/SkhO1XvTf1OtmAq69dWPJUm3tjlfN1zaXJ/PXao5KzcoyOFQuTKherHb1f46FBQgKChIzz/3nB566CG5XC5d17Wr6tatq7dHj1aTxo3Vtm1bXX/99XrhhRd0TZcuKleunF4dOlSStGzZMr09erSCgoLkcDjUt29fRUQUPsEE/2tzwbmatyxeHR/pr9BSIXr5keNzvF/fa7Amvd5HkjTsk2/1/fwlOnosXe3u66P/XHGpHr3lGrU6r7F+Xb5G1zw+SE6HQ093v0GR4QVXGsO/goKC9NQzz+rJxx5WVpZL1+Rcv9/LuX63jmur1fHxev6Z7Ov3gvnzNG7sGH028RvNmvGzli9bpoMnXb/rc/0u8RzFdM6/4s6c7u5euQONedxaO/J06wri2ri4cA+CEuH89/b6OwT40Ny+bf0dAnwouvWj/g4BPrRz7ih/hwAfCl/0hb9DgC+1vt3fEcCHgjf+6u8Q4EMHal7i7xDgQxXDS5MNK8DS7QeKfR6qRWxksTt37rQb31XAuv8WURwAAAAAAAAA/OS07cY58xDeLqm2Mea7EzaFS9rnrcAAAAAAAAAAdzm5ibVHCjMn4a+SdkuqJOn1E9anSlrhjaAAAAAAAAAA+M5pk4TW2q3GmB2SDllr5/ogJgAAAAAAAAA+VKi7G1trs4wxh40xEdbaFG8HBQAAAAAAAHiCuxt7plBJwhxHJa00xsyQdOifldbankUeFQAAAAAAAACfcSdJ+H3OFwAAAAAAAIASpNBJQmvtx8aYEEn1c1ats9ZmeCcsAAAAAAAAwH10G3um0ElCY0xbSR9L2iLJSIo1xtxlrZ3nndAAAAAAAAAA+II77cavS7rSWrtOkowx9SV9IamFNwIDAAAAAAAA4BvuJAmD/0kQSpK1dr0xJtgLMQEAAAAAAAAecYh+Y0+4kyRcYowZJ2l8znI3SUuLPiQAAAAAAAAAvuROkvAhSY9I6qnsOQnnSRrtjaAAAAAAAAAA+I47dzc+ZowZJWmWJJey726c7rXIAAAAAAAAADdxd2PPuHN3486SxkjaqOxKwlrGmAestT96KzgAAAAAAAAA3ufu3Y3bWWs3SJIxpo6k7yWRJAQAAAAAAADOYg43xib+kyDMsUlSYhHHAwAAAAAAAMDH3KkkjDfG/CBpoiQr6SZJfxhjbpAka+23XogPAAAAAAAAKDQHcxJ6xJ0kYaikBElxOctJkipI6qLspCFJQgAAAAAAAOAs5M7djXt4MxAAAAAAAAAA/uHO3Y1rSXpM0jkn7metvbbowwIAAAAAAADcZ2g39og77caTJY2TNFWSyzvhAAAAAAAAAPA1d5KER621b3otEgAAAAAAAAB+4U6ScKQxpr+knyUd+2eltXZZkUcFAAAAAAAAeMAh+o094U6SsKmkOyVdruPtxjZnGQAAAAAAAMBZyp0k4fWSaltr070VDAAAAAAAAADfcydJ+JekSEmJXooFAAAAAAAAOCPc3dgz7iQJYyStNcb8obxzEl5b5FEBAAAAAAAA8Bl3koT9vRYFAAAAAAAAAL8pdJLQWjvXm4EAAAAAAAAAZ8pBu7FHTpskNMYssNa2MsakKvtuxrmbJFlrbTmvRQcAAAAAAADA606bJLTWtsr5N9z74QAAAAAAAADwNYe/AwAAAAAAAADgX+7cuAQAAAAAAAAo1piS0DNUEgIAAAAAAAABjiQhAAAAAAAAEOBoNwYAAAAAAECJ4TA0HHuCSkIAAAAAAAAgwJEkBAAAAAAAAAIc7cYAAAAAAAAoMeg29oxPkoSr+w30xcOgmGh74xB/hwAfSs+y/g4BPrRz7ih/hwAfqhb3qL9DgA8d+aKHv0OAD1394TJ/hwAfGrnsLX+HAB9qncTzO5AkTXnG3yGgBKHdGAAAAAAAAAhwtBsDAAAAAACgxKAizjP83gAAAAAAAIAAR5IQAAAAAAAACHC0GwMAAAAAAKDEMNze2CNUEgIAAAAAAAABjiQhAAAAAAAAEOBoNwYAAAAAAECJ4aDb2CNUEgIAAAAAAAABjiQhAAAAAAAAEOBIEgIAAAAAAAABjjkJAQAAAAAAUGIY5iT0CJWEAAAAAAAAQIAjSQgAAAAAAAAEONqNAQAAAAAAUGJQEecZfm8AAAAAAABAgCNJCAAAAAAAAAQ42o0BAAAAAABQYhhub+wRKgkBAAAAAACAAEeSEAAAAAAAAAhwtBsDAAAAAACgxHDQbewRKgkBAAAAAACAAEeSEAAAAAAAAAhwtBsDAAAAAACgxKDb2DNUEgIAAAAAAAABjiQhAAAAAAAAEOBIEgIAAAAAAAABjjkJAQAAAAAAUGI4mJTQI1QSAgAAAAAAAAGOJCEAAAAAAAAQ4Gg3BgAAAAAAQIlhDP3GnqCSEAAAAAAAAAhwJAkBAAAAAACAAEe7MQAAAAAAAEoM7m7sGSoJAQAAAAAAgABHkhAAAAAAAAAIcLQbAwAAAAAAoMSg29gzVBICAAAAAAAAAY4kIQAAAAAAABDgaDcGAAAAAABAieEwNBx7giThGajS/QGVbX6hbPox7Xh3hI5u2ZhvTK0XXlFQZAW5MtIlSVuG9FXWwRRV7HSdyre7SsrKUubBFO187w1l7E3y9SGgkBpGl9UNzarKYaRFW5M1c33ec9WyRqS6nltFB45kSJLmb9qnRVuTVS0iVDedV02hQQ5Za/XzuiT9uTPFH4cAN/z+20KNfH2YXK4sXdP1et1xV48825cvW6o3R7yuTRv+Vv+XXlG79ldIkvbs3qUXnn1ariyXMjMz9Z+bb9V1/7nRH4cANyz6daFGvv6aXC6Xrul6ne787915ti9ftlRvDh+mjRv+1oCXX1G79h0kSX+vW6dhQ1/WobRDcjqd6t7jHrW/8ip/HAKKyNj+PXR1m+ZK2n9Q59/Uz9/hoAhYazX4vS80b+lKhZUK0eDH71bjOjXzjXtj/Lf6bvZvSjl0WEsnvJ27ftKshRr20VeKrlhektTt6na68co2Posf7rkwNlIPtqotp0P6cXWCJv65M9+YNnUq6o6LakiSNu09pCEz10uSXr6msRrGhCt+90H1+2GNT+NG0Yi+7V6VbdpCrvRj2v3Bmzq2bVO+MTWeeUnOiPKy6dl/m20fMUBZqbw3P9tcfv45evm+9nI6jD6dsUJvfrM4z/bqUeU08rGOqhhRWgdSj+ihEd9r9740P0ULnF1IEnqobPMLFVK5qv7udZ/C6jZQ1R6PaFP/pwocu330azq6eUOedUe3btLGvk/Iph9ThfZXq/Jtd2v7W0N9ETrcZCTd1LyqRi/crANHMtWrXR2t3H1QCanH8oxbtiNF36zYlWddepZLny3ZrqRD6SoXGqSn29XV2sRUHclw+fAI4I6srCwNf3WoRowarajoGN131x26rHWcatWunTsmpnIV9ek3QF9+Oj7PvhUrRemd9z9SSEiIDh8+rLtuu0mt2sSpUlSUrw8DhZR9vodoxKh3FB0To3vv6qZWbeJUq3ad3DExlauoT/+B+uLTT/LsWyo0VH0HvKjYGjW1NylR99zZTS0vuVTh4eG+PgwUkU+mLtToCbP04Yv3+jsUFJF5S1dq6+5E/TRmsFas36SB73yqCcNeyDeuXcvm6tb5cnV8KP+2Tq0uUt8HuvkiXJwBh5EeaVNbz0+N1960dL11Y3Mt2rJf25KP5I6pGhGqWy6orqcmrVDasSxFhAXnbvvqz50qFeRQ5yaV/RE+zlCZpi0UEl1Fm/o8pNDa9VX5jge1dXDvAsfufm+4jm7NX9yBs4PDYTTkgQ66qf9E7dqXqp+H3amfFm/U+u37cscM7NFWE2fHa8LseLVqWkN972yjR974wY9RA2cP5iT0ULkW/6cD83+RJB3ZsE7O0mUUFFm+0PsfWr1CNj07yXR4w1oFVajklThx5mpWKK2kQ+nadzhDWdZq2Y4UNa1SrlD7JqWlK+lQ9ieVB49mKu1YpsqGkJsvztbEr1K16tVVtVp1BQcHq/2VV2nBvDl5xlSpWlV169WXceR9CQ0ODlZISIgkKSM9XS6X9VXY8NCa+FWqHhuratWzz/cVHa7Sgrlz8oz553w7TN7zXaNmTcXWyK5IqhQVrcgK5XUgeb+vQocXLFi2Xskph/wdBorQL4uXq2u7S2SMUfMGdZR66LCS9h/IN655gzqKqhDphwhRVBpEh2tXylHtOXhMmS6rORuSdEmtCnnGdGoco6mr9ijtWJYkKSWnA0SSlu9M0ZGMLJ/GjKJT9ryWSvltjiTp6Kb1cpQuI2dE4f82w9njgnpVtGVPsrYmpCgj06XJ89eqU8u6ecbUj62oeSu2SpIWrNymThfXLehHASgA2QoPBVWoqIx9x1tOM/bvVVD5iso8kJxvbPUHnpR1uXRw8UIlTf4y3/byba9U2l9LvBovPBcRGpTbRixJB45kqGb50vnGNa9WTnUrlVZiWromrdydZx9JqlE+TE6H0d6cpCGKp6SkJEXHHK8iiIqO1pr4VYXePyFhj3o/2VM7t+/Qwz0fp4qwmEtKSlR0TEzuclRMjFavKvz5/sfq+FXKzMhUteqxRRkegDOUuO+AKlc6niiKqVReCfsOuJUQ/Pm3ZVoSv17nVK2sZ++5RVWiKpx+J/hcxTIhSko7/h5rb1q6GsbkreyuHhEmSRp+fVM5jNGnf2zTku35k8Y4+wRHVlDm/r25y5nJ+xQcWUFZKfn/Nqvco6fkcil12W/aN22iL8NEEahSsax27k3NXd61L1Ut6lfJMyZ+c6K6XFJfY6ctU+f/q6fw0qVUPjxUyalHfR0u/IgpCT1T6EpCY0x9Y8wsY8yqnOVmxpi+3guteDMq4H9cAUVD20cP04bnHtHmQb1VpmETRba6PM/2iMvaKax2Pe2d9o2XIsWZKvi1Je/JXrUnVQOnr9PQXzZofWKaurWonmd7uVJBuqNFrD5fuqOg/yYoTmxBZ6jwV5iYmMr6+POJY1kfvAAAIABJREFU+vLbKfrp+2nav2/f6XeC3xR0ut19Q7F3b5Je7NdXz/cbIIeDAn2gOLEFPMndeY63u6i5Zr43RJPfHKj/a95IfUZ+UITRoSgVdF5PPv9Oh1G1iDA9M2WVXpmxTk+0q6syIU4fRQivKuA/QEHv6Ha9N1xbBjyubUOfV+l6jVXukrZeDw1Fq6CX8JNf6vt/NEeXnBurX0Z016XnxmrX3lRlZjHdE1AY7lQSvifpGUnvSpK1doUx5nNJLxU02Bhzv6T7Jalfy3N1U90aZxiq/1Xo0Fnl23WUJB3ZtF7BFY9XCAVXqKTMA/mTAZnJ2etcR4/owK9zFVanvg4syG5TLtPkPEV1vUWbX3pWNjPTB0cATxw4mqnIE+asiQwLVsrRvOfrcPrx9pRft+xXl3OPV6KVCnLo/kvP0Q+r92jrCfPioHiKio5WYsKe3OWkxESPqgErRUXpnNq19dfyP3NvbILiJzo6WokJCbnLSQkJqlSp8Of7UFqaej/RU/c99IjObdrMGyECcNPn3/+ir2bMlyQ1rXuO9uw9Pg1Awt5kRbtRRRhZrmzu9zdd2UbDP+FD3eJqb1q6osqG5C5XKhuifYfzdm/sPZSuNXtSleWySkg9ph0HjqhaZJjWJ3JDg7NRZLtOimx9pSTp6Ja/80zflN3hlX8KkH/WuY4d1cHf5ymsVj0dzGlTxtlh1740Vat0vEq4asVw7dmf9zmcsP+QegyZIkkqExqsay6pr9TDdHMBheFOyUNpa+3ik9adMrNlrR1rrb3QWnthSUgQStL+Gd9rY5/HtLHPYzq4ZJEiW2dXBYbVbaCsI4fytxo7HHKWzZm7zulU+PkX6eiO7LkRQmvWVrV7HtW21wcp6yB31CrOtiUfVlTZUqpQOlhOY3RB9Qit2n0wz5hypY7n25tWKZd7UxOnMbr34pr6Y1uylu/Kuw+Kp4aNm2jH9u3atXOnMjIyNOvn6WrVOq5Q+yYmJOjY0ew2htSDB7Xyr79Uo2b+u2ii+GjYuIm2b9uWe75nzpiuy9q0LdS+GRkZ6vNML3W8+hpdfkUH7wYKoNBu73y5Jr3RX5Pe6K/2/3e+psz+TdZa/bVuo8LLhLnVanzi/IWzFy9X7epV/mU0/GldYqqqRYQpJryUghxGbetGadHmvEmiXzftU/NqEZKkcqFBqh4Zpt0ptB+erQ7M/lFbBj2pLYOeVOqfvysipyowtHZ9uY4cyt9q7HDIWTYnueR0qkyzC3Vs5zbfBo0z9uffu1WrSnnViI5QcJBD17VuqJ8W571JaIXwsNzi0sdvvFifz1rph0jhb8baYv9VHLlTSbjXGFNHOZXbxpgbJe32SlRngbTlfyj8vAtVf/j7cqUf0453R+RuqzP4LW3s85hMcLDOee5FGadTcjiUtmq5kn+ZLkmqfPs9coSGKvbx5yVJGXuTtG34IL8cC/6dy0rf/LVLD11WSw5Ji7Yma0/qMXVqFK3tyUe0ak+q2tSpqHOrlJPLWh1Oz9JnS3dIks6vHqE6lcqodIhTLWtkT578+bId2skb0mIrKChITz7zrHr1fEQul0udu1yrWnXq6P1331HDRo3Vqk2c1qyO1wu9eyn14EH9On+ePhg7RuMnfK2tWzZr1MjhMjKysrrtjjtVp249fx8S/kVQUJCe6v2snur5sFxZLnW+tqtq16mj98eMzj7fcW21Jj5efXo/pdSDB7VwwTyNe3eMPp34jX6Z8bOW/7lMKSkH9MO07yRJL/QfpHoNGvj5qOCp8a88oDYtGqhSZFlt+mmYBo2Zoo8mz/d3WDgDbVo01bwlK9XxwT4KLRWilx/rkbvt+icGatIb/SVJwz76St/PW6yjx9LV7u5n9J8OrfTobV01ftoszV78l4KcDkWULaPBj/c41UPBz1xWenv+Jg3u0kQOI/28NlFbk4+o+0U1tD4pTYu27NeS7Qd0QWykxt56vlzW6r1ftyj1WHbNw+vXnavq5UsrLNihT7tfqBGzN2gp8xWeNQ6tXKqyTVuo9uAxcqUf054P38zddk6/Edoy6EmZoGDFPjlAcjpljEOH1vylA/Nm+C9oeCTLZfX82JmaOOBGORwOfTFrpdZt36dnb79Myzfs0fTFG3VZ01j1vbONrLX6bfUOPTtmpr/DBs4apqC5WgocaExtSWMlXSopWdJmSXdYa7ecbt9V3ToXzxQpvOK9G4f4OwT40AuX1/Z3CPAhwwzAAaVa3KP+DgE+dOQLEmCB5OpfmEM1kIxc9pq/Q4APtU66zN8hwIeSpjzDG/QCHD1ypNjnoULDworduSt0JaG1dpOkK4wxZSQ5rLWpp9sHAAAAAAAA8CnLzWo8UegkoTEmUlJ3SedICvqnmsRa29MrkQEAAAAAAADwCXfmJPxB0iJJKyWRkgUAAAAAAABKCHeShKHW2qe8FgkAAAAAAABwhgztxh5xZ8bi8caY+4wxVYwxFf758lpkAAAAAAAAAHzCnUrCdEmvSXpB0j93ibGSuLUpAAAAAAAAcBZzJ0n4lKS61tq93goGAAAAAAAAOCO0G3vEnXbjeEmHvRUIAAAAAAAAAP9wp5IwS9JyY8xsScf+WWmt7VnkUQEAAAAAAADwGXeShJNzvgAAAAAAAIDiydrTj0E+hU4SWms/NsaESKqfs2qdtTbDO2EBAAAAAAAA8JVCJwmNMW0lfSxpiyQjKdYYc5e1dp53QgMAAAAAAADgC+60G78u6Upr7TpJMsbUl/SFpBbeCAwAAAAAAACAb7iTJAz+J0EoSdba9caYYC/EBAAAAAAAAHjGuvwdwVnJnSThEmPMOEnjc5a7SVpa9CEBAAAAAAAA8CV3koQPSXpEUk9lz0k4T9JobwQFAAAAAAAAwHfcSRIGSRpprR0uScYYp6RSXokKAAAAAAAA8ICh3dgjDjfGzpIUdsJymKSZRRsOAAAAAAAAENiMMR2NMeuMMRuMMc8VsL2UMWZCzvbfjTHnnOljupMkDLXWpv2zkPN96TMNAAAAAAAAAEC2nO7dtyV1ktRY0m3GmMYnDbtHUrK1tq6kEZKGnunjupMkPGSMueCfBWNMC0lHzjQAAAAAAAAAoMhYV/H/+nctJW2w1m6y1qZL+lJS15PGdJX0cc73X0tqb4wxZ/Jrc2dOwickfWWM2ZWzXEXSLWfy4AAAAAAAAADyqCZp+wnLOyRdfKox1tpMY0yKpIqS9nr6oIVOElpr/zDGNJTUQNl3N15rrc3w9IEBAAAAAACAQGSMuV/S/SesGmutHfvP5gJ2sSf/iEKMcYs7lYSSdJGkc3L2O98YI2vtJ2cSAAAAAAAAAFBkzoK7G+ckBMeeYvMOSbEnLFeXtOsUY3YYY4IkRUjafyYxFTpJaIwZL6mOpOWSsnJWW0kkCQEAAAAAAICi8YekesaYWpJ2SrpV0u0njflO0l2SfpN0o6RfrLU+qyS8UFLjM31AAAAAAAAAAAXLmWPwUUnTJTklfWCtjTfGDJK0xFr7naRxksYbYzYou4Lw1jN9XHeShKskVZa0+0wfFAAAAAAAAPCKs6Dd+HSstT9I+uGkdf1O+P6opJuK8jHdSRJWkrTaGLNY0rETgrq2KAMCAAAAAAAA4FvuJAkHeCsIAAAAAAAAAP5T6CShtXauNwMBAAAAAAAA4B+nTRIaYxZYa1sZY1KVfTfj3E2SrLW2nNeiAwAAAAAAANzhOvvnJPSH0yYJrbWtcv4N9344AAAAAAAAAHzN4e8AAAAAAAAAAPiXOzcuAQAAAAAAAIo1Y2k39gSVhAAAAAAAAECAI0kIAAAAAAAABDjajQEAAAAAAFBy0G7sESoJAQAAAAAAgABHkhAAAAAAAAAIcLQbAwAAAAAAoOSw1t8RnJWoJAQAAAAAAAACHElCAAAAAAAAIMAZ64MSzPmb9lHnGUAuNVv9HQJ8KGPdEn+HAF9yOP0dAXwouEZ9f4cAHwq77UN/hwAfSn2ttb9DgA/Nie3s7xDgQ+0Sf/F3CPChkNa3Gn/HUBxl7NlY7PNQwZXrFLtzRyUhAAAAAAAAEOBIEgIAAAAAAAABjrsbAwAAAAAAoMQw1uXvEM5KVBICAAAAAAAAAY4kIQAAAAAAABDgSBICAAAAAAAAAY45CQEAAAAAAFByMCehR6gkBAAAAAAAAAIcSUIAAAAAAAAgwNFuDAAAAAAAgJKDdmOPUEkIAAAAAAAABDiShAAAAAAAAECAo90YAAAAAAAAJQftxh6hkhAAAAAAAAAIcCQJAQAAAAAAgABHuzEAAAAAAABKDEO7sUeoJAQAAAAAAAACHElCAAAAAAAAIMDRbgwAAAAAAICSw0W7sSeoJAQAAAAAAAACHElCAAAAAAAAIMCRJAQAAAAAAAACHHMSAgAAAAAAoOSw1t8RnJWoJAQAAAAAAAACHElCAAAAAAAAIMDRbgwAAAAAAICSw7r8HcFZiUpCAAAAAAAAIMCRJAQAAAAAAAACHO3GAAAAAAAAKDEM7cYeoZIQAAAAAAAACHAkCQEAAAAAAIAAR7sxAAAAAAAASg7ajT1CJSEAAAAAAAAQ4EgSAgAAAAAAAAGOdmMAAAAAAACUHLQbe4RKQgAAAAAAACDAkSQEAAAAAAAAAhxJQgAAAAAAACDAMSchAAAAAAAASg5Xlr8jOCtRSQgAAAAAAAAEOCoJPbRqySJ9MeYNuVxZat2xi66+uXue7T9/+4Xm/zRVDqdT4RGR6vFkH1WMqSJJ+nrc21rxx6+SpGtu66GWcVf4PH64x1qrwe98rHl/LFdYqRAN7vWQGterlW/cGx9N0Hcz5ykl7ZCWTv4od/2SlWv0yphPtH7zNg17vqeuan2xD6OHu6y1GvrtbC1YvVmhwUF6sVtHNYqNyTPmSHqGnvlwqrbvPSCHw6G4JrX1xLVtcrdP/3Odxvz4q2SMGlSN0pC7Ovv6MFBI1loN/WaWFsRvUmhIsF68o5MaxVbOM+ZIeoaeGTcl53wbxZ1bV090jZMkTVm0UiOmzFF0RLgk6dY25+uGS5v7/DhQONZaDX7vC81bujL79fzxu9W4Ts18494Y/62+m/2bUg4d1tIJb+eunzRroYZ99JWiK5aXJHW7up1uvLJNvv1R/I3t30NXt2mupP0Hdf5N/fwdDoqAtVZDv5qp+fEbs1/P7+ysxjXyv54//f5kbd+bLKdxKK5pXT1xXds8Y35etlZPj5usL3rfpSY1q/jwCOCO1Ut/17fvj5Qry6VLrrxGHW68I8/2BT9O1vwfJsnhcKhUaJhueeQZValRS2v//EPffTJGWZmZcgYF6br/Pqz6zVv46ShQWNZaDfniR81f+bdCQ4L10t3XqXHNqnnGHDmWrl5jJmp7UrKcDqO4Zg305I0dJEkf//yrvp2/TE6HQxXCS2tQj+tUtWKkPw4FKNZIEnrAlZWlz94epqcGj1T5StF66fF7dN7FrVW15vGkUY069dX3zQ9UKjRUs6d9q68+GK0Hn39RKxYv1NaN69X/7Y+VmZGhV3s/oqYXXqKwMmX8eEQ4nXl/LNfWXXv00wcjtGLtBg0cNU4TRr6Ub1y7iy9Qty5XquM9T+ZZXyWqkgb3elAffvO9r0LGGViwerO2JSVrat+7tXLrbr301Ux99lS3fOO6X36hWtaroYzMLN339ldasHqzWjWupa2JyRo343d9/MRtKlc6VPtSD/vhKFBYC1Zv0rbEZE3td59WbtmtlybM0GdP35lvXPf2F6ll/ZrZ5/utCVoQv0mtmtSWJF15fkP1ubmDr0OHB+YtXamtuxP105jBWrF+kwa+86kmDHsh37h2LZurW+fL1fGh/Ns6tbpIfR/I/5qAs8snUxdq9IRZ+vDFe/0dCorIgvhN2pqUrGkDHtCKLbv00pfT9Xnvu/KNu+uKlrmv5/e++YXmx29U6yZ1JEmHjh7T53OWqOk5VfPth+LDlZWlr94drkcGjVBkxSgN63Wfzm15marUOP73WIu4DmrV6TpJ0srfF2jSuFF6eODrKlMuQg/0HaqIipW0a+smvdO/l178aJK/DgWFNH/l39qauE/fD+6pFZt26KVPp+nzF+7PN+6/V12mlg1rKSMzU/e+/rHmr/xbrZvWU6MaVfRl3/sVVipEE2Yv1vCvftawB2/2w5HAV6zL5e8Qzkq0G3tg8/rViq5aXVFVqikoOFgt467Q8kXz84xp2LyFSoWGSpLqNGyi5L2JkqRd27aoQdPz5HQGqVRomGJr1dWqpYt8fgxwzy+/LVXX9q1ljFHzRvWUmnZYSfuS841r3qieonKqS05UrXKUGtSuKYcxvggXZ2j2qo3qclFjGWPU7JyqSj1yTEkpaXnGhIUEq2W9GpKk4CCnGlWPVsKBVEnSt7+t0K2tz1O50tmvARXDS/v2AOCW2Ss3qEvLJtnnu1ZVpR45WvD5rp9dbRYc5FSj2Jjc842zyy+Ll6tru0uyX88b1FHqocNK2n8g37jmDeooqgIVBiXZgmXrlZxyyN9hoAjNXvG3ulx8bvbzu1a1U1+//+X1fNS0+erR4f9UKtjp09jhnq1/r1FUlWqqVLmqgoKDdUHr9lr5+4I8Y8JKHy/CSD96VCbnfXhsnfqKqFhJklSlRi1lZKQrIyPdd8HDI7OXr9W1l5yX/fyuE6vUw0eVdNJ7sbBSIWrZMDtRHBwUpEY1qighOUWS1LJhLYWVCpEkNft/9u47Oqpqb+P4s9NIIA1ICIHQi0hVQFGEgAWlKAqIAgKKXewXK/Iq2BCs2EUUyxUFBEREpCndiyJKE+mEmkpCCiUks98/AoGYAJOQmUn5ftZiJeecfU6es4bMTH6zS4NaiktOde8NAKVEoYqExhhvY0wNY0ztE/9cFawkS05MUOXwk0MPK4eFKzkp4bTtl877QS3aXiJJqlWvodat+p+OHjmitIMp+mftah1IiHN5Zpyb+KQDqh5eNXc7IryK4pIOeDARXCk+JV0RoUG52xEhQYr/1x8Zp0o9dESLN2xXu8Y5T4kxCcmKiU/WrW99rYFvTNLyjTtcnhlFF5+SpojKwbnbEaFBij94+gJg6qEjWrx+q9qdd3KI6sI1m3Xj6Ika9sl3iuVNZ4kWn5Si6mFVcrcjwiorLil/kfBM5v26Wjc89JweeeUD7U/gtQAoKeIPpqn6qa/foUGKP8MHOqmHjmjxuq265Ly6kqSNu2MVm5yqTi0aujoqzlFKUoJCw6rlboeGhetgUmK+dktmT9eou2/WzM8/UJ+7H853/K8VixRVv5F8ff1cGRfFID4lTdWrnPJ+rXKw4lNO/54r9dBhLVqzWe3Or5/v2PSlq9WhRSOX5ARKO6eHGxtjHpT0nKQ4SSf6bVpJLV2Qq9QxKriH2K8//6SYzf/o8bE58xk1a9NOOzZv1CvD7lFgSKgaNGkub28+qSzprLX59hl6BZZhzj/eWdkOPfXFbA2IvlBRYaHH91nFJKRowoM3KS4lXUPGfaNpT92a27MQJUz+h/u0z+lZ2Q499dksDejUJvfx7tSiobq1OV9+vj6asuxPjfjyR014qJ8rE+McFPx87vz5l1/USj2iL5afr6++mbNIw8d9qokvPlaMCQEUVQG/3md8/X5y4vca0LmtosJC5XBYvTptoV4YxBzCpUKBj3X+fdE9eiu6R2+tWjxf8yZ/oYGPnpxCYv+uHfr+8w81dNQbLgyK4lLQ67dO+34tW0+M/1a3XNlOtcKr5Dk269c1+jtmnyY+PsQFKVGisLpxkRRmTsKHJZ1nrU1yprEx5m5Jd0vSYy++rp79888HUlpVDgtX8im9/5ITExR6vMv6qf7+83fN/uZzPTH2Pfn6nfx06tr+t+na/rdJksaPeU7VatRyeWYU3qTv52nqTz9Lklo0rq/YhJP/9eMSDqhalfzDilF6fbP0T03/dZ0kqVnt6nmGHsUdTFN4cMHzhj4/eZ5qh1fWwM4nJ7yOCA1Uy7qR8vX2VlTVENWtVkW7ElLUvE71Aq8B9/tmyWpNX7FW0vHH+5Tef3EpaQoPCSzwvOe/mava1Spr4OVtc/eFVgrI/b5P+1YaN3Oxi1KjqCbN/llT5+dMC9KiYV3FJp7s/ReXmKxqhRhWHBp88v9G36uj9cYX04ovKIBC+2bxH5q2fI0kqVmdSMWe+vp9pufzSXNUJ7yyBl1xkSQp4+hRbd2XqDvemiRJSkzN0EMfTdPb9/Rh8ZISKDQsXCnHp3OSpJTEBAVXyf/32AmtO16pKR+8nrudnBivCS8P16BHnlF4ZE2XZkXRff3zSk1bulqS1LxuDcUeOOX9WnKqqp3Sc/hUo76YpTrVqmpQl0vz7P/17236ePYSTXxiiPx8WZ4BKEhhfjN2SzrobGNr7XhJ4yVp6fakgsr+pVbdxucrbt8eJcTuU+Wq4fpt8QLd9eTIPG12bd2kL98eo0defFPBoSc/vXBkZ+tQRroCg0O0e8dW7dmxVc0e+z833wGcMaDn1RrQ82pJ0uKVq/XVrHnq3rm91v6zVUGVKhY49yBKr34dL1S/jhdKkpZs2K5vlv6prq2baF3MfgX6Vyjwj4x3Zy9T+uFMjex3TZ79V7RsqDl//KPr2zVXcvohxSQcUFRYiFvuA87pF91a/aJbS5KWrN+mb5asVtc252vdzjM83j8sVfrhoxrZv2ue/QkH03PbL1q3VfWqV813LjxrQI8rNKDHFZKkxavW6qvZP6t7x4u1dvN2BVUKKNTcgwkHUnLb//LbX6ofRfEA8KR+ndqoX6ecD+qWrN+qrxevVrc252vtzn0KCij4+fydWUuUduSoRt7SPXdfUIC/low9ORz19re+0rBeV1AgLKFqN2qihH17lBS7TyFVw7V66ULd+thzedrE79ud2xljw6pfFV4jSpJ0KD1NHz3/hK4bfI/qN2VQXEnW/4p26n9FO0nSkrWbNennlep2cXOt3b5HgQH+Ci+gSPj2jIVKP3xEo27tmWf/xl379fyXs/ThI4NUNbjgDw8ASKbgbrsFNDTmE0nnSZot6eiJ/dbas/bPLmtFQkla+9sKTR4/To7sbF129bW6tv9t+u6Lj1W3cRNdcElHvf70Q9qzc5tCj3+iVSU8Qg+OHKtjmUf1/AM5XZsDKlbSwAcfV+0GjT15K8WuvYnxdIRiZ63Vi+9N1LI/1si/QgW99J971Lxxzip4vYY+pRnvvyJJem3CV5q9aIXik5JVrWpl9bnmcj0w6Eat27RND73whlLTMuTn56uwyiGaNf41T95SsTm2aZWnIxQ7a61Gf7tQyzfulL+fr54fcI2a1c7pBXjT2C805YnBiktJ09XPjVe9iCry88mZMqBfxwvU+9KWstbqte8Wa8XGHfLy8tKdV7dTt9ZNPHlLxcer7E2PYK3V6KkLtHzjDvn7+uj5gd3UrHbOH4U3vfKZpjx1m+KS03T1sx8cf7xzPl/rF32herdvpXHfL9aidVvl4+Wl4Er+GnHT1WWmUOhbu2y9PknHn88/mqRlf66XfwU/vfTgEDVvVFeS1OuRUZrxVs4fma99NlWzl/ym+AMpqlYlVH26dNAD/a/XG19M0y+/rZGPt5dCAivp2fsGlplCYUD/iZ6O4FZfjr5H0W3OU1hooOIOpOr5D2fqs++Wnv3EMiLt1Y6ejlDsrLV6ecp8Lf97u/z9fPXCwO65Rb6+L3+qqcNvV2xyqq4e8b7qRVQ9+frdqY36XNYqz7XKWpFwUa2yN4x6w6pfNX3C23I4HLrkqh665qbBmv3VBNVu2EQt2nXQtI/HadNfq+Tt46OAwCD1vedRRdaup7mTP9f8b/+bWzSUpKGj3lBQaNnpAHB5/M+ejlDsrLV6adJsLV+/Vf5+vnpxyA1qVjenF+iNoz7Qt8/dp9gDB9XliTdUr3pYbk/B/pdfrD7RbXTn659ry5643MJiZJUQvfPgAI/dT3Hy69iPebAKkL1+YYmvQ3k3v7LEPXaFKRI+V9B+a+2os51bFouEOL2yWCTE6ZXFIiHOoAwWCXF6ZbFIiNMrb0XC8q4sFglxemWxSIjTK4tFQpweRcKCUSQsGqeHG58oBhpjgnI27emX+gQAAAAAAABQahRmdePmkr6UVOX4dqKkwdbaDS7KBgAAAAAAABSKzWZ146LwKkTb8ZL+Y62tY62tI2mYpI9dEwsAAAAAAACAuxSmSFjJWvvLiQ1r7SJJlYo9EQAAAAAAAAC3cnq4saTtxpj/U86QY0kaKGlH8UcCAAAAAAAAisjh8HSCUqkwPQlvlxQuabqkGce/H+KKUAAAAAAAAADcpzCrGydLesiFWQAAAAAAAAB4wFmLhMaYt6y1jxhjZkmy/z5ure3pkmQAAAAAAAAA3MKZnoQn5iB8zZVBAAAAAAAAgHPmyPZ0glLprEVCa+0fx7+9wFo77tRjxpiHJS12RTAAAAAAAAAA7lGYhUtuLWDfbcWUAwAAAAAAAICHODMnYX9JAyTVM8Z8f8qhIElJrgoGAAAAAAAAFJZluHGRODMn4QpJ+yWFSXr9lP1pkta6IhQAAAAAAAAA93FmTsIYSTGSLnV9HAAAAAAAAADu5kxPQkmSMeYSSe9IOl+SnyRvSRnW2mAXZQMAAAAAAAAKx+HwdIJSqTALl7wrqb+kLZICJN2pnKIhAAAAAAAAgFLM6Z6EkmSt3WqM8bbWZkuaaIxZ4aJcAAAAAAAAANykMEXCQ8YYP0l/GWPGKmcxk0quiQUAAAAAAAAUHqsbF01hhhsPUs48hA9IypBUS1IfV4QCAAAAAAAA4D5O9yQ8vsqxJB2WNMo1cQAAAAAAAAC421mLhMaYdZLs6Y5ba1sWayIAAAAAAACgqBhuXCTO9CTsq5zegwAAAAAAAADKIGeKhJOsta2NMV9aawe5PBEAAAAAAAAAt3KmSOhnjLlVUntjTO9/H7TWTi/+WAAAAAAAAADcxZki4b2SbpEUKum6fx2zkigSAgAAAAAAoGRwODydoFQ6a5HQWrtM0jJjzCpr7SekETINAAAgAElEQVRuyAQAAAAAAADAjZzpSShJstZ+YoxpL6nuqedZa79wQS4AAAAAAAAAbuJ0kdAY86WkBpL+knRiLWkriSIhAAAAAAAASgSbnX32RsjH6SKhpLaSmlprravCAAAAAAAAAHA/r0K0XS+puquCAAAAAAAAAPCMwvQkDJP0tzHmN0lHT+y01vYs9lQAAAAAAABAUTgYblwUhSkSjnRVCAAAAAAAAACeU5jVjRe7MggAAAAAAAAAzzhrkdAYs8xa28EYk6ac1YxzD0my1tpgl6UDAAAAAAAACoPhxkVy1iKhtbbD8a9Bro8DAAAAAAAAwN0Ks7oxAAAAAAAAgDKoMAuXAAAAAAAAACWadTg8HaFUoichAAAAAAAAUM5RJAQAAAAAAADKOYYbAwAAAAAAoOxgdeMioSchAAAAAAAAUM65pSfhVw3auOPHoIQ49M9vno4AN6rbuqGnI8CN6gT5ejoC3Kj7xNWejgA3Snu1o6cjwI2CHl/q6Qhwo3d3jvF0BLhRnzETPR0BbjSLl28UI3oSAgAAAAAAAOUccxICAAAAAACg7GBOwiKhJyEAAAAAAABQzlEkBAAAAAAAAMo5hhsDAAAAAACgzLAOh6cjlEr0JAQAAAAAAADKOYqEAAAAAAAAQDnHcGMAAAAAAACUHaxuXCT0JAQAAAAAAADKOYqEAAAAAAAAQDnHcGMAAAAAAACUHQw3LhJ6EgIAAAAAAADlHEVCAAAAAAAAoJxjuDEAAAAAAADKDJvNcOOioCchAAAAAAAAUM5RJAQAAAAAAADKOYqEAAAAAAAAQDnHnIQAAAAAAAAoOxwOTycolehJCAAAAAAAAJRzFAkBAAAAAACAco7hxgAAAAAAACg7HNmeTlAq0ZMQAAAAAAAAKOcoEgIAAAAAAADlHMONAQAAAAAAUGZYhhsXCT0JAQAAAAAAgHKOIiEAAAAAAABQzjHcGAAAAAAAAGWGdTg8HaFUoichAAAAAAAAUM5RJAQAAAAAAADKOYYbAwAAAAAAoMyw2Qw3Lgp6EgIAAAAAAADlHEVCAAAAAAAAoJyjSAgAAAAAAACUc8xJCAAAAAAAgDKDOQmLhp6EAAAAAAAAQDlHkRAAAAAAAAAo5xhuDAAAAAAAgDLDOhhuXBT0JAQAAAAAAADKOYqEAAAAAAAAQDnHcGMAAAAAAACUGaxuXDQUCc/BTeOeU/Pulyvz0GF9fttj2v3nhnxt2vbrqW7Dh8paq4P74vXpwEeUkZSsmi3P1y0fvqQKgRWVtHOPPr3lER1JS/fAXcAZf/+xUtMnjJMj26FLr75WXW4cmOf4sjnfaemPM+Tl5aUK/gG6+f7HFVm7nv7583d9/8WHys7KkrePj264bagat2rjobuAs/5YuUITxr2ubIdDV197vW4ceFue499985Xm/zBTXt7eCgkN1UNPP6tq1SMlSc8Ne1Cb/16v81tcoGfHvumB9HDG8uXLNWbsWDkcDvXq1Ut33H57nuOZmZl6ZsQIbdy4USEhIRo7Zoxq1qypvXv3qlfv3qpbp44kqUXLlvq/ESPynPvQww9rz549mj5tmtvuB85rWytU93aoL28vac7fcZry5958baIbVNXAi2pLkrYnZuiVBZslSS9d21RNIoK0YX+qnv1xo1tzo2istRozdYGWbtgmfz9fvTCoh5rWrp6nzeHMY3pswnfanZgsb+OlTi0a6pEbOudpM2/1P3rsk+/09RO3qlmdSDfeAYrL+OeGqHt0KyUcSNWFfZ/1dBwUk/avPKNaXaKVdfiIFg19Wklr/85z3Dewkq778b+524E1qmvLlO/16/DRkqT6N3RVmycfkLVWBzZs0s93PebW/Cia1lGhuqt9XXkZo/n/xOnbNfvytelQv6r6t4mSrLTjwCG99vMWDyQFSh+KhEXUvFtnVWtUT8826qx67S7UgA9e0phLbsjTxsvbWzeNe1ajmnZRRlKyeo95Spc/cKt+GPWWBk14RdMee1lblqxU+yF91eXxuzXr2Tc8dDc4E0d2tqZ+9Ibuf/5NhVYN12vD7lLziy9TZO16uW3adOqiDt1yHv91K5dpxifvauio11UpOET3jBijkKph2hezXR88N0wvfDbDU7cCJ2RnZ+ujN8bq+TffVdXwCA2761ZdfFm0atern9umfuPz9MaEL1TB318/zvhWn33wtp4YlfNms3f/QTp69Ih+msnjXFJlZ2fr5dGj9dGHHyoiIkIDbrlFnTt1UoMGDXLbzJgxQ8HBwfph1izN+eknvTVunF4dO1aSFBUVpSlTphR47QULF6piQIBb7gOF52Wk+6Pr6+lZG5SYnql3bmyl/+08oF3Jh3Pb1Ajx182to/SfGWuVfjRbIQG+ucem/rlXFXy81KNZ9YIujxJo2YbtiklI1g8j79Hanfv04jdzNemJW/O1u/Wqi3Vx4zo6lpWtO9/+Wks3bFPHZjnPCRlHjmrSolVqUbeGu+OjGH0xa7nen7xQE1+409NRUExqdYlWcIM6mtzmGlVr20odX39O33W5OU+bY+kZmh7dK3e71y/TtOOH+ZKk4Pp1dMGjd2tm1wHKPJgq/7Aqbs2PovEy0r0d6un/Zv+tpIxMvdGrhVbGJGt3ysnX8shgf914QU09MXO9MjKzFeJP2QNwFnMSFlHL66/W/76YLknasfJPBYQGKbh6eN5GxsgYowqVKkqS/IODlLIvTpIUcV59bVmyUpK0cf4yte7TzX3hUSgxWzYqPLKmwqrXkI+vr1p3vFLrVi7L0yagYqXc7zOPHJExRpJUq0FjhVQNkyRF1q6nY8cydexYpvvCo9C2bNygyJq1VL1GlHx9fdXxyi5auWxxnjYtW7dVBX9/SdJ5zVooMT4+91irthfn+f+Akmf9+vWqVauWoqJyHuOu11yjRYsW5Wnzy6JF6nnddZKkLlddpd9++03W2jNe99ChQ/ryyy911113uSo6ztF51YK07+ARxaYeVZbDatHWBF1aL+8fhd2aRmjW+lilH82WJB08fCz32F97D+rwsWy3Zsa5+WXtFl3XrrmMMWpVr6bSDh9VwsG8IzcC/Hx1ceOc3sG+Pt46v1aE4lLSco+/+8NSDelyiSr4ers1O4rXstWblXwww9MxUIzqdr9SW76ZKUmKX7VGfiHBCogIP2374Pp1FBBeRbErVkmSzr+1rzZMmKTMg6mSpCOJB1wfGuesUXig9h88ori0nNfyJdsS1a5u5Txtrjm/mn7cEKuMzOOv5UeyPBEVHmazHSX+X0nkdJHQGPOyMSb0lO3KxpgXXROr5AutGaHk3Se7NafsiVVozbw9CxxZWfr6vhH6v3U/acy+3xTZtKGWfzJZkrRv/Wa16tlFktS6b3dVrsXQlZIqJSlBoWHVcrdDw8J1MCkxX7sls6dr1N03a+bnH6jP3Q/nO/7XikWKqt9Ivr5+royLc5SUkKCwahG522HhEUpKTDht+/mzZ6rNJe3dEQ3FJD4+XtWrn3y+rhYRobhTCr3/buPj46PAwEClpKRIkvbu3aubbr5Zt99xh1avXp17znvvvafBgwfL/3gBGSVP1Up+Skg/+UFNYnqmwipVyNMmKiRANUP99UavFnqrd0u1rRX678ugFIk/mKbqoUG52xGhQYo/pQD4b6mHjmjxuq265Ly6kqSNu2MVm5yqTi0aujoqgEKqGBmh9L37c7cz9sWqUmTEads37NND26bPyd0OaVBXoQ3rqudPk3T9vG8UdWUHl+ZF8ahayU+JGUdzt5MyMlX1X6/lNUMCVCPUX2N6NtOr1zdX6yheywFnFaYnYTdrbcqJDWttsqTup2tsjLnbGLPKGLPqb53+zVhpdaKnWB7/6mXi5eOj6PsG6qULe+jJGhdr79p/1PXpoZKkL25/Qp3uH6SnV82Sf1CgsjKP5b8eSoYCOg8V9PBH9+it58ZPVs9b79W8yV/kObZ/1w59//mHunno4y4KieJiC3jAjQp4wCX9MvdHbf1no3r3H+TqWChGBfUI/Pdz+unahIeHa+5PP2nK5Ml6bNgwPfX000pPT9c///yjXbt368orrnBZbpy7gl+68z7W3l5GNUMC9PjM9Ro9f5MeubyhKvnRg6y0KqgDcIHv4SRlZTv05MTvNaBzW0WFhcrhsHp12kI91pvfa6AkKvBX+Qy9/hv07q5t02afPN/HR8H162jWtYP1853DFD3uRfkFB532fJQMBT/s/3otN0Y1ggM0fNbfeu3nLXowuj6v5YCTCjM439sYU8Fae1SSjDEBkiqcrrG1dryk8ZJ0r6l75jFapUSnoYPU4a7+kqSY39eocq2Tc9OERlXPHUp8Qq0LmkqSErfvkiStmjJbXZ+6T5IUt2mb3r5msCSpWqN6atHjcpfnR9GEhoUrJfFkL6OUxAQFVwk7bfvWHa/UlA9ez91OTozXhJeHa9Ajzyg8sqZLs+LchYVXU2L8yd/lxIQ4VQnL/3j/tWqlpn45US+/85F8/egdWppEREQoNjY2dzs+Lk7VwsMLbBMREaGsrCylp6crJCRExhj5HX+8mzZtqlpRUYqJidGGDRu0ceNGdevWTVnZ2Tpw4IDuuOMOffLJJ269N5xZYnqmwgNP/r6GBfop6VDeKSASMzK1MTZN2Q6ruLSj2pNyWDVDA7Q5nsXFSotvFv+hacvXSJKa1YlU7Ck9B+NS0hQeEljgec9PmqM64ZU16IqLJEkZR49q675E3fHWJElSYmqGHvpomt6+pw+LlwAe0vTOAWoyuK8kKWH1OgXWjNSJd22ValRXRmx8gedVaX6ejI+PEtecXGgyY1+s4n9fI5uVpbRde3Vw6w6FNKijhD/Xu/o2cA4SM/KOAqhayU8H8r2WH9Wm+HRl25zX8r0Hj6hGiL+2JDDlQHniyGaKmKIoTE/C/0paaIy5wxhzu6T5kj53TaySafH7X+qlC7vrpQu766/v5umSwb0lSfXaXagjB9OUGpt3SGLK3lhFNm2kwOOT4J7fpYP2b9wqSQoKryop59Ps7iMe0JIPv3LjnaAwajdqooR9e5QUu09Zx45p9dKFatEu73CE+H27c7/fsOpXhdeIkiQdSk/TR88/oesG36P6TVu6NTeKplGTptq3Z5di9+3VsWPHtHThfLXrEJ2nzbbNm/T+q6M1YvTrCq3MJNelTbNmzbRr1y7t2ZvzGP80d646deqUp03nTp30/axZkqT5Cxbo4osukjFGBw4cUPbxNxx79uxRzK5dioqK0k033aQF8+drzpw5+mziRNWpU4cCYQm0KT5NNUMCFBFUQT5eRp0bhut/O/LOQbVie5Ja1QyRJAX7+ygqNED7Dx7xRFwUUb9ObTR1+O2aOvx2XdGqkWatXC9rrdbs2KuggAoFFgnfmbVEaUeO6okbr8rdFxTgryVjH9ZPLwzVTy8MVct6NSgQAh7294RJmh7dS9Oje2nnjwvVqN/1kqRqbVspMzVNh+MKniKmYZ8eeXoRStLO2QtUo2M7SVKFKqEKaVhXqTv3uPYGcM62JKSrRoh/7mt5dIMw/RaTnKfN/3Ymq0WNYElScAUf1QjxV2zq0YIuB+BfnO5JaK0da4xZK+kq5fTyfcFaO9dlyUq49T/+oubdL9cLWxcr89BhfT7k5DDSZ/78US9d2F0H98frh1HjNGzJFGUfO6YDMXv1+W2PSZIu6t9Tne7PGaL45/S5WjFxqkfuA2fn7e2jG+95VO+PHCaHw6FLruqhyNr1NPurCardsIlatOugpbOna9Nfq+Tt46OAwCANfOQZSdLS2dOVuH+v5k7+XHMn59TUh456Q0Ghlc/0I+FB3j4+uufRJzRy2ENyOLJ1VY+eql2vgb6a8KEaNjlf7Tp00mfvj9Phw4c15tmnJEnhEdU14pWc1cmfuv8u7YnZqSOHD2tI7x568MkRat3uUk/eEv7Fx8dHTz/1lO677z45HA7dcP31atiwod57/301a9pUnTt3Vq9evfTMM8/o2uuuU3BwsMaOGSNJWr16td57/335+PjIy8tLI0aMUEhIiIfvCM5yWOm9pdv18nXN5GWkef/EKyb5sAZfVFubE9L1v50HtGp3ilrXCtX4fhfKYa0+XrFTaUdzJjx//YbmiqpcUQG+Xvrv4LZ685et+mN3yll+KjypY7MGWrphu3qM/Ej+fr56YeDJmXL6vvyppg6/XbHJqfr4pxWqF1FVN78yUVJOobHPZa08FRsu8OXoexTd5jyFhQZq+0+v6fkPZ+qz75Z6OhbOwe55i1W7S7T6rZ6nrMNHtOj+4bnHei+ZkWdV4/o3dNOcm+7Oc/6ehcsUdXkH9f31B1mHQyuffVVHk3lOL+kcVvpw+Q6N6na+vLyMFmyK167kw7qlTS1tSUzXbzHJWr0nRRdGhei9vq3ksNLElTG5r+UAzsycbbXGPI2NqSOpkbV2gTGmoiRva+1ZJxwsK8ON4Zxe//zm6Qhwo7qVWaShPKkT5OvpCHCj6yeuPnsjlBnfN97s6Qhwo6DHKZCVJ+/uXOHpCHCjWWMmejoC3GjW3ZcWPNluOZf49rASX4cKe+j1EvfYFWZ147skfSvpo+O7akr6zhWhAAAAAAAAALhPYeYkvF/SZZJSJclau0VSNVeEAgAAAAAAAOA+hSkSHrXW5i4bZIzxkVTiu28CAAAAAAAAODOnFy6RtNgYM1xSgDGmi6Shkma5JhYAAAAAAABQeDbb4ekIpVJhehI+JSlB0jpJ90j6UdIIV4QCAAAAAAAA4D5O9yS01jqMMZ9LWqmcYcabbGGWRgYAAAAAAABQIjldJDTG9JD0oaRtkoykesaYe6y1c1wVDgAAAAAAACgMhhsXTWHmJHxd0uXW2q2SZIxpIGm2JIqEAAAAAAAAQClWmDkJ408UCI/bLim+mPMAAAAAAAAAOA1jTBVjzHxjzJbjXyufoW2wMWavMebds123MD0JNxhjfpQ0RTlzEvaV9LsxprckWWunF+JaAAAAAAAAQLGzjjI/3PgpSQutta8YY546vv3kadq+IGmxMxctTE9Cf0lxkjpJ6qyclY6rSLpO0rWFuA4AAAAAAACAorle0ufHv/9c0g0FNTLGtJEUIWmeMxctzOrGQwr4YX7W2kxnrwEAAAAAAADgnERYa/dLkrV2vzGm2r8bGGO8lLO+yCBJVzpz0cKsbrxI0m3W2p3Hty+SNEFSK2evAQAAAAAAALiSoxSsbmyMuVvS3afsGm+tHX/K8QWSqhdw6jNO/oihkn601u42xjh1QmHmJBwt6SdjzNuSakrqLilf70IAAAAAAAAAp3e8IDj+DMevOt0xY0ycMSbyeC/CSBW8sPClkjoaY4ZKCpTkZ4xJt9Y+dbrrFma48VxjzL2S5ktKlHShtTbW2fMBAAAAAAAAnLPvJd0q6ZXjX2f+u4G19pYT3xtjbpPU9kwFQqlww43/T9JNkqIltZS0yBgzzFo729lrAAAAAAAAAK5kS8Fw43P0iqQpxpg7JO2S1FeSjDFtJd1rrb2zKBctzHDjMEkXW2sPS/rVGPOTcuYkpEgIAAAAAAAAuIG1NkkFLEZirV0lKV+B0Fr7maTPznbdwgw3fliSjDGVrLUZ1toYSV2cPR8AAAAAAABAyeTlbENjzKXGmL8lbTy+3coY877LkgEAAAAAAABwi8IMN35L0jXKmRxR1to1xphol6QCAAAAAAAAiqAczEnoEk73JJQka+3uf+3KLsYsAAAAAAAAADygMD0Jdxtj2kuyxhg/SQ/p+NBjAAAAAAAAAKVXYYqE90oaJ6mmpD2S5km63xWhAAAAAAAAgKKwDoYbF0VhVjdOlHTL6Y4bY5621o4ullQAAAAAAAAA3KZQcxKeRd9ivBYAAAAAAAAANynMcOOzMcV4LQAAAAAAAKDQWN24aIqzJ6EtxmsBAAAAAAAAcJPiLBLSkxAAAAAAAAAohYpzuPHUYrwWAAAAAAAAUGgMNy4ap3sSGmMaG2MWGmPWH99uaYwZceK4tfZlVwQEAAAAAAAA4FqFGW78saSnJR2TJGvtWkn9XBEKAAAAAAAAgPsUZrhxRWvtb8bkmXowq5jzAAAAAAAAAEXmcDDcuCgK05Mw0RjTQMdXMTbG3Chpv0tSAQAAAAAAAHCbwvQkvF/SeElNjDF7Je2QdItLUgEAAAAAAABwm7MWCY0xD1trx0mKtNZeZYypJMnLWpvm+ngAAAAAAACA81jduGicGW485PjXdyTJWptBgRAAAAAAAAAoO5wZbrzRGLNTUrgxZu0p+40ka61t6ZJkAAAAAAAAANzirEVCa21/Y0x1SXMl9XR9JAAAAAAAAADu5NTCJdbaWEmtXJwFAAAAAAAAOCc2O9vTEUolZxYumWKtvckYs06SPfWQGG4MAAAAAAAAlHrO9CR8+PjXa4v6Q34Y8H9FPRWl0GurPvR0BLhRhYZ8TlCeeFUK8nQEuNG41e94OgLcaNGV4z0dAW707s4xno4AN3qgbntPR4Abbdr8vqcjwK0u9XQAlCHOzEm4//jXGNfHAQAAAAAAAIrOOhyejlAqOTPcOE15hxnnHlLOcOPgYk8FAAAAAAAAwG2c6UnI2DIAAAAAAACgDHNqdWMAAAAAAACgNLDZDDcuCi9PBwAAAAAAAADgWRQJAQAAAAAAgHKO4cYAAAAAAAAoMxhuXDT0JAQAAAAAAADKOYqEAAAAAAAAQDnHcGMAAAAAAACUGQ6GGxcJPQkBAAAAAACAco4iIQAAAAAAAFDOUSQEAAAAAAAAyjnmJAQAAAAAAECZYR3MSVgU9CQEAAAAAAAAyjmKhAAAAAAAAEA5x3BjAAAAAAAAlBk2m+HGRUFPQgAAAAAAAKCco0gIAAAAAAAAlHMMNwYAAAAAAECZYbOtpyOUSvQkBAAAAAAAAMo5ioQAAAAAAABAOcdwYwAAAAAAAJQZDlY3LhJ6EgIAAAAAAADlHEVCAAAAAAAAoJxjuDEAAAAAAADKDOtgdeOioCchAAAAAAAAUM5RJAQAAAAAAADKOYqEAAAAAAAAQDnHnIQAAAAAAAAoMxzZzElYFPQkBAAAAAAAAMo5ioQAAAAAAABAOcdwYwAAAAAAAJQZNtvh6QilEj0JAQAAAAAAgHKOIiEAAAAAAABQzjHcGAAAAAAAAGWGZXXjIqEnIQAAAAAAAFDOUSQEAAAAAAAAyjmGGwMAAAAAAKDMcDDcuEjoSQgAAAAAAACUc/QkLKLOLWtq1KBL5O3lpa8XbdJ7s9bmOV6jaiW9dW+0gitWkLeX0ehvftfPa/YoKixQi17to237D0qSVm+N19OfrvDELaAQrLV6de4fWr5lr/x9fTTy+kt1fmSVfO0e+OpnJaYfVrbD6sLa4Xqy20Xy9vLSW/NXa8nmvfL19lJU5UCNvP5SBfn7eeBOUFjWWo3+7/daumaT/Cv46qW7blLTujXztDl8NFP/efcr7YlPkpeXUecLmurRm7t5KDEKy1qrlz+dqiWrNyjAz1cvPzhYTevXztfura9m6vvFK3Uw47D++OrNPMfmLP9D702ZLSOjJnVr6tVHb3dXfJyjav3vVGCLNnJkHtX+T9/W0V3b87Wp/fiL8g6pLJuZKUna/eZIZacddHdUFMHff6zU9Anj5Mh26NKrr1WXGwfmOb5sznda+uMMeXl5qYJ/gG6+/3FF1q6nf/78Xd9/8aGys7Lk7eOjG24bqsat2njoLlAY7V95RrW6RCvr8BEtGvq0ktb+nee4b2AlXffjf3O3A2tU15Yp3+vX4aMlSfVv6Ko2Tz4ga60ObNikn+96zK35UTzGPzdE3aNbKeFAqi7s+6yn46CYVLl+kCqe30o286gSJo9X5t6Y07atNuRR+Vatpr2vPS1JCr26l4LadVZ2epokKXnOVB3+Z41bcgOlCUXCIvAyRi/e1l4DRv+k/QcyNPuFnpq3epe27E3JbfPwDRdo1v926MuF/6hRzVB98fjVuvSRKZKknXFpumb4d56KjyJYvnWfdiel6rsHemr93iSNnv2bvriza752r9zYUYEVfGWt1RNTl2rB37t0TfO6alc/Ug9ceYF8vLz09oI/NXHZBj101YUeuBMU1tK1m7QrLlE/vvq41m7bpRc+m6GvRz6Qr92QbtG6uGkDHcvK0h2vfKyla/5Rx1ZNPJAYhbVk9QbF7I/XT++O1NotOzVq/Dea/MoT+dpdflFL3dK9s7o+MDLP/p374vXxjLn66qXHFBJYUUkH09yUHOeqUos28qsWqe3D75N//caqPvBexbyc/7GXpP0fv6EjMdvcnBDnwpGdrakfvaH7n39ToVXD9dqwu9T84ssUWbtebps2nbqoQ7cbJEnrVi7TjE/e1dBRr6tScIjuGTFGIVXDtC9muz54bphe+GyGp24FTqrVJVrBDepocptrVK1tK3V8/Tl91+XmPG2OpWdoenSv3O1ev0zTjh/mS5KC69fRBY/erZldByjzYKr8w/J/IIzS4YtZy/X+5IWa+MKdno6CYhLQpJV8wyO055XHVKF2A1XtM0T73x5ZYNuKzdvKHj2Sb//BJXOVuvhHFydFSWGzHZ6OUCox3LgILmgQrp1xqdqVkKZj2Q7N/N92Xd0mb68Ta6WggJyeYkEBfopLPuSJqCgmizftUY9W9WWMUYuoMKUfzVRC2uF87QIr+EqSshxWx7IdMiZn/6UNIuXjlfPr1jwqTHGp/H8oLX5ZvUE9L2sjY4xaNayjtEOHlZCSmqdNQAU/Xdy0gSTJ18dH59etqbgD9DIqLX7+fa2u79Qu5zFuXE9pGYeUkJz/8WvVuJ7CK4fk2//tgmUa0LWTQgIrSpKqhgS5PDOKR+AFF+vgr4skSUe2b5ZXxUryDqns2VAoNjFbNio8sqbCqteQj6+vWne8UutWLsvTJqBipdzvM48ckTn+wl2rQWOFVA2TJEXWrqdjxzJ17Fim+8KjSOp2v1JbvpkpSYpftUZ+IcEKiAg/bfvg+nUUEF5Fsa9bdecAACAASURBVCtWSZLOv7WvNkyYpMyDOa/zRxIPuD40XGLZ6s1KPpjh6RgoRhWbtVb6qpzn8KO7tsnLv6K8g/K/LzN+FRTSqatSFs50d0SgTDhrT0JjjLekV6y1j7shT6kQWaWi9iedfNGJPXBIFzbI+wbkjemrNemprhpyTVMFVPBR/5fn5B6rHR6on166QemHMzV26h/6bVOc27KjaOLTDikiuGLudrWgikpIO6TwoIB8be//78/asC9J7RtG6srz8w9Z/P7Pbbq6WR2X5kXxiTuQqupVTr4BiagSorgDqQoPDS6wfWrGYS3+c6MGXn2ZuyLiHMUfSFH1sJOFoYiqlRWXlFJgQbAgO/fFS5JuGf6ash0O3X9zD3W8sJlLsqJ4+YZWUdaBxNztrOQk+YZWUfbB5Hxtqw95SHI4lLb6VyX9MMWdMVFEKUkJCg2rlrsdGhaumE0b87VbMnu6fpk5WdlZWXrgxbfyHf9rxSJF1W8kX1+mCSnpKkZGKH3v/tztjH2xqhQZocNxCQW2b9inh7ZNP/kePaRBXUlSz58myXh56Y8x72rPwmUFngvAvXxCKisr5WThPvvgAXmHVMk3/Uflrjfq4OI5uVOEnCr4sqsU1OYyHd2zQwdmTZLjMB03gH87a09Ca222pDbmxEerKJC1eVfOuf7SBpqyZIsuevAbDR47T+OGdpIxUnzKIV388GR1feY7jfrvSr17f2cFBvh6KDWcZQtYGOl0vxDvDbxCc//TW8eyHPp9R94C8CdL18vby6hbi7rFnhGuUdCaWKd7NszKztYTH0zSLV3aq1a1qi7NheLz7+dvSSrMS162w6GY/Qn67PlH9dqjt+vZ979SagZvOkuFAh7ngn7n9338hnaOfFi7xjytio2aKvjSzi6PhmJQ0Gt3Ab/a0T1667nxk9Xz1ns1b/IXeY7t37VD33/+oW4eymflpUGBT90FvYk7rkHv7to2bfbJ8318FFy/jmZdO1g/3zlM0eNelF8wvcOBEqGgX/B//X771agt37AIHVr/R76mqSsWas/oYdr75ghlp6aoynUDXJUUJYTDYUv8v5LI2TkJ/5Q00xgzVVJuFzpr7fTTnWCMuVvS3ZIUevEgVWrY6Vxylij7DxxSZNWTw1OqV6mo2JS8fxD269xYA8fMlZSzOEkFX29VCfJXUuoRZaYflSSt25mkmLg01a8eorU7EoWSZcrvmzRjdc78U01rVMkzRDg+7ZDCgiqe7lRV8PFW9HlRWrx5jy5pEClJmrVmu5Zu3qsPBl9ZqAIE3O/rBSv07aLfJEnN60Up9pShw3EHDqpa5YJ7EY78dLpqR4RpUNeObsmJops0Z7GmLlguSWrRsI5iE0/2HItLSla1Ks71IpSkiKqhatWonnx9vBUVEaa6NSMUsz9eLRrWLe7YKAahl3dTaMerJUlHdm6RT5Ww3GM+lavm6aVwwol9jqNHlLpyiQLqNVLq8WHKKLlCw8KVkhifu52SmKDgUx7vf2vd8UpN+eD13O3kxHhNeHm4Bj3yjMIja572PHhW0zsHqMngvpKkhNXrFFgzUic+oq1Uo7oyYuMLPK9K8/NkfHyUuGZD7r6MfbGK/32NbFaW0nbt1cGtOxTSoI4S/lzv6tsAUICg9lcpqF1nSVLm7u3yCa2io8ePeYdUUXZq3p7/Feo0kl/Nuooa/oaMl7e8A4NV/b7hiv3gZTnST04XlLZykSLuGOamuwBKF2eLhFUkJUm64pR9VtJpi4TW2vGSxktS1C2flMwSaRGt2Z6getWDVSs8ULEHDun6S+rrgfcW5WmzLyldHZrX0NQlW9SwRogq+HorKfWIqgT5KyX9qBzWqnZ4kOpVD9au+NSCfxA86qaLztNNF50nSVq6ea+m/L5J1zSro/V7kxRYwS/fUONDmceUcTRL4UEBynI4tHzLXl1YO2eY04qt+/T58g36+NYuCvBlvaCSrv9V7dX/qvaSpMV/bdTXC1ao2yWttHbbLgVW9C9wqPHb385V+uEjev6OPu6OiyIY0K2TBnTL+fBq8R/r9NWcxereoa3WbtmpoIoBTg81lqQrL26lH5etUq8rLlVyarpi9sWpVsTpCxHwrJRf5ijll5zhhZVatFHlK7or7bel8q/fWI7DGfmHGnt5ybtipZzVEL29VallWx3ayGqIpUHtRk2UsG+PkmL3KaRquFYvXahbH3suT5v4fbtVrUYtSdKGVb8qvEaUJOlQepo+ev4JXTf4HtVv2tLt2eG8vydM0t8TJkmSal3dSc3uukXbps1WtbatlJmaduahxqf0IpSknbMXqGGfa7X56xmqUCVUIQ3rKnXnHpffA4CCpa1YoLQVCyRJAee3UvBlXZTx1/9UoXYD2SOH8g01Tvt1odJ+XShJ8qkcpog7hin2g5clSd5BIbntKzZvq8z9/G4DBXGqWmGtHeLqIKVJtsPq/z77VV892VVeXkaTF2/W5r0peqxPa63Zkaj5q3fp+a9+09g7O+iurs1kJf3no6WSpEuaVNewG1srO9uhbIfVU58uV0oGE2GXdB0a1dDyrXt1/bvfy9/XWyN7Xpp7rP9HP+rre7rrcGaW/jN5kTKzHHJYq4vqRqhP20aSpDFzftexbIeG/vdnSVKLqKoa3qOdR+4FhRPdqomWrtmkbo+PVYCfn164s2/usT4j3tK0Fx9R7IEUjf/+Z9WLDFffZ9+WlFNovLHzxZ6KjUKIbt1cS1ZvUNf7n5N/BT+9dP+g3GO9hr2sGa8PlyS99sV0zV66SkeOZuryu4arz1Xt9cDN16rDBU214q+Nuvbh5+Xt5aXHBvdWaFCgp24HhZCx7g8Ftmij+i9/KEfmUcVOfDv3WN1n39TO5x+V8fFVrUdHSt7eMsZLGRvXKGXJfM+FhtO8vX104z2P6v2Rw+RwOHTJVT0UWbueZn81QbUbNlGLdh20dPZ0bfprlbx9fBQQGKSBjzwjSVo6e7oS9+/V3Mmfa+7kzyVJQ0e9oaBQFrYpyXbPW6zaXaLVb/U8ZR0+okX3D8891nvJjDyrGte/oZvm3HR3nvP3LFymqMs7qO+vP8g6HFr57Ks6mpzitvwoPl+OvkfRbc5TWGigtv/0mp7/cKY++26pp2PhHBzeuEYVm1ygqKdekz2WqYTJH+ceq/Hoi9r35ogznl/l2n7yq1FHslbHkhOV9O2nro4MlEqmoLmY8jUyprGkDyRFWGubG2NaSupprX3RmR9S1noS4sz+6b7X0xHgRhUa0sOiPPGqxNxM5cmWt97xdAS4Uczj4z0dAW4Uc0m0pyPAjR6o297TEeBGm6485ukIcKN6r33JXFYFWNnl8hJfh2o3/5cS99iddeGS4z6W9LSkY5JkrV0rqZ+rQgEAAAAAAABwH2eLhBWttb/9a19WcYcBAAAAAAAA4H7OrqCQaIxpoJzFSmSMuVHSfpelAgAAAAAAAIrAke3wdIRSydki4f3KWam4iTFmr6Qdkm5xWSoAAAAAAAAAbnPGIqEx5mFr7ThJkdbaq4wxlSR5WWvT3BMPAAAAAAAAgKudrSfhEEnjJL0jqbW1NsP1kQAAAAAAAICisdklfnHjEulsRcKNxpidksKNMWtP2W8kWWttS5clAwAAAAAAAOAWZywSWmv7G2OqS5orqad7IgEAAAAAAABwp7MuXGKtjZXU6kxtjDHTrLV9ii0VAAAAAAAAUAQMNy4ar2K6Tv1iug4AAAAAAAAANyuuIiElWgAAAAAAAKCUOutwYwAAAAAAAKC0cGQ7PB2hVCqunoSmmK4DAAAAAAAAwM2Kq0j4ZDFdBwAAAAAAAICbnXG4sTFmnQqeb9BIstbalsr5Zp4LsgEAAAAAAABwg7PNSXitW1IAAAAAAAAAxcA6WF+3KM5YJLTWxrgrCAAAAAAAAADPcGpOQmPMJcaY340x6caYTGNMtjEm1dXhAAAAAAAAALje2YYbn/CupH6SpkpqK2mwpIauCgUAAAAAAAAUhSOb4cZF4WyRUNbarcYYb2tttqSJxpgVLswFAAAAAAAAwE2cLRIeMsb4SfrLGDNW0n5JlVwXCwAAAAAAAIC7OFskHKSc+QsfkPSopFqSersqFAAAAAAAAFAUNtvh6QilklMLl0i6wVp7xFqbaq0dZa39j6RrXRkMAAAAAAAAgHs4WyS8tYB9txVjDgAAAAAAAAAecsbhxsaY/pIGSKpnjPn+lEPBkpJcGQwAAAAAAAAoLMvqxkVytjkJVyhnkZIwSa+fsj9N0lpXhQIAAAAAAADgPmcsElprYyTFSLrUGBMh6aLjhzZaa7NcHQ4AAAAAAACA6zm1urExpq+k1yQtkmQkvWOMedxa+60LswEAAAAAAACF4mC4cZE4VSSUNELSRdbaeEkyxoRLWiCJIiEAAAAAAABQyjm7urHXiQLhcUmFOBcAAAAAAABACeZsT8I5xpi5kr4+vn2zpB9dEwkAAAAAAAAoGutweDpCqeRsb0Ar6SNJLSW1kjTeZYkAAAAAAAAAuJWzPQm7WGuflDT9xA5jzChJT7okFQAAAAAAAAC3OWOR0Bhzn6ShkuobY9aecihI0nJXBgMAAAAAAADgHmfrSThJ0hxJoyU9dcr+NGvtAZelAgAAAAAAAIrAkW09HaFUOmOR0Fp7UNJBSf3dEwcAAAAAAACAuzm7cAkAAAAAAACAMsrZhUsAAAAAAACAEs8y3LhI6EkIAAAAAAAAlHMUCQEAAAAAAIByjuHGAAAAAAAA/9/efYfZUdUNHP/+dtPbkmwKCamEhN5LpAUEFJEiKqCISBERbAgCIiBdQYkgCBjhfakvIFWqYCCUhF4CBIhAaIFASO+V7J73j5kku8lusrvJ7iZ7v5/nuc/OnTkzc+6euXNnfnOKmoxUVt7YWVgnNUiQ8MkOjzTEbrSWuKX/kMbOghrQ+m1bNnYW1IAG9ylp7CyoAe0+eVRjZ0EN6LNJTzR2FtSAvvunGxo7C2pA7753TWNnQQ1o4+HNGzsLakCLGjsDalJsbixJkiRJkiQVOJsbS5IkSZIkqckod3TjOrEmoSRJkiRJklTgDBJKkiRJkiRJBc7mxpIkSZIkSWoyks2N68SahJIkSZIkSVKBM0goSZIkSZIkFTiDhJIkSZIkSVKBs09CSZIkSZIkNRnlyT4J68KahJIkSZIkSVKBM0goSZIkSZIkFTibG0uSJEmSJKnJKLO5cZ1Yk1CSJEmSJEkqcAYJJUmSJEmSpAJnc2NJkiRJkiQ1GWW2Nq4TaxJKkiRJkiRJBc4goSRJkiRJklTgbG4sSZIkSZKkJsPRjevGmoSSJEmSJElSgTNIKEmSJEmSJBU4mxtLkiRJkiSpyXB047qxJqEkSZIkSZJU4AwSSpIkSZIkSQXOIKEkSZIkSZJU4OyTUJIkSZIkSU1GWbJTwrqwJqEkSZIkSZJU4AwSSpIkSZIkSQXO5saSJEmSJElqMspsbVwn1iSUJEmSJEmSCpxBQkmSJEmSJKnA2dxYkiRJkiRJTYajG9eNNQklSZIkSZKkAmeQUJIkSZIkSSpwNjeWJEmSJElSk+HoxnVjTUJJkiRJkiSpwBkklCRJkiRJkgqczY0lSZIkSZLUZNjcuG6sSShJkiRJkiQVOIOEkiRJkiRJUoGzubEkSZIkSZKajLJke+O6MEi4GrocdixtNt+WtGgRE2++ioWfflRt2u4n/pbmnbvxyYWnANCiZ1+6/uB4ipo1J5WXM+n261g47v2Gyrpq6ePRL/P0rUMpLy9jiz32Y8cDvldlurEvj+Thqy7i8PP+Rrd+Axn31qs8e+f1lJUtpri4Gbt//yf02mybBs69auvd117kweuvIpWXsePe+7Pnd46otPyF/9zP84/eR1FRES1ateY7J5xKt159mTZpApeddBRdevQCoPfAzfj2T3/TGB9BtfDCc8/y1yGXUlZezoEHH8yPjj620vLXRr3KFX8Zwgfvj+X8P1zMXvt8DYD33n2XSy/5A/PmzqWoqJijjv0x+3x938b4CKqjvbbtyx9+sjfFRcH/PTaaK+95qdLynl06cMUvv0FpSRtmzJ7PiZc/zISpcxopt6qLlBKX3P4II98cS6sWzbno2IPZrE+PSmnmL1zEb4beyaeTp1NcFOyx1cacfEj2Pb9p2HPcO3IUxUVFdGrfhguOOZgepes1xkdRLW3Xcz1+sktfiiJ47J2J3P3G5yuk2W3DUg7fvick+GjaPIY8MbYRcqrV0elbR9Jm061JixYy+Y5rWfTZuGrTdj3mZJqXduWzIb8DYL2vf5v2g/akbM5sAKY/chfz33mjQfKtNevac4/hm4O3ZvK0WWx76DmNnR1pnWaQsI7abL4tzbt2Z9y5v6RVvwF0Pfx4Pv3z76pM23abQaSFCyrN6/ztI5n28F3Me/s12my+LZ2/cySfXX5uQ2RdtVReXsaTN1/Nd06/mHadOnP7eb9kw22/QukGfSqlWzR/Hq8Pu4/1+2+ydF7r9iUcdPIFtOtYypTxH/OvS8/kJ1fc1tAfQbVQXlbG/dddwY/PGUJJaReu+u0JbLrjrnTr1Xdpmm1234ev7PstAMa8/CwP33g1x/7+UgBKu/XgpL/8b2NkXXVQVlbGkD9dwhVX/52u3brx4x8dwe6D96Dfhv2Xpll//e6cfd753HbLzZXWbdWqFeecfyG9evdh8uRJHPvDIxi08y60b9++oT+G6qCoKLjkp1/j0HPv5POpsxk25EgefekD3vt06tI05x+zJ3c++TZ3PPk2u23Zm7OPHMzP//rvRsy1amvkm2MZN2kqD//xV4z+cDwX/d9D3HbW8SukO3rfXdlpk358uXgxx/3lJka+OZbdtxzApr2788+zj6d1yxbc8eRLXHbXMIaccFgjfBLVRlHACbv14/cPj2Hq3EVc9u0teXHcdD6dMX9pmu4dWnHINhtw+v1vMXdRGSWtvC1a17TeZGuad+nG+EtOpWXv/pR+9xgmXHlelWnbbLHDCvdjADNH/IdZT3teX9fd/OCzXHPHcG648LjGzoq0zrNPwjpqt/WOzHrhKQAWfDSWojZtKO6w4pPlaNmKjnsfwLR/37PckkRRq9YAFLVuQ9nMafWcY9XVFx++S0m3HpR07U5xs+YMHLQnH4x6foV0z917E9vvfyjFzVssnde1z0a061gKQOkGfSj7chGLv1zUYHlX7X36/juUrr8Bpev3oFnz5my9216MefnZSmlatWm7dHrRggUQ0dDZ1Boy5u236NmrFxv07Enz5s3Z5+v7MvLppyql6d6jBxsNGEhRUeWfzN59+tCrd/awoEuXrnTs1JEZ0z2Xryu2G9Cdj7+YzriJM/lycTn3jXyH/XbaqFKagb1KGTE6q5XyzJufsN+gjaralNZiT77+DgftvA0Rwdb9ezF73gImz5hdKU3rli3YaZN+ADRv1oxNe3dn4vSZAOy0ST9at8x+17fq34uJ02c17AdQnQzo0o4JMxcwcfZCFpcnRnwwhUF9O1ZKs++mXfn3218wd1EZADMXLG6MrGo1tNl8O+a88gwACz/5gKJWbShuX7JCumjRkpI9vsGM4fc3dBbVQJ4Z9R7TZ85t7GxITUKNg4QR0SoiTomIeyPinog4OSJa1Wfm1mbN1itl8fRltQ0WT59Gs/VKV0hXeuD3mf74g5QvWlhp/uS7bqDzd46k7x+G0uW7P2LKfbfWe55VN3OnT6V9py5L37fv1Jm506dUSjNp3PvMmTaZDbf5SrXbef+VZ+jSpz/NKgQRtfaZNW0yJZ2XlXdJpy7Mmjp5hXTPP/Iv/vyzH/DILUM56NhfLZ0/bdIXXHHqcfzj9yfx0ZjRDZJn1d3kSZPo1q3b0vddunZj8qQVy3tVxrz1Fl9+uZgNevZak9lTPepe2o7PpiwLFn0+dTbdS9tVSvP2R5M4cOeBAOz/lQG0b9OSju0L9tJnnTRpxmzW79Rh6ftuHTswaUb1gb5Z8+bz1BvvMWjTDVdYdu/IUey25YB6yafWrNK2LZgyd9m199S5iyht27JSmg1KWtNjvVb86aDNufRbW7BdT5uRr2ualXRk8YxlD+fKZk6juKTTCuk6fuMQZj79CGnRig/qO+y6Dxuc8gc6H3YcRa3b1Gt+JTWssrT2v9ZGtalJeDOwOfA34CpgU+CW+sjUuqtyKbfo2ZfmXdZn7hsvrZByvcH7MuXuG/n4rBOYfNeNdDvyZw2VSdVSqqrD0wo1x1J5OU/f9g92//6KzZeWmDr+Y56543/Z++iT6iOLWoOq7N+2ipqCO+/3bU6/5jb2O/KnPHFPdirs0LGUM/5xBycN+R/2P/pn/POvF7Jgnk811zW1rRg6ZcpkLjjnbM4697wVahtq7VVVMS///T/3xqfYeYtePHH5j9hli158PmU2i8vKGyR/WjOq/A2vsvRhcVkZp197N0fsPYheXSoHGh58/g3GjPucY/bdtR5yqTWt6u935WOhOIIeHVpz5oNjGPLEWH45eEPatihumAxqzajqB3u5cm7RozfNO3dj3luvrpB01nPDGX/xb/js8rMpmzWDTgf+oL5yKknrjNp0vrFxSmnrCu+fjIhqe3aNiOOB4wEuGLwt399sxSey65qSPb5Bya57A7Bg3Ac067is5mCzjp0qPckCaL3hQFr13pC+F10DRcU0a9+BDU4+n88uP5f2X9mDyXdeD8CcUc/T9YcnNtwHUa2069SZ2dOW1SyaPW0KbSvUGl20YD5Tx3/M3ZecDsC8mdN44K/nctCvz6dbv4HMnjaZB6+8gH2PP431uvVYYftau5SUdmHmlGXlPXPaZDp06lxt+q123Yt/XXs5AM2at1haU7Rn/43ptH4Ppnz+KT032qTa9dW4unTtysSJE5e+nzxpIp27dFnJGpXNnTOHU0/6Fcf/7OdsseVW9ZFF1ZPPp85hg87L+o/sUdqeL6ZVHpRk4rS5HHNJ1jytbavmHLDzQGbPs8uItd3tT7zIPSNHAbBF3x58MW1ZzcGJ02fRdb2q+w09/+YH6dO1lCO/tnOl+c+P+YDrHh7BDacfQ4vm9lu3LpgydxGdK9QcLG3bgmnLfXenzF3Iu5PmUJYSE2cv5LOZC+hR0oqxk324tzZrv8s+tB+0JwCLPv2QZut1Ykmd0eKSTpTNml4pfcs+A2ixQV96nnkZUVRMcbsOrH/imXzx9z9SPmfZuWH2i0/R7ccONidJtbnSeS0ivpJSegEgIgYBz1aXOKV0LXAtwNgTD1lLK1LWzsynH2Xm048C0GaL7Vhvz/2Y88qztOo3gPL58yibNaNy+hHDmDliGADNOnWhx89/t3RwkrIZ02k9YHPmj32b1htvyZeTJzTsh1GNrd9vY2ZM/IyZk7+gXcdS3nvxKfY74Yyly1u2acsJV9+19P1dF5/G4O//hG79BrJg7hzuv+z37HroMfQYuHljZF+11HOjjZk6YTzTJk6gQ6fOvPHMExz+67MrpZny+Xg69+gJwDuvvkDn7hsAMGfmDNq0a09RcTFTv/icqRM+o5OB4bXappttzvhPP+Hzzz6jS9euPD7sP5x30cU1WvfLL7/kjNN+w377H7B0xGOtO14bO4F+3TvSu2sJE6bN5uDdN+GEvzxUKU2n9q2ZPmc+KcFJhwzituFvNlJuVRuH7zWIw/caBMCI0e9x2xMvst9OWzD6w/G0a92KLlUECa/813DmzF/A+UcdVGn+fz+ZwAW3PMjQXx9JaYd2K6yntdPYyXPoUdKKbu1bMnXuIgb377zCyMUvfDydwRuVMvy9yXRo2YweJa34YtbCaraotcXs5x5n9nOPA9B6063psOvXmPv6C7Ts3Z+0YB5ls2dWTv/8cGY/PxyAZh070+3Hv+GLv/8RgOL2JUvTt9liBxZNGN+An0RSfSursjWBVqU2QcJBwI8i4pP8fW/gvxHxJpBSSgVVhWLeW6Nou8V29LngKtKihUy8+Zqly3qfeSmf/PG0la4/8dahdDnsGKKomPTll0y69R/1nWXVUVFxMV898uf869IzSeXlbD7465T27Mvz995E174D6b/dztWu+8bjDzBj4ue8+MBtvPhANqrxd067mDZVDHKjtUNxcTMOOu4krr/wNMrLy9lhr/3o1rsfw26/np4bbcxmO+7Kc4/8i/dHv0pxs2Jat23PYb/IRjb/aMwbPPbPGygqLqaoqIiDjz+FNu07rGKPakzNmjXjlNN+y8m//BllZeUccNC32LB/f64beg2bbLoZu++xJ2PefpvfnXYKs2fN4pmRI/jfa4dy6533MPyxYbw+ahSzZs7g3w89AMBZ517AwI03buRPpZooK0/87trHufO8QygqKuL24W/y7qdT+e0PduX197/gPy99wK5b9uLsIweTUuL5MeP57dDHGzvbqqXdtxzAiDff45tnXkGrFs256JiDly475Py/c/e5J/LFtJlc9/AI+q3fmcMuzK7HDv/qTnx38Pb85a5hzFuwiN8MvROA7p1K+NsvbZK4titPMPTZjzh/v00pKgoef3cSn0yfzxHb92LslDm8NG46o8bPYNueJVx96NaUJ7jhxXHMXujgJeuS+f99gzabbEPPM4aQvlzE5DuuW7qsx8kX8fnlZ69kbeh0wPdp0aMPpMSX06cw9e7r6zvLqie3XPxTBm+/MZ3Xa8eHjw7hgqH3c+N9Ixs7W9I6Karuq6WKhBF9VrY8pTSuumVNpSahaubxo4Y0dhbUgNZv13LVidRkDO6z4qiBaro2+eHVjZ0FNaDPTnXgnULy3f+u9NJeTcyV712z6kRqMjYe3ryxs6AGtOi162vZo3ZhuKz9wLU+DnXK7PfWurKrcU3ClNK4iNgO2I1shI5nU0qj6i1nkiRJkiRJUi2traMHrykR0Qm4A+gLfAwcllKaXkW6PwP7kw1c/BhwUlpJbcEaD8MYEecANwGlQGfghohYeR1uSZIkSZIkSWvSGcDwlNIAYHj+vpKI2AXYFdgK2ALYUzXdNwAAES1JREFUEdhjZRutTZ+EhwPbppQW5Du7BBgFXFSLbUiSJEmSJEmqu28Be+bTNwFPAb9dLk0CWgEtgACaAxNXttHaBAk/zje+IH/fEvigFutLkiRJkiRJ9WpdGN04Io4Hjq8w69qU0rU1XL1bSmkCQEppQkR0XT5BSun5iHgSmEAWJLwqpfTflW20NkHChcDbEfEYWTTya8AzEXFlvvNf1WJbkiRJkiRJUkHKA4LVBgUj4nFg/SoWnVWT7UfERsCmQM981mMRMTilNKK6dWoTJPxX/lriqVqsK0mSJEmSJKkGUkr7VLcsIiZGRPe8FmF3YFIVyb4NvJBSmpOv8wjwFWD1g4QppZtqmlaSJEmSJElqDE19dGPgAeAo4JL87/1VpPkE+ElEXEzW3HgP4K8r2+gqg4QR8SZZ8+IqpZS2WtU2JEmSJEmSJK0RlwB3RsSPyYKBhwJExA7ACSml44C7gb2AJXG9R1NKD65sozWpSXhA/vfn+d9b8r9HAPNq8wkkSZIkSZIk1V1KaSqwdxXzXwGOy6fLgJ/WZrurDBKmlMYBRMSuKaVdKyw6IyKeBS6ozQ4lSZIkSZIkrV1qM3BJ24jYLaX0DGRBQ6Bt/WRLkiRJkiRJqr2y1PQ7JawPtQkSHgvcEBElZG2ZZwLH1EuuJEmSJEmSJDWY2gQJ9wRuAtoBc8kChdtFREopvV4PeZMkSZIkSZLUAGoTJNwhfz0AlAD7Ay8DJ0TEXSmlP9dD/iRJkiRJkqQaK2/sDKyjahMkLAW2SynNAYiIc8mGUx4MvAoYJJQkSZIkSZLWQUW1SNsbWFTh/ZdAn5TSfGDhGs2VJEmSJEmSpAZTm5qEtwEvRMT9+fsDgdsjoi0wZo3nTJIkSZIkSaolRzeumxoHCVNKF0bEv4HdgABOSCm9ki8+oj4yJ0mSJEmSJKn+1aYmISmlV8n6H5QkSZIkSZLURNQqSChJkiRJkiStzcpsbVwntRm4RJIkSZIkSVITZJBQkiRJkiRJKnA2N5YkSZIkSVKT4ejGdWNNQkmSJEmSJKnAGSSUJEmSJEmSCpzNjSVJkiRJktRkOLpx3ViTUJIkSZIkSSpwBgklSZIkSZKkAmeQUJIkSZIkSSpw9kkoSZIkSZKkJqMs2SlhXViTUJIkSZIkSSpwBgklSZIkSZKkAmdzY0mSJEmSJDUZZbY2rhNrEkqSJEmSJEkFziChJEmSJEmSVOBsbixJkiRJkqQmw9GN68aahJIkSZIkSVKBM0goSZIkSZIkFTibG0uSJEmSJKnJcHTjurEmoSRJkiRJklTgDBJKkiRJkiRJBS6SI77Um4g4PqV0bWPnQw3D8i4slndhsbwLi+VdWCzvwmJ5FxbLu7BY3tLqsyZh/Tq+sTOgBmV5FxbLu7BY3oXF8i4slndhsbwLi+VdWCxvaTUZJJQkSZIkSZIKnEFCSZIkSZIkqcAZJKxf9odQWCzvwmJ5FxbLu7BY3oXF8i4slndhsbwLi+UtrSYHLpEkSZIkSZIKnDUJJUmSJEmSpAJnkFBqYBFxdET0aOx8CCKib0S8tQa2c3REXJVPHxwRm1VY9lRE7LC6+1DdRMRzDby/vhHxg4bcpypr6DJX46hJOUfE7hHxdkS8HhGbrup8v/z3NyJ2iIgr10R+JUn1Y01dz0vKGCTMRcSNEXFIFfN7RMTd+fSeEfFQNet/HBGd6zuf+b62iYhvNsS+tGZFRDFwNGCQsOk6GNhslanUIFJKuzTUviKiGdAXMEjYiBqyzNV4aljORwBDUkrbAPNrkL4vFb6/KaVXUkq/qlsOVVcRMSf/u/QaPH9/e0SMjoiTGy93qm8RsV5E/GwVaWr0QK4mwSOPK0mqzCDhKqSUPk8prRA8bCz5Teg2gEHCNSgifhgRL+W1Df4REX0iYmxEdI6IoogYGRFfzy823omIm/ILirsjok2+jb0j4rWIeDMiro+Ilvn8jyPinIh4Bjgc2AG4Nd9X64i4JCLG5Nsb0oj/hkJVHBHX5bVNhuVl0j8iHo2IV/Oy3wQgIg6MiBfzcn48IrpV3FBE7AIcBFyal2//fNGh+fH1XkTs3sCfr6BVuNncMyKejog783K4JCKOyMvlzSVllT8wGpqX+3sRcUA+v1VE3JCnfS0ivprPPzoi7oqIB4FhwCXA7nn5nxwRm1c4t4yOiAGN9K8oGMuV+VP5efqdiLg1IiJftmNEPBcRb+Tl034VZXxfRDwYER9FxC8i4pQ8zQsR0SlPV+V5Q/VjVeUcEccBhwHnRMSty63bNy+jUflrScBx+e/v0ofDEdEpPw5G5+W+VT7/vPw3/6mI+DAiDCquIRWvwSNifWCXlNJWKaXLGzlrql/rASsNErKGHsjV5biK7F5MDSgifp+f3x+LLKh7akRsn/+GPw/8vELaoyPi/vz3+N2IODefX+09nKTlpJQK8gX8CBgNvAHcAtwIXAk8B3wIHJKn6wu8lU/vCTyUT5eS3RC+BvwDGAd0rmZffYF3gP8B3gJuBfYBngXGAjvl6ToB9+X5egHYKp9/HtlITcOA24BPgMnA68D3Gvt/ua6/gE2BB4Hm+ftr8uPjOOBu4DTgHxXKMgG75u+vB04FWgGfAgPz+TcDv86nPwZOr7C/p4AdKpT5uywbRGi9xv5/FNIrL8/FwDb5+zuBHwLDgQH5vEHAE/l0xwpldRzwl3z6aOCqfPrGJeePCuW9JN03gccb+3MX0guYk//dE5gBdAdaAp8B5+fLTgL+WqH8HiV7iDYAGJ9/v38D3JCn2SQ/D7fKy3480KnCfh6qsP+/AUfk0y2A1o39P2nqr+XKfCbQMy/P54Hd8nL4ENgxT9cBaLaKMn4faA90ybd5Qp7u8grn+irPG74ap5zzZUvPx1S+nmsDtMqnBwCvVNhWxe/v0vf5d/ncfHov4PV8+jyya8eWQGdgKvn1hK/VLtuKZTaarDbo68DuQP/8XP0qMBLYZCXb6wLcA7ycv5Zcw10JnJNP7wuMyI+hG4Gh+XbfAw7I0xQDl+bbGA38tMI+TgfeJLuvuKSx/4fr8gv4Z4WyvjR/vZX/f7+Xp3kh/96/DpycHysjgVH5a5flj6Fq9lWj4yo/Ji4DniS/pvPVYMfDDnn5tCb7HR5Ldu81GtgjT3NphXPF0cAEsnv11vmxswPV3MM19ufz5WttfBXkk5CI2Bw4i+wkMSWvBXAZ2c3jbmQ3Bw+QBYiqcy7wTErpgojYHzh+FbvdCDg0T/cy2dOv3chqHZ1J1kTxfOC1lNLBEbEXWaBpm3z97ckueudHxNFkQaZf1O6Tqxp7k/1/X84rmbQGJqWUzouIQ4ETWFYOAJ+mlJ7Np/8P+BXwGPBRSum9fP5NZE+1/pq/v6Oafc8CFgD/ExEPA1U2Z1e9+iil9Ho+/SrZRcQuwF358QDZzR9kN6F3RER3skDDRzXcx73LbV+N4+WU0gSAiPiA7MELZDceX62Q7s6UUjkwNiI+JPtN2I0sSEBK6Z2IGAcMzNM/llKaVs0+nwfOioiewL0ppbFr9BNpVV5KKY0HiIjXyb5/M4EJKaWXAVJKs/LlKyvjJ1NKs4HZETGT7MESZMfOVhHRjurPG6p/VZXzMytJ3xy4KiK2AcpYVs4rsxvwXYCU0hMRURoRJfmyh1NKC4GFETEJ6Eb28EBrzkFkAdttACJiOFmwfmxEDCJ7wLtXNeteAVyeUnomInoD/yF7QHwG2bXfSLKA4TdTSuX5d7gvsAdZ0OjJiNiI7AHyzJTSjpG1Fnk2IoaR/UYcDAxKKc1bUrtYdXYGsEVKaZuI+C7ZdfjWZEH4lyNiRJ7m1JTSktr+bYCvpZQW5DX2bycLDK1KbY6rgcA+KaWyNfZJVRO7AfenlOYDRNZyoy1ZxYqn8zS3APtVWOexlNLUPP29+Tbuo+p7OFtxScspyCAh2cn+7pTSFICU0rT8guC+/MZwTCzXjLAKg4Hv5Os/HBHTV5H+o5TSmwAR8TYwPKWUIuJNlgUNVnYB+sCSk6PWuABuSin9rtLM7IKjZ/62HTA7n07LrZ/ybazM3KpmppQWR8ROZIHK7wO/oPqLXNWPhRWmy8hu7mYsuWBczt+Ay1JKD0TEnmQ1SGqzjzIK97y7NqhY1uUV3pdTuVxq+x2v8vsNkFK6LSJeBPYH/hMRx6WUnqh5lrWalv9+NyMry+XLGFZexqs6doqo/ryh+ldVOa/MycBEssBDEdnDulWp6vhYchzVdv9aDXUIyu8DbFYhbYeIaJ9Smh0RPyGrQXhySumDCutU9bDo62QPBZZ0Q1RCVhN1H7JayPMgu69Y7Q+pJXYDbs8DcxMj4mlgR7KH7BXVJfBfSQ2Oq7sMEDaKqs69c6n6d3yJqq7jVjZfUgWF2idhdTcIC5dLsyq1ObHU5OZ0ZReg1d6EarUNBw6JiK6wtN+hPsCfyJqGnwNcVyF974jYOZ8+nKy2wjtA3/xJM8CRwNNUbTZZdfklFyQlKaV/A7+mco1FNY5ZwEd5LVLyvq22zpeVkDVTBTiqmvWXlq/WWYdG1hdpf2BDsi4BRpANgkBEDAR65/OXV6n8I2JD4MOU0pVkNdS3que8a9XeAXpExI4AkfVH2Iyal/EK8tqI1Z03tPYpIatNWk72e12cz1/Z+bvi8bEnMGVJLVQ1uKVB+QqvTVeRfucKaTfIawYDbEnWRHz5AeWqe1j0ywrb6ZdSGkb19xVafTW5H4PKgf8dyFp71NaqjivvxRrHM8CBkfUb3I7soSvAzLwFAOTn5gq+lt/PtSar5buk9mBV93CSllOoQcLhwGERUQpZUKgO26h4sbgfWV9lq6umF6AGIdaglNIY4GxgWESMJms63JfsSeWfUkq3Aosi4ph8lf8CR+VpOwF/TyktAI4he/r4Jlnwd2g1u7wRGJo3iWoPPJRv62myixw1viOAH0fEG8DbwLfy+eeRlfFIYEo16/4TOC2yQQ36V5NGa7d3yb6Pj5A1O1pA1uSoOP9+3wEcnTcvXN5oYHHemfbJwPeAt/Lv+yZk3UioEaWUFpGVy9/y7/hjZH0P1rSMq1PdeUNrn2vIfsdfIKtxtOTmf/nvb0XnATvkv9eXUP2DItWzOgTlh5G11CBPv6RpaR+yvki3BfbLm5cuUdXDov8AJ0ZE83z9gRHRNt/+sbFsIDubG6+eivc5I4DvRURxRHQha8n1EiveC1UX+K8xH/asnfKuQR4g6+/zXuAVsm5DjgGujmzgkuVb2z1D1gT5deCelNIr+fwV7uHq/xNI654lHfAXnIg4imxAijKywUcg65Pi7nz5nJRSu4jom8/fIg/cnZpSOiAPMN5O1j/G02RNj7df0oR5uX0t3Ub+/sYl+1pu+52AG4B+wDzg+JTS6Ig4j6wT5yH5+p3ILlSaAxenlKrr705r2PJlKalpqXh+buy8SFIhquYafOl0nqYf2Q1+d7Lr4X+mlC6oZnudgavJ+iFcUmv4RLIHBFfmXYhsT/YQd0eyh7zTyWqkdQNOSSk9FBFFwEXAgWQ13CYDB6eUZkbEGWR9Fi4C/p1SOnON/lMKTETcRlbz/pF81n5ktTUvSindkQdqHyW7D7uRrE/ve8jun54kq/HZblXX7TU9rrw2aFwR0S6lNCcPxI8gu0ceVU3ao6mi737v4aSaK9ggoVQX/sBITZs3ApJU2PwdkNYuedB4M7Ja/zellC5eSdqjMUgorRaDhJIkSZKEQUJJUmEzSLgG5U2Qh1exaO8lw7BLkiRJWrMi4izg0OVm35VS+kNj5Edrj4jYl2xAwoo+Sil9uzHyI0lrM4OEkiRJkiRJUoEr1NGNJUmSJEmSJOUMEkqSJEmSJEkFziChJEmSJEmSVOAMEkqSJEmSJEkFziChJEmSJEmSVOD+H7L5bIYM+qnI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download.png"/>
          <p:cNvPicPr>
            <a:picLocks noChangeAspect="1"/>
          </p:cNvPicPr>
          <p:nvPr/>
        </p:nvPicPr>
        <p:blipFill>
          <a:blip r:embed="rId2"/>
          <a:stretch>
            <a:fillRect/>
          </a:stretch>
        </p:blipFill>
        <p:spPr>
          <a:xfrm>
            <a:off x="457200" y="1390813"/>
            <a:ext cx="7543800" cy="4980430"/>
          </a:xfrm>
          <a:prstGeom prst="rect">
            <a:avLst/>
          </a:prstGeom>
        </p:spPr>
      </p:pic>
      <p:sp>
        <p:nvSpPr>
          <p:cNvPr id="7" name="Rectangle 6"/>
          <p:cNvSpPr/>
          <p:nvPr/>
        </p:nvSpPr>
        <p:spPr>
          <a:xfrm>
            <a:off x="381000" y="762000"/>
            <a:ext cx="8305800" cy="646331"/>
          </a:xfrm>
          <a:prstGeom prst="rect">
            <a:avLst/>
          </a:prstGeom>
        </p:spPr>
        <p:txBody>
          <a:bodyPr wrap="square">
            <a:spAutoFit/>
          </a:bodyPr>
          <a:lstStyle/>
          <a:p>
            <a:r>
              <a:rPr lang="en-US" dirty="0" smtClean="0"/>
              <a:t>Visualization on how various factors like Countries’ health, wealth and socio-economic factors depend on each other.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183880" cy="1051560"/>
          </a:xfrm>
        </p:spPr>
        <p:txBody>
          <a:bodyPr/>
          <a:lstStyle/>
          <a:p>
            <a:r>
              <a:rPr lang="en-US" dirty="0" smtClean="0"/>
              <a:t>PCA:</a:t>
            </a:r>
            <a:endParaRPr lang="en-US" dirty="0"/>
          </a:p>
        </p:txBody>
      </p:sp>
      <p:pic>
        <p:nvPicPr>
          <p:cNvPr id="4" name="Picture 3" descr="download (1).png"/>
          <p:cNvPicPr>
            <a:picLocks noChangeAspect="1"/>
          </p:cNvPicPr>
          <p:nvPr/>
        </p:nvPicPr>
        <p:blipFill>
          <a:blip r:embed="rId2"/>
          <a:stretch>
            <a:fillRect/>
          </a:stretch>
        </p:blipFill>
        <p:spPr>
          <a:xfrm>
            <a:off x="228600" y="2133600"/>
            <a:ext cx="8458200" cy="4419600"/>
          </a:xfrm>
          <a:prstGeom prst="rect">
            <a:avLst/>
          </a:prstGeom>
        </p:spPr>
      </p:pic>
      <p:sp>
        <p:nvSpPr>
          <p:cNvPr id="5" name="Rectangle 4"/>
          <p:cNvSpPr/>
          <p:nvPr/>
        </p:nvSpPr>
        <p:spPr>
          <a:xfrm>
            <a:off x="533400" y="1219200"/>
            <a:ext cx="8229600" cy="923330"/>
          </a:xfrm>
          <a:prstGeom prst="rect">
            <a:avLst/>
          </a:prstGeom>
        </p:spPr>
        <p:txBody>
          <a:bodyPr wrap="square">
            <a:spAutoFit/>
          </a:bodyPr>
          <a:lstStyle/>
          <a:p>
            <a:r>
              <a:rPr lang="en-US" dirty="0" smtClean="0"/>
              <a:t># by the observation principal component 1 had more weight on life </a:t>
            </a:r>
            <a:r>
              <a:rPr lang="en-US" dirty="0" err="1" smtClean="0"/>
              <a:t>expec</a:t>
            </a:r>
            <a:r>
              <a:rPr lang="en-US" dirty="0" smtClean="0"/>
              <a:t> and health</a:t>
            </a:r>
          </a:p>
          <a:p>
            <a:r>
              <a:rPr lang="en-US" dirty="0" smtClean="0"/>
              <a:t># principle component 2 has more weight on imports and exports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76200"/>
            <a:ext cx="8183880" cy="1051560"/>
          </a:xfrm>
        </p:spPr>
        <p:txBody>
          <a:bodyPr/>
          <a:lstStyle/>
          <a:p>
            <a:r>
              <a:rPr lang="en-US" dirty="0" smtClean="0"/>
              <a:t>PCA Correlation’s:</a:t>
            </a:r>
            <a:endParaRPr lang="en-US" dirty="0"/>
          </a:p>
        </p:txBody>
      </p:sp>
      <p:pic>
        <p:nvPicPr>
          <p:cNvPr id="4" name="Picture 3" descr="download (3).png"/>
          <p:cNvPicPr>
            <a:picLocks noChangeAspect="1"/>
          </p:cNvPicPr>
          <p:nvPr/>
        </p:nvPicPr>
        <p:blipFill>
          <a:blip r:embed="rId2"/>
          <a:stretch>
            <a:fillRect/>
          </a:stretch>
        </p:blipFill>
        <p:spPr>
          <a:xfrm>
            <a:off x="228600" y="858914"/>
            <a:ext cx="8610600" cy="53132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72440"/>
            <a:ext cx="8183880" cy="1051560"/>
          </a:xfrm>
        </p:spPr>
        <p:txBody>
          <a:bodyPr>
            <a:normAutofit fontScale="90000"/>
          </a:bodyPr>
          <a:lstStyle/>
          <a:p>
            <a:r>
              <a:rPr lang="en-US" dirty="0" smtClean="0"/>
              <a:t>Choosing Number of Cluster’s :</a:t>
            </a:r>
            <a:r>
              <a:rPr lang="en-US" dirty="0" smtClean="0"/>
              <a:t/>
            </a:r>
            <a:br>
              <a:rPr lang="en-US" dirty="0" smtClean="0"/>
            </a:br>
            <a:endParaRPr lang="en-US" dirty="0"/>
          </a:p>
        </p:txBody>
      </p:sp>
      <p:sp>
        <p:nvSpPr>
          <p:cNvPr id="5" name="TextBox 4"/>
          <p:cNvSpPr txBox="1"/>
          <p:nvPr/>
        </p:nvSpPr>
        <p:spPr>
          <a:xfrm>
            <a:off x="609600" y="1143000"/>
            <a:ext cx="3810000" cy="1200329"/>
          </a:xfrm>
          <a:prstGeom prst="rect">
            <a:avLst/>
          </a:prstGeom>
          <a:noFill/>
        </p:spPr>
        <p:txBody>
          <a:bodyPr wrap="square" rtlCol="0">
            <a:spAutoFit/>
          </a:bodyPr>
          <a:lstStyle/>
          <a:p>
            <a:r>
              <a:rPr lang="en-US" dirty="0" smtClean="0"/>
              <a:t>To choose number of clusters (k) for the given data we used silhouette analysis</a:t>
            </a:r>
          </a:p>
          <a:p>
            <a:endParaRPr lang="en-US" dirty="0"/>
          </a:p>
        </p:txBody>
      </p:sp>
      <p:pic>
        <p:nvPicPr>
          <p:cNvPr id="6" name="Picture 5" descr="download (5).png"/>
          <p:cNvPicPr>
            <a:picLocks noChangeAspect="1"/>
          </p:cNvPicPr>
          <p:nvPr/>
        </p:nvPicPr>
        <p:blipFill>
          <a:blip r:embed="rId2"/>
          <a:stretch>
            <a:fillRect/>
          </a:stretch>
        </p:blipFill>
        <p:spPr>
          <a:xfrm>
            <a:off x="381001" y="2209800"/>
            <a:ext cx="3962400" cy="3201129"/>
          </a:xfrm>
          <a:prstGeom prst="rect">
            <a:avLst/>
          </a:prstGeom>
        </p:spPr>
      </p:pic>
      <p:sp>
        <p:nvSpPr>
          <p:cNvPr id="7" name="Rectangle 6"/>
          <p:cNvSpPr/>
          <p:nvPr/>
        </p:nvSpPr>
        <p:spPr>
          <a:xfrm>
            <a:off x="4572000" y="1143000"/>
            <a:ext cx="4572000" cy="646331"/>
          </a:xfrm>
          <a:prstGeom prst="rect">
            <a:avLst/>
          </a:prstGeom>
        </p:spPr>
        <p:txBody>
          <a:bodyPr wrap="square">
            <a:spAutoFit/>
          </a:bodyPr>
          <a:lstStyle/>
          <a:p>
            <a:r>
              <a:rPr lang="en-US" dirty="0" smtClean="0"/>
              <a:t>elbow curve saying to pick k=3 for clustering</a:t>
            </a:r>
            <a:endParaRPr lang="en-US" dirty="0"/>
          </a:p>
        </p:txBody>
      </p:sp>
      <p:pic>
        <p:nvPicPr>
          <p:cNvPr id="8" name="Picture 7" descr="download (7).png"/>
          <p:cNvPicPr>
            <a:picLocks noChangeAspect="1"/>
          </p:cNvPicPr>
          <p:nvPr/>
        </p:nvPicPr>
        <p:blipFill>
          <a:blip r:embed="rId3"/>
          <a:stretch>
            <a:fillRect/>
          </a:stretch>
        </p:blipFill>
        <p:spPr>
          <a:xfrm>
            <a:off x="4648200" y="2209800"/>
            <a:ext cx="4153447" cy="320112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57</TotalTime>
  <Words>439</Words>
  <Application>Microsoft Office PowerPoint</Application>
  <PresentationFormat>On-screen Show (4:3)</PresentationFormat>
  <Paragraphs>42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Aspect</vt:lpstr>
      <vt:lpstr>HELP International  Assignment</vt:lpstr>
      <vt:lpstr>ABSTRACT:</vt:lpstr>
      <vt:lpstr>Slide 3</vt:lpstr>
      <vt:lpstr>Slide 4</vt:lpstr>
      <vt:lpstr>GDP VS Health Factor’s:</vt:lpstr>
      <vt:lpstr>Correlations between the features:</vt:lpstr>
      <vt:lpstr>PCA:</vt:lpstr>
      <vt:lpstr>PCA Correlation’s:</vt:lpstr>
      <vt:lpstr>Choosing Number of Cluster’s : </vt:lpstr>
      <vt:lpstr>Cluster’s of features: </vt:lpstr>
      <vt:lpstr>Hierarchical Clustering with PCA:</vt:lpstr>
      <vt:lpstr>Summary: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HasvithaSai</dc:creator>
  <cp:lastModifiedBy>HasvithaSai</cp:lastModifiedBy>
  <cp:revision>8</cp:revision>
  <dcterms:created xsi:type="dcterms:W3CDTF">2019-02-24T13:55:47Z</dcterms:created>
  <dcterms:modified xsi:type="dcterms:W3CDTF">2019-02-24T14:53:24Z</dcterms:modified>
</cp:coreProperties>
</file>