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Lst>
  <p:notesMasterIdLst>
    <p:notesMasterId r:id="rId25"/>
  </p:notesMasterIdLst>
  <p:sldIdLst>
    <p:sldId id="256" r:id="rId2"/>
    <p:sldId id="257" r:id="rId3"/>
    <p:sldId id="258" r:id="rId4"/>
    <p:sldId id="259" r:id="rId5"/>
    <p:sldId id="260" r:id="rId6"/>
    <p:sldId id="263" r:id="rId7"/>
    <p:sldId id="264" r:id="rId8"/>
    <p:sldId id="282" r:id="rId9"/>
    <p:sldId id="266" r:id="rId10"/>
    <p:sldId id="267" r:id="rId11"/>
    <p:sldId id="268" r:id="rId12"/>
    <p:sldId id="269" r:id="rId13"/>
    <p:sldId id="270" r:id="rId14"/>
    <p:sldId id="271" r:id="rId15"/>
    <p:sldId id="272" r:id="rId16"/>
    <p:sldId id="273" r:id="rId17"/>
    <p:sldId id="281" r:id="rId18"/>
    <p:sldId id="283" r:id="rId19"/>
    <p:sldId id="274" r:id="rId20"/>
    <p:sldId id="275" r:id="rId21"/>
    <p:sldId id="276" r:id="rId22"/>
    <p:sldId id="277"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085329E-872C-4A9A-98C4-8FC06B3D271E}">
          <p14:sldIdLst>
            <p14:sldId id="256"/>
            <p14:sldId id="257"/>
            <p14:sldId id="258"/>
            <p14:sldId id="259"/>
            <p14:sldId id="260"/>
            <p14:sldId id="263"/>
            <p14:sldId id="264"/>
            <p14:sldId id="282"/>
            <p14:sldId id="266"/>
            <p14:sldId id="267"/>
            <p14:sldId id="268"/>
            <p14:sldId id="269"/>
            <p14:sldId id="270"/>
            <p14:sldId id="271"/>
            <p14:sldId id="272"/>
            <p14:sldId id="273"/>
            <p14:sldId id="281"/>
            <p14:sldId id="283"/>
            <p14:sldId id="274"/>
            <p14:sldId id="275"/>
            <p14:sldId id="276"/>
            <p14:sldId id="277"/>
            <p14:sldId id="284"/>
          </p14:sldIdLst>
        </p14:section>
        <p14:section name="Untitled Section" id="{FB4DC6ED-EBCF-4261-83CA-6EBA20C1824E}">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333" autoAdjust="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1F397-6C9A-4DD6-805B-892DD7856591}" type="datetimeFigureOut">
              <a:rPr lang="en-IN" smtClean="0"/>
              <a:t>30-08-2024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F46741-A40D-4686-B2D8-1E877030E1A8}" type="slidenum">
              <a:rPr lang="en-IN" smtClean="0"/>
              <a:t>‹#›</a:t>
            </a:fld>
            <a:endParaRPr lang="en-IN"/>
          </a:p>
        </p:txBody>
      </p:sp>
    </p:spTree>
    <p:extLst>
      <p:ext uri="{BB962C8B-B14F-4D97-AF65-F5344CB8AC3E}">
        <p14:creationId xmlns:p14="http://schemas.microsoft.com/office/powerpoint/2010/main" val="3631642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F46741-A40D-4686-B2D8-1E877030E1A8}" type="slidenum">
              <a:rPr lang="en-IN" smtClean="0"/>
              <a:t>1</a:t>
            </a:fld>
            <a:endParaRPr lang="en-IN"/>
          </a:p>
        </p:txBody>
      </p:sp>
    </p:spTree>
    <p:extLst>
      <p:ext uri="{BB962C8B-B14F-4D97-AF65-F5344CB8AC3E}">
        <p14:creationId xmlns:p14="http://schemas.microsoft.com/office/powerpoint/2010/main" val="1709529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BBCB-F114-BA69-8843-C919E66BF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25F03EB-7B0E-6904-550A-2D181100EC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C29C4CF-E4E6-F020-94D7-59D44D53DAD6}"/>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5" name="Footer Placeholder 4">
            <a:extLst>
              <a:ext uri="{FF2B5EF4-FFF2-40B4-BE49-F238E27FC236}">
                <a16:creationId xmlns:a16="http://schemas.microsoft.com/office/drawing/2014/main" id="{9B821FE8-B3DC-0FAF-D9BB-DCE3B8D569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7276F9-0F09-8BC8-32AF-1ABE3BDA87A1}"/>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22111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EA0D6-B3A7-339F-76F9-31E75D08EA3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868B63-32E7-73EE-A3E3-E2B6E9ABBF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838824-7D50-7C56-A7FD-F0F5F5613763}"/>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5" name="Footer Placeholder 4">
            <a:extLst>
              <a:ext uri="{FF2B5EF4-FFF2-40B4-BE49-F238E27FC236}">
                <a16:creationId xmlns:a16="http://schemas.microsoft.com/office/drawing/2014/main" id="{AB40B2ED-8D7C-11F0-AE62-B4566C3D5E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1A404-ED20-72C2-6122-E470F106D18B}"/>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2293844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0F9C4-B400-F01B-537F-2DCDFA4578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D7F01F-AB47-1CA9-FCF0-5FA61444B7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876B37-13C0-083B-534E-23CFF0492A96}"/>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5" name="Footer Placeholder 4">
            <a:extLst>
              <a:ext uri="{FF2B5EF4-FFF2-40B4-BE49-F238E27FC236}">
                <a16:creationId xmlns:a16="http://schemas.microsoft.com/office/drawing/2014/main" id="{086E0822-71C7-6376-1EEF-196B9F587C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A7CBF8-D496-68D7-49EA-2AA924B04BF6}"/>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1700002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895A-E316-C628-F44B-92625BDA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F51C0-2084-7F81-4E4C-BE1D244474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C94D4-01FD-F03E-3C86-676E80D924AD}"/>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5" name="Footer Placeholder 4">
            <a:extLst>
              <a:ext uri="{FF2B5EF4-FFF2-40B4-BE49-F238E27FC236}">
                <a16:creationId xmlns:a16="http://schemas.microsoft.com/office/drawing/2014/main" id="{B1FD5F65-69D6-3E9A-B1D8-55F5722E38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A06406-0DD7-CFB3-2F16-2E2ACE8F54F6}"/>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2187910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02E63-8564-8693-1F75-10D919280D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7F9AB3-E715-D23C-3DC9-D5B93E18EC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9ADD34-FC1C-E99F-54ED-3BE42CE91B57}"/>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5" name="Footer Placeholder 4">
            <a:extLst>
              <a:ext uri="{FF2B5EF4-FFF2-40B4-BE49-F238E27FC236}">
                <a16:creationId xmlns:a16="http://schemas.microsoft.com/office/drawing/2014/main" id="{46D97398-BEFF-1BE6-0821-F0ABB5E4CA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A7F59F-2ACD-53F5-640E-0F052F4D5CDF}"/>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644057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EA13-6897-D98C-550A-3DE6E43C19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879060-E851-8B51-3529-461BF82C4CC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435511-1A43-7D20-7057-E22CA4BE78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8AA3A36-B96D-4747-11D4-C0E1612AA6E1}"/>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6" name="Footer Placeholder 5">
            <a:extLst>
              <a:ext uri="{FF2B5EF4-FFF2-40B4-BE49-F238E27FC236}">
                <a16:creationId xmlns:a16="http://schemas.microsoft.com/office/drawing/2014/main" id="{9AB53AB0-C514-71D7-96C4-673D85FC32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3BA253-3786-B1E0-1AA6-59D3E18D3706}"/>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649761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166D0-3156-3C16-79B1-0BC6C84336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64BF9D-84E5-D9E5-BF97-831AF98EEA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DB9FA3-CF8A-4A72-C3DC-7DF13652C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5A92EB1-645E-E1B9-38D5-88BEC615D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F0E18-F31A-06B4-6429-143182ED93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466D1E-2E84-82DE-5A9A-A751BCB5B84F}"/>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8" name="Footer Placeholder 7">
            <a:extLst>
              <a:ext uri="{FF2B5EF4-FFF2-40B4-BE49-F238E27FC236}">
                <a16:creationId xmlns:a16="http://schemas.microsoft.com/office/drawing/2014/main" id="{8ACB9914-CBFD-1E44-E508-275A42EAB98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92FE652-DDDE-EC0C-CF75-6816833D8502}"/>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1751844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9BD6E-F905-959C-14F1-D7E78968B4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FC042FF-FD16-EE73-FEE4-04FC6D790C08}"/>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4" name="Footer Placeholder 3">
            <a:extLst>
              <a:ext uri="{FF2B5EF4-FFF2-40B4-BE49-F238E27FC236}">
                <a16:creationId xmlns:a16="http://schemas.microsoft.com/office/drawing/2014/main" id="{21F6C1C9-33EA-DA89-7054-DB1B407345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4FA684-0B1B-8155-0E96-964D8E1D596D}"/>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3987971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D67089-D96C-BCDA-F003-4FB9157A7BD9}"/>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3" name="Footer Placeholder 2">
            <a:extLst>
              <a:ext uri="{FF2B5EF4-FFF2-40B4-BE49-F238E27FC236}">
                <a16:creationId xmlns:a16="http://schemas.microsoft.com/office/drawing/2014/main" id="{B8C467C0-47F1-A14B-42BF-4713B99191B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96B6447-2074-50DE-839F-F23F27A1F000}"/>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148472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B4168-194D-E2A1-1702-ED875C3E68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D51694-072E-5A72-0B32-F5D6C8FBDB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AAC751-0D51-6EAB-3B0B-2CB98D31A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1B689C-D6AA-3AC6-25C2-F36C53DAA298}"/>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6" name="Footer Placeholder 5">
            <a:extLst>
              <a:ext uri="{FF2B5EF4-FFF2-40B4-BE49-F238E27FC236}">
                <a16:creationId xmlns:a16="http://schemas.microsoft.com/office/drawing/2014/main" id="{DA897833-4823-F6AF-E1C0-F77A79F580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BF75A2-DA8D-C696-5B76-97ECFEFFB2E4}"/>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1039029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6479E-F021-6022-C792-B2F5C51C5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95DACE-5A7D-3C16-599D-72BE9A209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F144F6-2AA0-267F-5E6E-8B62BD2D7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E6669-BE6D-9B75-CC17-EDCBB28BA305}"/>
              </a:ext>
            </a:extLst>
          </p:cNvPr>
          <p:cNvSpPr>
            <a:spLocks noGrp="1"/>
          </p:cNvSpPr>
          <p:nvPr>
            <p:ph type="dt" sz="half" idx="10"/>
          </p:nvPr>
        </p:nvSpPr>
        <p:spPr/>
        <p:txBody>
          <a:bodyPr/>
          <a:lstStyle/>
          <a:p>
            <a:fld id="{358D4548-BA33-4572-99A9-3DEA91982A47}" type="datetimeFigureOut">
              <a:rPr lang="en-IN" smtClean="0"/>
              <a:t>30-08-2024</a:t>
            </a:fld>
            <a:endParaRPr lang="en-IN"/>
          </a:p>
        </p:txBody>
      </p:sp>
      <p:sp>
        <p:nvSpPr>
          <p:cNvPr id="6" name="Footer Placeholder 5">
            <a:extLst>
              <a:ext uri="{FF2B5EF4-FFF2-40B4-BE49-F238E27FC236}">
                <a16:creationId xmlns:a16="http://schemas.microsoft.com/office/drawing/2014/main" id="{886FF33D-5BE3-5D3B-5F62-F8AD25CAFA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C55C69-6884-EDF2-A7F0-A0762DBB9C3F}"/>
              </a:ext>
            </a:extLst>
          </p:cNvPr>
          <p:cNvSpPr>
            <a:spLocks noGrp="1"/>
          </p:cNvSpPr>
          <p:nvPr>
            <p:ph type="sldNum" sz="quarter" idx="12"/>
          </p:nvPr>
        </p:nvSpPr>
        <p:spPr/>
        <p:txBody>
          <a:bodyPr/>
          <a:lstStyle/>
          <a:p>
            <a:fld id="{6ED6E07B-CCCA-4B70-8914-6AF7DEBB5B1D}" type="slidenum">
              <a:rPr lang="en-IN" smtClean="0"/>
              <a:t>‹#›</a:t>
            </a:fld>
            <a:endParaRPr lang="en-IN"/>
          </a:p>
        </p:txBody>
      </p:sp>
    </p:spTree>
    <p:extLst>
      <p:ext uri="{BB962C8B-B14F-4D97-AF65-F5344CB8AC3E}">
        <p14:creationId xmlns:p14="http://schemas.microsoft.com/office/powerpoint/2010/main" val="633557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86B2A7-5DF6-0117-8262-238B95049B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9422C8-08AB-175B-876A-7760DF8F2C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ABD6C0-9407-687E-C1A5-FAA7FA27E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D4548-BA33-4572-99A9-3DEA91982A47}" type="datetimeFigureOut">
              <a:rPr lang="en-IN" smtClean="0"/>
              <a:t>30-08-2024</a:t>
            </a:fld>
            <a:endParaRPr lang="en-IN"/>
          </a:p>
        </p:txBody>
      </p:sp>
      <p:sp>
        <p:nvSpPr>
          <p:cNvPr id="5" name="Footer Placeholder 4">
            <a:extLst>
              <a:ext uri="{FF2B5EF4-FFF2-40B4-BE49-F238E27FC236}">
                <a16:creationId xmlns:a16="http://schemas.microsoft.com/office/drawing/2014/main" id="{5BB06B7D-8727-C183-F0FC-0ADE4E34F5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72C1530-FE62-E227-C944-F269CE3B16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D6E07B-CCCA-4B70-8914-6AF7DEBB5B1D}" type="slidenum">
              <a:rPr lang="en-IN" smtClean="0"/>
              <a:t>‹#›</a:t>
            </a:fld>
            <a:endParaRPr lang="en-IN"/>
          </a:p>
        </p:txBody>
      </p:sp>
    </p:spTree>
    <p:extLst>
      <p:ext uri="{BB962C8B-B14F-4D97-AF65-F5344CB8AC3E}">
        <p14:creationId xmlns:p14="http://schemas.microsoft.com/office/powerpoint/2010/main" val="379923697"/>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6AFB5-9DCE-1058-46AD-C29BA3D6C545}"/>
              </a:ext>
            </a:extLst>
          </p:cNvPr>
          <p:cNvSpPr>
            <a:spLocks noGrp="1"/>
          </p:cNvSpPr>
          <p:nvPr>
            <p:ph type="ctrTitle"/>
          </p:nvPr>
        </p:nvSpPr>
        <p:spPr>
          <a:xfrm>
            <a:off x="2063182" y="108155"/>
            <a:ext cx="10010830" cy="1897626"/>
          </a:xfrm>
        </p:spPr>
        <p:txBody>
          <a:bodyPr>
            <a:normAutofit/>
          </a:bodyPr>
          <a:lstStyle/>
          <a:p>
            <a:pPr algn="l"/>
            <a:r>
              <a:rPr lang="en-US" sz="3200" b="1" dirty="0">
                <a:solidFill>
                  <a:schemeClr val="tx2"/>
                </a:solidFill>
                <a:latin typeface="+mn-lt"/>
              </a:rPr>
              <a:t>KOMMURI PRATAP REDDY INSTITUTE OF TECHNOLOGY</a:t>
            </a:r>
            <a:br>
              <a:rPr lang="en-US" sz="3200" b="1" dirty="0">
                <a:solidFill>
                  <a:schemeClr val="tx2"/>
                </a:solidFill>
                <a:latin typeface="+mn-lt"/>
              </a:rPr>
            </a:br>
            <a:r>
              <a:rPr lang="en-US" sz="3200" b="1" dirty="0">
                <a:solidFill>
                  <a:schemeClr val="tx2"/>
                </a:solidFill>
                <a:latin typeface="+mn-lt"/>
              </a:rPr>
              <a:t>DEPARTMENT OF COMPUTER SCIENCE AND ENGINEERING</a:t>
            </a:r>
            <a:br>
              <a:rPr lang="en-US" sz="3200" b="1" dirty="0">
                <a:latin typeface="+mn-lt"/>
              </a:rPr>
            </a:br>
            <a:endParaRPr lang="en-IN" sz="3200" b="1" dirty="0">
              <a:latin typeface="+mn-lt"/>
            </a:endParaRPr>
          </a:p>
        </p:txBody>
      </p:sp>
      <p:sp>
        <p:nvSpPr>
          <p:cNvPr id="3" name="Subtitle 2">
            <a:extLst>
              <a:ext uri="{FF2B5EF4-FFF2-40B4-BE49-F238E27FC236}">
                <a16:creationId xmlns:a16="http://schemas.microsoft.com/office/drawing/2014/main" id="{79858904-CFFD-111A-8B62-1D551BAFC1D8}"/>
              </a:ext>
            </a:extLst>
          </p:cNvPr>
          <p:cNvSpPr>
            <a:spLocks noGrp="1"/>
          </p:cNvSpPr>
          <p:nvPr>
            <p:ph type="subTitle" idx="1"/>
          </p:nvPr>
        </p:nvSpPr>
        <p:spPr>
          <a:xfrm>
            <a:off x="-1" y="2184402"/>
            <a:ext cx="12192001" cy="4565444"/>
          </a:xfrm>
        </p:spPr>
        <p:txBody>
          <a:bodyPr>
            <a:normAutofit fontScale="77500" lnSpcReduction="20000"/>
          </a:bodyPr>
          <a:lstStyle/>
          <a:p>
            <a:endParaRPr lang="en-IN" b="1" u="sng" dirty="0">
              <a:solidFill>
                <a:schemeClr val="tx2">
                  <a:lumMod val="50000"/>
                </a:schemeClr>
              </a:solidFill>
              <a:effectLst>
                <a:outerShdw blurRad="38100" dist="38100" dir="2700000" algn="tl">
                  <a:srgbClr val="000000">
                    <a:alpha val="43137"/>
                  </a:srgbClr>
                </a:outerShdw>
              </a:effectLst>
              <a:latin typeface="Arial Black" panose="020B0A04020102020204" pitchFamily="34" charset="0"/>
            </a:endParaRPr>
          </a:p>
          <a:p>
            <a:r>
              <a:rPr lang="en-IN" sz="2900" b="1" dirty="0">
                <a:solidFill>
                  <a:srgbClr val="C00000"/>
                </a:solidFill>
                <a:effectLst>
                  <a:outerShdw blurRad="38100" dist="38100" dir="2700000" algn="tl">
                    <a:srgbClr val="000000">
                      <a:alpha val="43137"/>
                    </a:srgbClr>
                  </a:outerShdw>
                </a:effectLst>
                <a:latin typeface="Arial Black" panose="020B0A04020102020204" pitchFamily="34" charset="0"/>
              </a:rPr>
              <a:t>Intrusion  Detection In </a:t>
            </a:r>
            <a:r>
              <a:rPr lang="en-IN" sz="2900" b="1" dirty="0" err="1">
                <a:solidFill>
                  <a:srgbClr val="C00000"/>
                </a:solidFill>
                <a:effectLst>
                  <a:outerShdw blurRad="38100" dist="38100" dir="2700000" algn="tl">
                    <a:srgbClr val="000000">
                      <a:alpha val="43137"/>
                    </a:srgbClr>
                  </a:outerShdw>
                </a:effectLst>
                <a:latin typeface="Arial Black" panose="020B0A04020102020204" pitchFamily="34" charset="0"/>
              </a:rPr>
              <a:t>Cyberscurity</a:t>
            </a:r>
            <a:r>
              <a:rPr lang="en-IN" sz="2900" b="1" dirty="0">
                <a:solidFill>
                  <a:srgbClr val="C00000"/>
                </a:solidFill>
                <a:effectLst>
                  <a:outerShdw blurRad="38100" dist="38100" dir="2700000" algn="tl">
                    <a:srgbClr val="000000">
                      <a:alpha val="43137"/>
                    </a:srgbClr>
                  </a:outerShdw>
                </a:effectLst>
                <a:latin typeface="Arial Black" panose="020B0A04020102020204" pitchFamily="34" charset="0"/>
              </a:rPr>
              <a:t> : </a:t>
            </a:r>
          </a:p>
          <a:p>
            <a:r>
              <a:rPr lang="en-IN" sz="2900" b="1" dirty="0">
                <a:solidFill>
                  <a:srgbClr val="C00000"/>
                </a:solidFill>
                <a:effectLst>
                  <a:outerShdw blurRad="38100" dist="38100" dir="2700000" algn="tl">
                    <a:srgbClr val="000000">
                      <a:alpha val="43137"/>
                    </a:srgbClr>
                  </a:outerShdw>
                </a:effectLst>
                <a:latin typeface="Arial Black" panose="020B0A04020102020204" pitchFamily="34" charset="0"/>
              </a:rPr>
              <a:t>Machine Learning</a:t>
            </a:r>
          </a:p>
          <a:p>
            <a:r>
              <a:rPr lang="en-IN" sz="2900" b="1" dirty="0">
                <a:solidFill>
                  <a:srgbClr val="C00000"/>
                </a:solidFill>
                <a:effectLst>
                  <a:outerShdw blurRad="38100" dist="38100" dir="2700000" algn="tl">
                    <a:srgbClr val="000000">
                      <a:alpha val="43137"/>
                    </a:srgbClr>
                  </a:outerShdw>
                </a:effectLst>
                <a:latin typeface="Arial Black" panose="020B0A04020102020204" pitchFamily="34" charset="0"/>
              </a:rPr>
              <a:t> Classifier </a:t>
            </a:r>
            <a:r>
              <a:rPr lang="en-IN" sz="2900" b="1" dirty="0" err="1">
                <a:solidFill>
                  <a:srgbClr val="C00000"/>
                </a:solidFill>
                <a:effectLst>
                  <a:outerShdw blurRad="38100" dist="38100" dir="2700000" algn="tl">
                    <a:srgbClr val="000000">
                      <a:alpha val="43137"/>
                    </a:srgbClr>
                  </a:outerShdw>
                </a:effectLst>
                <a:latin typeface="Arial Black" panose="020B0A04020102020204" pitchFamily="34" charset="0"/>
              </a:rPr>
              <a:t>Pefomance</a:t>
            </a:r>
            <a:r>
              <a:rPr lang="en-IN" sz="2900" b="1" dirty="0">
                <a:solidFill>
                  <a:srgbClr val="C00000"/>
                </a:solidFill>
                <a:effectLst>
                  <a:outerShdw blurRad="38100" dist="38100" dir="2700000" algn="tl">
                    <a:srgbClr val="000000">
                      <a:alpha val="43137"/>
                    </a:srgbClr>
                  </a:outerShdw>
                </a:effectLst>
                <a:latin typeface="Arial Black" panose="020B0A04020102020204" pitchFamily="34" charset="0"/>
              </a:rPr>
              <a:t> </a:t>
            </a:r>
            <a:r>
              <a:rPr lang="en-IN" sz="2900" b="1" dirty="0" err="1">
                <a:solidFill>
                  <a:srgbClr val="C00000"/>
                </a:solidFill>
                <a:effectLst>
                  <a:outerShdw blurRad="38100" dist="38100" dir="2700000" algn="tl">
                    <a:srgbClr val="000000">
                      <a:alpha val="43137"/>
                    </a:srgbClr>
                  </a:outerShdw>
                </a:effectLst>
                <a:latin typeface="Arial Black" panose="020B0A04020102020204" pitchFamily="34" charset="0"/>
              </a:rPr>
              <a:t>Evalution</a:t>
            </a:r>
            <a:r>
              <a:rPr lang="en-IN" sz="2900" b="1" dirty="0">
                <a:solidFill>
                  <a:srgbClr val="C00000"/>
                </a:solidFill>
                <a:effectLst>
                  <a:outerShdw blurRad="38100" dist="38100" dir="2700000" algn="tl">
                    <a:srgbClr val="000000">
                      <a:alpha val="43137"/>
                    </a:srgbClr>
                  </a:outerShdw>
                </a:effectLst>
                <a:latin typeface="Arial Black" panose="020B0A04020102020204" pitchFamily="34" charset="0"/>
              </a:rPr>
              <a:t> </a:t>
            </a:r>
          </a:p>
          <a:p>
            <a:endParaRPr lang="en-IN" sz="2900" b="1" dirty="0">
              <a:solidFill>
                <a:srgbClr val="C00000"/>
              </a:solidFill>
              <a:effectLst>
                <a:outerShdw blurRad="38100" dist="38100" dir="2700000" algn="tl">
                  <a:srgbClr val="000000">
                    <a:alpha val="43137"/>
                  </a:srgbClr>
                </a:outerShdw>
              </a:effectLst>
              <a:latin typeface="Arial Black" panose="020B0A04020102020204" pitchFamily="34" charset="0"/>
            </a:endParaRPr>
          </a:p>
          <a:p>
            <a:r>
              <a:rPr lang="en-IN" dirty="0">
                <a:effectLst>
                  <a:outerShdw blurRad="38100" dist="38100" dir="2700000" algn="tl">
                    <a:srgbClr val="000000">
                      <a:alpha val="43137"/>
                    </a:srgbClr>
                  </a:outerShdw>
                </a:effectLst>
                <a:latin typeface="Arial Black" panose="020B0A04020102020204" pitchFamily="34" charset="0"/>
              </a:rPr>
              <a:t>Under the </a:t>
            </a:r>
            <a:r>
              <a:rPr lang="en-IN" dirty="0" err="1">
                <a:effectLst>
                  <a:outerShdw blurRad="38100" dist="38100" dir="2700000" algn="tl">
                    <a:srgbClr val="000000">
                      <a:alpha val="43137"/>
                    </a:srgbClr>
                  </a:outerShdw>
                </a:effectLst>
                <a:latin typeface="Arial Black" panose="020B0A04020102020204" pitchFamily="34" charset="0"/>
              </a:rPr>
              <a:t>Guidence</a:t>
            </a:r>
            <a:r>
              <a:rPr lang="en-IN" dirty="0">
                <a:effectLst>
                  <a:outerShdw blurRad="38100" dist="38100" dir="2700000" algn="tl">
                    <a:srgbClr val="000000">
                      <a:alpha val="43137"/>
                    </a:srgbClr>
                  </a:outerShdw>
                </a:effectLst>
                <a:latin typeface="Arial Black" panose="020B0A04020102020204" pitchFamily="34" charset="0"/>
              </a:rPr>
              <a:t> Of</a:t>
            </a:r>
          </a:p>
          <a:p>
            <a:r>
              <a:rPr lang="en-IN" dirty="0" err="1">
                <a:effectLst>
                  <a:outerShdw blurRad="38100" dist="38100" dir="2700000" algn="tl">
                    <a:srgbClr val="000000">
                      <a:alpha val="43137"/>
                    </a:srgbClr>
                  </a:outerShdw>
                </a:effectLst>
                <a:latin typeface="Arial Black" panose="020B0A04020102020204" pitchFamily="34" charset="0"/>
              </a:rPr>
              <a:t>Mrs.G.Sujatha</a:t>
            </a:r>
            <a:endParaRPr lang="en-IN" dirty="0">
              <a:effectLst>
                <a:outerShdw blurRad="38100" dist="38100" dir="2700000" algn="tl">
                  <a:srgbClr val="000000">
                    <a:alpha val="43137"/>
                  </a:srgbClr>
                </a:outerShdw>
              </a:effectLst>
              <a:latin typeface="Arial Black" panose="020B0A04020102020204" pitchFamily="34" charset="0"/>
            </a:endParaRPr>
          </a:p>
          <a:p>
            <a:r>
              <a:rPr lang="en-IN" dirty="0" err="1">
                <a:effectLst>
                  <a:outerShdw blurRad="38100" dist="38100" dir="2700000" algn="tl">
                    <a:srgbClr val="000000">
                      <a:alpha val="43137"/>
                    </a:srgbClr>
                  </a:outerShdw>
                </a:effectLst>
                <a:latin typeface="Arial Black" panose="020B0A04020102020204" pitchFamily="34" charset="0"/>
              </a:rPr>
              <a:t>Sr.Asst.Professor</a:t>
            </a:r>
            <a:endParaRPr lang="en-IN" dirty="0">
              <a:effectLst>
                <a:outerShdw blurRad="38100" dist="38100" dir="2700000" algn="tl">
                  <a:srgbClr val="000000">
                    <a:alpha val="43137"/>
                  </a:srgbClr>
                </a:outerShdw>
              </a:effectLst>
              <a:latin typeface="Arial Black" panose="020B0A04020102020204" pitchFamily="34" charset="0"/>
            </a:endParaRPr>
          </a:p>
          <a:p>
            <a:endParaRPr lang="en-IN" b="1" u="sng" dirty="0">
              <a:solidFill>
                <a:srgbClr val="C00000"/>
              </a:solidFill>
              <a:effectLst>
                <a:outerShdw blurRad="38100" dist="38100" dir="2700000" algn="tl">
                  <a:srgbClr val="000000">
                    <a:alpha val="43137"/>
                  </a:srgbClr>
                </a:outerShdw>
              </a:effectLst>
              <a:latin typeface="Arial Black" panose="020B0A04020102020204" pitchFamily="34" charset="0"/>
            </a:endParaRPr>
          </a:p>
          <a:p>
            <a:pPr lvl="1" algn="r">
              <a:lnSpc>
                <a:spcPct val="100000"/>
              </a:lnSpc>
            </a:pPr>
            <a:r>
              <a:rPr lang="en-IN" sz="2300" b="1" u="sng" dirty="0">
                <a:solidFill>
                  <a:srgbClr val="002060"/>
                </a:solidFill>
                <a:effectLst>
                  <a:outerShdw blurRad="38100" dist="38100" dir="2700000" algn="tl">
                    <a:srgbClr val="000000">
                      <a:alpha val="43137"/>
                    </a:srgbClr>
                  </a:outerShdw>
                </a:effectLst>
                <a:latin typeface="Arial Black" panose="020B0A04020102020204" pitchFamily="34" charset="0"/>
              </a:rPr>
              <a:t> By:</a:t>
            </a:r>
          </a:p>
          <a:p>
            <a:pPr lvl="1" algn="r">
              <a:lnSpc>
                <a:spcPct val="100000"/>
              </a:lnSpc>
            </a:pPr>
            <a:r>
              <a:rPr lang="en-IN" sz="2300" b="1" u="sng" dirty="0">
                <a:solidFill>
                  <a:srgbClr val="002060"/>
                </a:solidFill>
                <a:effectLst>
                  <a:outerShdw blurRad="38100" dist="38100" dir="2700000" algn="tl">
                    <a:srgbClr val="000000">
                      <a:alpha val="43137"/>
                    </a:srgbClr>
                  </a:outerShdw>
                </a:effectLst>
                <a:latin typeface="Arial Black" panose="020B0A04020102020204" pitchFamily="34" charset="0"/>
              </a:rPr>
              <a:t>N.HIMABINDU – 22RA1A0539</a:t>
            </a:r>
          </a:p>
          <a:p>
            <a:pPr lvl="1" algn="r">
              <a:lnSpc>
                <a:spcPct val="100000"/>
              </a:lnSpc>
            </a:pPr>
            <a:r>
              <a:rPr lang="en-IN" sz="2300" b="1" u="sng" dirty="0">
                <a:solidFill>
                  <a:srgbClr val="002060"/>
                </a:solidFill>
                <a:effectLst>
                  <a:outerShdw blurRad="38100" dist="38100" dir="2700000" algn="tl">
                    <a:srgbClr val="000000">
                      <a:alpha val="43137"/>
                    </a:srgbClr>
                  </a:outerShdw>
                </a:effectLst>
                <a:latin typeface="Arial Black" panose="020B0A04020102020204" pitchFamily="34" charset="0"/>
              </a:rPr>
              <a:t>P.KAPILDEV – 22RA1A0550</a:t>
            </a:r>
          </a:p>
          <a:p>
            <a:pPr lvl="1" algn="r">
              <a:lnSpc>
                <a:spcPct val="100000"/>
              </a:lnSpc>
            </a:pPr>
            <a:r>
              <a:rPr lang="en-IN" sz="2300" b="1" u="sng" dirty="0">
                <a:solidFill>
                  <a:srgbClr val="002060"/>
                </a:solidFill>
                <a:effectLst>
                  <a:outerShdw blurRad="38100" dist="38100" dir="2700000" algn="tl">
                    <a:srgbClr val="000000">
                      <a:alpha val="43137"/>
                    </a:srgbClr>
                  </a:outerShdw>
                </a:effectLst>
                <a:latin typeface="Arial Black" panose="020B0A04020102020204" pitchFamily="34" charset="0"/>
              </a:rPr>
              <a:t>B. ASHWINI – 22RA1A0519</a:t>
            </a:r>
          </a:p>
          <a:p>
            <a:pPr lvl="1" algn="r">
              <a:lnSpc>
                <a:spcPct val="100000"/>
              </a:lnSpc>
            </a:pPr>
            <a:r>
              <a:rPr lang="en-IN" sz="2300" b="1" u="sng" dirty="0">
                <a:solidFill>
                  <a:srgbClr val="002060"/>
                </a:solidFill>
                <a:effectLst>
                  <a:outerShdw blurRad="38100" dist="38100" dir="2700000" algn="tl">
                    <a:srgbClr val="000000">
                      <a:alpha val="43137"/>
                    </a:srgbClr>
                  </a:outerShdw>
                </a:effectLst>
                <a:latin typeface="Arial Black" panose="020B0A04020102020204" pitchFamily="34" charset="0"/>
              </a:rPr>
              <a:t>G. KAMAL – 22RA1A0549</a:t>
            </a:r>
            <a:r>
              <a:rPr lang="en-IN" sz="2300" b="1" u="sng" dirty="0">
                <a:solidFill>
                  <a:schemeClr val="tx2">
                    <a:lumMod val="50000"/>
                  </a:schemeClr>
                </a:solidFill>
                <a:effectLst>
                  <a:outerShdw blurRad="38100" dist="38100" dir="2700000" algn="tl">
                    <a:srgbClr val="000000">
                      <a:alpha val="43137"/>
                    </a:srgbClr>
                  </a:outerShdw>
                </a:effectLst>
                <a:latin typeface="Arial Black" panose="020B0A04020102020204" pitchFamily="34" charset="0"/>
              </a:rPr>
              <a:t> </a:t>
            </a:r>
            <a:r>
              <a:rPr lang="en-IN" b="1" u="sng" dirty="0">
                <a:solidFill>
                  <a:schemeClr val="tx2">
                    <a:lumMod val="50000"/>
                  </a:schemeClr>
                </a:solidFill>
                <a:effectLst>
                  <a:outerShdw blurRad="38100" dist="38100" dir="2700000" algn="tl">
                    <a:srgbClr val="000000">
                      <a:alpha val="43137"/>
                    </a:srgbClr>
                  </a:outerShdw>
                </a:effectLst>
                <a:latin typeface="Arial Black" panose="020B0A04020102020204" pitchFamily="34" charset="0"/>
              </a:rPr>
              <a:t>                  </a:t>
            </a:r>
          </a:p>
        </p:txBody>
      </p:sp>
      <p:pic>
        <p:nvPicPr>
          <p:cNvPr id="5" name="Picture 4">
            <a:extLst>
              <a:ext uri="{FF2B5EF4-FFF2-40B4-BE49-F238E27FC236}">
                <a16:creationId xmlns:a16="http://schemas.microsoft.com/office/drawing/2014/main" id="{AB490D6C-1B48-14C5-A6F6-BAC3185F60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079"/>
            <a:ext cx="2063183" cy="1897625"/>
          </a:xfrm>
          <a:prstGeom prst="rect">
            <a:avLst/>
          </a:prstGeom>
        </p:spPr>
      </p:pic>
    </p:spTree>
    <p:extLst>
      <p:ext uri="{BB962C8B-B14F-4D97-AF65-F5344CB8AC3E}">
        <p14:creationId xmlns:p14="http://schemas.microsoft.com/office/powerpoint/2010/main" val="2240592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F91E4-F807-BA06-C99C-64CE9DB47CF6}"/>
              </a:ext>
            </a:extLst>
          </p:cNvPr>
          <p:cNvSpPr>
            <a:spLocks noGrp="1"/>
          </p:cNvSpPr>
          <p:nvPr>
            <p:ph idx="1"/>
          </p:nvPr>
        </p:nvSpPr>
        <p:spPr>
          <a:xfrm>
            <a:off x="914400" y="477078"/>
            <a:ext cx="10681252" cy="6309802"/>
          </a:xfrm>
        </p:spPr>
        <p:txBody>
          <a:bodyPr/>
          <a:lstStyle/>
          <a:p>
            <a:pPr marL="0" indent="0">
              <a:buNone/>
            </a:pPr>
            <a:r>
              <a:rPr lang="en-US" dirty="0"/>
              <a:t>A HIDS monitors the incoming and outgoing packets from the device only and will alert the administrator if suspicious or malicious activity is detected. It takes a snapshot of existing system files and compares it with the previous snapshot. If the analytical system files were edited or deleted, an alert is sent to the administrator to investigate. </a:t>
            </a:r>
          </a:p>
          <a:p>
            <a:pPr marL="0" indent="0">
              <a:buNone/>
            </a:pPr>
            <a:endParaRPr lang="en-US" dirty="0"/>
          </a:p>
        </p:txBody>
      </p:sp>
      <p:pic>
        <p:nvPicPr>
          <p:cNvPr id="5" name="Picture 4">
            <a:extLst>
              <a:ext uri="{FF2B5EF4-FFF2-40B4-BE49-F238E27FC236}">
                <a16:creationId xmlns:a16="http://schemas.microsoft.com/office/drawing/2014/main" id="{238951DF-754C-8659-161B-398AD93E2F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8519" y="2875280"/>
            <a:ext cx="6747481" cy="3820160"/>
          </a:xfrm>
          <a:prstGeom prst="rect">
            <a:avLst/>
          </a:prstGeom>
        </p:spPr>
      </p:pic>
    </p:spTree>
    <p:extLst>
      <p:ext uri="{BB962C8B-B14F-4D97-AF65-F5344CB8AC3E}">
        <p14:creationId xmlns:p14="http://schemas.microsoft.com/office/powerpoint/2010/main" val="967963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8116AD-292B-7A6F-349F-AA56AC07698A}"/>
              </a:ext>
            </a:extLst>
          </p:cNvPr>
          <p:cNvSpPr>
            <a:spLocks noGrp="1"/>
          </p:cNvSpPr>
          <p:nvPr>
            <p:ph idx="1"/>
          </p:nvPr>
        </p:nvSpPr>
        <p:spPr>
          <a:xfrm>
            <a:off x="728870" y="331304"/>
            <a:ext cx="10747514" cy="6149009"/>
          </a:xfrm>
        </p:spPr>
        <p:txBody>
          <a:bodyPr>
            <a:normAutofit/>
          </a:bodyPr>
          <a:lstStyle/>
          <a:p>
            <a:pPr marL="0" indent="0">
              <a:buNone/>
            </a:pPr>
            <a:endParaRPr lang="en-US" dirty="0"/>
          </a:p>
          <a:p>
            <a:pPr marL="0" indent="0">
              <a:buNone/>
            </a:pPr>
            <a:r>
              <a:rPr lang="en-US" dirty="0"/>
              <a:t>3. </a:t>
            </a:r>
            <a:r>
              <a:rPr lang="en-US" dirty="0">
                <a:solidFill>
                  <a:schemeClr val="accent1"/>
                </a:solidFill>
              </a:rPr>
              <a:t>Hybrid Intrusion Detection System</a:t>
            </a:r>
            <a:r>
              <a:rPr lang="en-US" dirty="0"/>
              <a:t>: Hybrid intrusion detection system is made by the combination of two or more approaches to the intrusion detection system.</a:t>
            </a:r>
          </a:p>
          <a:p>
            <a:pPr marL="0" indent="0">
              <a:buNone/>
            </a:pPr>
            <a:r>
              <a:rPr lang="en-US" dirty="0"/>
              <a:t>In the hybrid intrusion detection system, the host agent or system data is</a:t>
            </a:r>
          </a:p>
          <a:p>
            <a:pPr marL="0" indent="0">
              <a:buNone/>
            </a:pPr>
            <a:r>
              <a:rPr lang="en-US" dirty="0"/>
              <a:t>combined with network information to develop a complete view of the network system. </a:t>
            </a:r>
          </a:p>
          <a:p>
            <a:pPr marL="0" indent="0">
              <a:buNone/>
            </a:pPr>
            <a:r>
              <a:rPr lang="en-US" dirty="0"/>
              <a:t>The hybrid intrusion detection system is more effective in comparison to the other intrusion detection system. </a:t>
            </a:r>
            <a:endParaRPr lang="en-IN" dirty="0"/>
          </a:p>
        </p:txBody>
      </p:sp>
    </p:spTree>
    <p:extLst>
      <p:ext uri="{BB962C8B-B14F-4D97-AF65-F5344CB8AC3E}">
        <p14:creationId xmlns:p14="http://schemas.microsoft.com/office/powerpoint/2010/main" val="2547618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2C18-7950-9DC9-DAC6-57C8CD34E735}"/>
              </a:ext>
            </a:extLst>
          </p:cNvPr>
          <p:cNvSpPr>
            <a:spLocks noGrp="1"/>
          </p:cNvSpPr>
          <p:nvPr>
            <p:ph type="title"/>
          </p:nvPr>
        </p:nvSpPr>
        <p:spPr>
          <a:xfrm>
            <a:off x="386080" y="131445"/>
            <a:ext cx="10515600" cy="1325563"/>
          </a:xfrm>
        </p:spPr>
        <p:txBody>
          <a:bodyPr>
            <a:normAutofit/>
          </a:bodyPr>
          <a:lstStyle/>
          <a:p>
            <a:r>
              <a:rPr lang="en-US" b="1" dirty="0">
                <a:latin typeface="Arial" panose="020B0604020202020204" pitchFamily="34" charset="0"/>
                <a:cs typeface="Arial" panose="020B0604020202020204" pitchFamily="34" charset="0"/>
              </a:rPr>
              <a:t>WHAT IS INTRUSTION IN CYBERSECURITY </a:t>
            </a:r>
            <a:r>
              <a:rPr lang="en-US" b="1" dirty="0">
                <a:latin typeface="Baskerville Old Face" panose="02020602080505020303" pitchFamily="18" charset="0"/>
                <a:cs typeface="Arial" panose="020B0604020202020204" pitchFamily="34" charset="0"/>
              </a:rPr>
              <a:t>?</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CBA89B6C-04DE-B9E1-79B0-97A1BFD68C3D}"/>
              </a:ext>
            </a:extLst>
          </p:cNvPr>
          <p:cNvSpPr>
            <a:spLocks noGrp="1"/>
          </p:cNvSpPr>
          <p:nvPr>
            <p:ph idx="1"/>
          </p:nvPr>
        </p:nvSpPr>
        <p:spPr>
          <a:xfrm>
            <a:off x="386080" y="1457008"/>
            <a:ext cx="11236077" cy="5400991"/>
          </a:xfrm>
        </p:spPr>
        <p:txBody>
          <a:bodyPr>
            <a:normAutofit/>
          </a:bodyPr>
          <a:lstStyle/>
          <a:p>
            <a:r>
              <a:rPr lang="en-US" dirty="0"/>
              <a:t>Understanding Intrusion </a:t>
            </a:r>
            <a:r>
              <a:rPr lang="en-US" dirty="0" err="1"/>
              <a:t>Intrusion</a:t>
            </a:r>
            <a:r>
              <a:rPr lang="en-US" dirty="0"/>
              <a:t> is when an attacker gets unauthorized access to a device, network, or system. Cyber criminals use advanced techniques to sneak into organizations without being detected. Common methods include :</a:t>
            </a:r>
          </a:p>
          <a:p>
            <a:pPr>
              <a:buFont typeface="Wingdings" panose="05000000000000000000" pitchFamily="2" charset="2"/>
              <a:buChar char="Ø"/>
            </a:pPr>
            <a:r>
              <a:rPr lang="en-US" dirty="0">
                <a:solidFill>
                  <a:schemeClr val="accent1"/>
                </a:solidFill>
              </a:rPr>
              <a:t>Address Spoofing</a:t>
            </a:r>
            <a:r>
              <a:rPr lang="en-US" dirty="0"/>
              <a:t>: Hiding the source of an attack by using fake, misconfigured, or unsecured proxy servers, making it hard to identify the attacker.     </a:t>
            </a:r>
          </a:p>
          <a:p>
            <a:pPr>
              <a:buFont typeface="Wingdings" panose="05000000000000000000" pitchFamily="2" charset="2"/>
              <a:buChar char="Ø"/>
            </a:pPr>
            <a:r>
              <a:rPr lang="en-US" dirty="0"/>
              <a:t> </a:t>
            </a:r>
            <a:r>
              <a:rPr lang="en-US" dirty="0">
                <a:solidFill>
                  <a:schemeClr val="accent1"/>
                </a:solidFill>
              </a:rPr>
              <a:t>Fragmentation</a:t>
            </a:r>
            <a:r>
              <a:rPr lang="en-US" dirty="0"/>
              <a:t>: Sending data in small pieces to slip past detection systems.</a:t>
            </a:r>
          </a:p>
          <a:p>
            <a:pPr>
              <a:buFont typeface="Wingdings" panose="05000000000000000000" pitchFamily="2" charset="2"/>
              <a:buChar char="Ø"/>
            </a:pPr>
            <a:r>
              <a:rPr lang="en-US" dirty="0">
                <a:solidFill>
                  <a:schemeClr val="accent1"/>
                </a:solidFill>
              </a:rPr>
              <a:t>Pattern Evasion</a:t>
            </a:r>
            <a:r>
              <a:rPr lang="en-US" dirty="0"/>
              <a:t>: Changing attack methods to avoid detection by IDS systems that look for specific patterns.</a:t>
            </a:r>
          </a:p>
          <a:p>
            <a:pPr marL="0" indent="0">
              <a:buNone/>
            </a:pPr>
            <a:endParaRPr lang="en-US" sz="2000" b="0" i="0" dirty="0">
              <a:solidFill>
                <a:srgbClr val="FFFFFF"/>
              </a:solidFill>
              <a:effectLst/>
              <a:highlight>
                <a:srgbClr val="131417"/>
              </a:highlight>
              <a:latin typeface="Nunito" pitchFamily="2" charset="0"/>
            </a:endParaRPr>
          </a:p>
        </p:txBody>
      </p:sp>
    </p:spTree>
    <p:extLst>
      <p:ext uri="{BB962C8B-B14F-4D97-AF65-F5344CB8AC3E}">
        <p14:creationId xmlns:p14="http://schemas.microsoft.com/office/powerpoint/2010/main" val="325108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9D0A1E-A689-7BFD-0FFC-4286D23F373A}"/>
              </a:ext>
            </a:extLst>
          </p:cNvPr>
          <p:cNvSpPr>
            <a:spLocks noGrp="1"/>
          </p:cNvSpPr>
          <p:nvPr>
            <p:ph idx="1"/>
          </p:nvPr>
        </p:nvSpPr>
        <p:spPr>
          <a:xfrm>
            <a:off x="0" y="0"/>
            <a:ext cx="12192000" cy="6858000"/>
          </a:xfrm>
        </p:spPr>
        <p:txBody>
          <a:bodyPr/>
          <a:lstStyle/>
          <a:p>
            <a:pPr marL="0" indent="0">
              <a:buNone/>
            </a:pPr>
            <a:endParaRPr lang="en-US" b="0" i="0" dirty="0">
              <a:solidFill>
                <a:srgbClr val="FFFFFF"/>
              </a:solidFill>
              <a:effectLst/>
              <a:highlight>
                <a:srgbClr val="131417"/>
              </a:highlight>
              <a:latin typeface="Nunito" pitchFamily="2" charset="0"/>
            </a:endParaRPr>
          </a:p>
          <a:p>
            <a:pPr marL="0" indent="0">
              <a:buNone/>
            </a:pPr>
            <a:endParaRPr lang="en-IN" dirty="0"/>
          </a:p>
        </p:txBody>
      </p:sp>
      <p:pic>
        <p:nvPicPr>
          <p:cNvPr id="5" name="Picture 4">
            <a:extLst>
              <a:ext uri="{FF2B5EF4-FFF2-40B4-BE49-F238E27FC236}">
                <a16:creationId xmlns:a16="http://schemas.microsoft.com/office/drawing/2014/main" id="{534AD644-E8A5-8217-446F-BA34717A8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808382"/>
            <a:ext cx="6177280" cy="41611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4F109A0E-3634-6FF8-65E7-58FF6D0AE2FE}"/>
              </a:ext>
            </a:extLst>
          </p:cNvPr>
          <p:cNvSpPr txBox="1"/>
          <p:nvPr/>
        </p:nvSpPr>
        <p:spPr>
          <a:xfrm>
            <a:off x="7211028" y="3728588"/>
            <a:ext cx="4066572" cy="2308324"/>
          </a:xfrm>
          <a:prstGeom prst="rect">
            <a:avLst/>
          </a:prstGeom>
          <a:noFill/>
        </p:spPr>
        <p:txBody>
          <a:bodyPr wrap="square">
            <a:spAutoFit/>
          </a:bodyPr>
          <a:lstStyle/>
          <a:p>
            <a:pPr marL="742950" lvl="1" indent="-285750">
              <a:buFont typeface="Wingdings" panose="05000000000000000000" pitchFamily="2" charset="2"/>
              <a:buChar char="Ø"/>
            </a:pPr>
            <a:r>
              <a:rPr lang="en-US" sz="2400" dirty="0">
                <a:solidFill>
                  <a:schemeClr val="accent1"/>
                </a:solidFill>
              </a:rPr>
              <a:t>Coordinated Attack</a:t>
            </a:r>
            <a:r>
              <a:rPr lang="en-US" sz="2400" dirty="0"/>
              <a:t>: Using multiple attackers or ports to scan a network, confusing the IDS and making it hard to see what is happening.</a:t>
            </a:r>
            <a:endParaRPr lang="en-IN" sz="2400" dirty="0"/>
          </a:p>
        </p:txBody>
      </p:sp>
    </p:spTree>
    <p:extLst>
      <p:ext uri="{BB962C8B-B14F-4D97-AF65-F5344CB8AC3E}">
        <p14:creationId xmlns:p14="http://schemas.microsoft.com/office/powerpoint/2010/main" val="92099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EAE9-D523-6862-5101-2D54491DA463}"/>
              </a:ext>
            </a:extLst>
          </p:cNvPr>
          <p:cNvSpPr>
            <a:spLocks noGrp="1"/>
          </p:cNvSpPr>
          <p:nvPr>
            <p:ph type="title"/>
          </p:nvPr>
        </p:nvSpPr>
        <p:spPr>
          <a:xfrm>
            <a:off x="838200" y="365126"/>
            <a:ext cx="10515600" cy="577850"/>
          </a:xfrm>
        </p:spPr>
        <p:txBody>
          <a:bodyPr>
            <a:normAutofit fontScale="90000"/>
          </a:bodyPr>
          <a:lstStyle/>
          <a:p>
            <a:r>
              <a:rPr lang="en-IN" dirty="0">
                <a:latin typeface="Arial Rounded MT Bold" panose="020F0704030504030204" pitchFamily="34" charset="0"/>
              </a:rPr>
              <a:t>UML DIAGRAM </a:t>
            </a:r>
          </a:p>
        </p:txBody>
      </p:sp>
      <p:pic>
        <p:nvPicPr>
          <p:cNvPr id="11" name="Content Placeholder 10">
            <a:extLst>
              <a:ext uri="{FF2B5EF4-FFF2-40B4-BE49-F238E27FC236}">
                <a16:creationId xmlns:a16="http://schemas.microsoft.com/office/drawing/2014/main" id="{45D412F5-FABB-D1C8-B7C0-3D52EAC22A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8591" y="942975"/>
            <a:ext cx="3324944" cy="5775065"/>
          </a:xfrm>
        </p:spPr>
      </p:pic>
    </p:spTree>
    <p:extLst>
      <p:ext uri="{BB962C8B-B14F-4D97-AF65-F5344CB8AC3E}">
        <p14:creationId xmlns:p14="http://schemas.microsoft.com/office/powerpoint/2010/main" val="3766657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E6BEE-5565-86DB-C17E-5126AEECEC19}"/>
              </a:ext>
            </a:extLst>
          </p:cNvPr>
          <p:cNvSpPr>
            <a:spLocks noGrp="1"/>
          </p:cNvSpPr>
          <p:nvPr>
            <p:ph type="title"/>
          </p:nvPr>
        </p:nvSpPr>
        <p:spPr/>
        <p:txBody>
          <a:bodyPr/>
          <a:lstStyle/>
          <a:p>
            <a:r>
              <a:rPr lang="en-IN" sz="4000" b="1" dirty="0">
                <a:latin typeface="Arial" panose="020B0604020202020204" pitchFamily="34" charset="0"/>
                <a:cs typeface="Arial" panose="020B0604020202020204" pitchFamily="34" charset="0"/>
              </a:rPr>
              <a:t>BENEFITS OF IDS </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D556EE81-535E-D66A-121A-CEA5E84D8AC1}"/>
              </a:ext>
            </a:extLst>
          </p:cNvPr>
          <p:cNvSpPr>
            <a:spLocks noGrp="1"/>
          </p:cNvSpPr>
          <p:nvPr>
            <p:ph idx="1"/>
          </p:nvPr>
        </p:nvSpPr>
        <p:spPr/>
        <p:txBody>
          <a:bodyPr>
            <a:normAutofit/>
          </a:bodyPr>
          <a:lstStyle/>
          <a:p>
            <a:r>
              <a:rPr lang="en-US" dirty="0">
                <a:solidFill>
                  <a:schemeClr val="accent5"/>
                </a:solidFill>
              </a:rPr>
              <a:t>Detects Malicious Activity</a:t>
            </a:r>
            <a:r>
              <a:rPr lang="en-US" dirty="0"/>
              <a:t>: IDS can detect any suspicious activities and alert the system administrator before any significant damage is done.</a:t>
            </a:r>
          </a:p>
          <a:p>
            <a:r>
              <a:rPr lang="en-US" dirty="0">
                <a:solidFill>
                  <a:schemeClr val="accent5"/>
                </a:solidFill>
              </a:rPr>
              <a:t>Improves Network Performance</a:t>
            </a:r>
            <a:r>
              <a:rPr lang="en-US" dirty="0"/>
              <a:t>: IDS can identify any performance issues on the network, which can be addressed to improve network performance.</a:t>
            </a:r>
          </a:p>
          <a:p>
            <a:r>
              <a:rPr lang="en-US" dirty="0">
                <a:solidFill>
                  <a:schemeClr val="accent5"/>
                </a:solidFill>
              </a:rPr>
              <a:t>Compliance Requirements</a:t>
            </a:r>
            <a:r>
              <a:rPr lang="en-US" dirty="0"/>
              <a:t>: IDS can help in meeting compliance requirements by monitoring network activity and generating reports.</a:t>
            </a:r>
          </a:p>
          <a:p>
            <a:r>
              <a:rPr lang="en-US" dirty="0">
                <a:solidFill>
                  <a:schemeClr val="accent5"/>
                </a:solidFill>
              </a:rPr>
              <a:t>Provides Insights</a:t>
            </a:r>
            <a:r>
              <a:rPr lang="en-US" dirty="0"/>
              <a:t>: IDS generates valuable insights into network traffic, which can be used to identify any weaknesses and improve network security.</a:t>
            </a:r>
            <a:endParaRPr lang="en-IN" dirty="0"/>
          </a:p>
        </p:txBody>
      </p:sp>
    </p:spTree>
    <p:extLst>
      <p:ext uri="{BB962C8B-B14F-4D97-AF65-F5344CB8AC3E}">
        <p14:creationId xmlns:p14="http://schemas.microsoft.com/office/powerpoint/2010/main" val="1160674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FD76-44B8-AE35-652A-75DB367FA823}"/>
              </a:ext>
            </a:extLst>
          </p:cNvPr>
          <p:cNvSpPr>
            <a:spLocks noGrp="1"/>
          </p:cNvSpPr>
          <p:nvPr>
            <p:ph type="title"/>
          </p:nvPr>
        </p:nvSpPr>
        <p:spPr/>
        <p:txBody>
          <a:bodyPr>
            <a:normAutofit/>
          </a:bodyPr>
          <a:lstStyle/>
          <a:p>
            <a:r>
              <a:rPr lang="en-IN" b="1" dirty="0">
                <a:latin typeface="Arial" panose="020B0604020202020204" pitchFamily="34" charset="0"/>
                <a:cs typeface="Arial" panose="020B0604020202020204" pitchFamily="34" charset="0"/>
              </a:rPr>
              <a:t>COMPARISON OF IDS WITH FIREWALLS </a:t>
            </a:r>
            <a:endParaRPr lang="en-IN" dirty="0">
              <a:latin typeface="Baskerville Old Face" panose="02020602080505020303" pitchFamily="18" charset="0"/>
            </a:endParaRPr>
          </a:p>
        </p:txBody>
      </p:sp>
      <p:sp>
        <p:nvSpPr>
          <p:cNvPr id="3" name="Content Placeholder 2">
            <a:extLst>
              <a:ext uri="{FF2B5EF4-FFF2-40B4-BE49-F238E27FC236}">
                <a16:creationId xmlns:a16="http://schemas.microsoft.com/office/drawing/2014/main" id="{8FEA72E5-3EE5-9A93-0E85-F66F84EB6832}"/>
              </a:ext>
            </a:extLst>
          </p:cNvPr>
          <p:cNvSpPr>
            <a:spLocks noGrp="1"/>
          </p:cNvSpPr>
          <p:nvPr>
            <p:ph idx="1"/>
          </p:nvPr>
        </p:nvSpPr>
        <p:spPr>
          <a:xfrm>
            <a:off x="838200" y="2092960"/>
            <a:ext cx="10515600" cy="3860800"/>
          </a:xfrm>
        </p:spPr>
        <p:txBody>
          <a:bodyPr>
            <a:normAutofit/>
          </a:bodyPr>
          <a:lstStyle/>
          <a:p>
            <a:r>
              <a:rPr lang="en-US" dirty="0"/>
              <a:t>IDS and firewall both are related to network security but an IDS differs</a:t>
            </a:r>
          </a:p>
          <a:p>
            <a:pPr marL="0" indent="0">
              <a:buNone/>
            </a:pPr>
            <a:r>
              <a:rPr lang="en-US" dirty="0"/>
              <a:t> from a </a:t>
            </a:r>
            <a:r>
              <a:rPr lang="en-US" dirty="0">
                <a:solidFill>
                  <a:schemeClr val="accent5"/>
                </a:solidFill>
              </a:rPr>
              <a:t>firewalls</a:t>
            </a:r>
            <a:r>
              <a:rPr lang="en-US" dirty="0"/>
              <a:t> as a firewall looks outwardly for intrusions in order to</a:t>
            </a:r>
          </a:p>
          <a:p>
            <a:pPr marL="0" indent="0">
              <a:buNone/>
            </a:pPr>
            <a:r>
              <a:rPr lang="en-US" dirty="0"/>
              <a:t> stop them from happening. Firewalls restrict access between</a:t>
            </a:r>
          </a:p>
          <a:p>
            <a:pPr marL="0" indent="0">
              <a:buNone/>
            </a:pPr>
            <a:r>
              <a:rPr lang="en-US" dirty="0"/>
              <a:t> networks to prevent intrusion and if an attack is from inside the</a:t>
            </a:r>
          </a:p>
          <a:p>
            <a:pPr marL="0" indent="0">
              <a:buNone/>
            </a:pPr>
            <a:r>
              <a:rPr lang="en-US" dirty="0"/>
              <a:t> network it doesn’t signal. An IDS describes a suspected intrusion once</a:t>
            </a:r>
          </a:p>
          <a:p>
            <a:pPr marL="0" indent="0">
              <a:buNone/>
            </a:pPr>
            <a:r>
              <a:rPr lang="en-US" dirty="0"/>
              <a:t> it has happened and then signals an alarm.</a:t>
            </a:r>
            <a:endParaRPr lang="en-IN" dirty="0"/>
          </a:p>
        </p:txBody>
      </p:sp>
    </p:spTree>
    <p:extLst>
      <p:ext uri="{BB962C8B-B14F-4D97-AF65-F5344CB8AC3E}">
        <p14:creationId xmlns:p14="http://schemas.microsoft.com/office/powerpoint/2010/main" val="270883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C0FEB-435F-678B-3F52-D0DAA4DEFC48}"/>
              </a:ext>
            </a:extLst>
          </p:cNvPr>
          <p:cNvSpPr>
            <a:spLocks noGrp="1"/>
          </p:cNvSpPr>
          <p:nvPr>
            <p:ph type="title"/>
          </p:nvPr>
        </p:nvSpPr>
        <p:spPr/>
        <p:txBody>
          <a:bodyPr>
            <a:normAutofit/>
          </a:bodyPr>
          <a:lstStyle/>
          <a:p>
            <a:r>
              <a:rPr lang="en-IN" sz="3600" b="1" dirty="0">
                <a:latin typeface="Arial" panose="020B0604020202020204" pitchFamily="34" charset="0"/>
                <a:cs typeface="Arial" panose="020B0604020202020204" pitchFamily="34" charset="0"/>
              </a:rPr>
              <a:t>ALGORITHM FOR INTRUSION DEECTION </a:t>
            </a:r>
            <a:r>
              <a:rPr lang="en-IN" sz="3600" dirty="0">
                <a:latin typeface="Bahnschrift Condensed" panose="020B0502040204020203" pitchFamily="34" charset="0"/>
              </a:rPr>
              <a:t>:</a:t>
            </a:r>
          </a:p>
        </p:txBody>
      </p:sp>
      <p:pic>
        <p:nvPicPr>
          <p:cNvPr id="5" name="Content Placeholder 4">
            <a:extLst>
              <a:ext uri="{FF2B5EF4-FFF2-40B4-BE49-F238E27FC236}">
                <a16:creationId xmlns:a16="http://schemas.microsoft.com/office/drawing/2014/main" id="{F0E1A552-A556-6874-AB67-167BF7FC51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9418983" cy="5167312"/>
          </a:xfrm>
        </p:spPr>
      </p:pic>
    </p:spTree>
    <p:extLst>
      <p:ext uri="{BB962C8B-B14F-4D97-AF65-F5344CB8AC3E}">
        <p14:creationId xmlns:p14="http://schemas.microsoft.com/office/powerpoint/2010/main" val="1360449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D5B8D-8C1B-BAB8-2662-BD145FD82DAA}"/>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Random Forest Algorithm</a:t>
            </a:r>
          </a:p>
        </p:txBody>
      </p:sp>
      <p:sp>
        <p:nvSpPr>
          <p:cNvPr id="3" name="Content Placeholder 2">
            <a:extLst>
              <a:ext uri="{FF2B5EF4-FFF2-40B4-BE49-F238E27FC236}">
                <a16:creationId xmlns:a16="http://schemas.microsoft.com/office/drawing/2014/main" id="{07BFEE55-9303-DB55-089C-C0B8D3511EF9}"/>
              </a:ext>
            </a:extLst>
          </p:cNvPr>
          <p:cNvSpPr>
            <a:spLocks noGrp="1"/>
          </p:cNvSpPr>
          <p:nvPr>
            <p:ph idx="1"/>
          </p:nvPr>
        </p:nvSpPr>
        <p:spPr>
          <a:xfrm>
            <a:off x="838200" y="1825625"/>
            <a:ext cx="6211957" cy="4351338"/>
          </a:xfrm>
        </p:spPr>
        <p:txBody>
          <a:bodyPr>
            <a:normAutofit fontScale="85000" lnSpcReduction="20000"/>
          </a:bodyPr>
          <a:lstStyle/>
          <a:p>
            <a:r>
              <a:rPr lang="en-US" dirty="0"/>
              <a:t>Step 1: In Random Forest n number of random records are taken from the data set having  number of records.</a:t>
            </a:r>
          </a:p>
          <a:p>
            <a:endParaRPr lang="en-US" dirty="0"/>
          </a:p>
          <a:p>
            <a:r>
              <a:rPr lang="en-US" dirty="0"/>
              <a:t>Step 2: Individual decision trees are constructed for each sample.</a:t>
            </a:r>
          </a:p>
          <a:p>
            <a:endParaRPr lang="en-US" dirty="0"/>
          </a:p>
          <a:p>
            <a:r>
              <a:rPr lang="en-US" dirty="0"/>
              <a:t>Step 3: Each decision tree will generate an output.</a:t>
            </a:r>
          </a:p>
          <a:p>
            <a:endParaRPr lang="en-US" dirty="0"/>
          </a:p>
          <a:p>
            <a:r>
              <a:rPr lang="en-US" dirty="0"/>
              <a:t>Step 4: Final output is considered based on Majority Voting or Averaging for Classification and regression respectively.</a:t>
            </a:r>
            <a:endParaRPr lang="en-IN" dirty="0"/>
          </a:p>
        </p:txBody>
      </p:sp>
      <p:pic>
        <p:nvPicPr>
          <p:cNvPr id="4" name="Content Placeholder 4">
            <a:extLst>
              <a:ext uri="{FF2B5EF4-FFF2-40B4-BE49-F238E27FC236}">
                <a16:creationId xmlns:a16="http://schemas.microsoft.com/office/drawing/2014/main" id="{732C9D89-D56B-99B5-ADA3-972B5F7DE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5881" y="2256182"/>
            <a:ext cx="4846762" cy="3097696"/>
          </a:xfrm>
          <a:prstGeom prst="rect">
            <a:avLst/>
          </a:prstGeom>
        </p:spPr>
      </p:pic>
    </p:spTree>
    <p:extLst>
      <p:ext uri="{BB962C8B-B14F-4D97-AF65-F5344CB8AC3E}">
        <p14:creationId xmlns:p14="http://schemas.microsoft.com/office/powerpoint/2010/main" val="35027069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2269-7E4B-C301-F517-94E3E01A6157}"/>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WHY ARE  IDS  IMPROTANT </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3D5474B-4F58-0DEE-EA1E-F9C8B3FD779B}"/>
              </a:ext>
            </a:extLst>
          </p:cNvPr>
          <p:cNvSpPr>
            <a:spLocks noGrp="1"/>
          </p:cNvSpPr>
          <p:nvPr>
            <p:ph idx="1"/>
          </p:nvPr>
        </p:nvSpPr>
        <p:spPr/>
        <p:txBody>
          <a:bodyPr>
            <a:normAutofit fontScale="92500" lnSpcReduction="20000"/>
          </a:bodyPr>
          <a:lstStyle/>
          <a:p>
            <a:r>
              <a:rPr lang="en-US" dirty="0"/>
              <a:t>An Intrusion Detection System (IDS) adds extra protection to your</a:t>
            </a:r>
          </a:p>
          <a:p>
            <a:pPr marL="0" indent="0">
              <a:buNone/>
            </a:pPr>
            <a:r>
              <a:rPr lang="en-US" dirty="0"/>
              <a:t> cybersecurity setup, making it very important. It works with your</a:t>
            </a:r>
          </a:p>
          <a:p>
            <a:r>
              <a:rPr lang="en-US" dirty="0"/>
              <a:t> other security tools to catch threats that get past your main defenses.</a:t>
            </a:r>
          </a:p>
          <a:p>
            <a:r>
              <a:rPr lang="en-US" dirty="0"/>
              <a:t> So, if your main system misses something, the IDS will alert you to the threat.</a:t>
            </a:r>
          </a:p>
          <a:p>
            <a:r>
              <a:rPr lang="en-US" dirty="0"/>
              <a:t>The most optimal and common position for an IDS to be placed is behind</a:t>
            </a:r>
          </a:p>
          <a:p>
            <a:pPr marL="0" indent="0">
              <a:buNone/>
            </a:pPr>
            <a:r>
              <a:rPr lang="en-US" dirty="0"/>
              <a:t> the firewall. Although this position varies considering the network. The</a:t>
            </a:r>
          </a:p>
          <a:p>
            <a:pPr marL="0" indent="0">
              <a:buNone/>
            </a:pPr>
            <a:r>
              <a:rPr lang="en-US" dirty="0"/>
              <a:t> ‘behind-the-firewall’ placement allows the IDS with high visibility Of</a:t>
            </a:r>
          </a:p>
          <a:p>
            <a:pPr marL="0" indent="0">
              <a:buNone/>
            </a:pPr>
            <a:r>
              <a:rPr lang="en-US" dirty="0"/>
              <a:t> incoming network traffic and will not receive traffic between users and</a:t>
            </a:r>
          </a:p>
          <a:p>
            <a:pPr marL="0" indent="0">
              <a:buNone/>
            </a:pPr>
            <a:r>
              <a:rPr lang="en-US" dirty="0"/>
              <a:t> network .The edge of the network point provides the network the</a:t>
            </a:r>
          </a:p>
          <a:p>
            <a:pPr marL="0" indent="0">
              <a:buNone/>
            </a:pPr>
            <a:r>
              <a:rPr lang="en-US" dirty="0"/>
              <a:t> possibility of connecting to the extranet.</a:t>
            </a:r>
            <a:endParaRPr lang="en-IN" dirty="0"/>
          </a:p>
        </p:txBody>
      </p:sp>
    </p:spTree>
    <p:extLst>
      <p:ext uri="{BB962C8B-B14F-4D97-AF65-F5344CB8AC3E}">
        <p14:creationId xmlns:p14="http://schemas.microsoft.com/office/powerpoint/2010/main" val="104375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3D97-3797-D366-C5F0-0FE5D7208C2B}"/>
              </a:ext>
            </a:extLst>
          </p:cNvPr>
          <p:cNvSpPr>
            <a:spLocks noGrp="1"/>
          </p:cNvSpPr>
          <p:nvPr>
            <p:ph type="title"/>
          </p:nvPr>
        </p:nvSpPr>
        <p:spPr>
          <a:xfrm>
            <a:off x="839788" y="457200"/>
            <a:ext cx="3932237" cy="634181"/>
          </a:xfrm>
        </p:spPr>
        <p:txBody>
          <a:bodyPr/>
          <a:lstStyle/>
          <a:p>
            <a:pPr marL="457200" indent="-457200">
              <a:buFont typeface="Wingdings" panose="05000000000000000000" pitchFamily="2" charset="2"/>
              <a:buChar char="Ø"/>
            </a:pPr>
            <a:r>
              <a:rPr lang="en-IN" b="1" u="sng" dirty="0">
                <a:solidFill>
                  <a:schemeClr val="accent1"/>
                </a:solidFill>
                <a:effectLst>
                  <a:outerShdw blurRad="38100" dist="38100" dir="2700000" algn="tl">
                    <a:srgbClr val="000000">
                      <a:alpha val="43137"/>
                    </a:srgbClr>
                  </a:outerShdw>
                </a:effectLst>
                <a:latin typeface="Algerian" panose="04020705040A02060702" pitchFamily="82" charset="0"/>
              </a:rPr>
              <a:t>CONTENT :</a:t>
            </a:r>
          </a:p>
        </p:txBody>
      </p:sp>
      <p:pic>
        <p:nvPicPr>
          <p:cNvPr id="10" name="Content Placeholder 9">
            <a:extLst>
              <a:ext uri="{FF2B5EF4-FFF2-40B4-BE49-F238E27FC236}">
                <a16:creationId xmlns:a16="http://schemas.microsoft.com/office/drawing/2014/main" id="{0EB3A9E0-ADB2-7A44-C425-1C25229675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72025" y="1364974"/>
            <a:ext cx="7167716" cy="47442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 Placeholder 3">
            <a:extLst>
              <a:ext uri="{FF2B5EF4-FFF2-40B4-BE49-F238E27FC236}">
                <a16:creationId xmlns:a16="http://schemas.microsoft.com/office/drawing/2014/main" id="{7B271C58-B2EA-B140-93A0-B6FD3FD12BAD}"/>
              </a:ext>
            </a:extLst>
          </p:cNvPr>
          <p:cNvSpPr>
            <a:spLocks noGrp="1"/>
          </p:cNvSpPr>
          <p:nvPr>
            <p:ph type="body" sz="half" idx="2"/>
          </p:nvPr>
        </p:nvSpPr>
        <p:spPr>
          <a:xfrm>
            <a:off x="252260" y="1268360"/>
            <a:ext cx="4519766" cy="5240595"/>
          </a:xfrm>
        </p:spPr>
        <p:txBody>
          <a:bodyPr>
            <a:normAutofit fontScale="77500" lnSpcReduction="20000"/>
          </a:bodyPr>
          <a:lstStyle/>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ABSTRACT</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INTRODUCTION</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WORKING</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PREVENTION</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CLASSIFICATION </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INTRUCTION IN -</a:t>
            </a:r>
          </a:p>
          <a:p>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CYBERSECURITY</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UML DIAGRAM </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BENEFITS</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COMPARISON  FIREWALLS</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ALGORITHM DIAGRAM </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ADVANTAGE</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DISADVANTAGE</a:t>
            </a:r>
          </a:p>
          <a:p>
            <a:pPr marL="285750" indent="-285750">
              <a:buFont typeface="Wingdings" panose="05000000000000000000" pitchFamily="2" charset="2"/>
              <a:buChar char="§"/>
            </a:pPr>
            <a:r>
              <a:rPr lang="en-IN" sz="2800" b="1" dirty="0">
                <a:solidFill>
                  <a:schemeClr val="accent5">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CONCLUSION</a:t>
            </a:r>
          </a:p>
          <a:p>
            <a:endParaRPr lang="en-IN" sz="2800" b="1" dirty="0">
              <a:solidFill>
                <a:schemeClr val="accent5">
                  <a:lumMod val="75000"/>
                </a:schemeClr>
              </a:solidFill>
              <a:effectLst>
                <a:outerShdw blurRad="38100" dist="38100" dir="2700000" algn="tl">
                  <a:srgbClr val="000000">
                    <a:alpha val="43137"/>
                  </a:srgbClr>
                </a:outerShdw>
              </a:effectLst>
              <a:latin typeface="Algerian" panose="04020705040A02060702" pitchFamily="82" charset="0"/>
            </a:endParaRPr>
          </a:p>
          <a:p>
            <a:pPr marL="285750" indent="-285750">
              <a:buFont typeface="Wingdings" panose="05000000000000000000" pitchFamily="2" charset="2"/>
              <a:buChar char="§"/>
            </a:pPr>
            <a:endParaRPr lang="en-IN" sz="2800" b="1" dirty="0">
              <a:solidFill>
                <a:schemeClr val="accent5">
                  <a:lumMod val="75000"/>
                </a:schemeClr>
              </a:solidFill>
              <a:effectLst>
                <a:outerShdw blurRad="38100" dist="38100" dir="2700000" algn="tl">
                  <a:srgbClr val="000000">
                    <a:alpha val="43137"/>
                  </a:srgbClr>
                </a:outerShdw>
              </a:effectLst>
              <a:latin typeface="Algerian" panose="04020705040A02060702" pitchFamily="82" charset="0"/>
            </a:endParaRPr>
          </a:p>
          <a:p>
            <a:pPr marL="285750" indent="-285750">
              <a:buFont typeface="Wingdings" panose="05000000000000000000" pitchFamily="2" charset="2"/>
              <a:buChar char="§"/>
            </a:pPr>
            <a:endParaRPr lang="en-IN" sz="2800" b="1" dirty="0">
              <a:solidFill>
                <a:schemeClr val="accent5">
                  <a:lumMod val="75000"/>
                </a:schemeClr>
              </a:solidFill>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829144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B7FE3-096C-FFCE-25C1-D657B879DEF2}"/>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ADVANTAGES</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E0389A85-9F8E-4350-B042-CC155B61AD0C}"/>
              </a:ext>
            </a:extLst>
          </p:cNvPr>
          <p:cNvSpPr>
            <a:spLocks noGrp="1"/>
          </p:cNvSpPr>
          <p:nvPr>
            <p:ph idx="1"/>
          </p:nvPr>
        </p:nvSpPr>
        <p:spPr>
          <a:xfrm>
            <a:off x="838200" y="1825625"/>
            <a:ext cx="10515600" cy="4006215"/>
          </a:xfrm>
        </p:spPr>
        <p:txBody>
          <a:bodyPr/>
          <a:lstStyle/>
          <a:p>
            <a:r>
              <a:rPr lang="en-US" dirty="0">
                <a:solidFill>
                  <a:srgbClr val="C00000"/>
                </a:solidFill>
              </a:rPr>
              <a:t>Early Threat Detection</a:t>
            </a:r>
            <a:r>
              <a:rPr lang="en-US" dirty="0"/>
              <a:t>: IDS identifies potential threats early, allowing for quicker response to prevent damage.</a:t>
            </a:r>
          </a:p>
          <a:p>
            <a:r>
              <a:rPr lang="en-US" dirty="0">
                <a:solidFill>
                  <a:srgbClr val="C00000"/>
                </a:solidFill>
              </a:rPr>
              <a:t>Enhanced Security</a:t>
            </a:r>
            <a:r>
              <a:rPr lang="en-US" dirty="0"/>
              <a:t>: It adds an extra layer of security, complementing other cybersecurity measures to provide comprehensive protection.</a:t>
            </a:r>
          </a:p>
          <a:p>
            <a:r>
              <a:rPr lang="en-US" dirty="0">
                <a:solidFill>
                  <a:srgbClr val="C00000"/>
                </a:solidFill>
              </a:rPr>
              <a:t>Network Monitoring</a:t>
            </a:r>
            <a:r>
              <a:rPr lang="en-US" dirty="0"/>
              <a:t>: Continuously monitors network traffic for unusual activities, ensuring constant vigilance.</a:t>
            </a:r>
          </a:p>
          <a:p>
            <a:r>
              <a:rPr lang="en-US" dirty="0">
                <a:solidFill>
                  <a:srgbClr val="C00000"/>
                </a:solidFill>
              </a:rPr>
              <a:t>Detailed Alerts</a:t>
            </a:r>
            <a:r>
              <a:rPr lang="en-US" dirty="0"/>
              <a:t>: Provides detailed alerts and logs about suspicious activities, helping IT teams investigate and respond effectively.</a:t>
            </a:r>
            <a:endParaRPr lang="en-IN" dirty="0"/>
          </a:p>
        </p:txBody>
      </p:sp>
    </p:spTree>
    <p:extLst>
      <p:ext uri="{BB962C8B-B14F-4D97-AF65-F5344CB8AC3E}">
        <p14:creationId xmlns:p14="http://schemas.microsoft.com/office/powerpoint/2010/main" val="8448930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642AE-150A-D853-5965-72E24FDDB7D1}"/>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DISADVANTAGES</a:t>
            </a:r>
            <a:r>
              <a:rPr lang="en-IN" dirty="0">
                <a:latin typeface="Arial Black" panose="020B0A04020102020204" pitchFamily="34" charset="0"/>
              </a:rPr>
              <a:t> </a:t>
            </a:r>
          </a:p>
        </p:txBody>
      </p:sp>
      <p:sp>
        <p:nvSpPr>
          <p:cNvPr id="3" name="Content Placeholder 2">
            <a:extLst>
              <a:ext uri="{FF2B5EF4-FFF2-40B4-BE49-F238E27FC236}">
                <a16:creationId xmlns:a16="http://schemas.microsoft.com/office/drawing/2014/main" id="{346564B6-999A-033A-53D8-90F6E81BE0FB}"/>
              </a:ext>
            </a:extLst>
          </p:cNvPr>
          <p:cNvSpPr>
            <a:spLocks noGrp="1"/>
          </p:cNvSpPr>
          <p:nvPr>
            <p:ph idx="1"/>
          </p:nvPr>
        </p:nvSpPr>
        <p:spPr/>
        <p:txBody>
          <a:bodyPr>
            <a:normAutofit lnSpcReduction="10000"/>
          </a:bodyPr>
          <a:lstStyle/>
          <a:p>
            <a:r>
              <a:rPr lang="en-US" dirty="0">
                <a:solidFill>
                  <a:srgbClr val="C00000"/>
                </a:solidFill>
              </a:rPr>
              <a:t>False Alarms</a:t>
            </a:r>
            <a:r>
              <a:rPr lang="en-US" dirty="0"/>
              <a:t>: IDS can generate false positives, alerting on harmless activities and causing unnecessary concern.</a:t>
            </a:r>
          </a:p>
          <a:p>
            <a:r>
              <a:rPr lang="en-US" dirty="0">
                <a:solidFill>
                  <a:srgbClr val="C00000"/>
                </a:solidFill>
              </a:rPr>
              <a:t>Resource Intensive</a:t>
            </a:r>
            <a:r>
              <a:rPr lang="en-US" dirty="0"/>
              <a:t>: It can use a lot of system resources, potentially slowing down network performance.</a:t>
            </a:r>
          </a:p>
          <a:p>
            <a:r>
              <a:rPr lang="en-US" dirty="0">
                <a:solidFill>
                  <a:srgbClr val="C00000"/>
                </a:solidFill>
              </a:rPr>
              <a:t>Requires Maintenance</a:t>
            </a:r>
            <a:r>
              <a:rPr lang="en-US" dirty="0"/>
              <a:t>: Regular updates and tuning are needed to keep the IDS effective, which can be time-consuming.</a:t>
            </a:r>
          </a:p>
          <a:p>
            <a:r>
              <a:rPr lang="en-US" dirty="0">
                <a:solidFill>
                  <a:srgbClr val="C00000"/>
                </a:solidFill>
              </a:rPr>
              <a:t>Doesn’t Prevent Attacks</a:t>
            </a:r>
            <a:r>
              <a:rPr lang="en-US" dirty="0"/>
              <a:t>: IDS detects and alerts but doesn’t stop attacks, so additional measures are still needed.</a:t>
            </a:r>
          </a:p>
          <a:p>
            <a:r>
              <a:rPr lang="en-US" dirty="0">
                <a:solidFill>
                  <a:srgbClr val="C00000"/>
                </a:solidFill>
              </a:rPr>
              <a:t>Complex to Manage</a:t>
            </a:r>
            <a:r>
              <a:rPr lang="en-US" dirty="0"/>
              <a:t>: Setting up and managing an IDS can be complex and may require specialized knowledge.</a:t>
            </a:r>
          </a:p>
          <a:p>
            <a:endParaRPr lang="en-IN" dirty="0"/>
          </a:p>
        </p:txBody>
      </p:sp>
    </p:spTree>
    <p:extLst>
      <p:ext uri="{BB962C8B-B14F-4D97-AF65-F5344CB8AC3E}">
        <p14:creationId xmlns:p14="http://schemas.microsoft.com/office/powerpoint/2010/main" val="3770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9AD81-B767-343E-0F74-DFCF9D886CB3}"/>
              </a:ext>
            </a:extLst>
          </p:cNvPr>
          <p:cNvSpPr>
            <a:spLocks noGrp="1"/>
          </p:cNvSpPr>
          <p:nvPr>
            <p:ph type="title"/>
          </p:nvPr>
        </p:nvSpPr>
        <p:spPr/>
        <p:txBody>
          <a:bodyPr/>
          <a:lstStyle/>
          <a:p>
            <a:r>
              <a:rPr lang="en-IN" b="1" dirty="0">
                <a:latin typeface="Arial" panose="020B0604020202020204" pitchFamily="34" charset="0"/>
                <a:cs typeface="Arial" panose="020B0604020202020204" pitchFamily="34" charset="0"/>
              </a:rPr>
              <a:t>CONCLUSION</a:t>
            </a:r>
            <a:r>
              <a:rPr lang="en-IN" dirty="0">
                <a:latin typeface="Arial Black" panose="020B0A04020102020204" pitchFamily="34" charset="0"/>
              </a:rPr>
              <a:t> </a:t>
            </a:r>
          </a:p>
        </p:txBody>
      </p:sp>
      <p:sp>
        <p:nvSpPr>
          <p:cNvPr id="3" name="Content Placeholder 2">
            <a:extLst>
              <a:ext uri="{FF2B5EF4-FFF2-40B4-BE49-F238E27FC236}">
                <a16:creationId xmlns:a16="http://schemas.microsoft.com/office/drawing/2014/main" id="{EC7E330E-06B3-0736-5DE2-63F47BAB8BE3}"/>
              </a:ext>
            </a:extLst>
          </p:cNvPr>
          <p:cNvSpPr>
            <a:spLocks noGrp="1"/>
          </p:cNvSpPr>
          <p:nvPr>
            <p:ph idx="1"/>
          </p:nvPr>
        </p:nvSpPr>
        <p:spPr>
          <a:xfrm>
            <a:off x="838200" y="1825625"/>
            <a:ext cx="10515600" cy="3518535"/>
          </a:xfrm>
        </p:spPr>
        <p:txBody>
          <a:bodyPr/>
          <a:lstStyle/>
          <a:p>
            <a:pPr marL="0" indent="0">
              <a:buNone/>
            </a:pPr>
            <a:r>
              <a:rPr lang="en-US" dirty="0"/>
              <a:t>Intrusion Detection System (IDS) is a powerful tool that can help</a:t>
            </a:r>
          </a:p>
          <a:p>
            <a:pPr marL="0" indent="0">
              <a:buNone/>
            </a:pPr>
            <a:r>
              <a:rPr lang="en-US" dirty="0"/>
              <a:t>businesses in detecting and prevent unauthorized access to their</a:t>
            </a:r>
          </a:p>
          <a:p>
            <a:pPr marL="0" indent="0">
              <a:buNone/>
            </a:pPr>
            <a:r>
              <a:rPr lang="en-US" dirty="0"/>
              <a:t>network. By analyzing network traffic patterns, IDS can identify any</a:t>
            </a:r>
          </a:p>
          <a:p>
            <a:pPr marL="0" indent="0">
              <a:buNone/>
            </a:pPr>
            <a:r>
              <a:rPr lang="en-US" dirty="0"/>
              <a:t>suspicious activities and alert the system administrator. IDS can be a</a:t>
            </a:r>
          </a:p>
          <a:p>
            <a:pPr marL="0" indent="0">
              <a:buNone/>
            </a:pPr>
            <a:r>
              <a:rPr lang="en-US" dirty="0"/>
              <a:t>valuable addition to any organization’s security infrastructure,</a:t>
            </a:r>
          </a:p>
          <a:p>
            <a:pPr marL="0" indent="0">
              <a:buNone/>
            </a:pPr>
            <a:r>
              <a:rPr lang="en-US" dirty="0"/>
              <a:t>providing insights and improving network performance.</a:t>
            </a:r>
            <a:endParaRPr lang="en-IN" dirty="0"/>
          </a:p>
        </p:txBody>
      </p:sp>
    </p:spTree>
    <p:extLst>
      <p:ext uri="{BB962C8B-B14F-4D97-AF65-F5344CB8AC3E}">
        <p14:creationId xmlns:p14="http://schemas.microsoft.com/office/powerpoint/2010/main" val="2439052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6A0EF0-DFF8-2B43-D179-7FAA1822E5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8904" y="1762540"/>
            <a:ext cx="4704522" cy="3127512"/>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31235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8151-9374-8FFA-D06E-AC250F6F3643}"/>
              </a:ext>
            </a:extLst>
          </p:cNvPr>
          <p:cNvSpPr>
            <a:spLocks noGrp="1"/>
          </p:cNvSpPr>
          <p:nvPr>
            <p:ph type="title"/>
          </p:nvPr>
        </p:nvSpPr>
        <p:spPr>
          <a:xfrm>
            <a:off x="365760" y="365125"/>
            <a:ext cx="10400563" cy="922901"/>
          </a:xfrm>
        </p:spPr>
        <p:txBody>
          <a:bodyPr/>
          <a:lstStyle/>
          <a:p>
            <a:pPr algn="ctr"/>
            <a:r>
              <a:rPr lang="en-IN" b="1" dirty="0">
                <a:solidFill>
                  <a:srgbClr val="7030A0"/>
                </a:solidFill>
                <a:latin typeface="+mn-lt"/>
              </a:rPr>
              <a:t>ABSTRACT</a:t>
            </a:r>
            <a:r>
              <a:rPr lang="en-IN" dirty="0">
                <a:solidFill>
                  <a:srgbClr val="7030A0"/>
                </a:solidFill>
                <a:latin typeface="Algerian" panose="04020705040A02060702" pitchFamily="82" charset="0"/>
              </a:rPr>
              <a:t> </a:t>
            </a:r>
          </a:p>
        </p:txBody>
      </p:sp>
      <p:sp>
        <p:nvSpPr>
          <p:cNvPr id="12" name="Content Placeholder 11">
            <a:extLst>
              <a:ext uri="{FF2B5EF4-FFF2-40B4-BE49-F238E27FC236}">
                <a16:creationId xmlns:a16="http://schemas.microsoft.com/office/drawing/2014/main" id="{D4967001-1D7A-9DF8-840A-0772C7F284BF}"/>
              </a:ext>
            </a:extLst>
          </p:cNvPr>
          <p:cNvSpPr>
            <a:spLocks noGrp="1"/>
          </p:cNvSpPr>
          <p:nvPr>
            <p:ph idx="1"/>
          </p:nvPr>
        </p:nvSpPr>
        <p:spPr>
          <a:xfrm>
            <a:off x="838200" y="1288026"/>
            <a:ext cx="10515600" cy="5065149"/>
          </a:xfrm>
        </p:spPr>
        <p:txBody>
          <a:bodyPr>
            <a:noAutofit/>
          </a:bodyPr>
          <a:lstStyle/>
          <a:p>
            <a:pPr algn="just">
              <a:lnSpc>
                <a:spcPct val="150000"/>
              </a:lnSpc>
              <a:spcAft>
                <a:spcPts val="800"/>
              </a:spcAft>
            </a:pPr>
            <a:r>
              <a:rPr lang="en-IN" sz="1800" b="1" kern="100" dirty="0">
                <a:solidFill>
                  <a:schemeClr val="accent5">
                    <a:lumMod val="75000"/>
                  </a:schemeClr>
                </a:solidFill>
                <a:effectLst/>
                <a:latin typeface="Times New Roman" panose="02020603050405020304" pitchFamily="18" charset="0"/>
                <a:ea typeface="Calibri" panose="020F0502020204030204" pitchFamily="34" charset="0"/>
                <a:cs typeface="Cordia New" panose="020B0304020202020204" pitchFamily="34" charset="-34"/>
              </a:rPr>
              <a:t>In today's interconnected world, the widespread adoption of Internet of Things (IoT) devices has brought forth a host of conveniences and opportunities. However, this technological revolution has also opened the door to a new type of cyber-attacks, with attackers exploiting vulnerabilities in IoT devices </a:t>
            </a:r>
            <a:r>
              <a:rPr lang="en-IN" sz="1800" b="1" kern="100" dirty="0">
                <a:solidFill>
                  <a:schemeClr val="accent5">
                    <a:lumMod val="75000"/>
                  </a:schemeClr>
                </a:solidFill>
                <a:latin typeface="Times New Roman" panose="02020603050405020304" pitchFamily="18" charset="0"/>
                <a:ea typeface="Calibri" panose="020F0502020204030204" pitchFamily="34" charset="0"/>
                <a:cs typeface="Cordia New" panose="020B0304020202020204" pitchFamily="34" charset="-34"/>
              </a:rPr>
              <a:t>.</a:t>
            </a:r>
            <a:r>
              <a:rPr lang="en-IN" sz="1800" b="1" kern="100" dirty="0">
                <a:solidFill>
                  <a:schemeClr val="accent5">
                    <a:lumMod val="75000"/>
                  </a:schemeClr>
                </a:solidFill>
                <a:effectLst/>
                <a:latin typeface="Times New Roman" panose="02020603050405020304" pitchFamily="18" charset="0"/>
                <a:ea typeface="Calibri" panose="020F0502020204030204" pitchFamily="34" charset="0"/>
                <a:cs typeface="Cordia New" panose="020B0304020202020204" pitchFamily="34" charset="-34"/>
              </a:rPr>
              <a:t> This urgency has given rise to the development of a Machine Learning Model for Cyber Attack Detection and Classification in IoT Environments (ML-IoT-CD). In addition, the need for a robust cybersecurity solution in IoT environments has become paramount due to the increasing reliance on these devices for critical applications. Existing intrusion detection systems and conventional security measures often lack the scalability and agility needed to keep pace with rapidly evolving attack techniques. As a result, there is a pressing demand for an intelligent, automated, and proactive cyber </a:t>
            </a:r>
            <a:r>
              <a:rPr lang="en-IN" sz="1800" b="1" kern="100" dirty="0" err="1">
                <a:solidFill>
                  <a:schemeClr val="accent5">
                    <a:lumMod val="75000"/>
                  </a:schemeClr>
                </a:solidFill>
                <a:effectLst/>
                <a:latin typeface="Times New Roman" panose="02020603050405020304" pitchFamily="18" charset="0"/>
                <a:ea typeface="Calibri" panose="020F0502020204030204" pitchFamily="34" charset="0"/>
                <a:cs typeface="Cordia New" panose="020B0304020202020204" pitchFamily="34" charset="-34"/>
              </a:rPr>
              <a:t>defense</a:t>
            </a:r>
            <a:r>
              <a:rPr lang="en-IN" sz="1800" b="1" kern="100" dirty="0">
                <a:solidFill>
                  <a:schemeClr val="accent5">
                    <a:lumMod val="75000"/>
                  </a:schemeClr>
                </a:solidFill>
                <a:effectLst/>
                <a:latin typeface="Times New Roman" panose="02020603050405020304" pitchFamily="18" charset="0"/>
                <a:ea typeface="Calibri" panose="020F0502020204030204" pitchFamily="34" charset="0"/>
                <a:cs typeface="Cordia New" panose="020B0304020202020204" pitchFamily="34" charset="-34"/>
              </a:rPr>
              <a:t> mechanism capable of real-time detection and classification of emerging cyber attacks</a:t>
            </a:r>
            <a:endParaRPr lang="en-IN" sz="1800" b="1" dirty="0">
              <a:solidFill>
                <a:schemeClr val="accent5">
                  <a:lumMod val="75000"/>
                </a:schemeClr>
              </a:solidFill>
              <a:effectLst/>
              <a:latin typeface="Calibri" panose="020F0502020204030204" pitchFamily="34" charset="0"/>
              <a:ea typeface="Calibri" panose="020F0502020204030204" pitchFamily="34" charset="0"/>
              <a:cs typeface="Cordia New" panose="020B0304020202020204" pitchFamily="34" charset="-34"/>
            </a:endParaRPr>
          </a:p>
        </p:txBody>
      </p:sp>
    </p:spTree>
    <p:extLst>
      <p:ext uri="{BB962C8B-B14F-4D97-AF65-F5344CB8AC3E}">
        <p14:creationId xmlns:p14="http://schemas.microsoft.com/office/powerpoint/2010/main" val="2550126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E70EE-F6D9-C934-6940-E1EBD8A4A681}"/>
              </a:ext>
            </a:extLst>
          </p:cNvPr>
          <p:cNvSpPr>
            <a:spLocks noGrp="1"/>
          </p:cNvSpPr>
          <p:nvPr>
            <p:ph type="title"/>
          </p:nvPr>
        </p:nvSpPr>
        <p:spPr/>
        <p:txBody>
          <a:bodyPr/>
          <a:lstStyle/>
          <a:p>
            <a:r>
              <a:rPr lang="en-IN" b="1" dirty="0">
                <a:solidFill>
                  <a:schemeClr val="tx2">
                    <a:lumMod val="75000"/>
                  </a:schemeClr>
                </a:solidFill>
                <a:latin typeface="+mn-lt"/>
              </a:rPr>
              <a:t>INTRODUCTION </a:t>
            </a:r>
          </a:p>
        </p:txBody>
      </p:sp>
      <p:sp>
        <p:nvSpPr>
          <p:cNvPr id="3" name="Content Placeholder 2">
            <a:extLst>
              <a:ext uri="{FF2B5EF4-FFF2-40B4-BE49-F238E27FC236}">
                <a16:creationId xmlns:a16="http://schemas.microsoft.com/office/drawing/2014/main" id="{36E6B2C4-2430-445C-1FFA-EB7347A5CA40}"/>
              </a:ext>
            </a:extLst>
          </p:cNvPr>
          <p:cNvSpPr>
            <a:spLocks noGrp="1"/>
          </p:cNvSpPr>
          <p:nvPr>
            <p:ph idx="1"/>
          </p:nvPr>
        </p:nvSpPr>
        <p:spPr>
          <a:xfrm>
            <a:off x="838200" y="1534160"/>
            <a:ext cx="9357360" cy="6924040"/>
          </a:xfrm>
        </p:spPr>
        <p:txBody>
          <a:bodyPr>
            <a:normAutofit fontScale="25000" lnSpcReduction="20000"/>
          </a:bodyPr>
          <a:lstStyle/>
          <a:p>
            <a:pPr marL="914400" lvl="2" indent="0" fontAlgn="base">
              <a:buNone/>
            </a:pPr>
            <a:endParaRPr lang="en-US" sz="7200" b="1" dirty="0">
              <a:latin typeface="Sitka Small Semibold" pitchFamily="2" charset="0"/>
            </a:endParaRPr>
          </a:p>
          <a:p>
            <a:pPr marL="914400" lvl="2" indent="0" fontAlgn="base">
              <a:buNone/>
            </a:pPr>
            <a:r>
              <a:rPr lang="en-US" sz="7200" b="1" dirty="0">
                <a:latin typeface="Segoe UI Black" panose="020B0A02040204020203" pitchFamily="34" charset="0"/>
                <a:ea typeface="Segoe UI Black" panose="020B0A02040204020203" pitchFamily="34" charset="0"/>
              </a:rPr>
              <a:t>INTRUSTION DETECTION SYSTEM(IDS):</a:t>
            </a:r>
          </a:p>
          <a:p>
            <a:pPr marL="914400" lvl="2" indent="0" fontAlgn="base">
              <a:buNone/>
            </a:pPr>
            <a:endParaRPr lang="en-US" sz="7200" b="1" dirty="0">
              <a:latin typeface="Sitka Small Semibold" pitchFamily="2" charset="0"/>
            </a:endParaRPr>
          </a:p>
          <a:p>
            <a:pPr fontAlgn="base">
              <a:buFont typeface="Wingdings" panose="05000000000000000000" pitchFamily="2" charset="2"/>
              <a:buChar char="§"/>
            </a:pPr>
            <a:r>
              <a:rPr lang="en-US" sz="6400" b="1" dirty="0">
                <a:effectLst/>
                <a:latin typeface="Sitka Small Semibold" pitchFamily="2" charset="0"/>
              </a:rPr>
              <a:t>An Intrusion Detection System (IDS) is a security tool that monitors a computer</a:t>
            </a:r>
          </a:p>
          <a:p>
            <a:pPr marL="0" indent="0" fontAlgn="base">
              <a:buNone/>
            </a:pPr>
            <a:r>
              <a:rPr lang="en-US" sz="6400" b="1" dirty="0">
                <a:effectLst/>
                <a:latin typeface="Sitka Small Semibold" pitchFamily="2" charset="0"/>
              </a:rPr>
              <a:t> network or systems for malicious activities or policy violations. It helps detect</a:t>
            </a:r>
          </a:p>
          <a:p>
            <a:pPr marL="0" indent="0" fontAlgn="base">
              <a:buNone/>
            </a:pPr>
            <a:r>
              <a:rPr lang="en-US" sz="6400" b="1" dirty="0">
                <a:effectLst/>
                <a:latin typeface="Sitka Small Semibold" pitchFamily="2" charset="0"/>
              </a:rPr>
              <a:t> unauthorized access, potential threats, and abnormal activities by analyzing traffic</a:t>
            </a:r>
          </a:p>
          <a:p>
            <a:pPr marL="0" indent="0" fontAlgn="base">
              <a:buNone/>
            </a:pPr>
            <a:r>
              <a:rPr lang="en-US" sz="6400" b="1" dirty="0">
                <a:effectLst/>
                <a:latin typeface="Sitka Small Semibold" pitchFamily="2" charset="0"/>
              </a:rPr>
              <a:t> and alerting administrators to take action. An IDS is crucial for maintaining network</a:t>
            </a:r>
          </a:p>
          <a:p>
            <a:pPr marL="0" indent="0" fontAlgn="base">
              <a:buNone/>
            </a:pPr>
            <a:r>
              <a:rPr lang="en-US" sz="6400" b="1" dirty="0">
                <a:effectLst/>
                <a:latin typeface="Sitka Small Semibold" pitchFamily="2" charset="0"/>
              </a:rPr>
              <a:t> security and protecting sensitive data from cyber-attacks.</a:t>
            </a:r>
          </a:p>
          <a:p>
            <a:pPr marL="0" indent="0" fontAlgn="base">
              <a:buNone/>
            </a:pPr>
            <a:endParaRPr lang="en-US" sz="6400" b="1" dirty="0">
              <a:effectLst/>
              <a:latin typeface="Sitka Small Semibold" pitchFamily="2" charset="0"/>
            </a:endParaRPr>
          </a:p>
          <a:p>
            <a:pPr fontAlgn="base">
              <a:buFont typeface="Wingdings" panose="05000000000000000000" pitchFamily="2" charset="2"/>
              <a:buChar char="§"/>
            </a:pPr>
            <a:r>
              <a:rPr lang="en-US" sz="6400" b="1" dirty="0">
                <a:effectLst/>
                <a:latin typeface="Sitka Small Semibold" pitchFamily="2" charset="0"/>
              </a:rPr>
              <a:t>An Intrusion Detection System (IDS) maintains network traffic looks</a:t>
            </a:r>
          </a:p>
          <a:p>
            <a:pPr marL="0" indent="0" fontAlgn="base">
              <a:buNone/>
            </a:pPr>
            <a:r>
              <a:rPr lang="en-US" sz="6400" b="1" dirty="0">
                <a:effectLst/>
                <a:latin typeface="Sitka Small Semibold" pitchFamily="2" charset="0"/>
              </a:rPr>
              <a:t>for unusual activity and sends alerts when it occurs. The main duties of an</a:t>
            </a:r>
          </a:p>
          <a:p>
            <a:pPr marL="0" indent="0" fontAlgn="base">
              <a:buNone/>
            </a:pPr>
            <a:r>
              <a:rPr lang="en-US" sz="6400" b="1" dirty="0">
                <a:effectLst/>
                <a:latin typeface="Sitka Small Semibold" pitchFamily="2" charset="0"/>
              </a:rPr>
              <a:t>Intrusion Detection System (IDS) are anomaly detection and reporting,</a:t>
            </a:r>
          </a:p>
          <a:p>
            <a:pPr marL="0" indent="0" fontAlgn="base">
              <a:buNone/>
            </a:pPr>
            <a:r>
              <a:rPr lang="en-US" sz="6400" b="1" dirty="0">
                <a:effectLst/>
                <a:latin typeface="Sitka Small Semibold" pitchFamily="2" charset="0"/>
              </a:rPr>
              <a:t> however, certain Intrusion Detection Systems can take action when</a:t>
            </a:r>
          </a:p>
          <a:p>
            <a:pPr marL="0" indent="0" fontAlgn="base">
              <a:buNone/>
            </a:pPr>
            <a:r>
              <a:rPr lang="en-US" sz="6400" b="1" dirty="0">
                <a:effectLst/>
                <a:latin typeface="Sitka Small Semibold" pitchFamily="2" charset="0"/>
              </a:rPr>
              <a:t> malicious activity or unusual traffic is discovered. In this article, we will</a:t>
            </a:r>
          </a:p>
          <a:p>
            <a:pPr marL="0" indent="0" fontAlgn="base">
              <a:buNone/>
            </a:pPr>
            <a:r>
              <a:rPr lang="en-US" sz="6400" b="1" dirty="0">
                <a:effectLst/>
                <a:latin typeface="Sitka Small Semibold" pitchFamily="2" charset="0"/>
              </a:rPr>
              <a:t> discuss every point about the Intrusion Detection System.</a:t>
            </a:r>
          </a:p>
          <a:p>
            <a:pPr marL="0" indent="0">
              <a:buNone/>
            </a:pPr>
            <a:br>
              <a:rPr lang="en-US" sz="6400" dirty="0">
                <a:effectLst/>
                <a:latin typeface="var(--font-secondary)"/>
              </a:rPr>
            </a:br>
            <a:endParaRPr lang="en-IN" sz="6400" dirty="0"/>
          </a:p>
        </p:txBody>
      </p:sp>
    </p:spTree>
    <p:extLst>
      <p:ext uri="{BB962C8B-B14F-4D97-AF65-F5344CB8AC3E}">
        <p14:creationId xmlns:p14="http://schemas.microsoft.com/office/powerpoint/2010/main" val="1046889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94FDD-E359-AEAA-4C7F-0462AAB54662}"/>
              </a:ext>
            </a:extLst>
          </p:cNvPr>
          <p:cNvSpPr>
            <a:spLocks noGrp="1"/>
          </p:cNvSpPr>
          <p:nvPr>
            <p:ph type="title"/>
          </p:nvPr>
        </p:nvSpPr>
        <p:spPr/>
        <p:txBody>
          <a:bodyPr>
            <a:normAutofit/>
          </a:bodyPr>
          <a:lstStyle/>
          <a:p>
            <a:pPr marL="457200" indent="-457200">
              <a:buFont typeface="Wingdings" panose="05000000000000000000" pitchFamily="2" charset="2"/>
              <a:buChar char="q"/>
            </a:pPr>
            <a:r>
              <a:rPr lang="en-IN" sz="3200" b="1" dirty="0">
                <a:latin typeface="Sitka Small Semibold" pitchFamily="2" charset="0"/>
              </a:rPr>
              <a:t>WHAT IS AN INTRUSTION DETECTION SYSTEM  ANALYSIS </a:t>
            </a:r>
          </a:p>
        </p:txBody>
      </p:sp>
      <p:sp>
        <p:nvSpPr>
          <p:cNvPr id="3" name="Content Placeholder 2">
            <a:extLst>
              <a:ext uri="{FF2B5EF4-FFF2-40B4-BE49-F238E27FC236}">
                <a16:creationId xmlns:a16="http://schemas.microsoft.com/office/drawing/2014/main" id="{BC058E06-96EE-86B6-AB99-BDDB6213A3F9}"/>
              </a:ext>
            </a:extLst>
          </p:cNvPr>
          <p:cNvSpPr>
            <a:spLocks noGrp="1"/>
          </p:cNvSpPr>
          <p:nvPr>
            <p:ph idx="1"/>
          </p:nvPr>
        </p:nvSpPr>
        <p:spPr/>
        <p:txBody>
          <a:bodyPr>
            <a:normAutofit fontScale="92500" lnSpcReduction="10000"/>
          </a:bodyPr>
          <a:lstStyle/>
          <a:p>
            <a:r>
              <a:rPr lang="en-US" dirty="0"/>
              <a:t>A system called an intrusion detection system (IDS) observes network traffic for malicious transactions and sends immediate alerts when it is observed. </a:t>
            </a:r>
          </a:p>
          <a:p>
            <a:r>
              <a:rPr lang="en-US" dirty="0"/>
              <a:t>It is software that checks a network or system for malicious activities or policy violations. Each illegal activity or violation is often recorded either centrally using an SIEM system or notified to an administration.</a:t>
            </a:r>
          </a:p>
          <a:p>
            <a:r>
              <a:rPr lang="en-US" dirty="0"/>
              <a:t>IDS monitors a network or system for malicious activity and protects a computer network from unauthorized access from users, including perhaps insiders.</a:t>
            </a:r>
          </a:p>
          <a:p>
            <a:r>
              <a:rPr lang="en-US" dirty="0"/>
              <a:t>The intrusion detector learning task is to build a predictive model (a classifier) capable of distinguishing between ‘bad connections’ (intrusion/attacks) and ‘good (normal) connections’.</a:t>
            </a:r>
            <a:endParaRPr lang="en-IN" dirty="0"/>
          </a:p>
        </p:txBody>
      </p:sp>
    </p:spTree>
    <p:extLst>
      <p:ext uri="{BB962C8B-B14F-4D97-AF65-F5344CB8AC3E}">
        <p14:creationId xmlns:p14="http://schemas.microsoft.com/office/powerpoint/2010/main" val="397378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5F90-4DEC-7406-23E7-F441F72C92F7}"/>
              </a:ext>
            </a:extLst>
          </p:cNvPr>
          <p:cNvSpPr>
            <a:spLocks noGrp="1"/>
          </p:cNvSpPr>
          <p:nvPr>
            <p:ph type="title"/>
          </p:nvPr>
        </p:nvSpPr>
        <p:spPr/>
        <p:txBody>
          <a:bodyPr>
            <a:normAutofit/>
          </a:bodyPr>
          <a:lstStyle/>
          <a:p>
            <a:r>
              <a:rPr lang="en-US" b="1" dirty="0">
                <a:solidFill>
                  <a:schemeClr val="accent2">
                    <a:lumMod val="75000"/>
                  </a:schemeClr>
                </a:solidFill>
                <a:latin typeface="+mn-lt"/>
              </a:rPr>
              <a:t>WORKING OF INTRUSTION DETECTION SYSTEM (IDS)</a:t>
            </a:r>
            <a:endParaRPr lang="en-IN" b="1" dirty="0">
              <a:solidFill>
                <a:schemeClr val="accent2">
                  <a:lumMod val="75000"/>
                </a:schemeClr>
              </a:solidFill>
              <a:latin typeface="+mn-lt"/>
            </a:endParaRPr>
          </a:p>
        </p:txBody>
      </p:sp>
      <p:sp>
        <p:nvSpPr>
          <p:cNvPr id="3" name="Content Placeholder 2">
            <a:extLst>
              <a:ext uri="{FF2B5EF4-FFF2-40B4-BE49-F238E27FC236}">
                <a16:creationId xmlns:a16="http://schemas.microsoft.com/office/drawing/2014/main" id="{F1F19245-B846-1FB7-2DF8-804DDACD559C}"/>
              </a:ext>
            </a:extLst>
          </p:cNvPr>
          <p:cNvSpPr>
            <a:spLocks noGrp="1"/>
          </p:cNvSpPr>
          <p:nvPr>
            <p:ph idx="1"/>
          </p:nvPr>
        </p:nvSpPr>
        <p:spPr>
          <a:xfrm>
            <a:off x="779206" y="1953443"/>
            <a:ext cx="10515600" cy="4801317"/>
          </a:xfrm>
        </p:spPr>
        <p:txBody>
          <a:bodyPr>
            <a:normAutofit lnSpcReduction="10000"/>
          </a:bodyPr>
          <a:lstStyle/>
          <a:p>
            <a:r>
              <a:rPr lang="en-US" dirty="0"/>
              <a:t>An IDS (Intrusion Detection System) monitors the traffic on a computer network to detect any suspicious activity.</a:t>
            </a:r>
          </a:p>
          <a:p>
            <a:r>
              <a:rPr lang="en-US" dirty="0"/>
              <a:t>It analyzes the data flowing through the network to look for patterns and signs of abnormal behavior.</a:t>
            </a:r>
          </a:p>
          <a:p>
            <a:r>
              <a:rPr lang="en-US" dirty="0"/>
              <a:t>The IDS compares the network activity to a set of predefined rules and patterns to identify any activity that might indicate an attack or intrusion.</a:t>
            </a:r>
          </a:p>
          <a:p>
            <a:r>
              <a:rPr lang="en-US" dirty="0"/>
              <a:t>If the IDS detects something that matches one of these rules or patterns, it sends an alert to the system administrator.</a:t>
            </a:r>
          </a:p>
          <a:p>
            <a:r>
              <a:rPr lang="en-US" dirty="0"/>
              <a:t>The system administrator can then investigate the alert and take action to prevent any damage or further intrusion.</a:t>
            </a:r>
            <a:endParaRPr lang="en-IN" dirty="0"/>
          </a:p>
        </p:txBody>
      </p:sp>
    </p:spTree>
    <p:extLst>
      <p:ext uri="{BB962C8B-B14F-4D97-AF65-F5344CB8AC3E}">
        <p14:creationId xmlns:p14="http://schemas.microsoft.com/office/powerpoint/2010/main" val="579676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B92AA49-F784-73A4-D4BC-3E3A8FC612E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56457" y="794652"/>
            <a:ext cx="8583561" cy="5737813"/>
          </a:xfrm>
          <a:prstGeom prst="rect">
            <a:avLst/>
          </a:prstGeom>
          <a:ln>
            <a:noFill/>
          </a:ln>
          <a:effectLst>
            <a:softEdge rad="112500"/>
          </a:effectLst>
        </p:spPr>
      </p:pic>
    </p:spTree>
    <p:extLst>
      <p:ext uri="{BB962C8B-B14F-4D97-AF65-F5344CB8AC3E}">
        <p14:creationId xmlns:p14="http://schemas.microsoft.com/office/powerpoint/2010/main" val="4271270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E60C-C6BF-BE6A-5F8B-E1867D32A43B}"/>
              </a:ext>
            </a:extLst>
          </p:cNvPr>
          <p:cNvSpPr>
            <a:spLocks noGrp="1"/>
          </p:cNvSpPr>
          <p:nvPr>
            <p:ph type="title"/>
          </p:nvPr>
        </p:nvSpPr>
        <p:spPr/>
        <p:txBody>
          <a:bodyPr>
            <a:normAutofit/>
          </a:bodyPr>
          <a:lstStyle/>
          <a:p>
            <a:r>
              <a:rPr lang="en-US" b="1" dirty="0">
                <a:latin typeface="+mn-lt"/>
              </a:rPr>
              <a:t>Detection Method of Intrusion Prevention System (IPS)</a:t>
            </a:r>
            <a:endParaRPr lang="en-IN" b="1" dirty="0">
              <a:latin typeface="+mn-lt"/>
            </a:endParaRPr>
          </a:p>
        </p:txBody>
      </p:sp>
      <p:sp>
        <p:nvSpPr>
          <p:cNvPr id="3" name="Content Placeholder 2">
            <a:extLst>
              <a:ext uri="{FF2B5EF4-FFF2-40B4-BE49-F238E27FC236}">
                <a16:creationId xmlns:a16="http://schemas.microsoft.com/office/drawing/2014/main" id="{3CFA583E-939A-B372-1DFF-857D48613A79}"/>
              </a:ext>
            </a:extLst>
          </p:cNvPr>
          <p:cNvSpPr>
            <a:spLocks noGrp="1"/>
          </p:cNvSpPr>
          <p:nvPr>
            <p:ph idx="1"/>
          </p:nvPr>
        </p:nvSpPr>
        <p:spPr>
          <a:xfrm>
            <a:off x="838200" y="1845945"/>
            <a:ext cx="10515600" cy="4351338"/>
          </a:xfrm>
        </p:spPr>
        <p:txBody>
          <a:bodyPr/>
          <a:lstStyle/>
          <a:p>
            <a:r>
              <a:rPr lang="en-US" b="1" dirty="0"/>
              <a:t>Signature-Based Method: </a:t>
            </a:r>
            <a:r>
              <a:rPr lang="en-US" dirty="0"/>
              <a:t>Signature-based IDS detects the attacks on the basis of the specific patterns such as the number of bytes or a number of 1s or the number of 0s in the network traffic.</a:t>
            </a:r>
          </a:p>
          <a:p>
            <a:r>
              <a:rPr lang="en-US" dirty="0"/>
              <a:t> Signature-based IDS can easily detect the attacks whose pattern (signature) already exists in the system but it is quite difficult to detect new malware attacks as their pattern (signature) is not known</a:t>
            </a:r>
            <a:endParaRPr lang="en-IN" dirty="0"/>
          </a:p>
          <a:p>
            <a:r>
              <a:rPr lang="en-US" b="1" dirty="0"/>
              <a:t>Anomaly-Based Method: </a:t>
            </a:r>
            <a:r>
              <a:rPr lang="en-US" dirty="0"/>
              <a:t>Anomaly-based IDS was introduced to detect unknown malware attacks as new malware is developed rapidly. </a:t>
            </a:r>
          </a:p>
        </p:txBody>
      </p:sp>
    </p:spTree>
    <p:extLst>
      <p:ext uri="{BB962C8B-B14F-4D97-AF65-F5344CB8AC3E}">
        <p14:creationId xmlns:p14="http://schemas.microsoft.com/office/powerpoint/2010/main" val="383779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D8D9-6C30-2E18-2705-5E7DFBE1607D}"/>
              </a:ext>
            </a:extLst>
          </p:cNvPr>
          <p:cNvSpPr>
            <a:spLocks noGrp="1"/>
          </p:cNvSpPr>
          <p:nvPr>
            <p:ph type="title"/>
          </p:nvPr>
        </p:nvSpPr>
        <p:spPr/>
        <p:txBody>
          <a:bodyPr/>
          <a:lstStyle/>
          <a:p>
            <a:r>
              <a:rPr lang="en-US" b="1" dirty="0">
                <a:solidFill>
                  <a:schemeClr val="accent1">
                    <a:lumMod val="50000"/>
                  </a:schemeClr>
                </a:solidFill>
                <a:latin typeface="+mn-lt"/>
              </a:rPr>
              <a:t>CLASSIFICATION OF (IDS)</a:t>
            </a:r>
            <a:r>
              <a:rPr lang="en-US" b="1" dirty="0">
                <a:solidFill>
                  <a:schemeClr val="accent1">
                    <a:lumMod val="50000"/>
                  </a:schemeClr>
                </a:solidFill>
                <a:latin typeface="Bahnschrift Light Condensed" panose="020B0502040204020203" pitchFamily="34" charset="0"/>
              </a:rPr>
              <a:t>:</a:t>
            </a:r>
            <a:endParaRPr lang="en-IN" b="1" dirty="0">
              <a:solidFill>
                <a:schemeClr val="accent1">
                  <a:lumMod val="50000"/>
                </a:schemeClr>
              </a:solidFill>
              <a:latin typeface="Bahnschrift Light Condensed" panose="020B0502040204020203" pitchFamily="34" charset="0"/>
            </a:endParaRPr>
          </a:p>
        </p:txBody>
      </p:sp>
      <p:sp>
        <p:nvSpPr>
          <p:cNvPr id="3" name="Content Placeholder 2">
            <a:extLst>
              <a:ext uri="{FF2B5EF4-FFF2-40B4-BE49-F238E27FC236}">
                <a16:creationId xmlns:a16="http://schemas.microsoft.com/office/drawing/2014/main" id="{45C502D9-1C26-8900-DA09-664B6143AF5C}"/>
              </a:ext>
            </a:extLst>
          </p:cNvPr>
          <p:cNvSpPr>
            <a:spLocks noGrp="1"/>
          </p:cNvSpPr>
          <p:nvPr>
            <p:ph idx="1"/>
          </p:nvPr>
        </p:nvSpPr>
        <p:spPr>
          <a:xfrm>
            <a:off x="556591" y="1713864"/>
            <a:ext cx="11184836" cy="5144136"/>
          </a:xfrm>
        </p:spPr>
        <p:txBody>
          <a:bodyPr>
            <a:normAutofit/>
          </a:bodyPr>
          <a:lstStyle/>
          <a:p>
            <a:pPr marL="0" indent="0">
              <a:buNone/>
            </a:pPr>
            <a:r>
              <a:rPr lang="en-US" dirty="0"/>
              <a:t> </a:t>
            </a:r>
            <a:r>
              <a:rPr lang="en-US" b="1" dirty="0"/>
              <a:t>Intrusion Detection System are classified into 3types</a:t>
            </a:r>
            <a:endParaRPr lang="en-US" dirty="0"/>
          </a:p>
          <a:p>
            <a:pPr marL="514350" indent="-514350">
              <a:buAutoNum type="arabicPeriod"/>
            </a:pPr>
            <a:r>
              <a:rPr lang="en-US" dirty="0">
                <a:solidFill>
                  <a:schemeClr val="accent1"/>
                </a:solidFill>
              </a:rPr>
              <a:t>Network Intrusion Detection System (NIDS)</a:t>
            </a:r>
            <a:r>
              <a:rPr lang="en-US" dirty="0"/>
              <a:t>:</a:t>
            </a:r>
          </a:p>
          <a:p>
            <a:pPr marL="0" indent="0">
              <a:buNone/>
            </a:pPr>
            <a:r>
              <a:rPr lang="en-US" dirty="0"/>
              <a:t> Network intrusion detection systems (NIDS) are set up at a planned point                 within the network to examine traffic from all devices on the network system. Once an attack is identified or abnormal behavior is observed, the alert can be sent to the administrator. An example of a NIDS is installing it on the subnet where firewalls are located in order to see if someone is trying to crack the firewall.</a:t>
            </a:r>
          </a:p>
          <a:p>
            <a:pPr marL="0" indent="0">
              <a:buNone/>
            </a:pPr>
            <a:r>
              <a:rPr lang="en-US" dirty="0"/>
              <a:t>2. </a:t>
            </a:r>
            <a:r>
              <a:rPr lang="en-US" dirty="0">
                <a:solidFill>
                  <a:schemeClr val="accent1"/>
                </a:solidFill>
              </a:rPr>
              <a:t>Host Intrusion Detection System (HIDS)</a:t>
            </a:r>
            <a:r>
              <a:rPr lang="en-US" dirty="0"/>
              <a:t>:</a:t>
            </a:r>
          </a:p>
          <a:p>
            <a:pPr marL="0" indent="0">
              <a:buNone/>
            </a:pPr>
            <a:r>
              <a:rPr lang="en-US" dirty="0"/>
              <a:t> Host intrusion </a:t>
            </a:r>
            <a:r>
              <a:rPr lang="en-US" dirty="0" err="1"/>
              <a:t>detectionsystems</a:t>
            </a:r>
            <a:r>
              <a:rPr lang="en-US" dirty="0"/>
              <a:t> (HIDS) run on independent hosts or devices on the network. </a:t>
            </a:r>
            <a:endParaRPr lang="en-IN" dirty="0"/>
          </a:p>
        </p:txBody>
      </p:sp>
    </p:spTree>
    <p:extLst>
      <p:ext uri="{BB962C8B-B14F-4D97-AF65-F5344CB8AC3E}">
        <p14:creationId xmlns:p14="http://schemas.microsoft.com/office/powerpoint/2010/main" val="3430091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573</TotalTime>
  <Words>1727</Words>
  <Application>Microsoft Office PowerPoint</Application>
  <PresentationFormat>Widescreen</PresentationFormat>
  <Paragraphs>135</Paragraphs>
  <Slides>23</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23</vt:i4>
      </vt:variant>
    </vt:vector>
  </HeadingPairs>
  <TitlesOfParts>
    <vt:vector size="39" baseType="lpstr">
      <vt:lpstr>Algerian</vt:lpstr>
      <vt:lpstr>Arial</vt:lpstr>
      <vt:lpstr>Arial Black</vt:lpstr>
      <vt:lpstr>Arial Rounded MT Bold</vt:lpstr>
      <vt:lpstr>Bahnschrift Condensed</vt:lpstr>
      <vt:lpstr>Bahnschrift Light Condensed</vt:lpstr>
      <vt:lpstr>Baskerville Old Face</vt:lpstr>
      <vt:lpstr>Calibri</vt:lpstr>
      <vt:lpstr>Calibri Light</vt:lpstr>
      <vt:lpstr>Nunito</vt:lpstr>
      <vt:lpstr>Segoe UI Black</vt:lpstr>
      <vt:lpstr>Sitka Small Semibold</vt:lpstr>
      <vt:lpstr>Times New Roman</vt:lpstr>
      <vt:lpstr>var(--font-secondary)</vt:lpstr>
      <vt:lpstr>Wingdings</vt:lpstr>
      <vt:lpstr>Office Theme</vt:lpstr>
      <vt:lpstr>KOMMURI PRATAP REDDY INSTITUTE OF TECHNOLOGY DEPARTMENT OF COMPUTER SCIENCE AND ENGINEERING </vt:lpstr>
      <vt:lpstr>CONTENT :</vt:lpstr>
      <vt:lpstr>ABSTRACT </vt:lpstr>
      <vt:lpstr>INTRODUCTION </vt:lpstr>
      <vt:lpstr>WHAT IS AN INTRUSTION DETECTION SYSTEM  ANALYSIS </vt:lpstr>
      <vt:lpstr>WORKING OF INTRUSTION DETECTION SYSTEM (IDS)</vt:lpstr>
      <vt:lpstr>PowerPoint Presentation</vt:lpstr>
      <vt:lpstr>Detection Method of Intrusion Prevention System (IPS)</vt:lpstr>
      <vt:lpstr>CLASSIFICATION OF (IDS):</vt:lpstr>
      <vt:lpstr>PowerPoint Presentation</vt:lpstr>
      <vt:lpstr>PowerPoint Presentation</vt:lpstr>
      <vt:lpstr>WHAT IS INTRUSTION IN CYBERSECURITY ?</vt:lpstr>
      <vt:lpstr>PowerPoint Presentation</vt:lpstr>
      <vt:lpstr>UML DIAGRAM </vt:lpstr>
      <vt:lpstr>BENEFITS OF IDS </vt:lpstr>
      <vt:lpstr>COMPARISON OF IDS WITH FIREWALLS </vt:lpstr>
      <vt:lpstr>ALGORITHM FOR INTRUSION DEECTION :</vt:lpstr>
      <vt:lpstr>Random Forest Algorithm</vt:lpstr>
      <vt:lpstr>WHY ARE  IDS  IMPROTANT </vt:lpstr>
      <vt:lpstr>ADVANTAGES</vt:lpstr>
      <vt:lpstr>DISADVANTAGES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KOMMURI PRATAP REDDY INSTITUTE OF TECHNOLOGY DEPARTMENT OF COMPUTER SCIENCE AND ENGINEERING</dc:title>
  <dc:creator>nenavath himabindu</dc:creator>
  <cp:lastModifiedBy>ashwini bejjam</cp:lastModifiedBy>
  <cp:revision>2</cp:revision>
  <dcterms:created xsi:type="dcterms:W3CDTF">2024-08-20T02:40:31Z</dcterms:created>
  <dcterms:modified xsi:type="dcterms:W3CDTF">2024-08-30T14:40:38Z</dcterms:modified>
</cp:coreProperties>
</file>