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1" r:id="rId3"/>
    <p:sldId id="259" r:id="rId4"/>
    <p:sldId id="260" r:id="rId5"/>
    <p:sldId id="261" r:id="rId6"/>
    <p:sldId id="262" r:id="rId7"/>
    <p:sldId id="263" r:id="rId8"/>
    <p:sldId id="264" r:id="rId9"/>
    <p:sldId id="265" r:id="rId10"/>
    <p:sldId id="266" r:id="rId11"/>
    <p:sldId id="268" r:id="rId12"/>
    <p:sldId id="267" r:id="rId13"/>
    <p:sldId id="269" r:id="rId14"/>
    <p:sldId id="270"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F99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613019-E78A-48A3-956C-BB55F85589B9}" v="13" dt="2024-02-29T06:31:04.261"/>
    <p1510:client id="{AFD7A53B-25FE-4D21-8AB7-29854C7177D5}" v="4" dt="2024-02-28T18:22:25.4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esh Dhuriya" userId="e8c79323-f5be-4dd8-aa24-b60e34afb2a0" providerId="ADAL" clId="{AFD7A53B-25FE-4D21-8AB7-29854C7177D5}"/>
    <pc:docChg chg="custSel modSld">
      <pc:chgData name="Rajesh Dhuriya" userId="e8c79323-f5be-4dd8-aa24-b60e34afb2a0" providerId="ADAL" clId="{AFD7A53B-25FE-4D21-8AB7-29854C7177D5}" dt="2024-02-29T05:06:50.129" v="106" actId="20577"/>
      <pc:docMkLst>
        <pc:docMk/>
      </pc:docMkLst>
      <pc:sldChg chg="addSp delSp modSp mod">
        <pc:chgData name="Rajesh Dhuriya" userId="e8c79323-f5be-4dd8-aa24-b60e34afb2a0" providerId="ADAL" clId="{AFD7A53B-25FE-4D21-8AB7-29854C7177D5}" dt="2024-02-29T05:06:50.129" v="106" actId="20577"/>
        <pc:sldMkLst>
          <pc:docMk/>
          <pc:sldMk cId="3407411226" sldId="270"/>
        </pc:sldMkLst>
        <pc:spChg chg="mod">
          <ac:chgData name="Rajesh Dhuriya" userId="e8c79323-f5be-4dd8-aa24-b60e34afb2a0" providerId="ADAL" clId="{AFD7A53B-25FE-4D21-8AB7-29854C7177D5}" dt="2024-02-29T05:06:50.129" v="106" actId="20577"/>
          <ac:spMkLst>
            <pc:docMk/>
            <pc:sldMk cId="3407411226" sldId="270"/>
            <ac:spMk id="10" creationId="{9B1F2D2C-7C7E-3D2E-D805-0AC9BF74C423}"/>
          </ac:spMkLst>
        </pc:spChg>
        <pc:picChg chg="add del mod">
          <ac:chgData name="Rajesh Dhuriya" userId="e8c79323-f5be-4dd8-aa24-b60e34afb2a0" providerId="ADAL" clId="{AFD7A53B-25FE-4D21-8AB7-29854C7177D5}" dt="2024-02-28T11:30:49.960" v="8" actId="478"/>
          <ac:picMkLst>
            <pc:docMk/>
            <pc:sldMk cId="3407411226" sldId="270"/>
            <ac:picMk id="4" creationId="{150A316D-893A-04B0-0B3D-7204D7BC587E}"/>
          </ac:picMkLst>
        </pc:picChg>
        <pc:picChg chg="add del mod">
          <ac:chgData name="Rajesh Dhuriya" userId="e8c79323-f5be-4dd8-aa24-b60e34afb2a0" providerId="ADAL" clId="{AFD7A53B-25FE-4D21-8AB7-29854C7177D5}" dt="2024-02-28T18:23:54.722" v="41" actId="478"/>
          <ac:picMkLst>
            <pc:docMk/>
            <pc:sldMk cId="3407411226" sldId="270"/>
            <ac:picMk id="4" creationId="{A2D31448-1B58-AB16-3881-5146EDA10688}"/>
          </ac:picMkLst>
        </pc:picChg>
        <pc:picChg chg="add mod">
          <ac:chgData name="Rajesh Dhuriya" userId="e8c79323-f5be-4dd8-aa24-b60e34afb2a0" providerId="ADAL" clId="{AFD7A53B-25FE-4D21-8AB7-29854C7177D5}" dt="2024-02-28T18:24:08.758" v="46" actId="1076"/>
          <ac:picMkLst>
            <pc:docMk/>
            <pc:sldMk cId="3407411226" sldId="270"/>
            <ac:picMk id="6" creationId="{3689C8B7-067D-5E06-7AA8-8737C933332A}"/>
          </ac:picMkLst>
        </pc:picChg>
        <pc:picChg chg="del">
          <ac:chgData name="Rajesh Dhuriya" userId="e8c79323-f5be-4dd8-aa24-b60e34afb2a0" providerId="ADAL" clId="{AFD7A53B-25FE-4D21-8AB7-29854C7177D5}" dt="2024-02-28T11:29:19.217" v="0" actId="478"/>
          <ac:picMkLst>
            <pc:docMk/>
            <pc:sldMk cId="3407411226" sldId="270"/>
            <ac:picMk id="6" creationId="{533E1C0C-E76E-F6D0-C479-E79D0C5695C0}"/>
          </ac:picMkLst>
        </pc:picChg>
        <pc:picChg chg="add del mod">
          <ac:chgData name="Rajesh Dhuriya" userId="e8c79323-f5be-4dd8-aa24-b60e34afb2a0" providerId="ADAL" clId="{AFD7A53B-25FE-4D21-8AB7-29854C7177D5}" dt="2024-02-28T18:23:08.362" v="36" actId="478"/>
          <ac:picMkLst>
            <pc:docMk/>
            <pc:sldMk cId="3407411226" sldId="270"/>
            <ac:picMk id="7" creationId="{F02C28E1-EDDB-3D7E-C205-03EDE5DFCFA7}"/>
          </ac:picMkLst>
        </pc:picChg>
        <pc:picChg chg="del">
          <ac:chgData name="Rajesh Dhuriya" userId="e8c79323-f5be-4dd8-aa24-b60e34afb2a0" providerId="ADAL" clId="{AFD7A53B-25FE-4D21-8AB7-29854C7177D5}" dt="2024-02-28T11:29:19.217" v="0" actId="478"/>
          <ac:picMkLst>
            <pc:docMk/>
            <pc:sldMk cId="3407411226" sldId="270"/>
            <ac:picMk id="8" creationId="{3D15E3C5-CCC4-DE46-F9C5-B653014EFA22}"/>
          </ac:picMkLst>
        </pc:picChg>
        <pc:cxnChg chg="add del mod">
          <ac:chgData name="Rajesh Dhuriya" userId="e8c79323-f5be-4dd8-aa24-b60e34afb2a0" providerId="ADAL" clId="{AFD7A53B-25FE-4D21-8AB7-29854C7177D5}" dt="2024-02-28T11:32:12.330" v="19" actId="478"/>
          <ac:cxnSpMkLst>
            <pc:docMk/>
            <pc:sldMk cId="3407411226" sldId="270"/>
            <ac:cxnSpMk id="11" creationId="{F7A3621E-8944-82AA-4BC0-22C474D88120}"/>
          </ac:cxnSpMkLst>
        </pc:cxnChg>
        <pc:cxnChg chg="del mod">
          <ac:chgData name="Rajesh Dhuriya" userId="e8c79323-f5be-4dd8-aa24-b60e34afb2a0" providerId="ADAL" clId="{AFD7A53B-25FE-4D21-8AB7-29854C7177D5}" dt="2024-02-28T11:32:05.518" v="15" actId="21"/>
          <ac:cxnSpMkLst>
            <pc:docMk/>
            <pc:sldMk cId="3407411226" sldId="270"/>
            <ac:cxnSpMk id="12" creationId="{F7A3621E-8944-82AA-4BC0-22C474D88120}"/>
          </ac:cxnSpMkLst>
        </pc:cxnChg>
      </pc:sldChg>
    </pc:docChg>
  </pc:docChgLst>
  <pc:docChgLst>
    <pc:chgData name="Rajesh Dhuriya" userId="e8c79323-f5be-4dd8-aa24-b60e34afb2a0" providerId="ADAL" clId="{25613019-E78A-48A3-956C-BB55F85589B9}"/>
    <pc:docChg chg="custSel modSld">
      <pc:chgData name="Rajesh Dhuriya" userId="e8c79323-f5be-4dd8-aa24-b60e34afb2a0" providerId="ADAL" clId="{25613019-E78A-48A3-956C-BB55F85589B9}" dt="2024-02-29T06:31:31.240" v="74" actId="1076"/>
      <pc:docMkLst>
        <pc:docMk/>
      </pc:docMkLst>
      <pc:sldChg chg="addSp modSp mod">
        <pc:chgData name="Rajesh Dhuriya" userId="e8c79323-f5be-4dd8-aa24-b60e34afb2a0" providerId="ADAL" clId="{25613019-E78A-48A3-956C-BB55F85589B9}" dt="2024-02-29T06:31:31.240" v="74" actId="1076"/>
        <pc:sldMkLst>
          <pc:docMk/>
          <pc:sldMk cId="2288312705" sldId="273"/>
        </pc:sldMkLst>
        <pc:spChg chg="add mod">
          <ac:chgData name="Rajesh Dhuriya" userId="e8c79323-f5be-4dd8-aa24-b60e34afb2a0" providerId="ADAL" clId="{25613019-E78A-48A3-956C-BB55F85589B9}" dt="2024-02-29T06:31:31.240" v="74" actId="1076"/>
          <ac:spMkLst>
            <pc:docMk/>
            <pc:sldMk cId="2288312705" sldId="273"/>
            <ac:spMk id="3" creationId="{EABD6F8D-0EE8-8B30-317D-CEACEC9E824E}"/>
          </ac:spMkLst>
        </pc:spChg>
        <pc:graphicFrameChg chg="add mod modGraphic">
          <ac:chgData name="Rajesh Dhuriya" userId="e8c79323-f5be-4dd8-aa24-b60e34afb2a0" providerId="ADAL" clId="{25613019-E78A-48A3-956C-BB55F85589B9}" dt="2024-02-29T06:30:44.304" v="48" actId="1076"/>
          <ac:graphicFrameMkLst>
            <pc:docMk/>
            <pc:sldMk cId="2288312705" sldId="273"/>
            <ac:graphicFrameMk id="2" creationId="{99AF89F5-6C6D-BB54-6939-5E4B22B6BCE4}"/>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2B19-935C-5E31-B1BE-2582FFD514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C7F3CA7-E10A-B659-B2BE-C533477524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C6769C-316B-A7E4-79D8-3ACF54D1D4E1}"/>
              </a:ext>
            </a:extLst>
          </p:cNvPr>
          <p:cNvSpPr>
            <a:spLocks noGrp="1"/>
          </p:cNvSpPr>
          <p:nvPr>
            <p:ph type="dt" sz="half" idx="10"/>
          </p:nvPr>
        </p:nvSpPr>
        <p:spPr/>
        <p:txBody>
          <a:bodyPr/>
          <a:lstStyle/>
          <a:p>
            <a:fld id="{CF12911E-251A-42E8-AC3B-917D01A40AD1}" type="datetimeFigureOut">
              <a:rPr lang="en-IN" smtClean="0"/>
              <a:t>29-02-2024</a:t>
            </a:fld>
            <a:endParaRPr lang="en-IN"/>
          </a:p>
        </p:txBody>
      </p:sp>
      <p:sp>
        <p:nvSpPr>
          <p:cNvPr id="5" name="Footer Placeholder 4">
            <a:extLst>
              <a:ext uri="{FF2B5EF4-FFF2-40B4-BE49-F238E27FC236}">
                <a16:creationId xmlns:a16="http://schemas.microsoft.com/office/drawing/2014/main" id="{2658DE46-AEA8-F230-929C-CB4165CF0E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95BB77-7D4A-A4CB-0C49-40597B1E5D09}"/>
              </a:ext>
            </a:extLst>
          </p:cNvPr>
          <p:cNvSpPr>
            <a:spLocks noGrp="1"/>
          </p:cNvSpPr>
          <p:nvPr>
            <p:ph type="sldNum" sz="quarter" idx="12"/>
          </p:nvPr>
        </p:nvSpPr>
        <p:spPr/>
        <p:txBody>
          <a:bodyPr/>
          <a:lstStyle/>
          <a:p>
            <a:fld id="{A11D1586-A591-4865-8621-E76F78EC5493}" type="slidenum">
              <a:rPr lang="en-IN" smtClean="0"/>
              <a:t>‹#›</a:t>
            </a:fld>
            <a:endParaRPr lang="en-IN"/>
          </a:p>
        </p:txBody>
      </p:sp>
    </p:spTree>
    <p:extLst>
      <p:ext uri="{BB962C8B-B14F-4D97-AF65-F5344CB8AC3E}">
        <p14:creationId xmlns:p14="http://schemas.microsoft.com/office/powerpoint/2010/main" val="2147278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9DE5B-9105-C301-EDA8-52F86DD0AAA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5F89AF-A112-95B8-D1EA-51C1EC36C2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227240-C4DE-8872-7B1E-8365626AADEE}"/>
              </a:ext>
            </a:extLst>
          </p:cNvPr>
          <p:cNvSpPr>
            <a:spLocks noGrp="1"/>
          </p:cNvSpPr>
          <p:nvPr>
            <p:ph type="dt" sz="half" idx="10"/>
          </p:nvPr>
        </p:nvSpPr>
        <p:spPr/>
        <p:txBody>
          <a:bodyPr/>
          <a:lstStyle/>
          <a:p>
            <a:fld id="{CF12911E-251A-42E8-AC3B-917D01A40AD1}" type="datetimeFigureOut">
              <a:rPr lang="en-IN" smtClean="0"/>
              <a:t>29-02-2024</a:t>
            </a:fld>
            <a:endParaRPr lang="en-IN"/>
          </a:p>
        </p:txBody>
      </p:sp>
      <p:sp>
        <p:nvSpPr>
          <p:cNvPr id="5" name="Footer Placeholder 4">
            <a:extLst>
              <a:ext uri="{FF2B5EF4-FFF2-40B4-BE49-F238E27FC236}">
                <a16:creationId xmlns:a16="http://schemas.microsoft.com/office/drawing/2014/main" id="{BAB45E5E-D097-2FC5-EE90-1BC8AB8F63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60F0E9-0E97-FBE6-CC77-8B666067DF69}"/>
              </a:ext>
            </a:extLst>
          </p:cNvPr>
          <p:cNvSpPr>
            <a:spLocks noGrp="1"/>
          </p:cNvSpPr>
          <p:nvPr>
            <p:ph type="sldNum" sz="quarter" idx="12"/>
          </p:nvPr>
        </p:nvSpPr>
        <p:spPr/>
        <p:txBody>
          <a:bodyPr/>
          <a:lstStyle/>
          <a:p>
            <a:fld id="{A11D1586-A591-4865-8621-E76F78EC5493}" type="slidenum">
              <a:rPr lang="en-IN" smtClean="0"/>
              <a:t>‹#›</a:t>
            </a:fld>
            <a:endParaRPr lang="en-IN"/>
          </a:p>
        </p:txBody>
      </p:sp>
    </p:spTree>
    <p:extLst>
      <p:ext uri="{BB962C8B-B14F-4D97-AF65-F5344CB8AC3E}">
        <p14:creationId xmlns:p14="http://schemas.microsoft.com/office/powerpoint/2010/main" val="3695781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431218-774E-E455-012E-D6A0AF06D0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7C3CD8-B7C4-09C8-FE2C-9BE1A9AAE5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6CC49E-D502-C8EE-8E4E-44D9604E08C2}"/>
              </a:ext>
            </a:extLst>
          </p:cNvPr>
          <p:cNvSpPr>
            <a:spLocks noGrp="1"/>
          </p:cNvSpPr>
          <p:nvPr>
            <p:ph type="dt" sz="half" idx="10"/>
          </p:nvPr>
        </p:nvSpPr>
        <p:spPr/>
        <p:txBody>
          <a:bodyPr/>
          <a:lstStyle/>
          <a:p>
            <a:fld id="{CF12911E-251A-42E8-AC3B-917D01A40AD1}" type="datetimeFigureOut">
              <a:rPr lang="en-IN" smtClean="0"/>
              <a:t>29-02-2024</a:t>
            </a:fld>
            <a:endParaRPr lang="en-IN"/>
          </a:p>
        </p:txBody>
      </p:sp>
      <p:sp>
        <p:nvSpPr>
          <p:cNvPr id="5" name="Footer Placeholder 4">
            <a:extLst>
              <a:ext uri="{FF2B5EF4-FFF2-40B4-BE49-F238E27FC236}">
                <a16:creationId xmlns:a16="http://schemas.microsoft.com/office/drawing/2014/main" id="{B7CB06E3-DEBB-DF8F-96F8-F1D877726D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F4277C-7637-9EE2-8615-31BBC3859DD7}"/>
              </a:ext>
            </a:extLst>
          </p:cNvPr>
          <p:cNvSpPr>
            <a:spLocks noGrp="1"/>
          </p:cNvSpPr>
          <p:nvPr>
            <p:ph type="sldNum" sz="quarter" idx="12"/>
          </p:nvPr>
        </p:nvSpPr>
        <p:spPr/>
        <p:txBody>
          <a:bodyPr/>
          <a:lstStyle/>
          <a:p>
            <a:fld id="{A11D1586-A591-4865-8621-E76F78EC5493}" type="slidenum">
              <a:rPr lang="en-IN" smtClean="0"/>
              <a:t>‹#›</a:t>
            </a:fld>
            <a:endParaRPr lang="en-IN"/>
          </a:p>
        </p:txBody>
      </p:sp>
    </p:spTree>
    <p:extLst>
      <p:ext uri="{BB962C8B-B14F-4D97-AF65-F5344CB8AC3E}">
        <p14:creationId xmlns:p14="http://schemas.microsoft.com/office/powerpoint/2010/main" val="70186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D2C53-4908-7DF9-3237-3AEC068AF4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0DC75D-46A2-245D-4045-7A45D2551C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10599A-EF0F-10B9-FB94-515F488D3DA6}"/>
              </a:ext>
            </a:extLst>
          </p:cNvPr>
          <p:cNvSpPr>
            <a:spLocks noGrp="1"/>
          </p:cNvSpPr>
          <p:nvPr>
            <p:ph type="dt" sz="half" idx="10"/>
          </p:nvPr>
        </p:nvSpPr>
        <p:spPr/>
        <p:txBody>
          <a:bodyPr/>
          <a:lstStyle/>
          <a:p>
            <a:fld id="{CF12911E-251A-42E8-AC3B-917D01A40AD1}" type="datetimeFigureOut">
              <a:rPr lang="en-IN" smtClean="0"/>
              <a:t>29-02-2024</a:t>
            </a:fld>
            <a:endParaRPr lang="en-IN"/>
          </a:p>
        </p:txBody>
      </p:sp>
      <p:sp>
        <p:nvSpPr>
          <p:cNvPr id="5" name="Footer Placeholder 4">
            <a:extLst>
              <a:ext uri="{FF2B5EF4-FFF2-40B4-BE49-F238E27FC236}">
                <a16:creationId xmlns:a16="http://schemas.microsoft.com/office/drawing/2014/main" id="{AEFE47E7-7C36-1548-DCD8-4BADBF68B6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A98661-1C58-0DD9-D5CF-C78A721DFB57}"/>
              </a:ext>
            </a:extLst>
          </p:cNvPr>
          <p:cNvSpPr>
            <a:spLocks noGrp="1"/>
          </p:cNvSpPr>
          <p:nvPr>
            <p:ph type="sldNum" sz="quarter" idx="12"/>
          </p:nvPr>
        </p:nvSpPr>
        <p:spPr/>
        <p:txBody>
          <a:bodyPr/>
          <a:lstStyle/>
          <a:p>
            <a:fld id="{A11D1586-A591-4865-8621-E76F78EC5493}" type="slidenum">
              <a:rPr lang="en-IN" smtClean="0"/>
              <a:t>‹#›</a:t>
            </a:fld>
            <a:endParaRPr lang="en-IN"/>
          </a:p>
        </p:txBody>
      </p:sp>
    </p:spTree>
    <p:extLst>
      <p:ext uri="{BB962C8B-B14F-4D97-AF65-F5344CB8AC3E}">
        <p14:creationId xmlns:p14="http://schemas.microsoft.com/office/powerpoint/2010/main" val="2130767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FB61E-1AB3-ED73-3F01-2FB3C92FA4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0D978D-CC41-1FCD-6BF4-83497A8D904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4D80A3-3D0D-8DC4-3288-2B119615C8A1}"/>
              </a:ext>
            </a:extLst>
          </p:cNvPr>
          <p:cNvSpPr>
            <a:spLocks noGrp="1"/>
          </p:cNvSpPr>
          <p:nvPr>
            <p:ph type="dt" sz="half" idx="10"/>
          </p:nvPr>
        </p:nvSpPr>
        <p:spPr/>
        <p:txBody>
          <a:bodyPr/>
          <a:lstStyle/>
          <a:p>
            <a:fld id="{CF12911E-251A-42E8-AC3B-917D01A40AD1}" type="datetimeFigureOut">
              <a:rPr lang="en-IN" smtClean="0"/>
              <a:t>29-02-2024</a:t>
            </a:fld>
            <a:endParaRPr lang="en-IN"/>
          </a:p>
        </p:txBody>
      </p:sp>
      <p:sp>
        <p:nvSpPr>
          <p:cNvPr id="5" name="Footer Placeholder 4">
            <a:extLst>
              <a:ext uri="{FF2B5EF4-FFF2-40B4-BE49-F238E27FC236}">
                <a16:creationId xmlns:a16="http://schemas.microsoft.com/office/drawing/2014/main" id="{C3A001BA-E56F-6A72-1EEF-48CDF366E3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9F90C6-393A-67EF-5539-A97D76D507B1}"/>
              </a:ext>
            </a:extLst>
          </p:cNvPr>
          <p:cNvSpPr>
            <a:spLocks noGrp="1"/>
          </p:cNvSpPr>
          <p:nvPr>
            <p:ph type="sldNum" sz="quarter" idx="12"/>
          </p:nvPr>
        </p:nvSpPr>
        <p:spPr/>
        <p:txBody>
          <a:bodyPr/>
          <a:lstStyle/>
          <a:p>
            <a:fld id="{A11D1586-A591-4865-8621-E76F78EC5493}" type="slidenum">
              <a:rPr lang="en-IN" smtClean="0"/>
              <a:t>‹#›</a:t>
            </a:fld>
            <a:endParaRPr lang="en-IN"/>
          </a:p>
        </p:txBody>
      </p:sp>
    </p:spTree>
    <p:extLst>
      <p:ext uri="{BB962C8B-B14F-4D97-AF65-F5344CB8AC3E}">
        <p14:creationId xmlns:p14="http://schemas.microsoft.com/office/powerpoint/2010/main" val="230626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0603F-56A1-24EF-1070-987516F2B6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B0B157-8864-186F-2970-95D6662C0C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E51BA5-16CF-B13E-09D0-7ABCEC1A88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AC14A75-F4B5-C181-5DAC-DF113CCDC1DB}"/>
              </a:ext>
            </a:extLst>
          </p:cNvPr>
          <p:cNvSpPr>
            <a:spLocks noGrp="1"/>
          </p:cNvSpPr>
          <p:nvPr>
            <p:ph type="dt" sz="half" idx="10"/>
          </p:nvPr>
        </p:nvSpPr>
        <p:spPr/>
        <p:txBody>
          <a:bodyPr/>
          <a:lstStyle/>
          <a:p>
            <a:fld id="{CF12911E-251A-42E8-AC3B-917D01A40AD1}" type="datetimeFigureOut">
              <a:rPr lang="en-IN" smtClean="0"/>
              <a:t>29-02-2024</a:t>
            </a:fld>
            <a:endParaRPr lang="en-IN"/>
          </a:p>
        </p:txBody>
      </p:sp>
      <p:sp>
        <p:nvSpPr>
          <p:cNvPr id="6" name="Footer Placeholder 5">
            <a:extLst>
              <a:ext uri="{FF2B5EF4-FFF2-40B4-BE49-F238E27FC236}">
                <a16:creationId xmlns:a16="http://schemas.microsoft.com/office/drawing/2014/main" id="{3954DC05-AF1F-96C7-91BA-B63E9924C2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E7F0BC-3E09-FCF3-34B1-C5529DC7DDD4}"/>
              </a:ext>
            </a:extLst>
          </p:cNvPr>
          <p:cNvSpPr>
            <a:spLocks noGrp="1"/>
          </p:cNvSpPr>
          <p:nvPr>
            <p:ph type="sldNum" sz="quarter" idx="12"/>
          </p:nvPr>
        </p:nvSpPr>
        <p:spPr/>
        <p:txBody>
          <a:bodyPr/>
          <a:lstStyle/>
          <a:p>
            <a:fld id="{A11D1586-A591-4865-8621-E76F78EC5493}" type="slidenum">
              <a:rPr lang="en-IN" smtClean="0"/>
              <a:t>‹#›</a:t>
            </a:fld>
            <a:endParaRPr lang="en-IN"/>
          </a:p>
        </p:txBody>
      </p:sp>
    </p:spTree>
    <p:extLst>
      <p:ext uri="{BB962C8B-B14F-4D97-AF65-F5344CB8AC3E}">
        <p14:creationId xmlns:p14="http://schemas.microsoft.com/office/powerpoint/2010/main" val="1125542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81A4E-CB34-FFCA-6872-878D13B745A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35C13A-D426-410D-D06E-766386119D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75AE03-BEEB-B813-DF16-F1F0B91103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E3A3E7-4CB2-ED56-FC96-E3BCE2902B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1A55DE-84FA-F3C6-5CAC-1274E3BF41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D9D0B53-D42E-EF9B-3E67-3107EDBF2222}"/>
              </a:ext>
            </a:extLst>
          </p:cNvPr>
          <p:cNvSpPr>
            <a:spLocks noGrp="1"/>
          </p:cNvSpPr>
          <p:nvPr>
            <p:ph type="dt" sz="half" idx="10"/>
          </p:nvPr>
        </p:nvSpPr>
        <p:spPr/>
        <p:txBody>
          <a:bodyPr/>
          <a:lstStyle/>
          <a:p>
            <a:fld id="{CF12911E-251A-42E8-AC3B-917D01A40AD1}" type="datetimeFigureOut">
              <a:rPr lang="en-IN" smtClean="0"/>
              <a:t>29-02-2024</a:t>
            </a:fld>
            <a:endParaRPr lang="en-IN"/>
          </a:p>
        </p:txBody>
      </p:sp>
      <p:sp>
        <p:nvSpPr>
          <p:cNvPr id="8" name="Footer Placeholder 7">
            <a:extLst>
              <a:ext uri="{FF2B5EF4-FFF2-40B4-BE49-F238E27FC236}">
                <a16:creationId xmlns:a16="http://schemas.microsoft.com/office/drawing/2014/main" id="{6B2EE49F-D089-9CB9-CF23-C67BF9C828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AC7FF7C-C7BD-27C7-EFC2-86F330A7E150}"/>
              </a:ext>
            </a:extLst>
          </p:cNvPr>
          <p:cNvSpPr>
            <a:spLocks noGrp="1"/>
          </p:cNvSpPr>
          <p:nvPr>
            <p:ph type="sldNum" sz="quarter" idx="12"/>
          </p:nvPr>
        </p:nvSpPr>
        <p:spPr/>
        <p:txBody>
          <a:bodyPr/>
          <a:lstStyle/>
          <a:p>
            <a:fld id="{A11D1586-A591-4865-8621-E76F78EC5493}" type="slidenum">
              <a:rPr lang="en-IN" smtClean="0"/>
              <a:t>‹#›</a:t>
            </a:fld>
            <a:endParaRPr lang="en-IN"/>
          </a:p>
        </p:txBody>
      </p:sp>
    </p:spTree>
    <p:extLst>
      <p:ext uri="{BB962C8B-B14F-4D97-AF65-F5344CB8AC3E}">
        <p14:creationId xmlns:p14="http://schemas.microsoft.com/office/powerpoint/2010/main" val="658641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70EE-4A92-9B52-5BD6-1538E3A6D4A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D0E2DAE-ABBE-A67A-52AB-938CEB0E9D15}"/>
              </a:ext>
            </a:extLst>
          </p:cNvPr>
          <p:cNvSpPr>
            <a:spLocks noGrp="1"/>
          </p:cNvSpPr>
          <p:nvPr>
            <p:ph type="dt" sz="half" idx="10"/>
          </p:nvPr>
        </p:nvSpPr>
        <p:spPr/>
        <p:txBody>
          <a:bodyPr/>
          <a:lstStyle/>
          <a:p>
            <a:fld id="{CF12911E-251A-42E8-AC3B-917D01A40AD1}" type="datetimeFigureOut">
              <a:rPr lang="en-IN" smtClean="0"/>
              <a:t>29-02-2024</a:t>
            </a:fld>
            <a:endParaRPr lang="en-IN"/>
          </a:p>
        </p:txBody>
      </p:sp>
      <p:sp>
        <p:nvSpPr>
          <p:cNvPr id="4" name="Footer Placeholder 3">
            <a:extLst>
              <a:ext uri="{FF2B5EF4-FFF2-40B4-BE49-F238E27FC236}">
                <a16:creationId xmlns:a16="http://schemas.microsoft.com/office/drawing/2014/main" id="{6914D591-9A8C-C721-7EE6-0C8338F066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D9A0752-A888-542C-4213-6F6A5772BDA7}"/>
              </a:ext>
            </a:extLst>
          </p:cNvPr>
          <p:cNvSpPr>
            <a:spLocks noGrp="1"/>
          </p:cNvSpPr>
          <p:nvPr>
            <p:ph type="sldNum" sz="quarter" idx="12"/>
          </p:nvPr>
        </p:nvSpPr>
        <p:spPr/>
        <p:txBody>
          <a:bodyPr/>
          <a:lstStyle/>
          <a:p>
            <a:fld id="{A11D1586-A591-4865-8621-E76F78EC5493}" type="slidenum">
              <a:rPr lang="en-IN" smtClean="0"/>
              <a:t>‹#›</a:t>
            </a:fld>
            <a:endParaRPr lang="en-IN"/>
          </a:p>
        </p:txBody>
      </p:sp>
    </p:spTree>
    <p:extLst>
      <p:ext uri="{BB962C8B-B14F-4D97-AF65-F5344CB8AC3E}">
        <p14:creationId xmlns:p14="http://schemas.microsoft.com/office/powerpoint/2010/main" val="4230930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A8C6E3-089D-B7DD-18B8-CBEA764BF06A}"/>
              </a:ext>
            </a:extLst>
          </p:cNvPr>
          <p:cNvSpPr>
            <a:spLocks noGrp="1"/>
          </p:cNvSpPr>
          <p:nvPr>
            <p:ph type="dt" sz="half" idx="10"/>
          </p:nvPr>
        </p:nvSpPr>
        <p:spPr/>
        <p:txBody>
          <a:bodyPr/>
          <a:lstStyle/>
          <a:p>
            <a:fld id="{CF12911E-251A-42E8-AC3B-917D01A40AD1}" type="datetimeFigureOut">
              <a:rPr lang="en-IN" smtClean="0"/>
              <a:t>29-02-2024</a:t>
            </a:fld>
            <a:endParaRPr lang="en-IN"/>
          </a:p>
        </p:txBody>
      </p:sp>
      <p:sp>
        <p:nvSpPr>
          <p:cNvPr id="3" name="Footer Placeholder 2">
            <a:extLst>
              <a:ext uri="{FF2B5EF4-FFF2-40B4-BE49-F238E27FC236}">
                <a16:creationId xmlns:a16="http://schemas.microsoft.com/office/drawing/2014/main" id="{5238966E-AD84-A35F-D353-56273EE490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49676AC-59BD-0835-27CE-E00CA2C50651}"/>
              </a:ext>
            </a:extLst>
          </p:cNvPr>
          <p:cNvSpPr>
            <a:spLocks noGrp="1"/>
          </p:cNvSpPr>
          <p:nvPr>
            <p:ph type="sldNum" sz="quarter" idx="12"/>
          </p:nvPr>
        </p:nvSpPr>
        <p:spPr/>
        <p:txBody>
          <a:bodyPr/>
          <a:lstStyle/>
          <a:p>
            <a:fld id="{A11D1586-A591-4865-8621-E76F78EC5493}" type="slidenum">
              <a:rPr lang="en-IN" smtClean="0"/>
              <a:t>‹#›</a:t>
            </a:fld>
            <a:endParaRPr lang="en-IN"/>
          </a:p>
        </p:txBody>
      </p:sp>
    </p:spTree>
    <p:extLst>
      <p:ext uri="{BB962C8B-B14F-4D97-AF65-F5344CB8AC3E}">
        <p14:creationId xmlns:p14="http://schemas.microsoft.com/office/powerpoint/2010/main" val="1433515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868FE-0D3A-8384-F649-96A5278A61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0251DC-8749-73C8-D298-624820D8EF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917DF88-D6F2-9626-4E05-2A2B32C8F8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97A5B3-2F9D-F561-5D2A-DCCE86FC0D0B}"/>
              </a:ext>
            </a:extLst>
          </p:cNvPr>
          <p:cNvSpPr>
            <a:spLocks noGrp="1"/>
          </p:cNvSpPr>
          <p:nvPr>
            <p:ph type="dt" sz="half" idx="10"/>
          </p:nvPr>
        </p:nvSpPr>
        <p:spPr/>
        <p:txBody>
          <a:bodyPr/>
          <a:lstStyle/>
          <a:p>
            <a:fld id="{CF12911E-251A-42E8-AC3B-917D01A40AD1}" type="datetimeFigureOut">
              <a:rPr lang="en-IN" smtClean="0"/>
              <a:t>29-02-2024</a:t>
            </a:fld>
            <a:endParaRPr lang="en-IN"/>
          </a:p>
        </p:txBody>
      </p:sp>
      <p:sp>
        <p:nvSpPr>
          <p:cNvPr id="6" name="Footer Placeholder 5">
            <a:extLst>
              <a:ext uri="{FF2B5EF4-FFF2-40B4-BE49-F238E27FC236}">
                <a16:creationId xmlns:a16="http://schemas.microsoft.com/office/drawing/2014/main" id="{505A1F75-0D43-C9A6-A0E0-F6F278D281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B11D22-10F7-D9A3-6D6D-611FF0B0F942}"/>
              </a:ext>
            </a:extLst>
          </p:cNvPr>
          <p:cNvSpPr>
            <a:spLocks noGrp="1"/>
          </p:cNvSpPr>
          <p:nvPr>
            <p:ph type="sldNum" sz="quarter" idx="12"/>
          </p:nvPr>
        </p:nvSpPr>
        <p:spPr/>
        <p:txBody>
          <a:bodyPr/>
          <a:lstStyle/>
          <a:p>
            <a:fld id="{A11D1586-A591-4865-8621-E76F78EC5493}" type="slidenum">
              <a:rPr lang="en-IN" smtClean="0"/>
              <a:t>‹#›</a:t>
            </a:fld>
            <a:endParaRPr lang="en-IN"/>
          </a:p>
        </p:txBody>
      </p:sp>
    </p:spTree>
    <p:extLst>
      <p:ext uri="{BB962C8B-B14F-4D97-AF65-F5344CB8AC3E}">
        <p14:creationId xmlns:p14="http://schemas.microsoft.com/office/powerpoint/2010/main" val="375947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025FE-B8BE-7EF4-FDFF-16D40A7708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61A70E-69A5-BBFC-39DA-F63B7AE506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53C3F7C-03AE-BA13-F550-761365B263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954CA4-D1E9-6B9E-D1F4-5C193048DDC5}"/>
              </a:ext>
            </a:extLst>
          </p:cNvPr>
          <p:cNvSpPr>
            <a:spLocks noGrp="1"/>
          </p:cNvSpPr>
          <p:nvPr>
            <p:ph type="dt" sz="half" idx="10"/>
          </p:nvPr>
        </p:nvSpPr>
        <p:spPr/>
        <p:txBody>
          <a:bodyPr/>
          <a:lstStyle/>
          <a:p>
            <a:fld id="{CF12911E-251A-42E8-AC3B-917D01A40AD1}" type="datetimeFigureOut">
              <a:rPr lang="en-IN" smtClean="0"/>
              <a:t>29-02-2024</a:t>
            </a:fld>
            <a:endParaRPr lang="en-IN"/>
          </a:p>
        </p:txBody>
      </p:sp>
      <p:sp>
        <p:nvSpPr>
          <p:cNvPr id="6" name="Footer Placeholder 5">
            <a:extLst>
              <a:ext uri="{FF2B5EF4-FFF2-40B4-BE49-F238E27FC236}">
                <a16:creationId xmlns:a16="http://schemas.microsoft.com/office/drawing/2014/main" id="{BB5A459C-4C24-2492-8850-EF049E56FE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7BED5A-190A-52C1-E5B9-7025D2950F0F}"/>
              </a:ext>
            </a:extLst>
          </p:cNvPr>
          <p:cNvSpPr>
            <a:spLocks noGrp="1"/>
          </p:cNvSpPr>
          <p:nvPr>
            <p:ph type="sldNum" sz="quarter" idx="12"/>
          </p:nvPr>
        </p:nvSpPr>
        <p:spPr/>
        <p:txBody>
          <a:bodyPr/>
          <a:lstStyle/>
          <a:p>
            <a:fld id="{A11D1586-A591-4865-8621-E76F78EC5493}" type="slidenum">
              <a:rPr lang="en-IN" smtClean="0"/>
              <a:t>‹#›</a:t>
            </a:fld>
            <a:endParaRPr lang="en-IN"/>
          </a:p>
        </p:txBody>
      </p:sp>
    </p:spTree>
    <p:extLst>
      <p:ext uri="{BB962C8B-B14F-4D97-AF65-F5344CB8AC3E}">
        <p14:creationId xmlns:p14="http://schemas.microsoft.com/office/powerpoint/2010/main" val="421728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2D64D5-C4F4-6493-1480-A0BC2149DC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D5FF09-4D28-28AE-B46A-C127F495FA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6C90A9-136E-AB2C-7CDA-0117DEB986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12911E-251A-42E8-AC3B-917D01A40AD1}" type="datetimeFigureOut">
              <a:rPr lang="en-IN" smtClean="0"/>
              <a:t>29-02-2024</a:t>
            </a:fld>
            <a:endParaRPr lang="en-IN"/>
          </a:p>
        </p:txBody>
      </p:sp>
      <p:sp>
        <p:nvSpPr>
          <p:cNvPr id="5" name="Footer Placeholder 4">
            <a:extLst>
              <a:ext uri="{FF2B5EF4-FFF2-40B4-BE49-F238E27FC236}">
                <a16:creationId xmlns:a16="http://schemas.microsoft.com/office/drawing/2014/main" id="{FA6DF431-DC40-0FDE-E24F-A22A06EB65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E9E028CA-4181-6E5B-9190-702F2FB224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11D1586-A591-4865-8621-E76F78EC5493}" type="slidenum">
              <a:rPr lang="en-IN" smtClean="0"/>
              <a:t>‹#›</a:t>
            </a:fld>
            <a:endParaRPr lang="en-IN"/>
          </a:p>
        </p:txBody>
      </p:sp>
    </p:spTree>
    <p:extLst>
      <p:ext uri="{BB962C8B-B14F-4D97-AF65-F5344CB8AC3E}">
        <p14:creationId xmlns:p14="http://schemas.microsoft.com/office/powerpoint/2010/main" val="243457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myfiles-pp2fh7yxka3m3mzy8k3vdt.streamlit.app/"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4.xml"/><Relationship Id="rId7" Type="http://schemas.openxmlformats.org/officeDocument/2006/relationships/slide" Target="slide11.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10.xml"/><Relationship Id="rId11" Type="http://schemas.openxmlformats.org/officeDocument/2006/relationships/slide" Target="slide15.xml"/><Relationship Id="rId5" Type="http://schemas.openxmlformats.org/officeDocument/2006/relationships/slide" Target="slide9.xml"/><Relationship Id="rId10" Type="http://schemas.openxmlformats.org/officeDocument/2006/relationships/slide" Target="slide14.xml"/><Relationship Id="rId4" Type="http://schemas.openxmlformats.org/officeDocument/2006/relationships/slide" Target="slide7.xml"/><Relationship Id="rId9" Type="http://schemas.openxmlformats.org/officeDocument/2006/relationships/slide" Target="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macrotrends.net/1369/crude-oil-price-history-chart"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C75823B-62F9-C4B2-6EBC-0E4D90F942F6}"/>
              </a:ext>
            </a:extLst>
          </p:cNvPr>
          <p:cNvPicPr>
            <a:picLocks noChangeAspect="1"/>
          </p:cNvPicPr>
          <p:nvPr/>
        </p:nvPicPr>
        <p:blipFill>
          <a:blip r:embed="rId2"/>
          <a:stretch>
            <a:fillRect/>
          </a:stretch>
        </p:blipFill>
        <p:spPr>
          <a:xfrm>
            <a:off x="9708002" y="145205"/>
            <a:ext cx="2114550" cy="847725"/>
          </a:xfrm>
          <a:prstGeom prst="rect">
            <a:avLst/>
          </a:prstGeom>
        </p:spPr>
      </p:pic>
      <p:sp>
        <p:nvSpPr>
          <p:cNvPr id="7" name="Title 1">
            <a:extLst>
              <a:ext uri="{FF2B5EF4-FFF2-40B4-BE49-F238E27FC236}">
                <a16:creationId xmlns:a16="http://schemas.microsoft.com/office/drawing/2014/main" id="{B6FAE39A-2ACA-0185-85AF-A44A7C1F3A65}"/>
              </a:ext>
            </a:extLst>
          </p:cNvPr>
          <p:cNvSpPr>
            <a:spLocks noGrp="1"/>
          </p:cNvSpPr>
          <p:nvPr>
            <p:ph type="title"/>
          </p:nvPr>
        </p:nvSpPr>
        <p:spPr>
          <a:xfrm>
            <a:off x="2336664" y="2046526"/>
            <a:ext cx="7760646" cy="1382474"/>
          </a:xfrm>
        </p:spPr>
        <p:txBody>
          <a:bodyPr>
            <a:normAutofit fontScale="90000"/>
          </a:bodyPr>
          <a:lstStyle/>
          <a:p>
            <a:pPr algn="ctr"/>
            <a:r>
              <a:rPr lang="en-US" sz="3600" b="1" kern="0" dirty="0">
                <a:solidFill>
                  <a:srgbClr val="595959"/>
                </a:solidFill>
                <a:latin typeface="Times New Roman"/>
                <a:cs typeface="Times New Roman"/>
              </a:rPr>
              <a:t>Data Science Project- P347</a:t>
            </a:r>
            <a:br>
              <a:rPr lang="en-US" sz="3200" b="1" dirty="0"/>
            </a:br>
            <a:br>
              <a:rPr lang="en-US" sz="3200" b="1" dirty="0"/>
            </a:br>
            <a:r>
              <a:rPr lang="en-US" sz="3600" b="1" kern="0" dirty="0">
                <a:solidFill>
                  <a:srgbClr val="595959"/>
                </a:solidFill>
                <a:latin typeface="Times New Roman"/>
                <a:cs typeface="Times New Roman"/>
              </a:rPr>
              <a:t>Study &amp; Forecasting of Crude oil Prices</a:t>
            </a:r>
            <a:endParaRPr lang="en-IN" sz="3600" b="1" kern="0" dirty="0">
              <a:solidFill>
                <a:srgbClr val="595959"/>
              </a:solidFill>
              <a:latin typeface="Times New Roman"/>
              <a:cs typeface="Times New Roman"/>
            </a:endParaRPr>
          </a:p>
        </p:txBody>
      </p:sp>
      <p:sp>
        <p:nvSpPr>
          <p:cNvPr id="8" name="TextBox 7">
            <a:extLst>
              <a:ext uri="{FF2B5EF4-FFF2-40B4-BE49-F238E27FC236}">
                <a16:creationId xmlns:a16="http://schemas.microsoft.com/office/drawing/2014/main" id="{7F85583D-5C5D-0196-EA22-67B343CED4D1}"/>
              </a:ext>
            </a:extLst>
          </p:cNvPr>
          <p:cNvSpPr txBox="1"/>
          <p:nvPr/>
        </p:nvSpPr>
        <p:spPr>
          <a:xfrm>
            <a:off x="525294" y="5273913"/>
            <a:ext cx="1916347" cy="523220"/>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Submission date:</a:t>
            </a:r>
          </a:p>
          <a:p>
            <a:r>
              <a:rPr lang="en-US" sz="1400" dirty="0">
                <a:latin typeface="Calibri" panose="020F0502020204030204" pitchFamily="34" charset="0"/>
                <a:cs typeface="Calibri" panose="020F0502020204030204" pitchFamily="34" charset="0"/>
              </a:rPr>
              <a:t>27-02-2024</a:t>
            </a:r>
            <a:endParaRPr lang="en-IN" sz="14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6B39401E-85E9-578B-CF82-0336E3A9E397}"/>
              </a:ext>
            </a:extLst>
          </p:cNvPr>
          <p:cNvSpPr txBox="1"/>
          <p:nvPr/>
        </p:nvSpPr>
        <p:spPr>
          <a:xfrm>
            <a:off x="6728296" y="5657076"/>
            <a:ext cx="5392367" cy="972000"/>
          </a:xfrm>
          <a:prstGeom prst="rect">
            <a:avLst/>
          </a:prstGeom>
          <a:noFill/>
        </p:spPr>
        <p:txBody>
          <a:bodyPr wrap="square" numCol="2" rtlCol="0">
            <a:spAutoFit/>
          </a:bodyPr>
          <a:lstStyle/>
          <a:p>
            <a:pPr marL="342900" indent="-342900">
              <a:buFont typeface="+mj-lt"/>
              <a:buAutoNum type="arabicPeriod"/>
            </a:pPr>
            <a:r>
              <a:rPr lang="en-US" sz="1400" dirty="0">
                <a:latin typeface="Calibri" panose="020F0502020204030204" pitchFamily="34" charset="0"/>
                <a:cs typeface="Calibri" panose="020F0502020204030204" pitchFamily="34" charset="0"/>
              </a:rPr>
              <a:t>Rajesh Kumar Dhuriya</a:t>
            </a:r>
          </a:p>
          <a:p>
            <a:pPr marL="342900" indent="-342900">
              <a:buFont typeface="+mj-lt"/>
              <a:buAutoNum type="arabicPeriod"/>
            </a:pPr>
            <a:r>
              <a:rPr lang="en-IN" sz="1400" dirty="0">
                <a:latin typeface="Calibri" panose="020F0502020204030204" pitchFamily="34" charset="0"/>
                <a:cs typeface="Calibri" panose="020F0502020204030204" pitchFamily="34" charset="0"/>
              </a:rPr>
              <a:t>Ashwini</a:t>
            </a:r>
          </a:p>
          <a:p>
            <a:pPr marL="342900" indent="-342900">
              <a:buFont typeface="+mj-lt"/>
              <a:buAutoNum type="arabicPeriod"/>
            </a:pPr>
            <a:r>
              <a:rPr lang="en-US" sz="1400" dirty="0">
                <a:latin typeface="Calibri" panose="020F0502020204030204" pitchFamily="34" charset="0"/>
                <a:cs typeface="Calibri" panose="020F0502020204030204" pitchFamily="34" charset="0"/>
              </a:rPr>
              <a:t>Prashant Bagal</a:t>
            </a:r>
          </a:p>
          <a:p>
            <a:pPr marL="342900" indent="-342900">
              <a:buFont typeface="+mj-lt"/>
              <a:buAutoNum type="arabicPeriod"/>
            </a:pPr>
            <a:r>
              <a:rPr lang="en-IN" sz="1400" dirty="0">
                <a:latin typeface="Calibri" panose="020F0502020204030204" pitchFamily="34" charset="0"/>
                <a:cs typeface="Calibri" panose="020F0502020204030204" pitchFamily="34" charset="0"/>
              </a:rPr>
              <a:t>Kaushalraj Parmar</a:t>
            </a:r>
            <a:endParaRPr lang="en-US" sz="1400" dirty="0">
              <a:latin typeface="Calibri" panose="020F0502020204030204" pitchFamily="34" charset="0"/>
              <a:cs typeface="Calibri" panose="020F0502020204030204" pitchFamily="34" charset="0"/>
            </a:endParaRPr>
          </a:p>
          <a:p>
            <a:pPr marL="342900" indent="-342900">
              <a:buFont typeface="+mj-lt"/>
              <a:buAutoNum type="arabicPeriod"/>
            </a:pPr>
            <a:r>
              <a:rPr lang="en-IN" sz="1400" dirty="0">
                <a:latin typeface="Calibri" panose="020F0502020204030204" pitchFamily="34" charset="0"/>
                <a:cs typeface="Calibri" panose="020F0502020204030204" pitchFamily="34" charset="0"/>
              </a:rPr>
              <a:t>Vaishnavi Dipak Patil</a:t>
            </a:r>
          </a:p>
          <a:p>
            <a:pPr marL="342900" indent="-342900">
              <a:buFont typeface="+mj-lt"/>
              <a:buAutoNum type="arabicPeriod"/>
            </a:pPr>
            <a:r>
              <a:rPr lang="en-IN" sz="1400" dirty="0">
                <a:latin typeface="Calibri" panose="020F0502020204030204" pitchFamily="34" charset="0"/>
                <a:cs typeface="Calibri" panose="020F0502020204030204" pitchFamily="34" charset="0"/>
              </a:rPr>
              <a:t>Kasmi Sailaja</a:t>
            </a:r>
          </a:p>
          <a:p>
            <a:pPr marL="342900" indent="-342900">
              <a:buFont typeface="+mj-lt"/>
              <a:buAutoNum type="arabicPeriod"/>
            </a:pPr>
            <a:r>
              <a:rPr lang="en-IN" sz="1400" dirty="0">
                <a:latin typeface="Calibri" panose="020F0502020204030204" pitchFamily="34" charset="0"/>
                <a:cs typeface="Calibri" panose="020F0502020204030204" pitchFamily="34" charset="0"/>
              </a:rPr>
              <a:t>Neenu v Santhosh</a:t>
            </a:r>
          </a:p>
          <a:p>
            <a:pPr marL="342900" indent="-342900">
              <a:buFont typeface="+mj-lt"/>
              <a:buAutoNum type="arabicPeriod"/>
            </a:pPr>
            <a:r>
              <a:rPr lang="en-IN" sz="1400" dirty="0">
                <a:latin typeface="Calibri" panose="020F0502020204030204" pitchFamily="34" charset="0"/>
                <a:cs typeface="Calibri" panose="020F0502020204030204" pitchFamily="34" charset="0"/>
              </a:rPr>
              <a:t>Arjun cc</a:t>
            </a:r>
          </a:p>
        </p:txBody>
      </p:sp>
      <p:sp>
        <p:nvSpPr>
          <p:cNvPr id="11" name="TextBox 10">
            <a:extLst>
              <a:ext uri="{FF2B5EF4-FFF2-40B4-BE49-F238E27FC236}">
                <a16:creationId xmlns:a16="http://schemas.microsoft.com/office/drawing/2014/main" id="{A1C1BCB8-1969-E826-4FAF-95A8B87B183D}"/>
              </a:ext>
            </a:extLst>
          </p:cNvPr>
          <p:cNvSpPr txBox="1"/>
          <p:nvPr/>
        </p:nvSpPr>
        <p:spPr>
          <a:xfrm>
            <a:off x="6728296" y="5273913"/>
            <a:ext cx="5094256" cy="338554"/>
          </a:xfrm>
          <a:prstGeom prst="rect">
            <a:avLst/>
          </a:prstGeom>
          <a:noFill/>
        </p:spPr>
        <p:txBody>
          <a:bodyPr wrap="square">
            <a:spAutoFit/>
          </a:bodyPr>
          <a:lstStyle/>
          <a:p>
            <a:r>
              <a:rPr lang="en-US" sz="1600" b="1" dirty="0">
                <a:latin typeface="Calibri" panose="020F0502020204030204" pitchFamily="34" charset="0"/>
                <a:cs typeface="Calibri" panose="020F0502020204030204" pitchFamily="34" charset="0"/>
              </a:rPr>
              <a:t>Group-3:</a:t>
            </a:r>
          </a:p>
        </p:txBody>
      </p:sp>
    </p:spTree>
    <p:extLst>
      <p:ext uri="{BB962C8B-B14F-4D97-AF65-F5344CB8AC3E}">
        <p14:creationId xmlns:p14="http://schemas.microsoft.com/office/powerpoint/2010/main" val="1035180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613306-EDF0-4281-F372-167AB5CB35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131BAB-AE40-21C8-291B-EAD549E28F81}"/>
              </a:ext>
            </a:extLst>
          </p:cNvPr>
          <p:cNvSpPr>
            <a:spLocks noGrp="1"/>
          </p:cNvSpPr>
          <p:nvPr>
            <p:ph type="title"/>
          </p:nvPr>
        </p:nvSpPr>
        <p:spPr>
          <a:xfrm>
            <a:off x="517592" y="110711"/>
            <a:ext cx="10515600" cy="707559"/>
          </a:xfrm>
        </p:spPr>
        <p:txBody>
          <a:bodyPr>
            <a:normAutofit/>
          </a:bodyPr>
          <a:lstStyle/>
          <a:p>
            <a:r>
              <a:rPr lang="en-US" sz="3200" dirty="0">
                <a:latin typeface="Calibri" panose="020F0502020204030204" pitchFamily="34" charset="0"/>
                <a:cs typeface="Calibri" panose="020F0502020204030204" pitchFamily="34" charset="0"/>
              </a:rPr>
              <a:t>Step-2: Prediction models &amp; performance comparison(4/6)</a:t>
            </a:r>
            <a:endParaRPr lang="en-IN" sz="3200" dirty="0">
              <a:latin typeface="Calibri" panose="020F0502020204030204" pitchFamily="34" charset="0"/>
              <a:cs typeface="Calibri" panose="020F0502020204030204" pitchFamily="34" charset="0"/>
            </a:endParaRPr>
          </a:p>
        </p:txBody>
      </p:sp>
      <p:cxnSp>
        <p:nvCxnSpPr>
          <p:cNvPr id="9" name="Straight Connector 8">
            <a:extLst>
              <a:ext uri="{FF2B5EF4-FFF2-40B4-BE49-F238E27FC236}">
                <a16:creationId xmlns:a16="http://schemas.microsoft.com/office/drawing/2014/main" id="{4870396F-B33E-F867-91EA-4256124E7508}"/>
              </a:ext>
            </a:extLst>
          </p:cNvPr>
          <p:cNvCxnSpPr>
            <a:cxnSpLocks/>
          </p:cNvCxnSpPr>
          <p:nvPr/>
        </p:nvCxnSpPr>
        <p:spPr>
          <a:xfrm>
            <a:off x="536646" y="818270"/>
            <a:ext cx="11137762"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16" name="Table 15">
            <a:extLst>
              <a:ext uri="{FF2B5EF4-FFF2-40B4-BE49-F238E27FC236}">
                <a16:creationId xmlns:a16="http://schemas.microsoft.com/office/drawing/2014/main" id="{1BBD9002-04D6-6EE2-7936-F2395F95B3BB}"/>
              </a:ext>
            </a:extLst>
          </p:cNvPr>
          <p:cNvGraphicFramePr>
            <a:graphicFrameLocks noGrp="1"/>
          </p:cNvGraphicFramePr>
          <p:nvPr>
            <p:extLst>
              <p:ext uri="{D42A27DB-BD31-4B8C-83A1-F6EECF244321}">
                <p14:modId xmlns:p14="http://schemas.microsoft.com/office/powerpoint/2010/main" val="469799305"/>
              </p:ext>
            </p:extLst>
          </p:nvPr>
        </p:nvGraphicFramePr>
        <p:xfrm>
          <a:off x="536646" y="932408"/>
          <a:ext cx="11062319" cy="370840"/>
        </p:xfrm>
        <a:graphic>
          <a:graphicData uri="http://schemas.openxmlformats.org/drawingml/2006/table">
            <a:tbl>
              <a:tblPr firstRow="1" bandRow="1">
                <a:tableStyleId>{3B4B98B0-60AC-42C2-AFA5-B58CD77FA1E5}</a:tableStyleId>
              </a:tblPr>
              <a:tblGrid>
                <a:gridCol w="11062319">
                  <a:extLst>
                    <a:ext uri="{9D8B030D-6E8A-4147-A177-3AD203B41FA5}">
                      <a16:colId xmlns:a16="http://schemas.microsoft.com/office/drawing/2014/main" val="1014122578"/>
                    </a:ext>
                  </a:extLst>
                </a:gridCol>
              </a:tblGrid>
              <a:tr h="370840">
                <a:tc>
                  <a:txBody>
                    <a:bodyPr/>
                    <a:lstStyle/>
                    <a:p>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SARIMA Model performance &amp; summary</a:t>
                      </a:r>
                      <a:endParaRPr lang="en-IN" dirty="0"/>
                    </a:p>
                  </a:txBody>
                  <a:tcPr/>
                </a:tc>
                <a:extLst>
                  <a:ext uri="{0D108BD9-81ED-4DB2-BD59-A6C34878D82A}">
                    <a16:rowId xmlns:a16="http://schemas.microsoft.com/office/drawing/2014/main" val="2408311319"/>
                  </a:ext>
                </a:extLst>
              </a:tr>
            </a:tbl>
          </a:graphicData>
        </a:graphic>
      </p:graphicFrame>
      <p:sp>
        <p:nvSpPr>
          <p:cNvPr id="10" name="TextBox 9">
            <a:extLst>
              <a:ext uri="{FF2B5EF4-FFF2-40B4-BE49-F238E27FC236}">
                <a16:creationId xmlns:a16="http://schemas.microsoft.com/office/drawing/2014/main" id="{2E3CAD2B-0926-A713-5115-8C37E61CE37B}"/>
              </a:ext>
            </a:extLst>
          </p:cNvPr>
          <p:cNvSpPr txBox="1"/>
          <p:nvPr/>
        </p:nvSpPr>
        <p:spPr>
          <a:xfrm>
            <a:off x="789261" y="5502897"/>
            <a:ext cx="10809704" cy="927562"/>
          </a:xfrm>
          <a:prstGeom prst="rect">
            <a:avLst/>
          </a:prstGeom>
          <a:noFill/>
        </p:spPr>
        <p:txBody>
          <a:bodyPr wrap="square">
            <a:spAutoFit/>
          </a:bodyPr>
          <a:lstStyle/>
          <a:p>
            <a:pPr marL="285750" indent="-285750" algn="just">
              <a:lnSpc>
                <a:spcPct val="107000"/>
              </a:lnSpc>
              <a:spcAft>
                <a:spcPts val="600"/>
              </a:spcAft>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SARIMA model performed better than ARIMA.</a:t>
            </a:r>
          </a:p>
          <a:p>
            <a:pPr marL="285750" indent="-285750" algn="just">
              <a:lnSpc>
                <a:spcPct val="107000"/>
              </a:lnSpc>
              <a:spcAft>
                <a:spcPts val="600"/>
              </a:spcAft>
              <a:buFont typeface="Wingdings" panose="05000000000000000000" pitchFamily="2" charset="2"/>
              <a:buChar char="§"/>
            </a:pPr>
            <a:r>
              <a:rPr lang="en-US" sz="1400" kern="100" dirty="0">
                <a:latin typeface="Calibri" panose="020F0502020204030204" pitchFamily="34" charset="0"/>
                <a:ea typeface="Calibri" panose="020F0502020204030204" pitchFamily="34" charset="0"/>
                <a:cs typeface="Times New Roman" panose="02020603050405020304" pitchFamily="18" charset="0"/>
              </a:rPr>
              <a:t>It is able to capture seasonality &amp; trend.</a:t>
            </a:r>
          </a:p>
          <a:p>
            <a:pPr marL="285750" indent="-285750" algn="just">
              <a:lnSpc>
                <a:spcPct val="107000"/>
              </a:lnSpc>
              <a:spcAft>
                <a:spcPts val="600"/>
              </a:spcAft>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But in terms of value its far behind actual dataset.</a:t>
            </a:r>
          </a:p>
        </p:txBody>
      </p:sp>
      <p:pic>
        <p:nvPicPr>
          <p:cNvPr id="7170" name="Picture 2">
            <a:extLst>
              <a:ext uri="{FF2B5EF4-FFF2-40B4-BE49-F238E27FC236}">
                <a16:creationId xmlns:a16="http://schemas.microsoft.com/office/drawing/2014/main" id="{48ECCFD0-E50F-3D76-7FA5-32DE45AD43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592" y="1303249"/>
            <a:ext cx="11156816" cy="407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862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98E934-A7AF-CF2E-7699-36564C3648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B4177C-8EA6-ED7B-7B1C-818596A921A8}"/>
              </a:ext>
            </a:extLst>
          </p:cNvPr>
          <p:cNvSpPr>
            <a:spLocks noGrp="1"/>
          </p:cNvSpPr>
          <p:nvPr>
            <p:ph type="title"/>
          </p:nvPr>
        </p:nvSpPr>
        <p:spPr>
          <a:xfrm>
            <a:off x="517592" y="110711"/>
            <a:ext cx="10515600" cy="707559"/>
          </a:xfrm>
        </p:spPr>
        <p:txBody>
          <a:bodyPr>
            <a:normAutofit/>
          </a:bodyPr>
          <a:lstStyle/>
          <a:p>
            <a:r>
              <a:rPr lang="en-US" sz="3200" dirty="0">
                <a:latin typeface="Calibri" panose="020F0502020204030204" pitchFamily="34" charset="0"/>
                <a:cs typeface="Calibri" panose="020F0502020204030204" pitchFamily="34" charset="0"/>
              </a:rPr>
              <a:t>Step-2: Prediction models &amp; performance comparison(5/6)</a:t>
            </a:r>
            <a:endParaRPr lang="en-IN" sz="3200" dirty="0">
              <a:latin typeface="Calibri" panose="020F0502020204030204" pitchFamily="34" charset="0"/>
              <a:cs typeface="Calibri" panose="020F0502020204030204" pitchFamily="34" charset="0"/>
            </a:endParaRPr>
          </a:p>
        </p:txBody>
      </p:sp>
      <p:cxnSp>
        <p:nvCxnSpPr>
          <p:cNvPr id="9" name="Straight Connector 8">
            <a:extLst>
              <a:ext uri="{FF2B5EF4-FFF2-40B4-BE49-F238E27FC236}">
                <a16:creationId xmlns:a16="http://schemas.microsoft.com/office/drawing/2014/main" id="{7B8A65C6-B90C-B9EA-9633-D857CB6308C0}"/>
              </a:ext>
            </a:extLst>
          </p:cNvPr>
          <p:cNvCxnSpPr>
            <a:cxnSpLocks/>
          </p:cNvCxnSpPr>
          <p:nvPr/>
        </p:nvCxnSpPr>
        <p:spPr>
          <a:xfrm>
            <a:off x="536646" y="818270"/>
            <a:ext cx="11137762"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16" name="Table 15">
            <a:extLst>
              <a:ext uri="{FF2B5EF4-FFF2-40B4-BE49-F238E27FC236}">
                <a16:creationId xmlns:a16="http://schemas.microsoft.com/office/drawing/2014/main" id="{44830C3A-5448-15B6-B9B6-0C7EC4325804}"/>
              </a:ext>
            </a:extLst>
          </p:cNvPr>
          <p:cNvGraphicFramePr>
            <a:graphicFrameLocks noGrp="1"/>
          </p:cNvGraphicFramePr>
          <p:nvPr>
            <p:extLst>
              <p:ext uri="{D42A27DB-BD31-4B8C-83A1-F6EECF244321}">
                <p14:modId xmlns:p14="http://schemas.microsoft.com/office/powerpoint/2010/main" val="26280892"/>
              </p:ext>
            </p:extLst>
          </p:nvPr>
        </p:nvGraphicFramePr>
        <p:xfrm>
          <a:off x="536646" y="932408"/>
          <a:ext cx="11062319" cy="370840"/>
        </p:xfrm>
        <a:graphic>
          <a:graphicData uri="http://schemas.openxmlformats.org/drawingml/2006/table">
            <a:tbl>
              <a:tblPr firstRow="1" bandRow="1">
                <a:tableStyleId>{3B4B98B0-60AC-42C2-AFA5-B58CD77FA1E5}</a:tableStyleId>
              </a:tblPr>
              <a:tblGrid>
                <a:gridCol w="11062319">
                  <a:extLst>
                    <a:ext uri="{9D8B030D-6E8A-4147-A177-3AD203B41FA5}">
                      <a16:colId xmlns:a16="http://schemas.microsoft.com/office/drawing/2014/main" val="1014122578"/>
                    </a:ext>
                  </a:extLst>
                </a:gridCol>
              </a:tblGrid>
              <a:tr h="370840">
                <a:tc>
                  <a:txBody>
                    <a:bodyPr/>
                    <a:lstStyle/>
                    <a:p>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LSTM Model performance &amp; summary</a:t>
                      </a:r>
                      <a:endParaRPr lang="en-IN" dirty="0"/>
                    </a:p>
                  </a:txBody>
                  <a:tcPr/>
                </a:tc>
                <a:extLst>
                  <a:ext uri="{0D108BD9-81ED-4DB2-BD59-A6C34878D82A}">
                    <a16:rowId xmlns:a16="http://schemas.microsoft.com/office/drawing/2014/main" val="2408311319"/>
                  </a:ext>
                </a:extLst>
              </a:tr>
            </a:tbl>
          </a:graphicData>
        </a:graphic>
      </p:graphicFrame>
      <p:sp>
        <p:nvSpPr>
          <p:cNvPr id="10" name="TextBox 9">
            <a:extLst>
              <a:ext uri="{FF2B5EF4-FFF2-40B4-BE49-F238E27FC236}">
                <a16:creationId xmlns:a16="http://schemas.microsoft.com/office/drawing/2014/main" id="{741200D9-1709-6D1D-FDA5-29A27B226603}"/>
              </a:ext>
            </a:extLst>
          </p:cNvPr>
          <p:cNvSpPr txBox="1"/>
          <p:nvPr/>
        </p:nvSpPr>
        <p:spPr>
          <a:xfrm>
            <a:off x="789261" y="5553427"/>
            <a:ext cx="10809704" cy="927562"/>
          </a:xfrm>
          <a:prstGeom prst="rect">
            <a:avLst/>
          </a:prstGeom>
          <a:noFill/>
        </p:spPr>
        <p:txBody>
          <a:bodyPr wrap="square">
            <a:spAutoFit/>
          </a:bodyPr>
          <a:lstStyle/>
          <a:p>
            <a:pPr marL="285750" indent="-285750" algn="just">
              <a:lnSpc>
                <a:spcPct val="107000"/>
              </a:lnSpc>
              <a:spcAft>
                <a:spcPts val="600"/>
              </a:spcAft>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LTSM model has performed best as seen in graph.</a:t>
            </a:r>
          </a:p>
          <a:p>
            <a:pPr marL="285750" indent="-285750" algn="just">
              <a:lnSpc>
                <a:spcPct val="107000"/>
              </a:lnSpc>
              <a:spcAft>
                <a:spcPts val="600"/>
              </a:spcAft>
              <a:buFont typeface="Wingdings" panose="05000000000000000000" pitchFamily="2" charset="2"/>
              <a:buChar char="§"/>
            </a:pPr>
            <a:r>
              <a:rPr lang="en-US" sz="1400" kern="100" dirty="0">
                <a:latin typeface="Calibri" panose="020F0502020204030204" pitchFamily="34" charset="0"/>
                <a:ea typeface="Calibri" panose="020F0502020204030204" pitchFamily="34" charset="0"/>
                <a:cs typeface="Times New Roman" panose="02020603050405020304" pitchFamily="18" charset="0"/>
              </a:rPr>
              <a:t>It is able to capture seasonality &amp; trend.</a:t>
            </a:r>
          </a:p>
          <a:p>
            <a:pPr marL="285750" indent="-285750" algn="just">
              <a:lnSpc>
                <a:spcPct val="107000"/>
              </a:lnSpc>
              <a:spcAft>
                <a:spcPts val="600"/>
              </a:spcAft>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Also, in terms of value its very close to actual dataset.</a:t>
            </a:r>
          </a:p>
        </p:txBody>
      </p:sp>
      <p:pic>
        <p:nvPicPr>
          <p:cNvPr id="9218" name="Picture 2">
            <a:extLst>
              <a:ext uri="{FF2B5EF4-FFF2-40B4-BE49-F238E27FC236}">
                <a16:creationId xmlns:a16="http://schemas.microsoft.com/office/drawing/2014/main" id="{791CDDA8-ED55-3156-E3C6-134504290A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988" y="1303248"/>
            <a:ext cx="10936977" cy="4231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288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E63735-6F67-9CD3-3379-01FF57C0FB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221DFB-0D97-47B7-8249-1543D8A97621}"/>
              </a:ext>
            </a:extLst>
          </p:cNvPr>
          <p:cNvSpPr>
            <a:spLocks noGrp="1"/>
          </p:cNvSpPr>
          <p:nvPr>
            <p:ph type="title"/>
          </p:nvPr>
        </p:nvSpPr>
        <p:spPr>
          <a:xfrm>
            <a:off x="517592" y="110711"/>
            <a:ext cx="10515600" cy="707559"/>
          </a:xfrm>
        </p:spPr>
        <p:txBody>
          <a:bodyPr>
            <a:normAutofit/>
          </a:bodyPr>
          <a:lstStyle/>
          <a:p>
            <a:r>
              <a:rPr lang="en-US" sz="3200" dirty="0">
                <a:latin typeface="Calibri" panose="020F0502020204030204" pitchFamily="34" charset="0"/>
                <a:cs typeface="Calibri" panose="020F0502020204030204" pitchFamily="34" charset="0"/>
              </a:rPr>
              <a:t>Step-2: Prediction models &amp; performance comparison(6/6)</a:t>
            </a:r>
            <a:endParaRPr lang="en-IN" sz="3200" dirty="0">
              <a:latin typeface="Calibri" panose="020F0502020204030204" pitchFamily="34" charset="0"/>
              <a:cs typeface="Calibri" panose="020F0502020204030204" pitchFamily="34" charset="0"/>
            </a:endParaRPr>
          </a:p>
        </p:txBody>
      </p:sp>
      <p:cxnSp>
        <p:nvCxnSpPr>
          <p:cNvPr id="9" name="Straight Connector 8">
            <a:extLst>
              <a:ext uri="{FF2B5EF4-FFF2-40B4-BE49-F238E27FC236}">
                <a16:creationId xmlns:a16="http://schemas.microsoft.com/office/drawing/2014/main" id="{FE3B9233-CB65-3D74-021F-C0D373581E18}"/>
              </a:ext>
            </a:extLst>
          </p:cNvPr>
          <p:cNvCxnSpPr>
            <a:cxnSpLocks/>
          </p:cNvCxnSpPr>
          <p:nvPr/>
        </p:nvCxnSpPr>
        <p:spPr>
          <a:xfrm>
            <a:off x="536646" y="818270"/>
            <a:ext cx="11137762"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16" name="Table 15">
            <a:extLst>
              <a:ext uri="{FF2B5EF4-FFF2-40B4-BE49-F238E27FC236}">
                <a16:creationId xmlns:a16="http://schemas.microsoft.com/office/drawing/2014/main" id="{BB93CE2C-BA02-8F46-817D-5825770E94D6}"/>
              </a:ext>
            </a:extLst>
          </p:cNvPr>
          <p:cNvGraphicFramePr>
            <a:graphicFrameLocks noGrp="1"/>
          </p:cNvGraphicFramePr>
          <p:nvPr>
            <p:extLst>
              <p:ext uri="{D42A27DB-BD31-4B8C-83A1-F6EECF244321}">
                <p14:modId xmlns:p14="http://schemas.microsoft.com/office/powerpoint/2010/main" val="3444704947"/>
              </p:ext>
            </p:extLst>
          </p:nvPr>
        </p:nvGraphicFramePr>
        <p:xfrm>
          <a:off x="536646" y="932408"/>
          <a:ext cx="11137762" cy="370840"/>
        </p:xfrm>
        <a:graphic>
          <a:graphicData uri="http://schemas.openxmlformats.org/drawingml/2006/table">
            <a:tbl>
              <a:tblPr firstRow="1" bandRow="1">
                <a:tableStyleId>{3B4B98B0-60AC-42C2-AFA5-B58CD77FA1E5}</a:tableStyleId>
              </a:tblPr>
              <a:tblGrid>
                <a:gridCol w="11137762">
                  <a:extLst>
                    <a:ext uri="{9D8B030D-6E8A-4147-A177-3AD203B41FA5}">
                      <a16:colId xmlns:a16="http://schemas.microsoft.com/office/drawing/2014/main" val="1014122578"/>
                    </a:ext>
                  </a:extLst>
                </a:gridCol>
              </a:tblGrid>
              <a:tr h="370840">
                <a:tc>
                  <a:txBody>
                    <a:bodyPr/>
                    <a:lstStyle/>
                    <a:p>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All Model performance &amp; summary</a:t>
                      </a:r>
                      <a:endParaRPr lang="en-IN" dirty="0"/>
                    </a:p>
                  </a:txBody>
                  <a:tcPr/>
                </a:tc>
                <a:extLst>
                  <a:ext uri="{0D108BD9-81ED-4DB2-BD59-A6C34878D82A}">
                    <a16:rowId xmlns:a16="http://schemas.microsoft.com/office/drawing/2014/main" val="2408311319"/>
                  </a:ext>
                </a:extLst>
              </a:tr>
            </a:tbl>
          </a:graphicData>
        </a:graphic>
      </p:graphicFrame>
      <p:sp>
        <p:nvSpPr>
          <p:cNvPr id="10" name="TextBox 9">
            <a:extLst>
              <a:ext uri="{FF2B5EF4-FFF2-40B4-BE49-F238E27FC236}">
                <a16:creationId xmlns:a16="http://schemas.microsoft.com/office/drawing/2014/main" id="{543D6EEF-1D7C-88E2-BDF5-7E17BDD835EE}"/>
              </a:ext>
            </a:extLst>
          </p:cNvPr>
          <p:cNvSpPr txBox="1"/>
          <p:nvPr/>
        </p:nvSpPr>
        <p:spPr>
          <a:xfrm>
            <a:off x="536646" y="5251214"/>
            <a:ext cx="10809704" cy="312650"/>
          </a:xfrm>
          <a:prstGeom prst="rect">
            <a:avLst/>
          </a:prstGeom>
          <a:noFill/>
        </p:spPr>
        <p:txBody>
          <a:bodyPr wrap="square">
            <a:spAutoFit/>
          </a:bodyPr>
          <a:lstStyle/>
          <a:p>
            <a:pPr marL="285750" indent="-285750" algn="just">
              <a:lnSpc>
                <a:spcPct val="107000"/>
              </a:lnSpc>
              <a:spcAft>
                <a:spcPts val="600"/>
              </a:spcAft>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From above table its clear LSTM model has performed best &amp; hence it should be utilized further for forecasting.</a:t>
            </a:r>
          </a:p>
        </p:txBody>
      </p:sp>
      <p:graphicFrame>
        <p:nvGraphicFramePr>
          <p:cNvPr id="4" name="Table 3">
            <a:extLst>
              <a:ext uri="{FF2B5EF4-FFF2-40B4-BE49-F238E27FC236}">
                <a16:creationId xmlns:a16="http://schemas.microsoft.com/office/drawing/2014/main" id="{1472BFC2-8034-4215-F204-90F7C1932885}"/>
              </a:ext>
            </a:extLst>
          </p:cNvPr>
          <p:cNvGraphicFramePr>
            <a:graphicFrameLocks noGrp="1"/>
          </p:cNvGraphicFramePr>
          <p:nvPr>
            <p:extLst>
              <p:ext uri="{D42A27DB-BD31-4B8C-83A1-F6EECF244321}">
                <p14:modId xmlns:p14="http://schemas.microsoft.com/office/powerpoint/2010/main" val="1638083"/>
              </p:ext>
            </p:extLst>
          </p:nvPr>
        </p:nvGraphicFramePr>
        <p:xfrm>
          <a:off x="536647" y="1903663"/>
          <a:ext cx="11137763" cy="3189721"/>
        </p:xfrm>
        <a:graphic>
          <a:graphicData uri="http://schemas.openxmlformats.org/drawingml/2006/table">
            <a:tbl>
              <a:tblPr firstRow="1" bandRow="1">
                <a:tableStyleId>{3B4B98B0-60AC-42C2-AFA5-B58CD77FA1E5}</a:tableStyleId>
              </a:tblPr>
              <a:tblGrid>
                <a:gridCol w="987559">
                  <a:extLst>
                    <a:ext uri="{9D8B030D-6E8A-4147-A177-3AD203B41FA5}">
                      <a16:colId xmlns:a16="http://schemas.microsoft.com/office/drawing/2014/main" val="2785447744"/>
                    </a:ext>
                  </a:extLst>
                </a:gridCol>
                <a:gridCol w="8040874">
                  <a:extLst>
                    <a:ext uri="{9D8B030D-6E8A-4147-A177-3AD203B41FA5}">
                      <a16:colId xmlns:a16="http://schemas.microsoft.com/office/drawing/2014/main" val="1614559140"/>
                    </a:ext>
                  </a:extLst>
                </a:gridCol>
                <a:gridCol w="2109330">
                  <a:extLst>
                    <a:ext uri="{9D8B030D-6E8A-4147-A177-3AD203B41FA5}">
                      <a16:colId xmlns:a16="http://schemas.microsoft.com/office/drawing/2014/main" val="2656660802"/>
                    </a:ext>
                  </a:extLst>
                </a:gridCol>
              </a:tblGrid>
              <a:tr h="220229">
                <a:tc>
                  <a:txBody>
                    <a:bodyPr/>
                    <a:lstStyle/>
                    <a:p>
                      <a:pPr algn="ctr"/>
                      <a:r>
                        <a:rPr lang="en-US" sz="1400" dirty="0">
                          <a:latin typeface="Calibri" panose="020F0502020204030204" pitchFamily="34" charset="0"/>
                          <a:cs typeface="Calibri" panose="020F0502020204030204" pitchFamily="34" charset="0"/>
                        </a:rPr>
                        <a:t>Sr. No.</a:t>
                      </a:r>
                      <a:endParaRPr lang="en-IN" sz="1400" dirty="0">
                        <a:latin typeface="Calibri" panose="020F0502020204030204" pitchFamily="34" charset="0"/>
                        <a:cs typeface="Calibri" panose="020F0502020204030204" pitchFamily="34" charset="0"/>
                      </a:endParaRPr>
                    </a:p>
                  </a:txBody>
                  <a:tcPr/>
                </a:tc>
                <a:tc>
                  <a:txBody>
                    <a:bodyPr/>
                    <a:lstStyle/>
                    <a:p>
                      <a:r>
                        <a:rPr lang="en-US" sz="1400" dirty="0">
                          <a:latin typeface="Calibri" panose="020F0502020204030204" pitchFamily="34" charset="0"/>
                          <a:cs typeface="Calibri" panose="020F0502020204030204" pitchFamily="34" charset="0"/>
                        </a:rPr>
                        <a:t>Model Name</a:t>
                      </a:r>
                      <a:endParaRPr lang="en-IN" sz="1400" dirty="0">
                        <a:latin typeface="Calibri" panose="020F0502020204030204" pitchFamily="34" charset="0"/>
                        <a:cs typeface="Calibri" panose="020F0502020204030204" pitchFamily="34" charset="0"/>
                      </a:endParaRPr>
                    </a:p>
                  </a:txBody>
                  <a:tcPr/>
                </a:tc>
                <a:tc>
                  <a:txBody>
                    <a:bodyPr/>
                    <a:lstStyle/>
                    <a:p>
                      <a:pPr algn="ctr"/>
                      <a:r>
                        <a:rPr lang="en-US" sz="1400" dirty="0">
                          <a:latin typeface="Calibri" panose="020F0502020204030204" pitchFamily="34" charset="0"/>
                          <a:cs typeface="Calibri" panose="020F0502020204030204" pitchFamily="34" charset="0"/>
                        </a:rPr>
                        <a:t>RMSE</a:t>
                      </a:r>
                      <a:endParaRPr lang="en-IN"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348831345"/>
                  </a:ext>
                </a:extLst>
              </a:tr>
              <a:tr h="188712">
                <a:tc>
                  <a:txBody>
                    <a:bodyPr/>
                    <a:lstStyle/>
                    <a:p>
                      <a:pPr algn="ctr"/>
                      <a:r>
                        <a:rPr lang="en-US" sz="1400" dirty="0">
                          <a:latin typeface="Calibri" panose="020F0502020204030204" pitchFamily="34" charset="0"/>
                          <a:cs typeface="Calibri" panose="020F0502020204030204" pitchFamily="34" charset="0"/>
                        </a:rPr>
                        <a:t>1</a:t>
                      </a:r>
                      <a:endParaRPr lang="en-IN" sz="1400" dirty="0">
                        <a:latin typeface="Calibri" panose="020F0502020204030204" pitchFamily="34" charset="0"/>
                        <a:cs typeface="Calibri" panose="020F0502020204030204" pitchFamily="34" charset="0"/>
                      </a:endParaRPr>
                    </a:p>
                  </a:txBody>
                  <a:tcPr anchor="ctr"/>
                </a:tc>
                <a:tc>
                  <a:txBody>
                    <a:bodyPr/>
                    <a:lstStyle/>
                    <a:p>
                      <a:r>
                        <a:rPr lang="en-US" sz="1400" dirty="0">
                          <a:latin typeface="Calibri" panose="020F0502020204030204" pitchFamily="34" charset="0"/>
                          <a:cs typeface="Calibri" panose="020F0502020204030204" pitchFamily="34" charset="0"/>
                        </a:rPr>
                        <a:t>Simple exponential smoothing</a:t>
                      </a:r>
                      <a:endParaRPr lang="en-IN" sz="1400" dirty="0">
                        <a:latin typeface="Calibri" panose="020F0502020204030204" pitchFamily="34" charset="0"/>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srgbClr val="FF5050"/>
                          </a:solidFill>
                          <a:effectLst/>
                          <a:latin typeface="Calibri" panose="020F0502020204030204" pitchFamily="34" charset="0"/>
                          <a:cs typeface="Calibri" panose="020F0502020204030204" pitchFamily="34" charset="0"/>
                        </a:rPr>
                        <a:t>30.30</a:t>
                      </a:r>
                    </a:p>
                  </a:txBody>
                  <a:tcPr anchor="ctr"/>
                </a:tc>
                <a:extLst>
                  <a:ext uri="{0D108BD9-81ED-4DB2-BD59-A6C34878D82A}">
                    <a16:rowId xmlns:a16="http://schemas.microsoft.com/office/drawing/2014/main" val="2923846270"/>
                  </a:ext>
                </a:extLst>
              </a:tr>
              <a:tr h="188712">
                <a:tc>
                  <a:txBody>
                    <a:bodyPr/>
                    <a:lstStyle/>
                    <a:p>
                      <a:pPr algn="ctr"/>
                      <a:r>
                        <a:rPr lang="en-US" sz="1400" dirty="0">
                          <a:latin typeface="Calibri" panose="020F0502020204030204" pitchFamily="34" charset="0"/>
                          <a:cs typeface="Calibri" panose="020F0502020204030204" pitchFamily="34" charset="0"/>
                        </a:rPr>
                        <a:t>2</a:t>
                      </a:r>
                      <a:endParaRPr lang="en-IN" sz="1400" dirty="0">
                        <a:latin typeface="Calibri" panose="020F0502020204030204" pitchFamily="34" charset="0"/>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rPr>
                        <a:t>Double exponential smoothing</a:t>
                      </a:r>
                      <a:endParaRPr lang="en-IN" sz="1400" dirty="0">
                        <a:latin typeface="Calibri" panose="020F0502020204030204" pitchFamily="34" charset="0"/>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schemeClr val="accent2"/>
                          </a:solidFill>
                          <a:effectLst/>
                          <a:latin typeface="Calibri" panose="020F0502020204030204" pitchFamily="34" charset="0"/>
                          <a:cs typeface="Calibri" panose="020F0502020204030204" pitchFamily="34" charset="0"/>
                        </a:rPr>
                        <a:t>26.86</a:t>
                      </a:r>
                    </a:p>
                  </a:txBody>
                  <a:tcPr anchor="ctr"/>
                </a:tc>
                <a:extLst>
                  <a:ext uri="{0D108BD9-81ED-4DB2-BD59-A6C34878D82A}">
                    <a16:rowId xmlns:a16="http://schemas.microsoft.com/office/drawing/2014/main" val="1137096048"/>
                  </a:ext>
                </a:extLst>
              </a:tr>
              <a:tr h="320811">
                <a:tc>
                  <a:txBody>
                    <a:bodyPr/>
                    <a:lstStyle/>
                    <a:p>
                      <a:pPr algn="ctr"/>
                      <a:r>
                        <a:rPr lang="en-US" sz="1400" dirty="0">
                          <a:latin typeface="Calibri" panose="020F0502020204030204" pitchFamily="34" charset="0"/>
                          <a:cs typeface="Calibri" panose="020F0502020204030204" pitchFamily="34" charset="0"/>
                        </a:rPr>
                        <a:t>3</a:t>
                      </a:r>
                      <a:endParaRPr lang="en-IN" sz="1400" dirty="0">
                        <a:latin typeface="Calibri" panose="020F0502020204030204" pitchFamily="34" charset="0"/>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rPr>
                        <a:t>Triple exponential smoothing with Additive Trend &amp; Seasonal</a:t>
                      </a:r>
                      <a:endParaRPr lang="en-IN" sz="1400" dirty="0">
                        <a:latin typeface="Calibri" panose="020F0502020204030204" pitchFamily="34" charset="0"/>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schemeClr val="accent2"/>
                          </a:solidFill>
                          <a:effectLst/>
                          <a:latin typeface="Calibri" panose="020F0502020204030204" pitchFamily="34" charset="0"/>
                          <a:cs typeface="Calibri" panose="020F0502020204030204" pitchFamily="34" charset="0"/>
                        </a:rPr>
                        <a:t>27.89</a:t>
                      </a:r>
                    </a:p>
                  </a:txBody>
                  <a:tcPr anchor="ctr"/>
                </a:tc>
                <a:extLst>
                  <a:ext uri="{0D108BD9-81ED-4DB2-BD59-A6C34878D82A}">
                    <a16:rowId xmlns:a16="http://schemas.microsoft.com/office/drawing/2014/main" val="1993691118"/>
                  </a:ext>
                </a:extLst>
              </a:tr>
              <a:tr h="350455">
                <a:tc>
                  <a:txBody>
                    <a:bodyPr/>
                    <a:lstStyle/>
                    <a:p>
                      <a:pPr algn="ctr"/>
                      <a:r>
                        <a:rPr lang="en-US" sz="1400" dirty="0">
                          <a:latin typeface="Calibri" panose="020F0502020204030204" pitchFamily="34" charset="0"/>
                          <a:cs typeface="Calibri" panose="020F0502020204030204" pitchFamily="34" charset="0"/>
                        </a:rPr>
                        <a:t>4</a:t>
                      </a:r>
                      <a:endParaRPr lang="en-IN" sz="1400" dirty="0">
                        <a:latin typeface="Calibri" panose="020F0502020204030204" pitchFamily="34" charset="0"/>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rPr>
                        <a:t>Triple exponential smoothing with Additive Trend &amp; Multiplicative Seasonal</a:t>
                      </a:r>
                      <a:endParaRPr lang="en-IN" sz="1400" dirty="0">
                        <a:latin typeface="Calibri" panose="020F0502020204030204" pitchFamily="34" charset="0"/>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srgbClr val="FFC000"/>
                          </a:solidFill>
                          <a:effectLst/>
                          <a:latin typeface="Calibri" panose="020F0502020204030204" pitchFamily="34" charset="0"/>
                          <a:cs typeface="Calibri" panose="020F0502020204030204" pitchFamily="34" charset="0"/>
                        </a:rPr>
                        <a:t>24.86</a:t>
                      </a:r>
                    </a:p>
                  </a:txBody>
                  <a:tcPr anchor="ctr"/>
                </a:tc>
                <a:extLst>
                  <a:ext uri="{0D108BD9-81ED-4DB2-BD59-A6C34878D82A}">
                    <a16:rowId xmlns:a16="http://schemas.microsoft.com/office/drawing/2014/main" val="3076247444"/>
                  </a:ext>
                </a:extLst>
              </a:tr>
              <a:tr h="320811">
                <a:tc>
                  <a:txBody>
                    <a:bodyPr/>
                    <a:lstStyle/>
                    <a:p>
                      <a:pPr algn="ctr"/>
                      <a:r>
                        <a:rPr lang="en-US" sz="1400" dirty="0">
                          <a:latin typeface="Calibri" panose="020F0502020204030204" pitchFamily="34" charset="0"/>
                          <a:cs typeface="Calibri" panose="020F0502020204030204" pitchFamily="34" charset="0"/>
                        </a:rPr>
                        <a:t>5</a:t>
                      </a:r>
                      <a:endParaRPr lang="en-IN" sz="1400" dirty="0">
                        <a:latin typeface="Calibri" panose="020F0502020204030204" pitchFamily="34" charset="0"/>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rPr>
                        <a:t>Triple exponential smoothing with Multiplicative Trend &amp; Additive Seasonal</a:t>
                      </a:r>
                      <a:endParaRPr lang="en-IN" sz="1400" dirty="0">
                        <a:latin typeface="Calibri" panose="020F0502020204030204" pitchFamily="34" charset="0"/>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schemeClr val="accent2"/>
                          </a:solidFill>
                          <a:effectLst/>
                          <a:latin typeface="Calibri" panose="020F0502020204030204" pitchFamily="34" charset="0"/>
                          <a:cs typeface="Calibri" panose="020F0502020204030204" pitchFamily="34" charset="0"/>
                        </a:rPr>
                        <a:t>27.73</a:t>
                      </a:r>
                    </a:p>
                  </a:txBody>
                  <a:tcPr anchor="ctr"/>
                </a:tc>
                <a:extLst>
                  <a:ext uri="{0D108BD9-81ED-4DB2-BD59-A6C34878D82A}">
                    <a16:rowId xmlns:a16="http://schemas.microsoft.com/office/drawing/2014/main" val="1023960365"/>
                  </a:ext>
                </a:extLst>
              </a:tr>
              <a:tr h="320811">
                <a:tc>
                  <a:txBody>
                    <a:bodyPr/>
                    <a:lstStyle/>
                    <a:p>
                      <a:pPr algn="ctr"/>
                      <a:r>
                        <a:rPr lang="en-US" sz="1400" dirty="0">
                          <a:latin typeface="Calibri" panose="020F0502020204030204" pitchFamily="34" charset="0"/>
                          <a:cs typeface="Calibri" panose="020F0502020204030204" pitchFamily="34" charset="0"/>
                        </a:rPr>
                        <a:t>6</a:t>
                      </a:r>
                      <a:endParaRPr lang="en-IN" sz="1400" dirty="0">
                        <a:latin typeface="Calibri" panose="020F0502020204030204" pitchFamily="34" charset="0"/>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rPr>
                        <a:t>Triple exponential smoothing with Multiplicative Trend &amp; Seasonality</a:t>
                      </a:r>
                      <a:endParaRPr lang="en-IN" sz="1400" dirty="0">
                        <a:latin typeface="Calibri" panose="020F0502020204030204" pitchFamily="34" charset="0"/>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srgbClr val="FF5050"/>
                          </a:solidFill>
                          <a:effectLst/>
                          <a:latin typeface="Calibri" panose="020F0502020204030204" pitchFamily="34" charset="0"/>
                          <a:cs typeface="Calibri" panose="020F0502020204030204" pitchFamily="34" charset="0"/>
                        </a:rPr>
                        <a:t>30.85</a:t>
                      </a:r>
                    </a:p>
                  </a:txBody>
                  <a:tcPr anchor="ctr"/>
                </a:tc>
                <a:extLst>
                  <a:ext uri="{0D108BD9-81ED-4DB2-BD59-A6C34878D82A}">
                    <a16:rowId xmlns:a16="http://schemas.microsoft.com/office/drawing/2014/main" val="90403302"/>
                  </a:ext>
                </a:extLst>
              </a:tr>
              <a:tr h="320811">
                <a:tc>
                  <a:txBody>
                    <a:bodyPr/>
                    <a:lstStyle/>
                    <a:p>
                      <a:pPr algn="ctr"/>
                      <a:r>
                        <a:rPr lang="en-US" sz="1400" dirty="0">
                          <a:latin typeface="Calibri" panose="020F0502020204030204" pitchFamily="34" charset="0"/>
                          <a:cs typeface="Calibri" panose="020F0502020204030204" pitchFamily="34" charset="0"/>
                        </a:rPr>
                        <a:t>7</a:t>
                      </a:r>
                      <a:endParaRPr lang="en-IN" sz="1400" dirty="0">
                        <a:latin typeface="Calibri" panose="020F0502020204030204" pitchFamily="34" charset="0"/>
                        <a:cs typeface="Calibri" panose="020F0502020204030204" pitchFamily="34" charset="0"/>
                      </a:endParaRPr>
                    </a:p>
                  </a:txBody>
                  <a:tcPr anchor="ctr"/>
                </a:tc>
                <a:tc>
                  <a:txBody>
                    <a:bodyPr/>
                    <a:lstStyle/>
                    <a:p>
                      <a:r>
                        <a:rPr lang="en-US" sz="1400" dirty="0">
                          <a:latin typeface="Calibri" panose="020F0502020204030204" pitchFamily="34" charset="0"/>
                          <a:cs typeface="Calibri" panose="020F0502020204030204" pitchFamily="34" charset="0"/>
                        </a:rPr>
                        <a:t>Autoregressive Integrated Moving Averages (ARIMA)</a:t>
                      </a:r>
                      <a:endParaRPr lang="en-IN" sz="1400" dirty="0">
                        <a:latin typeface="Calibri" panose="020F0502020204030204" pitchFamily="34" charset="0"/>
                        <a:cs typeface="Calibri" panose="020F0502020204030204" pitchFamily="34" charset="0"/>
                      </a:endParaRPr>
                    </a:p>
                  </a:txBody>
                  <a:tcPr anchor="ctr"/>
                </a:tc>
                <a:tc>
                  <a:txBody>
                    <a:bodyPr/>
                    <a:lstStyle/>
                    <a:p>
                      <a:pPr algn="ctr"/>
                      <a:r>
                        <a:rPr lang="en-IN" sz="1400" dirty="0">
                          <a:solidFill>
                            <a:srgbClr val="FF0000"/>
                          </a:solidFill>
                          <a:latin typeface="Calibri" panose="020F0502020204030204" pitchFamily="34" charset="0"/>
                          <a:cs typeface="Calibri" panose="020F0502020204030204" pitchFamily="34" charset="0"/>
                        </a:rPr>
                        <a:t>44.80</a:t>
                      </a:r>
                    </a:p>
                  </a:txBody>
                  <a:tcPr anchor="ctr"/>
                </a:tc>
                <a:extLst>
                  <a:ext uri="{0D108BD9-81ED-4DB2-BD59-A6C34878D82A}">
                    <a16:rowId xmlns:a16="http://schemas.microsoft.com/office/drawing/2014/main" val="3424661755"/>
                  </a:ext>
                </a:extLst>
              </a:tr>
              <a:tr h="320811">
                <a:tc>
                  <a:txBody>
                    <a:bodyPr/>
                    <a:lstStyle/>
                    <a:p>
                      <a:pPr algn="ctr"/>
                      <a:r>
                        <a:rPr lang="en-US" sz="1400" dirty="0">
                          <a:latin typeface="Calibri" panose="020F0502020204030204" pitchFamily="34" charset="0"/>
                          <a:cs typeface="Calibri" panose="020F0502020204030204" pitchFamily="34" charset="0"/>
                        </a:rPr>
                        <a:t>8</a:t>
                      </a:r>
                      <a:endParaRPr lang="en-IN" sz="1400" dirty="0">
                        <a:latin typeface="Calibri" panose="020F0502020204030204" pitchFamily="34" charset="0"/>
                        <a:cs typeface="Calibri" panose="020F0502020204030204" pitchFamily="34" charset="0"/>
                      </a:endParaRPr>
                    </a:p>
                  </a:txBody>
                  <a:tcPr anchor="ctr"/>
                </a:tc>
                <a:tc>
                  <a:txBody>
                    <a:bodyPr/>
                    <a:lstStyle/>
                    <a:p>
                      <a:r>
                        <a:rPr lang="en-US" sz="1400" dirty="0">
                          <a:latin typeface="Calibri" panose="020F0502020204030204" pitchFamily="34" charset="0"/>
                          <a:cs typeface="Calibri" panose="020F0502020204030204" pitchFamily="34" charset="0"/>
                        </a:rPr>
                        <a:t>Seasonal Auto Regressive Integrated Moving Average (SARIMA)</a:t>
                      </a:r>
                      <a:endParaRPr lang="en-IN" sz="1400" dirty="0">
                        <a:latin typeface="Calibri" panose="020F0502020204030204" pitchFamily="34" charset="0"/>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schemeClr val="accent2"/>
                          </a:solidFill>
                          <a:effectLst/>
                          <a:latin typeface="Calibri" panose="020F0502020204030204" pitchFamily="34" charset="0"/>
                          <a:cs typeface="Calibri" panose="020F0502020204030204" pitchFamily="34" charset="0"/>
                        </a:rPr>
                        <a:t>28.63</a:t>
                      </a:r>
                    </a:p>
                  </a:txBody>
                  <a:tcPr anchor="ctr"/>
                </a:tc>
                <a:extLst>
                  <a:ext uri="{0D108BD9-81ED-4DB2-BD59-A6C34878D82A}">
                    <a16:rowId xmlns:a16="http://schemas.microsoft.com/office/drawing/2014/main" val="3537048838"/>
                  </a:ext>
                </a:extLst>
              </a:tr>
              <a:tr h="320811">
                <a:tc>
                  <a:txBody>
                    <a:bodyPr/>
                    <a:lstStyle/>
                    <a:p>
                      <a:pPr algn="ctr"/>
                      <a:r>
                        <a:rPr lang="en-US" sz="1400" dirty="0">
                          <a:latin typeface="Calibri" panose="020F0502020204030204" pitchFamily="34" charset="0"/>
                          <a:cs typeface="Calibri" panose="020F0502020204030204" pitchFamily="34" charset="0"/>
                        </a:rPr>
                        <a:t>9</a:t>
                      </a:r>
                      <a:endParaRPr lang="en-IN" sz="1400" dirty="0">
                        <a:latin typeface="Calibri" panose="020F0502020204030204" pitchFamily="34" charset="0"/>
                        <a:cs typeface="Calibri" panose="020F0502020204030204" pitchFamily="34" charset="0"/>
                      </a:endParaRPr>
                    </a:p>
                  </a:txBody>
                  <a:tcPr anchor="ctr"/>
                </a:tc>
                <a:tc>
                  <a:txBody>
                    <a:bodyPr/>
                    <a:lstStyle/>
                    <a:p>
                      <a:r>
                        <a:rPr lang="en-US" sz="1400" dirty="0">
                          <a:latin typeface="Calibri" panose="020F0502020204030204" pitchFamily="34" charset="0"/>
                          <a:cs typeface="Calibri" panose="020F0502020204030204" pitchFamily="34" charset="0"/>
                        </a:rPr>
                        <a:t>Sequence Classification with LSTM Recurrent Neural Networks</a:t>
                      </a:r>
                      <a:endParaRPr lang="en-IN" sz="1400" dirty="0">
                        <a:latin typeface="Calibri" panose="020F0502020204030204" pitchFamily="34" charset="0"/>
                        <a:cs typeface="Calibri" panose="020F0502020204030204" pitchFamily="34" charset="0"/>
                      </a:endParaRPr>
                    </a:p>
                  </a:txBody>
                  <a:tcPr anchor="ctr"/>
                </a:tc>
                <a:tc>
                  <a:txBody>
                    <a:bodyPr/>
                    <a:lstStyle/>
                    <a:p>
                      <a:pPr algn="ctr"/>
                      <a:r>
                        <a:rPr lang="en-IN" sz="1400" b="1" dirty="0">
                          <a:solidFill>
                            <a:srgbClr val="00B050"/>
                          </a:solidFill>
                          <a:latin typeface="Calibri" panose="020F0502020204030204" pitchFamily="34" charset="0"/>
                          <a:cs typeface="Calibri" panose="020F0502020204030204" pitchFamily="34" charset="0"/>
                        </a:rPr>
                        <a:t>8.20</a:t>
                      </a:r>
                    </a:p>
                  </a:txBody>
                  <a:tcPr anchor="ctr"/>
                </a:tc>
                <a:extLst>
                  <a:ext uri="{0D108BD9-81ED-4DB2-BD59-A6C34878D82A}">
                    <a16:rowId xmlns:a16="http://schemas.microsoft.com/office/drawing/2014/main" val="3771841490"/>
                  </a:ext>
                </a:extLst>
              </a:tr>
            </a:tbl>
          </a:graphicData>
        </a:graphic>
      </p:graphicFrame>
    </p:spTree>
    <p:extLst>
      <p:ext uri="{BB962C8B-B14F-4D97-AF65-F5344CB8AC3E}">
        <p14:creationId xmlns:p14="http://schemas.microsoft.com/office/powerpoint/2010/main" val="2378971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672A8F-6D80-63B2-F7C5-7E699FC588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C4E5BC-D0D3-AE95-8B4A-CCDB965F408D}"/>
              </a:ext>
            </a:extLst>
          </p:cNvPr>
          <p:cNvSpPr>
            <a:spLocks noGrp="1"/>
          </p:cNvSpPr>
          <p:nvPr>
            <p:ph type="title"/>
          </p:nvPr>
        </p:nvSpPr>
        <p:spPr>
          <a:xfrm>
            <a:off x="517592" y="110711"/>
            <a:ext cx="10515600" cy="707559"/>
          </a:xfrm>
        </p:spPr>
        <p:txBody>
          <a:bodyPr>
            <a:normAutofit/>
          </a:bodyPr>
          <a:lstStyle/>
          <a:p>
            <a:r>
              <a:rPr lang="en-US" sz="3200" dirty="0">
                <a:latin typeface="Calibri" panose="020F0502020204030204" pitchFamily="34" charset="0"/>
                <a:cs typeface="Calibri" panose="020F0502020204030204" pitchFamily="34" charset="0"/>
              </a:rPr>
              <a:t>Step-3: Forecasting with best model</a:t>
            </a:r>
            <a:endParaRPr lang="en-IN" sz="3200" dirty="0">
              <a:latin typeface="Calibri" panose="020F0502020204030204" pitchFamily="34" charset="0"/>
              <a:cs typeface="Calibri" panose="020F0502020204030204" pitchFamily="34" charset="0"/>
            </a:endParaRPr>
          </a:p>
        </p:txBody>
      </p:sp>
      <p:cxnSp>
        <p:nvCxnSpPr>
          <p:cNvPr id="9" name="Straight Connector 8">
            <a:extLst>
              <a:ext uri="{FF2B5EF4-FFF2-40B4-BE49-F238E27FC236}">
                <a16:creationId xmlns:a16="http://schemas.microsoft.com/office/drawing/2014/main" id="{7E15CDE7-3D2D-6980-0CF3-9D55B6F5137C}"/>
              </a:ext>
            </a:extLst>
          </p:cNvPr>
          <p:cNvCxnSpPr>
            <a:cxnSpLocks/>
          </p:cNvCxnSpPr>
          <p:nvPr/>
        </p:nvCxnSpPr>
        <p:spPr>
          <a:xfrm>
            <a:off x="536646" y="818270"/>
            <a:ext cx="11137762"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16" name="Table 15">
            <a:extLst>
              <a:ext uri="{FF2B5EF4-FFF2-40B4-BE49-F238E27FC236}">
                <a16:creationId xmlns:a16="http://schemas.microsoft.com/office/drawing/2014/main" id="{5D086A3F-8E81-23D7-1481-381A97FD014A}"/>
              </a:ext>
            </a:extLst>
          </p:cNvPr>
          <p:cNvGraphicFramePr>
            <a:graphicFrameLocks noGrp="1"/>
          </p:cNvGraphicFramePr>
          <p:nvPr>
            <p:extLst>
              <p:ext uri="{D42A27DB-BD31-4B8C-83A1-F6EECF244321}">
                <p14:modId xmlns:p14="http://schemas.microsoft.com/office/powerpoint/2010/main" val="1965742102"/>
              </p:ext>
            </p:extLst>
          </p:nvPr>
        </p:nvGraphicFramePr>
        <p:xfrm>
          <a:off x="536646" y="932408"/>
          <a:ext cx="11062319" cy="370840"/>
        </p:xfrm>
        <a:graphic>
          <a:graphicData uri="http://schemas.openxmlformats.org/drawingml/2006/table">
            <a:tbl>
              <a:tblPr firstRow="1" bandRow="1">
                <a:tableStyleId>{3B4B98B0-60AC-42C2-AFA5-B58CD77FA1E5}</a:tableStyleId>
              </a:tblPr>
              <a:tblGrid>
                <a:gridCol w="11062319">
                  <a:extLst>
                    <a:ext uri="{9D8B030D-6E8A-4147-A177-3AD203B41FA5}">
                      <a16:colId xmlns:a16="http://schemas.microsoft.com/office/drawing/2014/main" val="1014122578"/>
                    </a:ext>
                  </a:extLst>
                </a:gridCol>
              </a:tblGrid>
              <a:tr h="370840">
                <a:tc>
                  <a:txBody>
                    <a:bodyPr/>
                    <a:lstStyle/>
                    <a:p>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Forecast using LSTM Model</a:t>
                      </a:r>
                      <a:endParaRPr lang="en-IN" dirty="0"/>
                    </a:p>
                  </a:txBody>
                  <a:tcPr/>
                </a:tc>
                <a:extLst>
                  <a:ext uri="{0D108BD9-81ED-4DB2-BD59-A6C34878D82A}">
                    <a16:rowId xmlns:a16="http://schemas.microsoft.com/office/drawing/2014/main" val="2408311319"/>
                  </a:ext>
                </a:extLst>
              </a:tr>
            </a:tbl>
          </a:graphicData>
        </a:graphic>
      </p:graphicFrame>
      <p:sp>
        <p:nvSpPr>
          <p:cNvPr id="10" name="TextBox 9">
            <a:extLst>
              <a:ext uri="{FF2B5EF4-FFF2-40B4-BE49-F238E27FC236}">
                <a16:creationId xmlns:a16="http://schemas.microsoft.com/office/drawing/2014/main" id="{D5886A71-BDDD-1C9F-7EE0-8171FEED2C27}"/>
              </a:ext>
            </a:extLst>
          </p:cNvPr>
          <p:cNvSpPr txBox="1"/>
          <p:nvPr/>
        </p:nvSpPr>
        <p:spPr>
          <a:xfrm>
            <a:off x="673233" y="1417385"/>
            <a:ext cx="9181590" cy="312650"/>
          </a:xfrm>
          <a:prstGeom prst="rect">
            <a:avLst/>
          </a:prstGeom>
          <a:noFill/>
        </p:spPr>
        <p:txBody>
          <a:bodyPr wrap="square">
            <a:spAutoFit/>
          </a:bodyPr>
          <a:lstStyle/>
          <a:p>
            <a:pPr algn="just">
              <a:lnSpc>
                <a:spcPct val="107000"/>
              </a:lnSpc>
              <a:spcAft>
                <a:spcPts val="6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LTSM model was trained for complete dataset &amp; n</a:t>
            </a:r>
            <a:r>
              <a:rPr lang="en-US" sz="1400" kern="100" dirty="0">
                <a:latin typeface="Calibri" panose="020F0502020204030204" pitchFamily="34" charset="0"/>
                <a:ea typeface="Calibri" panose="020F0502020204030204" pitchFamily="34" charset="0"/>
                <a:cs typeface="Times New Roman" panose="02020603050405020304" pitchFamily="18" charset="0"/>
              </a:rPr>
              <a:t>ext 2.5 years forecast was generated  as below:</a:t>
            </a:r>
          </a:p>
        </p:txBody>
      </p:sp>
      <p:pic>
        <p:nvPicPr>
          <p:cNvPr id="10242" name="Picture 2">
            <a:extLst>
              <a:ext uri="{FF2B5EF4-FFF2-40B4-BE49-F238E27FC236}">
                <a16:creationId xmlns:a16="http://schemas.microsoft.com/office/drawing/2014/main" id="{CCF8742C-685A-A7EF-BE78-06B2CE6219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008" y="1802475"/>
            <a:ext cx="9454932" cy="486737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D722623C-33F3-761B-D585-FF978FB102B5}"/>
              </a:ext>
            </a:extLst>
          </p:cNvPr>
          <p:cNvGraphicFramePr>
            <a:graphicFrameLocks noGrp="1"/>
          </p:cNvGraphicFramePr>
          <p:nvPr>
            <p:extLst>
              <p:ext uri="{D42A27DB-BD31-4B8C-83A1-F6EECF244321}">
                <p14:modId xmlns:p14="http://schemas.microsoft.com/office/powerpoint/2010/main" val="2330000211"/>
              </p:ext>
            </p:extLst>
          </p:nvPr>
        </p:nvGraphicFramePr>
        <p:xfrm>
          <a:off x="10048672" y="1689313"/>
          <a:ext cx="1568208" cy="4867372"/>
        </p:xfrm>
        <a:graphic>
          <a:graphicData uri="http://schemas.openxmlformats.org/drawingml/2006/table">
            <a:tbl>
              <a:tblPr/>
              <a:tblGrid>
                <a:gridCol w="784104">
                  <a:extLst>
                    <a:ext uri="{9D8B030D-6E8A-4147-A177-3AD203B41FA5}">
                      <a16:colId xmlns:a16="http://schemas.microsoft.com/office/drawing/2014/main" val="1783382606"/>
                    </a:ext>
                  </a:extLst>
                </a:gridCol>
                <a:gridCol w="784104">
                  <a:extLst>
                    <a:ext uri="{9D8B030D-6E8A-4147-A177-3AD203B41FA5}">
                      <a16:colId xmlns:a16="http://schemas.microsoft.com/office/drawing/2014/main" val="2426079205"/>
                    </a:ext>
                  </a:extLst>
                </a:gridCol>
              </a:tblGrid>
              <a:tr h="140366">
                <a:tc>
                  <a:txBody>
                    <a:bodyPr/>
                    <a:lstStyle/>
                    <a:p>
                      <a:pPr algn="ctr"/>
                      <a:r>
                        <a:rPr lang="en-IN" sz="800" b="1">
                          <a:effectLst/>
                        </a:rPr>
                        <a:t>Date</a:t>
                      </a:r>
                    </a:p>
                  </a:txBody>
                  <a:tcPr marL="35091" marR="35091" marT="17546" marB="17546" anchor="ctr">
                    <a:lnL>
                      <a:noFill/>
                    </a:lnL>
                    <a:lnR>
                      <a:noFill/>
                    </a:lnR>
                    <a:lnT>
                      <a:noFill/>
                    </a:lnT>
                    <a:lnB>
                      <a:noFill/>
                    </a:lnB>
                    <a:solidFill>
                      <a:srgbClr val="FFFFFF"/>
                    </a:solidFill>
                  </a:tcPr>
                </a:tc>
                <a:tc>
                  <a:txBody>
                    <a:bodyPr/>
                    <a:lstStyle/>
                    <a:p>
                      <a:pPr algn="ctr"/>
                      <a:r>
                        <a:rPr lang="en-US" sz="800" b="1" dirty="0">
                          <a:effectLst/>
                        </a:rPr>
                        <a:t>Price</a:t>
                      </a:r>
                      <a:endParaRPr lang="en-IN" sz="800" b="1" dirty="0">
                        <a:effectLst/>
                      </a:endParaRPr>
                    </a:p>
                  </a:txBody>
                  <a:tcPr marL="35091" marR="35091" marT="17546" marB="17546" anchor="ctr">
                    <a:lnL>
                      <a:noFill/>
                    </a:lnL>
                    <a:lnR>
                      <a:noFill/>
                    </a:lnR>
                    <a:lnT>
                      <a:noFill/>
                    </a:lnT>
                    <a:lnB>
                      <a:noFill/>
                    </a:lnB>
                    <a:solidFill>
                      <a:srgbClr val="FFFFFF"/>
                    </a:solidFill>
                  </a:tcPr>
                </a:tc>
                <a:extLst>
                  <a:ext uri="{0D108BD9-81ED-4DB2-BD59-A6C34878D82A}">
                    <a16:rowId xmlns:a16="http://schemas.microsoft.com/office/drawing/2014/main" val="1522162158"/>
                  </a:ext>
                </a:extLst>
              </a:tr>
              <a:tr h="140366">
                <a:tc>
                  <a:txBody>
                    <a:bodyPr/>
                    <a:lstStyle/>
                    <a:p>
                      <a:pPr algn="ctr" fontAlgn="ctr"/>
                      <a:r>
                        <a:rPr lang="en-IN" sz="800" b="1" dirty="0">
                          <a:effectLst/>
                        </a:rPr>
                        <a:t>2023-03-31</a:t>
                      </a:r>
                    </a:p>
                  </a:txBody>
                  <a:tcPr marL="35091" marR="35091" marT="17546" marB="17546" anchor="ctr">
                    <a:lnL>
                      <a:noFill/>
                    </a:lnL>
                    <a:lnR>
                      <a:noFill/>
                    </a:lnR>
                    <a:lnT>
                      <a:noFill/>
                    </a:lnT>
                    <a:lnB>
                      <a:noFill/>
                    </a:lnB>
                    <a:solidFill>
                      <a:srgbClr val="FFFFFF"/>
                    </a:solidFill>
                  </a:tcPr>
                </a:tc>
                <a:tc>
                  <a:txBody>
                    <a:bodyPr/>
                    <a:lstStyle/>
                    <a:p>
                      <a:pPr algn="ctr"/>
                      <a:r>
                        <a:rPr lang="en-IN" sz="800">
                          <a:effectLst/>
                        </a:rPr>
                        <a:t>84.333895</a:t>
                      </a:r>
                    </a:p>
                  </a:txBody>
                  <a:tcPr marL="35091" marR="35091" marT="17546" marB="17546" anchor="ctr">
                    <a:lnL>
                      <a:noFill/>
                    </a:lnL>
                    <a:lnR>
                      <a:noFill/>
                    </a:lnR>
                    <a:lnT>
                      <a:noFill/>
                    </a:lnT>
                    <a:lnB>
                      <a:noFill/>
                    </a:lnB>
                    <a:solidFill>
                      <a:srgbClr val="FFFFFF"/>
                    </a:solidFill>
                  </a:tcPr>
                </a:tc>
                <a:extLst>
                  <a:ext uri="{0D108BD9-81ED-4DB2-BD59-A6C34878D82A}">
                    <a16:rowId xmlns:a16="http://schemas.microsoft.com/office/drawing/2014/main" val="2874833203"/>
                  </a:ext>
                </a:extLst>
              </a:tr>
              <a:tr h="140366">
                <a:tc>
                  <a:txBody>
                    <a:bodyPr/>
                    <a:lstStyle/>
                    <a:p>
                      <a:pPr algn="ctr" fontAlgn="ctr"/>
                      <a:r>
                        <a:rPr lang="en-IN" sz="800" b="1" dirty="0">
                          <a:effectLst/>
                        </a:rPr>
                        <a:t>2023-04-30</a:t>
                      </a:r>
                    </a:p>
                  </a:txBody>
                  <a:tcPr marL="35091" marR="35091" marT="17546" marB="17546" anchor="ctr">
                    <a:lnL>
                      <a:noFill/>
                    </a:lnL>
                    <a:lnR>
                      <a:noFill/>
                    </a:lnR>
                    <a:lnT>
                      <a:noFill/>
                    </a:lnT>
                    <a:lnB>
                      <a:noFill/>
                    </a:lnB>
                    <a:solidFill>
                      <a:srgbClr val="FFFFFF"/>
                    </a:solidFill>
                  </a:tcPr>
                </a:tc>
                <a:tc>
                  <a:txBody>
                    <a:bodyPr/>
                    <a:lstStyle/>
                    <a:p>
                      <a:pPr algn="ctr"/>
                      <a:r>
                        <a:rPr lang="en-IN" sz="800">
                          <a:effectLst/>
                        </a:rPr>
                        <a:t>86.028581</a:t>
                      </a:r>
                    </a:p>
                  </a:txBody>
                  <a:tcPr marL="35091" marR="35091" marT="17546" marB="17546" anchor="ctr">
                    <a:lnL>
                      <a:noFill/>
                    </a:lnL>
                    <a:lnR>
                      <a:noFill/>
                    </a:lnR>
                    <a:lnT>
                      <a:noFill/>
                    </a:lnT>
                    <a:lnB>
                      <a:noFill/>
                    </a:lnB>
                    <a:solidFill>
                      <a:srgbClr val="FFFFFF"/>
                    </a:solidFill>
                  </a:tcPr>
                </a:tc>
                <a:extLst>
                  <a:ext uri="{0D108BD9-81ED-4DB2-BD59-A6C34878D82A}">
                    <a16:rowId xmlns:a16="http://schemas.microsoft.com/office/drawing/2014/main" val="1827447189"/>
                  </a:ext>
                </a:extLst>
              </a:tr>
              <a:tr h="140366">
                <a:tc>
                  <a:txBody>
                    <a:bodyPr/>
                    <a:lstStyle/>
                    <a:p>
                      <a:pPr algn="ctr" fontAlgn="ctr"/>
                      <a:r>
                        <a:rPr lang="en-IN" sz="800" b="1">
                          <a:effectLst/>
                        </a:rPr>
                        <a:t>2023-05-31</a:t>
                      </a:r>
                    </a:p>
                  </a:txBody>
                  <a:tcPr marL="35091" marR="35091" marT="17546" marB="17546" anchor="ctr">
                    <a:lnL>
                      <a:noFill/>
                    </a:lnL>
                    <a:lnR>
                      <a:noFill/>
                    </a:lnR>
                    <a:lnT>
                      <a:noFill/>
                    </a:lnT>
                    <a:lnB>
                      <a:noFill/>
                    </a:lnB>
                    <a:solidFill>
                      <a:srgbClr val="FFFFFF"/>
                    </a:solidFill>
                  </a:tcPr>
                </a:tc>
                <a:tc>
                  <a:txBody>
                    <a:bodyPr/>
                    <a:lstStyle/>
                    <a:p>
                      <a:pPr algn="ctr"/>
                      <a:r>
                        <a:rPr lang="en-IN" sz="800">
                          <a:effectLst/>
                        </a:rPr>
                        <a:t>87.682797</a:t>
                      </a:r>
                    </a:p>
                  </a:txBody>
                  <a:tcPr marL="35091" marR="35091" marT="17546" marB="17546" anchor="ctr">
                    <a:lnL>
                      <a:noFill/>
                    </a:lnL>
                    <a:lnR>
                      <a:noFill/>
                    </a:lnR>
                    <a:lnT>
                      <a:noFill/>
                    </a:lnT>
                    <a:lnB>
                      <a:noFill/>
                    </a:lnB>
                    <a:solidFill>
                      <a:srgbClr val="FFFFFF"/>
                    </a:solidFill>
                  </a:tcPr>
                </a:tc>
                <a:extLst>
                  <a:ext uri="{0D108BD9-81ED-4DB2-BD59-A6C34878D82A}">
                    <a16:rowId xmlns:a16="http://schemas.microsoft.com/office/drawing/2014/main" val="530146620"/>
                  </a:ext>
                </a:extLst>
              </a:tr>
              <a:tr h="140366">
                <a:tc>
                  <a:txBody>
                    <a:bodyPr/>
                    <a:lstStyle/>
                    <a:p>
                      <a:pPr algn="ctr" fontAlgn="ctr"/>
                      <a:r>
                        <a:rPr lang="en-IN" sz="800" b="1" dirty="0">
                          <a:effectLst/>
                        </a:rPr>
                        <a:t>2023-06-30</a:t>
                      </a:r>
                    </a:p>
                  </a:txBody>
                  <a:tcPr marL="35091" marR="35091" marT="17546" marB="17546" anchor="ctr">
                    <a:lnL>
                      <a:noFill/>
                    </a:lnL>
                    <a:lnR>
                      <a:noFill/>
                    </a:lnR>
                    <a:lnT>
                      <a:noFill/>
                    </a:lnT>
                    <a:lnB>
                      <a:noFill/>
                    </a:lnB>
                    <a:solidFill>
                      <a:srgbClr val="FFFFFF"/>
                    </a:solidFill>
                  </a:tcPr>
                </a:tc>
                <a:tc>
                  <a:txBody>
                    <a:bodyPr/>
                    <a:lstStyle/>
                    <a:p>
                      <a:pPr algn="ctr"/>
                      <a:r>
                        <a:rPr lang="en-IN" sz="800">
                          <a:effectLst/>
                        </a:rPr>
                        <a:t>89.287414</a:t>
                      </a:r>
                    </a:p>
                  </a:txBody>
                  <a:tcPr marL="35091" marR="35091" marT="17546" marB="17546" anchor="ctr">
                    <a:lnL>
                      <a:noFill/>
                    </a:lnL>
                    <a:lnR>
                      <a:noFill/>
                    </a:lnR>
                    <a:lnT>
                      <a:noFill/>
                    </a:lnT>
                    <a:lnB>
                      <a:noFill/>
                    </a:lnB>
                    <a:solidFill>
                      <a:srgbClr val="FFFFFF"/>
                    </a:solidFill>
                  </a:tcPr>
                </a:tc>
                <a:extLst>
                  <a:ext uri="{0D108BD9-81ED-4DB2-BD59-A6C34878D82A}">
                    <a16:rowId xmlns:a16="http://schemas.microsoft.com/office/drawing/2014/main" val="3628275567"/>
                  </a:ext>
                </a:extLst>
              </a:tr>
              <a:tr h="140366">
                <a:tc>
                  <a:txBody>
                    <a:bodyPr/>
                    <a:lstStyle/>
                    <a:p>
                      <a:pPr algn="ctr" fontAlgn="ctr"/>
                      <a:r>
                        <a:rPr lang="en-IN" sz="800" b="1" dirty="0">
                          <a:effectLst/>
                        </a:rPr>
                        <a:t>2023-07-31</a:t>
                      </a:r>
                    </a:p>
                  </a:txBody>
                  <a:tcPr marL="35091" marR="35091" marT="17546" marB="17546" anchor="ctr">
                    <a:lnL>
                      <a:noFill/>
                    </a:lnL>
                    <a:lnR>
                      <a:noFill/>
                    </a:lnR>
                    <a:lnT>
                      <a:noFill/>
                    </a:lnT>
                    <a:lnB>
                      <a:noFill/>
                    </a:lnB>
                    <a:solidFill>
                      <a:srgbClr val="FFFFFF"/>
                    </a:solidFill>
                  </a:tcPr>
                </a:tc>
                <a:tc>
                  <a:txBody>
                    <a:bodyPr/>
                    <a:lstStyle/>
                    <a:p>
                      <a:pPr algn="ctr"/>
                      <a:r>
                        <a:rPr lang="en-IN" sz="800" dirty="0">
                          <a:effectLst/>
                        </a:rPr>
                        <a:t>90.834186</a:t>
                      </a:r>
                    </a:p>
                  </a:txBody>
                  <a:tcPr marL="35091" marR="35091" marT="17546" marB="17546" anchor="ctr">
                    <a:lnL>
                      <a:noFill/>
                    </a:lnL>
                    <a:lnR>
                      <a:noFill/>
                    </a:lnR>
                    <a:lnT>
                      <a:noFill/>
                    </a:lnT>
                    <a:lnB>
                      <a:noFill/>
                    </a:lnB>
                    <a:solidFill>
                      <a:srgbClr val="FFFFFF"/>
                    </a:solidFill>
                  </a:tcPr>
                </a:tc>
                <a:extLst>
                  <a:ext uri="{0D108BD9-81ED-4DB2-BD59-A6C34878D82A}">
                    <a16:rowId xmlns:a16="http://schemas.microsoft.com/office/drawing/2014/main" val="3210779988"/>
                  </a:ext>
                </a:extLst>
              </a:tr>
              <a:tr h="140366">
                <a:tc>
                  <a:txBody>
                    <a:bodyPr/>
                    <a:lstStyle/>
                    <a:p>
                      <a:pPr algn="ctr" fontAlgn="ctr"/>
                      <a:r>
                        <a:rPr lang="en-IN" sz="800" b="1">
                          <a:effectLst/>
                        </a:rPr>
                        <a:t>2023-08-31</a:t>
                      </a:r>
                    </a:p>
                  </a:txBody>
                  <a:tcPr marL="35091" marR="35091" marT="17546" marB="17546" anchor="ctr">
                    <a:lnL>
                      <a:noFill/>
                    </a:lnL>
                    <a:lnR>
                      <a:noFill/>
                    </a:lnR>
                    <a:lnT>
                      <a:noFill/>
                    </a:lnT>
                    <a:lnB>
                      <a:noFill/>
                    </a:lnB>
                    <a:solidFill>
                      <a:srgbClr val="FFFFFF"/>
                    </a:solidFill>
                  </a:tcPr>
                </a:tc>
                <a:tc>
                  <a:txBody>
                    <a:bodyPr/>
                    <a:lstStyle/>
                    <a:p>
                      <a:pPr algn="ctr"/>
                      <a:r>
                        <a:rPr lang="en-IN" sz="800" dirty="0">
                          <a:effectLst/>
                        </a:rPr>
                        <a:t>92.315911</a:t>
                      </a:r>
                    </a:p>
                  </a:txBody>
                  <a:tcPr marL="35091" marR="35091" marT="17546" marB="17546" anchor="ctr">
                    <a:lnL>
                      <a:noFill/>
                    </a:lnL>
                    <a:lnR>
                      <a:noFill/>
                    </a:lnR>
                    <a:lnT>
                      <a:noFill/>
                    </a:lnT>
                    <a:lnB>
                      <a:noFill/>
                    </a:lnB>
                    <a:solidFill>
                      <a:srgbClr val="FFFFFF"/>
                    </a:solidFill>
                  </a:tcPr>
                </a:tc>
                <a:extLst>
                  <a:ext uri="{0D108BD9-81ED-4DB2-BD59-A6C34878D82A}">
                    <a16:rowId xmlns:a16="http://schemas.microsoft.com/office/drawing/2014/main" val="2908976184"/>
                  </a:ext>
                </a:extLst>
              </a:tr>
              <a:tr h="140366">
                <a:tc>
                  <a:txBody>
                    <a:bodyPr/>
                    <a:lstStyle/>
                    <a:p>
                      <a:pPr algn="ctr" fontAlgn="ctr"/>
                      <a:r>
                        <a:rPr lang="en-IN" sz="800" b="1">
                          <a:effectLst/>
                        </a:rPr>
                        <a:t>2023-09-30</a:t>
                      </a:r>
                    </a:p>
                  </a:txBody>
                  <a:tcPr marL="35091" marR="35091" marT="17546" marB="17546" anchor="ctr">
                    <a:lnL>
                      <a:noFill/>
                    </a:lnL>
                    <a:lnR>
                      <a:noFill/>
                    </a:lnR>
                    <a:lnT>
                      <a:noFill/>
                    </a:lnT>
                    <a:lnB>
                      <a:noFill/>
                    </a:lnB>
                    <a:solidFill>
                      <a:srgbClr val="FFFFFF"/>
                    </a:solidFill>
                  </a:tcPr>
                </a:tc>
                <a:tc>
                  <a:txBody>
                    <a:bodyPr/>
                    <a:lstStyle/>
                    <a:p>
                      <a:pPr algn="ctr"/>
                      <a:r>
                        <a:rPr lang="en-IN" sz="800">
                          <a:effectLst/>
                        </a:rPr>
                        <a:t>93.726649</a:t>
                      </a:r>
                    </a:p>
                  </a:txBody>
                  <a:tcPr marL="35091" marR="35091" marT="17546" marB="17546" anchor="ctr">
                    <a:lnL>
                      <a:noFill/>
                    </a:lnL>
                    <a:lnR>
                      <a:noFill/>
                    </a:lnR>
                    <a:lnT>
                      <a:noFill/>
                    </a:lnT>
                    <a:lnB>
                      <a:noFill/>
                    </a:lnB>
                    <a:solidFill>
                      <a:srgbClr val="FFFFFF"/>
                    </a:solidFill>
                  </a:tcPr>
                </a:tc>
                <a:extLst>
                  <a:ext uri="{0D108BD9-81ED-4DB2-BD59-A6C34878D82A}">
                    <a16:rowId xmlns:a16="http://schemas.microsoft.com/office/drawing/2014/main" val="2470131785"/>
                  </a:ext>
                </a:extLst>
              </a:tr>
              <a:tr h="140366">
                <a:tc>
                  <a:txBody>
                    <a:bodyPr/>
                    <a:lstStyle/>
                    <a:p>
                      <a:pPr algn="ctr" fontAlgn="ctr"/>
                      <a:r>
                        <a:rPr lang="en-IN" sz="800" b="1" dirty="0">
                          <a:effectLst/>
                        </a:rPr>
                        <a:t>2023-10-31</a:t>
                      </a:r>
                    </a:p>
                  </a:txBody>
                  <a:tcPr marL="35091" marR="35091" marT="17546" marB="17546" anchor="ctr">
                    <a:lnL>
                      <a:noFill/>
                    </a:lnL>
                    <a:lnR>
                      <a:noFill/>
                    </a:lnR>
                    <a:lnT>
                      <a:noFill/>
                    </a:lnT>
                    <a:lnB>
                      <a:noFill/>
                    </a:lnB>
                    <a:solidFill>
                      <a:srgbClr val="FFFFFF"/>
                    </a:solidFill>
                  </a:tcPr>
                </a:tc>
                <a:tc>
                  <a:txBody>
                    <a:bodyPr/>
                    <a:lstStyle/>
                    <a:p>
                      <a:pPr algn="ctr"/>
                      <a:r>
                        <a:rPr lang="en-IN" sz="800">
                          <a:effectLst/>
                        </a:rPr>
                        <a:t>95.061756</a:t>
                      </a:r>
                    </a:p>
                  </a:txBody>
                  <a:tcPr marL="35091" marR="35091" marT="17546" marB="17546" anchor="ctr">
                    <a:lnL>
                      <a:noFill/>
                    </a:lnL>
                    <a:lnR>
                      <a:noFill/>
                    </a:lnR>
                    <a:lnT>
                      <a:noFill/>
                    </a:lnT>
                    <a:lnB>
                      <a:noFill/>
                    </a:lnB>
                    <a:solidFill>
                      <a:srgbClr val="FFFFFF"/>
                    </a:solidFill>
                  </a:tcPr>
                </a:tc>
                <a:extLst>
                  <a:ext uri="{0D108BD9-81ED-4DB2-BD59-A6C34878D82A}">
                    <a16:rowId xmlns:a16="http://schemas.microsoft.com/office/drawing/2014/main" val="1157712022"/>
                  </a:ext>
                </a:extLst>
              </a:tr>
              <a:tr h="140366">
                <a:tc>
                  <a:txBody>
                    <a:bodyPr/>
                    <a:lstStyle/>
                    <a:p>
                      <a:pPr algn="ctr" fontAlgn="ctr"/>
                      <a:r>
                        <a:rPr lang="en-IN" sz="800" b="1" dirty="0">
                          <a:effectLst/>
                        </a:rPr>
                        <a:t>2023-11-30</a:t>
                      </a:r>
                    </a:p>
                  </a:txBody>
                  <a:tcPr marL="35091" marR="35091" marT="17546" marB="17546" anchor="ctr">
                    <a:lnL>
                      <a:noFill/>
                    </a:lnL>
                    <a:lnR>
                      <a:noFill/>
                    </a:lnR>
                    <a:lnT>
                      <a:noFill/>
                    </a:lnT>
                    <a:lnB>
                      <a:noFill/>
                    </a:lnB>
                    <a:solidFill>
                      <a:srgbClr val="FFFFFF"/>
                    </a:solidFill>
                  </a:tcPr>
                </a:tc>
                <a:tc>
                  <a:txBody>
                    <a:bodyPr/>
                    <a:lstStyle/>
                    <a:p>
                      <a:pPr algn="ctr"/>
                      <a:r>
                        <a:rPr lang="en-IN" sz="800" dirty="0">
                          <a:effectLst/>
                        </a:rPr>
                        <a:t>96.317950</a:t>
                      </a:r>
                    </a:p>
                  </a:txBody>
                  <a:tcPr marL="35091" marR="35091" marT="17546" marB="17546" anchor="ctr">
                    <a:lnL>
                      <a:noFill/>
                    </a:lnL>
                    <a:lnR>
                      <a:noFill/>
                    </a:lnR>
                    <a:lnT>
                      <a:noFill/>
                    </a:lnT>
                    <a:lnB>
                      <a:noFill/>
                    </a:lnB>
                    <a:solidFill>
                      <a:srgbClr val="FFFFFF"/>
                    </a:solidFill>
                  </a:tcPr>
                </a:tc>
                <a:extLst>
                  <a:ext uri="{0D108BD9-81ED-4DB2-BD59-A6C34878D82A}">
                    <a16:rowId xmlns:a16="http://schemas.microsoft.com/office/drawing/2014/main" val="963880294"/>
                  </a:ext>
                </a:extLst>
              </a:tr>
              <a:tr h="140366">
                <a:tc>
                  <a:txBody>
                    <a:bodyPr/>
                    <a:lstStyle/>
                    <a:p>
                      <a:pPr algn="ctr" fontAlgn="ctr"/>
                      <a:r>
                        <a:rPr lang="en-IN" sz="800" b="1">
                          <a:effectLst/>
                        </a:rPr>
                        <a:t>2023-12-31</a:t>
                      </a:r>
                    </a:p>
                  </a:txBody>
                  <a:tcPr marL="35091" marR="35091" marT="17546" marB="17546" anchor="ctr">
                    <a:lnL>
                      <a:noFill/>
                    </a:lnL>
                    <a:lnR>
                      <a:noFill/>
                    </a:lnR>
                    <a:lnT>
                      <a:noFill/>
                    </a:lnT>
                    <a:lnB>
                      <a:noFill/>
                    </a:lnB>
                    <a:solidFill>
                      <a:srgbClr val="FFFFFF"/>
                    </a:solidFill>
                  </a:tcPr>
                </a:tc>
                <a:tc>
                  <a:txBody>
                    <a:bodyPr/>
                    <a:lstStyle/>
                    <a:p>
                      <a:pPr algn="ctr"/>
                      <a:r>
                        <a:rPr lang="en-IN" sz="800">
                          <a:effectLst/>
                        </a:rPr>
                        <a:t>97.493327</a:t>
                      </a:r>
                    </a:p>
                  </a:txBody>
                  <a:tcPr marL="35091" marR="35091" marT="17546" marB="17546" anchor="ctr">
                    <a:lnL>
                      <a:noFill/>
                    </a:lnL>
                    <a:lnR>
                      <a:noFill/>
                    </a:lnR>
                    <a:lnT>
                      <a:noFill/>
                    </a:lnT>
                    <a:lnB>
                      <a:noFill/>
                    </a:lnB>
                    <a:solidFill>
                      <a:srgbClr val="FFFFFF"/>
                    </a:solidFill>
                  </a:tcPr>
                </a:tc>
                <a:extLst>
                  <a:ext uri="{0D108BD9-81ED-4DB2-BD59-A6C34878D82A}">
                    <a16:rowId xmlns:a16="http://schemas.microsoft.com/office/drawing/2014/main" val="2850479706"/>
                  </a:ext>
                </a:extLst>
              </a:tr>
              <a:tr h="140366">
                <a:tc>
                  <a:txBody>
                    <a:bodyPr/>
                    <a:lstStyle/>
                    <a:p>
                      <a:pPr algn="ctr" fontAlgn="ctr"/>
                      <a:r>
                        <a:rPr lang="en-IN" sz="800" b="1">
                          <a:effectLst/>
                        </a:rPr>
                        <a:t>2024-01-31</a:t>
                      </a:r>
                    </a:p>
                  </a:txBody>
                  <a:tcPr marL="35091" marR="35091" marT="17546" marB="17546" anchor="ctr">
                    <a:lnL>
                      <a:noFill/>
                    </a:lnL>
                    <a:lnR>
                      <a:noFill/>
                    </a:lnR>
                    <a:lnT>
                      <a:noFill/>
                    </a:lnT>
                    <a:lnB>
                      <a:noFill/>
                    </a:lnB>
                    <a:solidFill>
                      <a:srgbClr val="FFFFFF"/>
                    </a:solidFill>
                  </a:tcPr>
                </a:tc>
                <a:tc>
                  <a:txBody>
                    <a:bodyPr/>
                    <a:lstStyle/>
                    <a:p>
                      <a:pPr algn="ctr"/>
                      <a:r>
                        <a:rPr lang="en-IN" sz="800" dirty="0">
                          <a:effectLst/>
                        </a:rPr>
                        <a:t>98.587264</a:t>
                      </a:r>
                    </a:p>
                  </a:txBody>
                  <a:tcPr marL="35091" marR="35091" marT="17546" marB="17546" anchor="ctr">
                    <a:lnL>
                      <a:noFill/>
                    </a:lnL>
                    <a:lnR>
                      <a:noFill/>
                    </a:lnR>
                    <a:lnT>
                      <a:noFill/>
                    </a:lnT>
                    <a:lnB>
                      <a:noFill/>
                    </a:lnB>
                    <a:solidFill>
                      <a:srgbClr val="FFFFFF"/>
                    </a:solidFill>
                  </a:tcPr>
                </a:tc>
                <a:extLst>
                  <a:ext uri="{0D108BD9-81ED-4DB2-BD59-A6C34878D82A}">
                    <a16:rowId xmlns:a16="http://schemas.microsoft.com/office/drawing/2014/main" val="1855272112"/>
                  </a:ext>
                </a:extLst>
              </a:tr>
              <a:tr h="140366">
                <a:tc>
                  <a:txBody>
                    <a:bodyPr/>
                    <a:lstStyle/>
                    <a:p>
                      <a:pPr algn="ctr" fontAlgn="ctr"/>
                      <a:r>
                        <a:rPr lang="en-IN" sz="800" b="1" dirty="0">
                          <a:effectLst/>
                        </a:rPr>
                        <a:t>2024-02-29</a:t>
                      </a:r>
                    </a:p>
                  </a:txBody>
                  <a:tcPr marL="35091" marR="35091" marT="17546" marB="17546" anchor="ctr">
                    <a:lnL>
                      <a:noFill/>
                    </a:lnL>
                    <a:lnR>
                      <a:noFill/>
                    </a:lnR>
                    <a:lnT>
                      <a:noFill/>
                    </a:lnT>
                    <a:lnB>
                      <a:noFill/>
                    </a:lnB>
                    <a:solidFill>
                      <a:srgbClr val="FFFFFF"/>
                    </a:solidFill>
                  </a:tcPr>
                </a:tc>
                <a:tc>
                  <a:txBody>
                    <a:bodyPr/>
                    <a:lstStyle/>
                    <a:p>
                      <a:pPr algn="ctr"/>
                      <a:r>
                        <a:rPr lang="en-IN" sz="800" dirty="0">
                          <a:effectLst/>
                        </a:rPr>
                        <a:t>99.600274</a:t>
                      </a:r>
                    </a:p>
                  </a:txBody>
                  <a:tcPr marL="35091" marR="35091" marT="17546" marB="17546" anchor="ctr">
                    <a:lnL>
                      <a:noFill/>
                    </a:lnL>
                    <a:lnR>
                      <a:noFill/>
                    </a:lnR>
                    <a:lnT>
                      <a:noFill/>
                    </a:lnT>
                    <a:lnB>
                      <a:noFill/>
                    </a:lnB>
                    <a:solidFill>
                      <a:srgbClr val="FFFFFF"/>
                    </a:solidFill>
                  </a:tcPr>
                </a:tc>
                <a:extLst>
                  <a:ext uri="{0D108BD9-81ED-4DB2-BD59-A6C34878D82A}">
                    <a16:rowId xmlns:a16="http://schemas.microsoft.com/office/drawing/2014/main" val="750780888"/>
                  </a:ext>
                </a:extLst>
              </a:tr>
              <a:tr h="140366">
                <a:tc>
                  <a:txBody>
                    <a:bodyPr/>
                    <a:lstStyle/>
                    <a:p>
                      <a:pPr algn="ctr" fontAlgn="ctr"/>
                      <a:r>
                        <a:rPr lang="en-IN" sz="800" b="1">
                          <a:effectLst/>
                        </a:rPr>
                        <a:t>2024-03-31</a:t>
                      </a:r>
                    </a:p>
                  </a:txBody>
                  <a:tcPr marL="35091" marR="35091" marT="17546" marB="17546" anchor="ctr">
                    <a:lnL>
                      <a:noFill/>
                    </a:lnL>
                    <a:lnR>
                      <a:noFill/>
                    </a:lnR>
                    <a:lnT>
                      <a:noFill/>
                    </a:lnT>
                    <a:lnB>
                      <a:noFill/>
                    </a:lnB>
                    <a:solidFill>
                      <a:srgbClr val="FFFFFF"/>
                    </a:solidFill>
                  </a:tcPr>
                </a:tc>
                <a:tc>
                  <a:txBody>
                    <a:bodyPr/>
                    <a:lstStyle/>
                    <a:p>
                      <a:pPr algn="ctr"/>
                      <a:r>
                        <a:rPr lang="en-IN" sz="800" dirty="0">
                          <a:effectLst/>
                        </a:rPr>
                        <a:t>100.533910</a:t>
                      </a:r>
                    </a:p>
                  </a:txBody>
                  <a:tcPr marL="35091" marR="35091" marT="17546" marB="17546" anchor="ctr">
                    <a:lnL>
                      <a:noFill/>
                    </a:lnL>
                    <a:lnR>
                      <a:noFill/>
                    </a:lnR>
                    <a:lnT>
                      <a:noFill/>
                    </a:lnT>
                    <a:lnB>
                      <a:noFill/>
                    </a:lnB>
                    <a:solidFill>
                      <a:srgbClr val="FFFFFF"/>
                    </a:solidFill>
                  </a:tcPr>
                </a:tc>
                <a:extLst>
                  <a:ext uri="{0D108BD9-81ED-4DB2-BD59-A6C34878D82A}">
                    <a16:rowId xmlns:a16="http://schemas.microsoft.com/office/drawing/2014/main" val="1351234236"/>
                  </a:ext>
                </a:extLst>
              </a:tr>
              <a:tr h="140366">
                <a:tc>
                  <a:txBody>
                    <a:bodyPr/>
                    <a:lstStyle/>
                    <a:p>
                      <a:pPr algn="ctr" fontAlgn="ctr"/>
                      <a:r>
                        <a:rPr lang="en-IN" sz="800" b="1">
                          <a:effectLst/>
                        </a:rPr>
                        <a:t>2024-04-30</a:t>
                      </a:r>
                    </a:p>
                  </a:txBody>
                  <a:tcPr marL="35091" marR="35091" marT="17546" marB="17546" anchor="ctr">
                    <a:lnL>
                      <a:noFill/>
                    </a:lnL>
                    <a:lnR>
                      <a:noFill/>
                    </a:lnR>
                    <a:lnT>
                      <a:noFill/>
                    </a:lnT>
                    <a:lnB>
                      <a:noFill/>
                    </a:lnB>
                    <a:solidFill>
                      <a:srgbClr val="FFFFFF"/>
                    </a:solidFill>
                  </a:tcPr>
                </a:tc>
                <a:tc>
                  <a:txBody>
                    <a:bodyPr/>
                    <a:lstStyle/>
                    <a:p>
                      <a:pPr algn="ctr"/>
                      <a:r>
                        <a:rPr lang="en-IN" sz="800">
                          <a:effectLst/>
                        </a:rPr>
                        <a:t>101.390604</a:t>
                      </a:r>
                    </a:p>
                  </a:txBody>
                  <a:tcPr marL="35091" marR="35091" marT="17546" marB="17546" anchor="ctr">
                    <a:lnL>
                      <a:noFill/>
                    </a:lnL>
                    <a:lnR>
                      <a:noFill/>
                    </a:lnR>
                    <a:lnT>
                      <a:noFill/>
                    </a:lnT>
                    <a:lnB>
                      <a:noFill/>
                    </a:lnB>
                    <a:solidFill>
                      <a:srgbClr val="FFFFFF"/>
                    </a:solidFill>
                  </a:tcPr>
                </a:tc>
                <a:extLst>
                  <a:ext uri="{0D108BD9-81ED-4DB2-BD59-A6C34878D82A}">
                    <a16:rowId xmlns:a16="http://schemas.microsoft.com/office/drawing/2014/main" val="636368009"/>
                  </a:ext>
                </a:extLst>
              </a:tr>
              <a:tr h="140366">
                <a:tc>
                  <a:txBody>
                    <a:bodyPr/>
                    <a:lstStyle/>
                    <a:p>
                      <a:pPr algn="ctr" fontAlgn="ctr"/>
                      <a:r>
                        <a:rPr lang="en-IN" sz="800" b="1">
                          <a:effectLst/>
                        </a:rPr>
                        <a:t>2024-05-31</a:t>
                      </a:r>
                    </a:p>
                  </a:txBody>
                  <a:tcPr marL="35091" marR="35091" marT="17546" marB="17546" anchor="ctr">
                    <a:lnL>
                      <a:noFill/>
                    </a:lnL>
                    <a:lnR>
                      <a:noFill/>
                    </a:lnR>
                    <a:lnT>
                      <a:noFill/>
                    </a:lnT>
                    <a:lnB>
                      <a:noFill/>
                    </a:lnB>
                    <a:solidFill>
                      <a:srgbClr val="FFFFFF"/>
                    </a:solidFill>
                  </a:tcPr>
                </a:tc>
                <a:tc>
                  <a:txBody>
                    <a:bodyPr/>
                    <a:lstStyle/>
                    <a:p>
                      <a:pPr algn="ctr"/>
                      <a:r>
                        <a:rPr lang="en-IN" sz="800">
                          <a:effectLst/>
                        </a:rPr>
                        <a:t>102.173461</a:t>
                      </a:r>
                    </a:p>
                  </a:txBody>
                  <a:tcPr marL="35091" marR="35091" marT="17546" marB="17546" anchor="ctr">
                    <a:lnL>
                      <a:noFill/>
                    </a:lnL>
                    <a:lnR>
                      <a:noFill/>
                    </a:lnR>
                    <a:lnT>
                      <a:noFill/>
                    </a:lnT>
                    <a:lnB>
                      <a:noFill/>
                    </a:lnB>
                    <a:solidFill>
                      <a:srgbClr val="FFFFFF"/>
                    </a:solidFill>
                  </a:tcPr>
                </a:tc>
                <a:extLst>
                  <a:ext uri="{0D108BD9-81ED-4DB2-BD59-A6C34878D82A}">
                    <a16:rowId xmlns:a16="http://schemas.microsoft.com/office/drawing/2014/main" val="105887928"/>
                  </a:ext>
                </a:extLst>
              </a:tr>
              <a:tr h="140366">
                <a:tc>
                  <a:txBody>
                    <a:bodyPr/>
                    <a:lstStyle/>
                    <a:p>
                      <a:pPr algn="ctr" fontAlgn="ctr"/>
                      <a:r>
                        <a:rPr lang="en-IN" sz="800" b="1">
                          <a:effectLst/>
                        </a:rPr>
                        <a:t>2024-06-30</a:t>
                      </a:r>
                    </a:p>
                  </a:txBody>
                  <a:tcPr marL="35091" marR="35091" marT="17546" marB="17546" anchor="ctr">
                    <a:lnL>
                      <a:noFill/>
                    </a:lnL>
                    <a:lnR>
                      <a:noFill/>
                    </a:lnR>
                    <a:lnT>
                      <a:noFill/>
                    </a:lnT>
                    <a:lnB>
                      <a:noFill/>
                    </a:lnB>
                    <a:solidFill>
                      <a:srgbClr val="FFFFFF"/>
                    </a:solidFill>
                  </a:tcPr>
                </a:tc>
                <a:tc>
                  <a:txBody>
                    <a:bodyPr/>
                    <a:lstStyle/>
                    <a:p>
                      <a:pPr algn="ctr"/>
                      <a:r>
                        <a:rPr lang="en-IN" sz="800">
                          <a:effectLst/>
                        </a:rPr>
                        <a:t>102.886137</a:t>
                      </a:r>
                    </a:p>
                  </a:txBody>
                  <a:tcPr marL="35091" marR="35091" marT="17546" marB="17546" anchor="ctr">
                    <a:lnL>
                      <a:noFill/>
                    </a:lnL>
                    <a:lnR>
                      <a:noFill/>
                    </a:lnR>
                    <a:lnT>
                      <a:noFill/>
                    </a:lnT>
                    <a:lnB>
                      <a:noFill/>
                    </a:lnB>
                    <a:solidFill>
                      <a:srgbClr val="FFFFFF"/>
                    </a:solidFill>
                  </a:tcPr>
                </a:tc>
                <a:extLst>
                  <a:ext uri="{0D108BD9-81ED-4DB2-BD59-A6C34878D82A}">
                    <a16:rowId xmlns:a16="http://schemas.microsoft.com/office/drawing/2014/main" val="743784583"/>
                  </a:ext>
                </a:extLst>
              </a:tr>
              <a:tr h="140366">
                <a:tc>
                  <a:txBody>
                    <a:bodyPr/>
                    <a:lstStyle/>
                    <a:p>
                      <a:pPr algn="ctr" fontAlgn="ctr"/>
                      <a:r>
                        <a:rPr lang="en-IN" sz="800" b="1">
                          <a:effectLst/>
                        </a:rPr>
                        <a:t>2024-07-31</a:t>
                      </a:r>
                    </a:p>
                  </a:txBody>
                  <a:tcPr marL="35091" marR="35091" marT="17546" marB="17546" anchor="ctr">
                    <a:lnL>
                      <a:noFill/>
                    </a:lnL>
                    <a:lnR>
                      <a:noFill/>
                    </a:lnR>
                    <a:lnT>
                      <a:noFill/>
                    </a:lnT>
                    <a:lnB>
                      <a:noFill/>
                    </a:lnB>
                    <a:solidFill>
                      <a:srgbClr val="FFFFFF"/>
                    </a:solidFill>
                  </a:tcPr>
                </a:tc>
                <a:tc>
                  <a:txBody>
                    <a:bodyPr/>
                    <a:lstStyle/>
                    <a:p>
                      <a:pPr algn="ctr"/>
                      <a:r>
                        <a:rPr lang="en-IN" sz="800" dirty="0">
                          <a:effectLst/>
                        </a:rPr>
                        <a:t>103.532667</a:t>
                      </a:r>
                    </a:p>
                  </a:txBody>
                  <a:tcPr marL="35091" marR="35091" marT="17546" marB="17546" anchor="ctr">
                    <a:lnL>
                      <a:noFill/>
                    </a:lnL>
                    <a:lnR>
                      <a:noFill/>
                    </a:lnR>
                    <a:lnT>
                      <a:noFill/>
                    </a:lnT>
                    <a:lnB>
                      <a:noFill/>
                    </a:lnB>
                    <a:solidFill>
                      <a:srgbClr val="FFFFFF"/>
                    </a:solidFill>
                  </a:tcPr>
                </a:tc>
                <a:extLst>
                  <a:ext uri="{0D108BD9-81ED-4DB2-BD59-A6C34878D82A}">
                    <a16:rowId xmlns:a16="http://schemas.microsoft.com/office/drawing/2014/main" val="333478600"/>
                  </a:ext>
                </a:extLst>
              </a:tr>
              <a:tr h="140366">
                <a:tc>
                  <a:txBody>
                    <a:bodyPr/>
                    <a:lstStyle/>
                    <a:p>
                      <a:pPr algn="ctr" fontAlgn="ctr"/>
                      <a:r>
                        <a:rPr lang="en-IN" sz="800" b="1">
                          <a:effectLst/>
                        </a:rPr>
                        <a:t>2024-08-31</a:t>
                      </a:r>
                    </a:p>
                  </a:txBody>
                  <a:tcPr marL="35091" marR="35091" marT="17546" marB="17546" anchor="ctr">
                    <a:lnL>
                      <a:noFill/>
                    </a:lnL>
                    <a:lnR>
                      <a:noFill/>
                    </a:lnR>
                    <a:lnT>
                      <a:noFill/>
                    </a:lnT>
                    <a:lnB>
                      <a:noFill/>
                    </a:lnB>
                    <a:solidFill>
                      <a:srgbClr val="FFFFFF"/>
                    </a:solidFill>
                  </a:tcPr>
                </a:tc>
                <a:tc>
                  <a:txBody>
                    <a:bodyPr/>
                    <a:lstStyle/>
                    <a:p>
                      <a:pPr algn="ctr"/>
                      <a:r>
                        <a:rPr lang="en-IN" sz="800" dirty="0">
                          <a:effectLst/>
                        </a:rPr>
                        <a:t>104.117309</a:t>
                      </a:r>
                    </a:p>
                  </a:txBody>
                  <a:tcPr marL="35091" marR="35091" marT="17546" marB="17546" anchor="ctr">
                    <a:lnL>
                      <a:noFill/>
                    </a:lnL>
                    <a:lnR>
                      <a:noFill/>
                    </a:lnR>
                    <a:lnT>
                      <a:noFill/>
                    </a:lnT>
                    <a:lnB>
                      <a:noFill/>
                    </a:lnB>
                    <a:solidFill>
                      <a:srgbClr val="FFFFFF"/>
                    </a:solidFill>
                  </a:tcPr>
                </a:tc>
                <a:extLst>
                  <a:ext uri="{0D108BD9-81ED-4DB2-BD59-A6C34878D82A}">
                    <a16:rowId xmlns:a16="http://schemas.microsoft.com/office/drawing/2014/main" val="3516586548"/>
                  </a:ext>
                </a:extLst>
              </a:tr>
              <a:tr h="140366">
                <a:tc>
                  <a:txBody>
                    <a:bodyPr/>
                    <a:lstStyle/>
                    <a:p>
                      <a:pPr algn="ctr" fontAlgn="ctr"/>
                      <a:r>
                        <a:rPr lang="en-IN" sz="800" b="1">
                          <a:effectLst/>
                        </a:rPr>
                        <a:t>2024-09-30</a:t>
                      </a:r>
                    </a:p>
                  </a:txBody>
                  <a:tcPr marL="35091" marR="35091" marT="17546" marB="17546" anchor="ctr">
                    <a:lnL>
                      <a:noFill/>
                    </a:lnL>
                    <a:lnR>
                      <a:noFill/>
                    </a:lnR>
                    <a:lnT>
                      <a:noFill/>
                    </a:lnT>
                    <a:lnB>
                      <a:noFill/>
                    </a:lnB>
                    <a:solidFill>
                      <a:srgbClr val="FFFFFF"/>
                    </a:solidFill>
                  </a:tcPr>
                </a:tc>
                <a:tc>
                  <a:txBody>
                    <a:bodyPr/>
                    <a:lstStyle/>
                    <a:p>
                      <a:pPr algn="ctr"/>
                      <a:r>
                        <a:rPr lang="en-IN" sz="800">
                          <a:effectLst/>
                        </a:rPr>
                        <a:t>104.644456</a:t>
                      </a:r>
                    </a:p>
                  </a:txBody>
                  <a:tcPr marL="35091" marR="35091" marT="17546" marB="17546" anchor="ctr">
                    <a:lnL>
                      <a:noFill/>
                    </a:lnL>
                    <a:lnR>
                      <a:noFill/>
                    </a:lnR>
                    <a:lnT>
                      <a:noFill/>
                    </a:lnT>
                    <a:lnB>
                      <a:noFill/>
                    </a:lnB>
                    <a:solidFill>
                      <a:srgbClr val="FFFFFF"/>
                    </a:solidFill>
                  </a:tcPr>
                </a:tc>
                <a:extLst>
                  <a:ext uri="{0D108BD9-81ED-4DB2-BD59-A6C34878D82A}">
                    <a16:rowId xmlns:a16="http://schemas.microsoft.com/office/drawing/2014/main" val="137702538"/>
                  </a:ext>
                </a:extLst>
              </a:tr>
              <a:tr h="140366">
                <a:tc>
                  <a:txBody>
                    <a:bodyPr/>
                    <a:lstStyle/>
                    <a:p>
                      <a:pPr algn="ctr" fontAlgn="ctr"/>
                      <a:r>
                        <a:rPr lang="en-IN" sz="800" b="1">
                          <a:effectLst/>
                        </a:rPr>
                        <a:t>2024-10-31</a:t>
                      </a:r>
                    </a:p>
                  </a:txBody>
                  <a:tcPr marL="35091" marR="35091" marT="17546" marB="17546" anchor="ctr">
                    <a:lnL>
                      <a:noFill/>
                    </a:lnL>
                    <a:lnR>
                      <a:noFill/>
                    </a:lnR>
                    <a:lnT>
                      <a:noFill/>
                    </a:lnT>
                    <a:lnB>
                      <a:noFill/>
                    </a:lnB>
                    <a:solidFill>
                      <a:srgbClr val="FFFFFF"/>
                    </a:solidFill>
                  </a:tcPr>
                </a:tc>
                <a:tc>
                  <a:txBody>
                    <a:bodyPr/>
                    <a:lstStyle/>
                    <a:p>
                      <a:pPr algn="ctr"/>
                      <a:r>
                        <a:rPr lang="en-IN" sz="800" dirty="0">
                          <a:effectLst/>
                        </a:rPr>
                        <a:t>105.118496</a:t>
                      </a:r>
                    </a:p>
                  </a:txBody>
                  <a:tcPr marL="35091" marR="35091" marT="17546" marB="17546" anchor="ctr">
                    <a:lnL>
                      <a:noFill/>
                    </a:lnL>
                    <a:lnR>
                      <a:noFill/>
                    </a:lnR>
                    <a:lnT>
                      <a:noFill/>
                    </a:lnT>
                    <a:lnB>
                      <a:noFill/>
                    </a:lnB>
                    <a:solidFill>
                      <a:srgbClr val="FFFFFF"/>
                    </a:solidFill>
                  </a:tcPr>
                </a:tc>
                <a:extLst>
                  <a:ext uri="{0D108BD9-81ED-4DB2-BD59-A6C34878D82A}">
                    <a16:rowId xmlns:a16="http://schemas.microsoft.com/office/drawing/2014/main" val="4000187235"/>
                  </a:ext>
                </a:extLst>
              </a:tr>
              <a:tr h="140366">
                <a:tc>
                  <a:txBody>
                    <a:bodyPr/>
                    <a:lstStyle/>
                    <a:p>
                      <a:pPr algn="ctr" fontAlgn="ctr"/>
                      <a:r>
                        <a:rPr lang="en-IN" sz="800" b="1">
                          <a:effectLst/>
                        </a:rPr>
                        <a:t>2024-11-30</a:t>
                      </a:r>
                    </a:p>
                  </a:txBody>
                  <a:tcPr marL="35091" marR="35091" marT="17546" marB="17546" anchor="ctr">
                    <a:lnL>
                      <a:noFill/>
                    </a:lnL>
                    <a:lnR>
                      <a:noFill/>
                    </a:lnR>
                    <a:lnT>
                      <a:noFill/>
                    </a:lnT>
                    <a:lnB>
                      <a:noFill/>
                    </a:lnB>
                    <a:solidFill>
                      <a:srgbClr val="FFFFFF"/>
                    </a:solidFill>
                  </a:tcPr>
                </a:tc>
                <a:tc>
                  <a:txBody>
                    <a:bodyPr/>
                    <a:lstStyle/>
                    <a:p>
                      <a:pPr algn="ctr"/>
                      <a:r>
                        <a:rPr lang="en-IN" sz="800">
                          <a:effectLst/>
                        </a:rPr>
                        <a:t>105.543774</a:t>
                      </a:r>
                    </a:p>
                  </a:txBody>
                  <a:tcPr marL="35091" marR="35091" marT="17546" marB="17546" anchor="ctr">
                    <a:lnL>
                      <a:noFill/>
                    </a:lnL>
                    <a:lnR>
                      <a:noFill/>
                    </a:lnR>
                    <a:lnT>
                      <a:noFill/>
                    </a:lnT>
                    <a:lnB>
                      <a:noFill/>
                    </a:lnB>
                    <a:solidFill>
                      <a:srgbClr val="FFFFFF"/>
                    </a:solidFill>
                  </a:tcPr>
                </a:tc>
                <a:extLst>
                  <a:ext uri="{0D108BD9-81ED-4DB2-BD59-A6C34878D82A}">
                    <a16:rowId xmlns:a16="http://schemas.microsoft.com/office/drawing/2014/main" val="1557392828"/>
                  </a:ext>
                </a:extLst>
              </a:tr>
              <a:tr h="140366">
                <a:tc>
                  <a:txBody>
                    <a:bodyPr/>
                    <a:lstStyle/>
                    <a:p>
                      <a:pPr algn="ctr" fontAlgn="ctr"/>
                      <a:r>
                        <a:rPr lang="en-IN" sz="800" b="1">
                          <a:effectLst/>
                        </a:rPr>
                        <a:t>2024-12-31</a:t>
                      </a:r>
                    </a:p>
                  </a:txBody>
                  <a:tcPr marL="35091" marR="35091" marT="17546" marB="17546" anchor="ctr">
                    <a:lnL>
                      <a:noFill/>
                    </a:lnL>
                    <a:lnR>
                      <a:noFill/>
                    </a:lnR>
                    <a:lnT>
                      <a:noFill/>
                    </a:lnT>
                    <a:lnB>
                      <a:noFill/>
                    </a:lnB>
                    <a:solidFill>
                      <a:srgbClr val="FFFFFF"/>
                    </a:solidFill>
                  </a:tcPr>
                </a:tc>
                <a:tc>
                  <a:txBody>
                    <a:bodyPr/>
                    <a:lstStyle/>
                    <a:p>
                      <a:pPr algn="ctr"/>
                      <a:r>
                        <a:rPr lang="en-IN" sz="800" dirty="0">
                          <a:effectLst/>
                        </a:rPr>
                        <a:t>105.924486</a:t>
                      </a:r>
                    </a:p>
                  </a:txBody>
                  <a:tcPr marL="35091" marR="35091" marT="17546" marB="17546" anchor="ctr">
                    <a:lnL>
                      <a:noFill/>
                    </a:lnL>
                    <a:lnR>
                      <a:noFill/>
                    </a:lnR>
                    <a:lnT>
                      <a:noFill/>
                    </a:lnT>
                    <a:lnB>
                      <a:noFill/>
                    </a:lnB>
                    <a:solidFill>
                      <a:srgbClr val="FFFFFF"/>
                    </a:solidFill>
                  </a:tcPr>
                </a:tc>
                <a:extLst>
                  <a:ext uri="{0D108BD9-81ED-4DB2-BD59-A6C34878D82A}">
                    <a16:rowId xmlns:a16="http://schemas.microsoft.com/office/drawing/2014/main" val="757046110"/>
                  </a:ext>
                </a:extLst>
              </a:tr>
              <a:tr h="140366">
                <a:tc>
                  <a:txBody>
                    <a:bodyPr/>
                    <a:lstStyle/>
                    <a:p>
                      <a:pPr algn="ctr" fontAlgn="ctr"/>
                      <a:r>
                        <a:rPr lang="en-IN" sz="800" b="1">
                          <a:effectLst/>
                        </a:rPr>
                        <a:t>2025-01-31</a:t>
                      </a:r>
                    </a:p>
                  </a:txBody>
                  <a:tcPr marL="35091" marR="35091" marT="17546" marB="17546" anchor="ctr">
                    <a:lnL>
                      <a:noFill/>
                    </a:lnL>
                    <a:lnR>
                      <a:noFill/>
                    </a:lnR>
                    <a:lnT>
                      <a:noFill/>
                    </a:lnT>
                    <a:lnB>
                      <a:noFill/>
                    </a:lnB>
                    <a:solidFill>
                      <a:srgbClr val="FFFFFF"/>
                    </a:solidFill>
                  </a:tcPr>
                </a:tc>
                <a:tc>
                  <a:txBody>
                    <a:bodyPr/>
                    <a:lstStyle/>
                    <a:p>
                      <a:pPr algn="ctr"/>
                      <a:r>
                        <a:rPr lang="en-IN" sz="800" dirty="0">
                          <a:effectLst/>
                        </a:rPr>
                        <a:t>106.264639</a:t>
                      </a:r>
                    </a:p>
                  </a:txBody>
                  <a:tcPr marL="35091" marR="35091" marT="17546" marB="17546" anchor="ctr">
                    <a:lnL>
                      <a:noFill/>
                    </a:lnL>
                    <a:lnR>
                      <a:noFill/>
                    </a:lnR>
                    <a:lnT>
                      <a:noFill/>
                    </a:lnT>
                    <a:lnB>
                      <a:noFill/>
                    </a:lnB>
                    <a:solidFill>
                      <a:srgbClr val="FFFFFF"/>
                    </a:solidFill>
                  </a:tcPr>
                </a:tc>
                <a:extLst>
                  <a:ext uri="{0D108BD9-81ED-4DB2-BD59-A6C34878D82A}">
                    <a16:rowId xmlns:a16="http://schemas.microsoft.com/office/drawing/2014/main" val="1192394675"/>
                  </a:ext>
                </a:extLst>
              </a:tr>
              <a:tr h="140366">
                <a:tc>
                  <a:txBody>
                    <a:bodyPr/>
                    <a:lstStyle/>
                    <a:p>
                      <a:pPr algn="ctr" fontAlgn="ctr"/>
                      <a:r>
                        <a:rPr lang="en-IN" sz="800" b="1">
                          <a:effectLst/>
                        </a:rPr>
                        <a:t>2025-02-28</a:t>
                      </a:r>
                    </a:p>
                  </a:txBody>
                  <a:tcPr marL="35091" marR="35091" marT="17546" marB="17546" anchor="ctr">
                    <a:lnL>
                      <a:noFill/>
                    </a:lnL>
                    <a:lnR>
                      <a:noFill/>
                    </a:lnR>
                    <a:lnT>
                      <a:noFill/>
                    </a:lnT>
                    <a:lnB>
                      <a:noFill/>
                    </a:lnB>
                    <a:solidFill>
                      <a:srgbClr val="FFFFFF"/>
                    </a:solidFill>
                  </a:tcPr>
                </a:tc>
                <a:tc>
                  <a:txBody>
                    <a:bodyPr/>
                    <a:lstStyle/>
                    <a:p>
                      <a:pPr algn="ctr"/>
                      <a:r>
                        <a:rPr lang="en-IN" sz="800" dirty="0">
                          <a:effectLst/>
                        </a:rPr>
                        <a:t>106.568028</a:t>
                      </a:r>
                    </a:p>
                  </a:txBody>
                  <a:tcPr marL="35091" marR="35091" marT="17546" marB="17546" anchor="ctr">
                    <a:lnL>
                      <a:noFill/>
                    </a:lnL>
                    <a:lnR>
                      <a:noFill/>
                    </a:lnR>
                    <a:lnT>
                      <a:noFill/>
                    </a:lnT>
                    <a:lnB>
                      <a:noFill/>
                    </a:lnB>
                    <a:solidFill>
                      <a:srgbClr val="FFFFFF"/>
                    </a:solidFill>
                  </a:tcPr>
                </a:tc>
                <a:extLst>
                  <a:ext uri="{0D108BD9-81ED-4DB2-BD59-A6C34878D82A}">
                    <a16:rowId xmlns:a16="http://schemas.microsoft.com/office/drawing/2014/main" val="3665757672"/>
                  </a:ext>
                </a:extLst>
              </a:tr>
              <a:tr h="140366">
                <a:tc>
                  <a:txBody>
                    <a:bodyPr/>
                    <a:lstStyle/>
                    <a:p>
                      <a:pPr algn="ctr" fontAlgn="ctr"/>
                      <a:r>
                        <a:rPr lang="en-IN" sz="800" b="1">
                          <a:effectLst/>
                        </a:rPr>
                        <a:t>2025-03-31</a:t>
                      </a:r>
                    </a:p>
                  </a:txBody>
                  <a:tcPr marL="35091" marR="35091" marT="17546" marB="17546" anchor="ctr">
                    <a:lnL>
                      <a:noFill/>
                    </a:lnL>
                    <a:lnR>
                      <a:noFill/>
                    </a:lnR>
                    <a:lnT>
                      <a:noFill/>
                    </a:lnT>
                    <a:lnB>
                      <a:noFill/>
                    </a:lnB>
                    <a:solidFill>
                      <a:srgbClr val="FFFFFF"/>
                    </a:solidFill>
                  </a:tcPr>
                </a:tc>
                <a:tc>
                  <a:txBody>
                    <a:bodyPr/>
                    <a:lstStyle/>
                    <a:p>
                      <a:pPr algn="ctr"/>
                      <a:r>
                        <a:rPr lang="en-IN" sz="800" dirty="0">
                          <a:effectLst/>
                        </a:rPr>
                        <a:t>106.838197</a:t>
                      </a:r>
                    </a:p>
                  </a:txBody>
                  <a:tcPr marL="35091" marR="35091" marT="17546" marB="17546" anchor="ctr">
                    <a:lnL>
                      <a:noFill/>
                    </a:lnL>
                    <a:lnR>
                      <a:noFill/>
                    </a:lnR>
                    <a:lnT>
                      <a:noFill/>
                    </a:lnT>
                    <a:lnB>
                      <a:noFill/>
                    </a:lnB>
                    <a:solidFill>
                      <a:srgbClr val="FFFFFF"/>
                    </a:solidFill>
                  </a:tcPr>
                </a:tc>
                <a:extLst>
                  <a:ext uri="{0D108BD9-81ED-4DB2-BD59-A6C34878D82A}">
                    <a16:rowId xmlns:a16="http://schemas.microsoft.com/office/drawing/2014/main" val="3518416623"/>
                  </a:ext>
                </a:extLst>
              </a:tr>
              <a:tr h="140366">
                <a:tc>
                  <a:txBody>
                    <a:bodyPr/>
                    <a:lstStyle/>
                    <a:p>
                      <a:pPr algn="ctr" fontAlgn="ctr"/>
                      <a:r>
                        <a:rPr lang="en-IN" sz="800" b="1">
                          <a:effectLst/>
                        </a:rPr>
                        <a:t>2025-04-30</a:t>
                      </a:r>
                    </a:p>
                  </a:txBody>
                  <a:tcPr marL="35091" marR="35091" marT="17546" marB="17546" anchor="ctr">
                    <a:lnL>
                      <a:noFill/>
                    </a:lnL>
                    <a:lnR>
                      <a:noFill/>
                    </a:lnR>
                    <a:lnT>
                      <a:noFill/>
                    </a:lnT>
                    <a:lnB>
                      <a:noFill/>
                    </a:lnB>
                    <a:solidFill>
                      <a:srgbClr val="FFFFFF"/>
                    </a:solidFill>
                  </a:tcPr>
                </a:tc>
                <a:tc>
                  <a:txBody>
                    <a:bodyPr/>
                    <a:lstStyle/>
                    <a:p>
                      <a:pPr algn="ctr"/>
                      <a:r>
                        <a:rPr lang="en-IN" sz="800" dirty="0">
                          <a:effectLst/>
                        </a:rPr>
                        <a:t>107.078444</a:t>
                      </a:r>
                    </a:p>
                  </a:txBody>
                  <a:tcPr marL="35091" marR="35091" marT="17546" marB="17546" anchor="ctr">
                    <a:lnL>
                      <a:noFill/>
                    </a:lnL>
                    <a:lnR>
                      <a:noFill/>
                    </a:lnR>
                    <a:lnT>
                      <a:noFill/>
                    </a:lnT>
                    <a:lnB>
                      <a:noFill/>
                    </a:lnB>
                    <a:solidFill>
                      <a:srgbClr val="FFFFFF"/>
                    </a:solidFill>
                  </a:tcPr>
                </a:tc>
                <a:extLst>
                  <a:ext uri="{0D108BD9-81ED-4DB2-BD59-A6C34878D82A}">
                    <a16:rowId xmlns:a16="http://schemas.microsoft.com/office/drawing/2014/main" val="1027427830"/>
                  </a:ext>
                </a:extLst>
              </a:tr>
              <a:tr h="140366">
                <a:tc>
                  <a:txBody>
                    <a:bodyPr/>
                    <a:lstStyle/>
                    <a:p>
                      <a:pPr algn="ctr" fontAlgn="ctr"/>
                      <a:r>
                        <a:rPr lang="en-IN" sz="800" b="1">
                          <a:effectLst/>
                        </a:rPr>
                        <a:t>2025-05-31</a:t>
                      </a:r>
                    </a:p>
                  </a:txBody>
                  <a:tcPr marL="35091" marR="35091" marT="17546" marB="17546" anchor="ctr">
                    <a:lnL>
                      <a:noFill/>
                    </a:lnL>
                    <a:lnR>
                      <a:noFill/>
                    </a:lnR>
                    <a:lnT>
                      <a:noFill/>
                    </a:lnT>
                    <a:lnB>
                      <a:noFill/>
                    </a:lnB>
                    <a:solidFill>
                      <a:srgbClr val="FFFFFF"/>
                    </a:solidFill>
                  </a:tcPr>
                </a:tc>
                <a:tc>
                  <a:txBody>
                    <a:bodyPr/>
                    <a:lstStyle/>
                    <a:p>
                      <a:pPr algn="ctr"/>
                      <a:r>
                        <a:rPr lang="en-IN" sz="800" dirty="0">
                          <a:effectLst/>
                        </a:rPr>
                        <a:t>107.291823</a:t>
                      </a:r>
                    </a:p>
                  </a:txBody>
                  <a:tcPr marL="35091" marR="35091" marT="17546" marB="17546" anchor="ctr">
                    <a:lnL>
                      <a:noFill/>
                    </a:lnL>
                    <a:lnR>
                      <a:noFill/>
                    </a:lnR>
                    <a:lnT>
                      <a:noFill/>
                    </a:lnT>
                    <a:lnB>
                      <a:noFill/>
                    </a:lnB>
                    <a:solidFill>
                      <a:srgbClr val="FFFFFF"/>
                    </a:solidFill>
                  </a:tcPr>
                </a:tc>
                <a:extLst>
                  <a:ext uri="{0D108BD9-81ED-4DB2-BD59-A6C34878D82A}">
                    <a16:rowId xmlns:a16="http://schemas.microsoft.com/office/drawing/2014/main" val="3372140924"/>
                  </a:ext>
                </a:extLst>
              </a:tr>
              <a:tr h="140366">
                <a:tc>
                  <a:txBody>
                    <a:bodyPr/>
                    <a:lstStyle/>
                    <a:p>
                      <a:pPr algn="ctr" fontAlgn="ctr"/>
                      <a:r>
                        <a:rPr lang="en-IN" sz="800" b="1">
                          <a:effectLst/>
                        </a:rPr>
                        <a:t>2025-06-30</a:t>
                      </a:r>
                    </a:p>
                  </a:txBody>
                  <a:tcPr marL="35091" marR="35091" marT="17546" marB="17546" anchor="ctr">
                    <a:lnL>
                      <a:noFill/>
                    </a:lnL>
                    <a:lnR>
                      <a:noFill/>
                    </a:lnR>
                    <a:lnT>
                      <a:noFill/>
                    </a:lnT>
                    <a:lnB>
                      <a:noFill/>
                    </a:lnB>
                    <a:solidFill>
                      <a:srgbClr val="FFFFFF"/>
                    </a:solidFill>
                  </a:tcPr>
                </a:tc>
                <a:tc>
                  <a:txBody>
                    <a:bodyPr/>
                    <a:lstStyle/>
                    <a:p>
                      <a:pPr algn="ctr"/>
                      <a:r>
                        <a:rPr lang="en-IN" sz="800" dirty="0">
                          <a:effectLst/>
                        </a:rPr>
                        <a:t>107.481131</a:t>
                      </a:r>
                    </a:p>
                  </a:txBody>
                  <a:tcPr marL="35091" marR="35091" marT="17546" marB="17546" anchor="ctr">
                    <a:lnL>
                      <a:noFill/>
                    </a:lnL>
                    <a:lnR>
                      <a:noFill/>
                    </a:lnR>
                    <a:lnT>
                      <a:noFill/>
                    </a:lnT>
                    <a:lnB>
                      <a:noFill/>
                    </a:lnB>
                    <a:solidFill>
                      <a:srgbClr val="FFFFFF"/>
                    </a:solidFill>
                  </a:tcPr>
                </a:tc>
                <a:extLst>
                  <a:ext uri="{0D108BD9-81ED-4DB2-BD59-A6C34878D82A}">
                    <a16:rowId xmlns:a16="http://schemas.microsoft.com/office/drawing/2014/main" val="1673343013"/>
                  </a:ext>
                </a:extLst>
              </a:tr>
              <a:tr h="140366">
                <a:tc>
                  <a:txBody>
                    <a:bodyPr/>
                    <a:lstStyle/>
                    <a:p>
                      <a:pPr algn="ctr" fontAlgn="ctr"/>
                      <a:r>
                        <a:rPr lang="en-IN" sz="800" b="1">
                          <a:effectLst/>
                        </a:rPr>
                        <a:t>2025-07-31</a:t>
                      </a:r>
                    </a:p>
                  </a:txBody>
                  <a:tcPr marL="35091" marR="35091" marT="17546" marB="17546" anchor="ctr">
                    <a:lnL>
                      <a:noFill/>
                    </a:lnL>
                    <a:lnR>
                      <a:noFill/>
                    </a:lnR>
                    <a:lnT>
                      <a:noFill/>
                    </a:lnT>
                    <a:lnB>
                      <a:noFill/>
                    </a:lnB>
                    <a:solidFill>
                      <a:srgbClr val="FFFFFF"/>
                    </a:solidFill>
                  </a:tcPr>
                </a:tc>
                <a:tc>
                  <a:txBody>
                    <a:bodyPr/>
                    <a:lstStyle/>
                    <a:p>
                      <a:pPr algn="ctr"/>
                      <a:r>
                        <a:rPr lang="en-IN" sz="800" dirty="0">
                          <a:effectLst/>
                        </a:rPr>
                        <a:t>107.648919</a:t>
                      </a:r>
                    </a:p>
                  </a:txBody>
                  <a:tcPr marL="35091" marR="35091" marT="17546" marB="17546" anchor="ctr">
                    <a:lnL>
                      <a:noFill/>
                    </a:lnL>
                    <a:lnR>
                      <a:noFill/>
                    </a:lnR>
                    <a:lnT>
                      <a:noFill/>
                    </a:lnT>
                    <a:lnB>
                      <a:noFill/>
                    </a:lnB>
                    <a:solidFill>
                      <a:srgbClr val="FFFFFF"/>
                    </a:solidFill>
                  </a:tcPr>
                </a:tc>
                <a:extLst>
                  <a:ext uri="{0D108BD9-81ED-4DB2-BD59-A6C34878D82A}">
                    <a16:rowId xmlns:a16="http://schemas.microsoft.com/office/drawing/2014/main" val="2887369011"/>
                  </a:ext>
                </a:extLst>
              </a:tr>
              <a:tr h="140366">
                <a:tc>
                  <a:txBody>
                    <a:bodyPr/>
                    <a:lstStyle/>
                    <a:p>
                      <a:pPr algn="ctr" fontAlgn="ctr"/>
                      <a:r>
                        <a:rPr lang="en-IN" sz="800" b="1">
                          <a:effectLst/>
                        </a:rPr>
                        <a:t>2025-08-31</a:t>
                      </a:r>
                    </a:p>
                  </a:txBody>
                  <a:tcPr marL="35091" marR="35091" marT="17546" marB="17546" anchor="ctr">
                    <a:lnL>
                      <a:noFill/>
                    </a:lnL>
                    <a:lnR>
                      <a:noFill/>
                    </a:lnR>
                    <a:lnT>
                      <a:noFill/>
                    </a:lnT>
                    <a:lnB>
                      <a:noFill/>
                    </a:lnB>
                    <a:solidFill>
                      <a:srgbClr val="FFFFFF"/>
                    </a:solidFill>
                  </a:tcPr>
                </a:tc>
                <a:tc>
                  <a:txBody>
                    <a:bodyPr/>
                    <a:lstStyle/>
                    <a:p>
                      <a:pPr algn="ctr"/>
                      <a:r>
                        <a:rPr lang="en-IN" sz="800" dirty="0">
                          <a:effectLst/>
                        </a:rPr>
                        <a:t>107.797507</a:t>
                      </a:r>
                    </a:p>
                  </a:txBody>
                  <a:tcPr marL="35091" marR="35091" marT="17546" marB="17546" anchor="ctr">
                    <a:lnL>
                      <a:noFill/>
                    </a:lnL>
                    <a:lnR>
                      <a:noFill/>
                    </a:lnR>
                    <a:lnT>
                      <a:noFill/>
                    </a:lnT>
                    <a:lnB>
                      <a:noFill/>
                    </a:lnB>
                    <a:solidFill>
                      <a:srgbClr val="FFFFFF"/>
                    </a:solidFill>
                  </a:tcPr>
                </a:tc>
                <a:extLst>
                  <a:ext uri="{0D108BD9-81ED-4DB2-BD59-A6C34878D82A}">
                    <a16:rowId xmlns:a16="http://schemas.microsoft.com/office/drawing/2014/main" val="545691661"/>
                  </a:ext>
                </a:extLst>
              </a:tr>
            </a:tbl>
          </a:graphicData>
        </a:graphic>
      </p:graphicFrame>
      <p:sp>
        <p:nvSpPr>
          <p:cNvPr id="5" name="TextBox 4">
            <a:extLst>
              <a:ext uri="{FF2B5EF4-FFF2-40B4-BE49-F238E27FC236}">
                <a16:creationId xmlns:a16="http://schemas.microsoft.com/office/drawing/2014/main" id="{579311BC-5E77-C769-E6C7-BDEF929D53B0}"/>
              </a:ext>
            </a:extLst>
          </p:cNvPr>
          <p:cNvSpPr txBox="1"/>
          <p:nvPr/>
        </p:nvSpPr>
        <p:spPr>
          <a:xfrm>
            <a:off x="10048672" y="1378134"/>
            <a:ext cx="1716826" cy="312650"/>
          </a:xfrm>
          <a:prstGeom prst="rect">
            <a:avLst/>
          </a:prstGeom>
          <a:noFill/>
        </p:spPr>
        <p:txBody>
          <a:bodyPr wrap="square">
            <a:spAutoFit/>
          </a:bodyPr>
          <a:lstStyle/>
          <a:p>
            <a:pPr algn="just">
              <a:lnSpc>
                <a:spcPct val="107000"/>
              </a:lnSpc>
              <a:spcAft>
                <a:spcPts val="600"/>
              </a:spcAft>
            </a:pPr>
            <a:r>
              <a:rPr lang="en-US" sz="1400" b="1" kern="100" dirty="0">
                <a:latin typeface="Calibri" panose="020F0502020204030204" pitchFamily="34" charset="0"/>
                <a:ea typeface="Calibri" panose="020F0502020204030204" pitchFamily="34" charset="0"/>
                <a:cs typeface="Times New Roman" panose="02020603050405020304" pitchFamily="18" charset="0"/>
              </a:rPr>
              <a:t>F</a:t>
            </a:r>
            <a:r>
              <a:rPr lang="en-US" sz="1400" b="1" kern="100" dirty="0">
                <a:effectLst/>
                <a:latin typeface="Calibri" panose="020F0502020204030204" pitchFamily="34" charset="0"/>
                <a:ea typeface="Calibri" panose="020F0502020204030204" pitchFamily="34" charset="0"/>
                <a:cs typeface="Times New Roman" panose="02020603050405020304" pitchFamily="18" charset="0"/>
              </a:rPr>
              <a:t>orecast results</a:t>
            </a:r>
            <a:r>
              <a:rPr lang="en-US" sz="1400" b="1" kern="100" dirty="0">
                <a:latin typeface="Calibri" panose="020F0502020204030204" pitchFamily="34" charset="0"/>
                <a:ea typeface="Calibri" panose="020F0502020204030204" pitchFamily="34" charset="0"/>
                <a:cs typeface="Times New Roman" panose="02020603050405020304" pitchFamily="18" charset="0"/>
              </a:rPr>
              <a:t>:</a:t>
            </a:r>
            <a:endParaRPr lang="en-US" sz="14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5657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36424-1474-A37D-9671-DCF4EF0E08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0AED52-BA09-ABB3-66D3-34A383844F07}"/>
              </a:ext>
            </a:extLst>
          </p:cNvPr>
          <p:cNvSpPr>
            <a:spLocks noGrp="1"/>
          </p:cNvSpPr>
          <p:nvPr>
            <p:ph type="title"/>
          </p:nvPr>
        </p:nvSpPr>
        <p:spPr>
          <a:xfrm>
            <a:off x="517592" y="110711"/>
            <a:ext cx="10515600" cy="707559"/>
          </a:xfrm>
        </p:spPr>
        <p:txBody>
          <a:bodyPr>
            <a:normAutofit/>
          </a:bodyPr>
          <a:lstStyle/>
          <a:p>
            <a:r>
              <a:rPr lang="en-US" sz="3200" dirty="0">
                <a:latin typeface="Calibri" panose="020F0502020204030204" pitchFamily="34" charset="0"/>
                <a:cs typeface="Calibri" panose="020F0502020204030204" pitchFamily="34" charset="0"/>
              </a:rPr>
              <a:t>Step-4: Model deployment</a:t>
            </a:r>
            <a:endParaRPr lang="en-IN" sz="3200" dirty="0">
              <a:latin typeface="Calibri" panose="020F0502020204030204" pitchFamily="34" charset="0"/>
              <a:cs typeface="Calibri" panose="020F0502020204030204" pitchFamily="34" charset="0"/>
            </a:endParaRPr>
          </a:p>
        </p:txBody>
      </p:sp>
      <p:cxnSp>
        <p:nvCxnSpPr>
          <p:cNvPr id="9" name="Straight Connector 8">
            <a:extLst>
              <a:ext uri="{FF2B5EF4-FFF2-40B4-BE49-F238E27FC236}">
                <a16:creationId xmlns:a16="http://schemas.microsoft.com/office/drawing/2014/main" id="{5C2BBCBE-BEF3-C51A-B356-93466AEF3AB4}"/>
              </a:ext>
            </a:extLst>
          </p:cNvPr>
          <p:cNvCxnSpPr>
            <a:cxnSpLocks/>
          </p:cNvCxnSpPr>
          <p:nvPr/>
        </p:nvCxnSpPr>
        <p:spPr>
          <a:xfrm>
            <a:off x="536646" y="818270"/>
            <a:ext cx="11137762"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16" name="Table 15">
            <a:extLst>
              <a:ext uri="{FF2B5EF4-FFF2-40B4-BE49-F238E27FC236}">
                <a16:creationId xmlns:a16="http://schemas.microsoft.com/office/drawing/2014/main" id="{4FE2CE9B-4506-D6A8-7E76-9C6D788B8335}"/>
              </a:ext>
            </a:extLst>
          </p:cNvPr>
          <p:cNvGraphicFramePr>
            <a:graphicFrameLocks noGrp="1"/>
          </p:cNvGraphicFramePr>
          <p:nvPr>
            <p:extLst>
              <p:ext uri="{D42A27DB-BD31-4B8C-83A1-F6EECF244321}">
                <p14:modId xmlns:p14="http://schemas.microsoft.com/office/powerpoint/2010/main" val="1951386228"/>
              </p:ext>
            </p:extLst>
          </p:nvPr>
        </p:nvGraphicFramePr>
        <p:xfrm>
          <a:off x="536646" y="932408"/>
          <a:ext cx="11062319" cy="370840"/>
        </p:xfrm>
        <a:graphic>
          <a:graphicData uri="http://schemas.openxmlformats.org/drawingml/2006/table">
            <a:tbl>
              <a:tblPr firstRow="1" bandRow="1">
                <a:tableStyleId>{3B4B98B0-60AC-42C2-AFA5-B58CD77FA1E5}</a:tableStyleId>
              </a:tblPr>
              <a:tblGrid>
                <a:gridCol w="11062319">
                  <a:extLst>
                    <a:ext uri="{9D8B030D-6E8A-4147-A177-3AD203B41FA5}">
                      <a16:colId xmlns:a16="http://schemas.microsoft.com/office/drawing/2014/main" val="1014122578"/>
                    </a:ext>
                  </a:extLst>
                </a:gridCol>
              </a:tblGrid>
              <a:tr h="370840">
                <a:tc>
                  <a:txBody>
                    <a:bodyPr/>
                    <a:lstStyle/>
                    <a:p>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Forecast LSTM Model deployment</a:t>
                      </a:r>
                      <a:endParaRPr lang="en-IN" dirty="0"/>
                    </a:p>
                  </a:txBody>
                  <a:tcPr/>
                </a:tc>
                <a:extLst>
                  <a:ext uri="{0D108BD9-81ED-4DB2-BD59-A6C34878D82A}">
                    <a16:rowId xmlns:a16="http://schemas.microsoft.com/office/drawing/2014/main" val="2408311319"/>
                  </a:ext>
                </a:extLst>
              </a:tr>
            </a:tbl>
          </a:graphicData>
        </a:graphic>
      </p:graphicFrame>
      <p:sp>
        <p:nvSpPr>
          <p:cNvPr id="10" name="TextBox 9">
            <a:extLst>
              <a:ext uri="{FF2B5EF4-FFF2-40B4-BE49-F238E27FC236}">
                <a16:creationId xmlns:a16="http://schemas.microsoft.com/office/drawing/2014/main" id="{9B1F2D2C-7C7E-3D2E-D805-0AC9BF74C423}"/>
              </a:ext>
            </a:extLst>
          </p:cNvPr>
          <p:cNvSpPr txBox="1"/>
          <p:nvPr/>
        </p:nvSpPr>
        <p:spPr>
          <a:xfrm>
            <a:off x="536646" y="1414538"/>
            <a:ext cx="9181590" cy="620106"/>
          </a:xfrm>
          <a:prstGeom prst="rect">
            <a:avLst/>
          </a:prstGeom>
          <a:noFill/>
        </p:spPr>
        <p:txBody>
          <a:bodyPr wrap="square">
            <a:spAutoFit/>
          </a:bodyPr>
          <a:lstStyle/>
          <a:p>
            <a:pPr algn="just">
              <a:lnSpc>
                <a:spcPct val="107000"/>
              </a:lnSpc>
              <a:spcAft>
                <a:spcPts val="6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Finally, LTSM model was deployed using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streamlit</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library &amp; below are results as per user input (</a:t>
            </a:r>
            <a:r>
              <a:rPr lang="en-US" sz="1400" kern="100" dirty="0">
                <a:latin typeface="Calibri" panose="020F0502020204030204" pitchFamily="34" charset="0"/>
                <a:ea typeface="Calibri" panose="020F0502020204030204" pitchFamily="34" charset="0"/>
                <a:cs typeface="Times New Roman" panose="02020603050405020304" pitchFamily="18" charset="0"/>
              </a:rPr>
              <a:t>24</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in below case).</a:t>
            </a:r>
          </a:p>
          <a:p>
            <a:pPr algn="just">
              <a:lnSpc>
                <a:spcPct val="107000"/>
              </a:lnSpc>
              <a:spcAft>
                <a:spcPts val="600"/>
              </a:spcAft>
            </a:pPr>
            <a:r>
              <a:rPr lang="en-US" sz="1400" kern="100" dirty="0">
                <a:latin typeface="Calibri" panose="020F0502020204030204" pitchFamily="34" charset="0"/>
                <a:ea typeface="Calibri" panose="020F0502020204030204" pitchFamily="34" charset="0"/>
                <a:cs typeface="Times New Roman" panose="02020603050405020304" pitchFamily="18" charset="0"/>
              </a:rPr>
              <a:t>Link of deployed app at public space</a:t>
            </a:r>
            <a:r>
              <a:rPr lang="en-US" sz="1400" kern="100">
                <a:latin typeface="Calibri" panose="020F0502020204030204" pitchFamily="34" charset="0"/>
                <a:ea typeface="Calibri" panose="020F0502020204030204" pitchFamily="34" charset="0"/>
                <a:cs typeface="Times New Roman" panose="02020603050405020304" pitchFamily="18" charset="0"/>
              </a:rPr>
              <a:t>:</a:t>
            </a:r>
            <a:r>
              <a:rPr lang="en-US" sz="1400" kern="100">
                <a:effectLst/>
                <a:latin typeface="Calibri" panose="020F0502020204030204" pitchFamily="34" charset="0"/>
                <a:ea typeface="Calibri" panose="020F0502020204030204" pitchFamily="34" charset="0"/>
                <a:cs typeface="Times New Roman" panose="02020603050405020304" pitchFamily="18" charset="0"/>
              </a:rPr>
              <a:t> </a:t>
            </a:r>
            <a:r>
              <a:rPr lang="en-US" sz="1400" kern="100">
                <a:latin typeface="Calibri" panose="020F0502020204030204" pitchFamily="34" charset="0"/>
                <a:ea typeface="Calibri" panose="020F0502020204030204" pitchFamily="34" charset="0"/>
                <a:cs typeface="Times New Roman" panose="02020603050405020304" pitchFamily="18" charset="0"/>
                <a:hlinkClick r:id="rId2"/>
              </a:rPr>
              <a:t>https</a:t>
            </a:r>
            <a:r>
              <a:rPr lang="en-US" sz="1400" kern="100" dirty="0">
                <a:latin typeface="Calibri" panose="020F0502020204030204" pitchFamily="34" charset="0"/>
                <a:ea typeface="Calibri" panose="020F0502020204030204" pitchFamily="34" charset="0"/>
                <a:cs typeface="Times New Roman" panose="02020603050405020304" pitchFamily="18" charset="0"/>
                <a:hlinkClick r:id="rId2"/>
              </a:rPr>
              <a:t>://myfiles-pp2fh7yxka3m3mzy8k3vdt.streamlit.app/</a:t>
            </a:r>
            <a:r>
              <a:rPr lang="en-US" sz="1400" kern="100" dirty="0">
                <a:latin typeface="Calibri" panose="020F0502020204030204" pitchFamily="34" charset="0"/>
                <a:ea typeface="Calibri" panose="020F0502020204030204" pitchFamily="34" charset="0"/>
                <a:cs typeface="Times New Roman" panose="02020603050405020304" pitchFamily="18" charset="0"/>
              </a:rPr>
              <a:t> </a:t>
            </a:r>
          </a:p>
        </p:txBody>
      </p:sp>
      <p:pic>
        <p:nvPicPr>
          <p:cNvPr id="6" name="Picture 5">
            <a:extLst>
              <a:ext uri="{FF2B5EF4-FFF2-40B4-BE49-F238E27FC236}">
                <a16:creationId xmlns:a16="http://schemas.microsoft.com/office/drawing/2014/main" id="{3689C8B7-067D-5E06-7AA8-8737C933332A}"/>
              </a:ext>
            </a:extLst>
          </p:cNvPr>
          <p:cNvPicPr>
            <a:picLocks noChangeAspect="1"/>
          </p:cNvPicPr>
          <p:nvPr/>
        </p:nvPicPr>
        <p:blipFill>
          <a:blip r:embed="rId3"/>
          <a:stretch>
            <a:fillRect/>
          </a:stretch>
        </p:blipFill>
        <p:spPr>
          <a:xfrm>
            <a:off x="2577478" y="2034644"/>
            <a:ext cx="7056098" cy="4521799"/>
          </a:xfrm>
          <a:prstGeom prst="rect">
            <a:avLst/>
          </a:prstGeom>
        </p:spPr>
      </p:pic>
    </p:spTree>
    <p:extLst>
      <p:ext uri="{BB962C8B-B14F-4D97-AF65-F5344CB8AC3E}">
        <p14:creationId xmlns:p14="http://schemas.microsoft.com/office/powerpoint/2010/main" val="3407411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87D06E-0D1B-C8ED-4B95-2763669928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E00F7C-F939-EC88-0CB0-EE6DDEE7805A}"/>
              </a:ext>
            </a:extLst>
          </p:cNvPr>
          <p:cNvSpPr>
            <a:spLocks noGrp="1"/>
          </p:cNvSpPr>
          <p:nvPr>
            <p:ph type="title"/>
          </p:nvPr>
        </p:nvSpPr>
        <p:spPr>
          <a:xfrm>
            <a:off x="517592" y="110711"/>
            <a:ext cx="10515600" cy="707559"/>
          </a:xfrm>
        </p:spPr>
        <p:txBody>
          <a:bodyPr>
            <a:normAutofit/>
          </a:bodyPr>
          <a:lstStyle/>
          <a:p>
            <a:r>
              <a:rPr lang="en-US" sz="3200" dirty="0">
                <a:latin typeface="Calibri" panose="020F0502020204030204" pitchFamily="34" charset="0"/>
                <a:cs typeface="Calibri" panose="020F0502020204030204" pitchFamily="34" charset="0"/>
              </a:rPr>
              <a:t>Conclusion &amp; Next course of action</a:t>
            </a:r>
            <a:endParaRPr lang="en-IN" sz="3200" dirty="0">
              <a:latin typeface="Calibri" panose="020F0502020204030204" pitchFamily="34" charset="0"/>
              <a:cs typeface="Calibri" panose="020F0502020204030204" pitchFamily="34" charset="0"/>
            </a:endParaRPr>
          </a:p>
        </p:txBody>
      </p:sp>
      <p:cxnSp>
        <p:nvCxnSpPr>
          <p:cNvPr id="9" name="Straight Connector 8">
            <a:extLst>
              <a:ext uri="{FF2B5EF4-FFF2-40B4-BE49-F238E27FC236}">
                <a16:creationId xmlns:a16="http://schemas.microsoft.com/office/drawing/2014/main" id="{444D85AC-5F0A-9D09-2DC7-5E5D2892F92B}"/>
              </a:ext>
            </a:extLst>
          </p:cNvPr>
          <p:cNvCxnSpPr>
            <a:cxnSpLocks/>
          </p:cNvCxnSpPr>
          <p:nvPr/>
        </p:nvCxnSpPr>
        <p:spPr>
          <a:xfrm>
            <a:off x="536646" y="818270"/>
            <a:ext cx="11137762"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3" name="Table 2">
            <a:extLst>
              <a:ext uri="{FF2B5EF4-FFF2-40B4-BE49-F238E27FC236}">
                <a16:creationId xmlns:a16="http://schemas.microsoft.com/office/drawing/2014/main" id="{450CC4D8-7D48-110C-3807-B1B877E05F01}"/>
              </a:ext>
            </a:extLst>
          </p:cNvPr>
          <p:cNvGraphicFramePr>
            <a:graphicFrameLocks noGrp="1"/>
          </p:cNvGraphicFramePr>
          <p:nvPr>
            <p:extLst>
              <p:ext uri="{D42A27DB-BD31-4B8C-83A1-F6EECF244321}">
                <p14:modId xmlns:p14="http://schemas.microsoft.com/office/powerpoint/2010/main" val="1528023231"/>
              </p:ext>
            </p:extLst>
          </p:nvPr>
        </p:nvGraphicFramePr>
        <p:xfrm>
          <a:off x="536646" y="932408"/>
          <a:ext cx="11062319" cy="370840"/>
        </p:xfrm>
        <a:graphic>
          <a:graphicData uri="http://schemas.openxmlformats.org/drawingml/2006/table">
            <a:tbl>
              <a:tblPr firstRow="1" bandRow="1">
                <a:tableStyleId>{3B4B98B0-60AC-42C2-AFA5-B58CD77FA1E5}</a:tableStyleId>
              </a:tblPr>
              <a:tblGrid>
                <a:gridCol w="11062319">
                  <a:extLst>
                    <a:ext uri="{9D8B030D-6E8A-4147-A177-3AD203B41FA5}">
                      <a16:colId xmlns:a16="http://schemas.microsoft.com/office/drawing/2014/main" val="1014122578"/>
                    </a:ext>
                  </a:extLst>
                </a:gridCol>
              </a:tblGrid>
              <a:tr h="370840">
                <a:tc>
                  <a:txBody>
                    <a:bodyPr/>
                    <a:lstStyle/>
                    <a:p>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Conclusion</a:t>
                      </a:r>
                      <a:endParaRPr lang="en-IN" dirty="0"/>
                    </a:p>
                  </a:txBody>
                  <a:tcPr/>
                </a:tc>
                <a:extLst>
                  <a:ext uri="{0D108BD9-81ED-4DB2-BD59-A6C34878D82A}">
                    <a16:rowId xmlns:a16="http://schemas.microsoft.com/office/drawing/2014/main" val="2408311319"/>
                  </a:ext>
                </a:extLst>
              </a:tr>
            </a:tbl>
          </a:graphicData>
        </a:graphic>
      </p:graphicFrame>
      <p:graphicFrame>
        <p:nvGraphicFramePr>
          <p:cNvPr id="4" name="Table 3">
            <a:extLst>
              <a:ext uri="{FF2B5EF4-FFF2-40B4-BE49-F238E27FC236}">
                <a16:creationId xmlns:a16="http://schemas.microsoft.com/office/drawing/2014/main" id="{88E79FC6-839E-C1A8-982A-843AFAD3D566}"/>
              </a:ext>
            </a:extLst>
          </p:cNvPr>
          <p:cNvGraphicFramePr>
            <a:graphicFrameLocks noGrp="1"/>
          </p:cNvGraphicFramePr>
          <p:nvPr>
            <p:extLst>
              <p:ext uri="{D42A27DB-BD31-4B8C-83A1-F6EECF244321}">
                <p14:modId xmlns:p14="http://schemas.microsoft.com/office/powerpoint/2010/main" val="1111729358"/>
              </p:ext>
            </p:extLst>
          </p:nvPr>
        </p:nvGraphicFramePr>
        <p:xfrm>
          <a:off x="536646" y="3429000"/>
          <a:ext cx="11062319" cy="370840"/>
        </p:xfrm>
        <a:graphic>
          <a:graphicData uri="http://schemas.openxmlformats.org/drawingml/2006/table">
            <a:tbl>
              <a:tblPr firstRow="1" bandRow="1">
                <a:tableStyleId>{3B4B98B0-60AC-42C2-AFA5-B58CD77FA1E5}</a:tableStyleId>
              </a:tblPr>
              <a:tblGrid>
                <a:gridCol w="11062319">
                  <a:extLst>
                    <a:ext uri="{9D8B030D-6E8A-4147-A177-3AD203B41FA5}">
                      <a16:colId xmlns:a16="http://schemas.microsoft.com/office/drawing/2014/main" val="1014122578"/>
                    </a:ext>
                  </a:extLst>
                </a:gridCol>
              </a:tblGrid>
              <a:tr h="370840">
                <a:tc>
                  <a:txBody>
                    <a:bodyPr/>
                    <a:lstStyle/>
                    <a:p>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Next course of action</a:t>
                      </a:r>
                      <a:endParaRPr lang="en-IN" dirty="0"/>
                    </a:p>
                  </a:txBody>
                  <a:tcPr/>
                </a:tc>
                <a:extLst>
                  <a:ext uri="{0D108BD9-81ED-4DB2-BD59-A6C34878D82A}">
                    <a16:rowId xmlns:a16="http://schemas.microsoft.com/office/drawing/2014/main" val="2408311319"/>
                  </a:ext>
                </a:extLst>
              </a:tr>
            </a:tbl>
          </a:graphicData>
        </a:graphic>
      </p:graphicFrame>
      <p:sp>
        <p:nvSpPr>
          <p:cNvPr id="7" name="TextBox 6">
            <a:extLst>
              <a:ext uri="{FF2B5EF4-FFF2-40B4-BE49-F238E27FC236}">
                <a16:creationId xmlns:a16="http://schemas.microsoft.com/office/drawing/2014/main" id="{1D67166E-D540-621B-C8AA-AE69099CCB99}"/>
              </a:ext>
            </a:extLst>
          </p:cNvPr>
          <p:cNvSpPr txBox="1"/>
          <p:nvPr/>
        </p:nvSpPr>
        <p:spPr>
          <a:xfrm>
            <a:off x="536645" y="1525829"/>
            <a:ext cx="11062319" cy="1236877"/>
          </a:xfrm>
          <a:prstGeom prst="rect">
            <a:avLst/>
          </a:prstGeom>
          <a:noFill/>
        </p:spPr>
        <p:txBody>
          <a:bodyPr wrap="square">
            <a:spAutoFit/>
          </a:bodyPr>
          <a:lstStyle/>
          <a:p>
            <a:pPr marL="285750" indent="-285750" algn="just">
              <a:lnSpc>
                <a:spcPct val="107000"/>
              </a:lnSpc>
              <a:spcAft>
                <a:spcPts val="600"/>
              </a:spcAft>
              <a:buFont typeface="Wingdings" panose="05000000000000000000" pitchFamily="2" charset="2"/>
              <a:buChar char="§"/>
            </a:pPr>
            <a:r>
              <a:rPr lang="en-US" sz="1400" kern="100" dirty="0">
                <a:latin typeface="Calibri" panose="020F0502020204030204" pitchFamily="34" charset="0"/>
                <a:ea typeface="Calibri" panose="020F0502020204030204" pitchFamily="34" charset="0"/>
                <a:cs typeface="Times New Roman" panose="02020603050405020304" pitchFamily="18" charset="0"/>
              </a:rPr>
              <a:t>9 different models were tested for performance on test data set.</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600"/>
              </a:spcAft>
              <a:buFont typeface="Wingdings" panose="05000000000000000000" pitchFamily="2" charset="2"/>
              <a:buChar char="§"/>
            </a:pPr>
            <a:r>
              <a:rPr lang="en-US" sz="1400" kern="100" dirty="0">
                <a:latin typeface="Calibri" panose="020F0502020204030204" pitchFamily="34" charset="0"/>
                <a:ea typeface="Calibri" panose="020F0502020204030204" pitchFamily="34" charset="0"/>
                <a:cs typeface="Times New Roman" panose="02020603050405020304" pitchFamily="18" charset="0"/>
              </a:rPr>
              <a:t>Out of these SARIMA &amp; LSTM were observed to have good performance.</a:t>
            </a:r>
          </a:p>
          <a:p>
            <a:pPr marL="285750" indent="-285750" algn="just">
              <a:lnSpc>
                <a:spcPct val="107000"/>
              </a:lnSpc>
              <a:spcAft>
                <a:spcPts val="600"/>
              </a:spcAft>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Based on least RMSE value, it was concluded LSTM model had performed best &amp; far better than SARIMA.</a:t>
            </a:r>
          </a:p>
          <a:p>
            <a:pPr marL="285750" indent="-285750" algn="just">
              <a:lnSpc>
                <a:spcPct val="107000"/>
              </a:lnSpc>
              <a:spcAft>
                <a:spcPts val="600"/>
              </a:spcAft>
              <a:buFont typeface="Wingdings" panose="05000000000000000000" pitchFamily="2" charset="2"/>
              <a:buChar char="§"/>
            </a:pPr>
            <a:r>
              <a:rPr lang="en-US" sz="1400" kern="100" dirty="0">
                <a:latin typeface="Calibri" panose="020F0502020204030204" pitchFamily="34" charset="0"/>
                <a:ea typeface="Calibri" panose="020F0502020204030204" pitchFamily="34" charset="0"/>
                <a:cs typeface="Times New Roman" panose="02020603050405020304" pitchFamily="18" charset="0"/>
              </a:rPr>
              <a:t>However, LSTM has RMSE of 8, still there is scope of improvement &amp; develop model more accurate.</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p>
        </p:txBody>
      </p:sp>
      <p:sp>
        <p:nvSpPr>
          <p:cNvPr id="11" name="TextBox 10">
            <a:extLst>
              <a:ext uri="{FF2B5EF4-FFF2-40B4-BE49-F238E27FC236}">
                <a16:creationId xmlns:a16="http://schemas.microsoft.com/office/drawing/2014/main" id="{2E8138DF-86F1-669B-90D2-4F0DB77906F4}"/>
              </a:ext>
            </a:extLst>
          </p:cNvPr>
          <p:cNvSpPr txBox="1"/>
          <p:nvPr/>
        </p:nvSpPr>
        <p:spPr>
          <a:xfrm>
            <a:off x="517592" y="3944773"/>
            <a:ext cx="11062319" cy="620106"/>
          </a:xfrm>
          <a:prstGeom prst="rect">
            <a:avLst/>
          </a:prstGeom>
          <a:noFill/>
        </p:spPr>
        <p:txBody>
          <a:bodyPr wrap="square">
            <a:spAutoFit/>
          </a:bodyPr>
          <a:lstStyle/>
          <a:p>
            <a:pPr marL="285750" indent="-285750" algn="just">
              <a:lnSpc>
                <a:spcPct val="107000"/>
              </a:lnSpc>
              <a:spcAft>
                <a:spcPts val="600"/>
              </a:spcAft>
              <a:buFont typeface="Wingdings" panose="05000000000000000000" pitchFamily="2" charset="2"/>
              <a:buChar char="§"/>
            </a:pPr>
            <a:r>
              <a:rPr lang="en-US" sz="1400" kern="100" dirty="0">
                <a:latin typeface="Calibri" panose="020F0502020204030204" pitchFamily="34" charset="0"/>
                <a:ea typeface="Calibri" panose="020F0502020204030204" pitchFamily="34" charset="0"/>
                <a:cs typeface="Times New Roman" panose="02020603050405020304" pitchFamily="18" charset="0"/>
              </a:rPr>
              <a:t>Explore more forecasting models to have better accuracy.</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600"/>
              </a:spcAft>
              <a:buFont typeface="Wingdings" panose="05000000000000000000" pitchFamily="2" charset="2"/>
              <a:buChar char="§"/>
            </a:pPr>
            <a:r>
              <a:rPr lang="en-US" sz="1400" kern="100" dirty="0">
                <a:latin typeface="Calibri" panose="020F0502020204030204" pitchFamily="34" charset="0"/>
                <a:ea typeface="Calibri" panose="020F0502020204030204" pitchFamily="34" charset="0"/>
                <a:cs typeface="Times New Roman" panose="02020603050405020304" pitchFamily="18" charset="0"/>
              </a:rPr>
              <a:t>Extract petroleum oil prices for same period. Correlate petrol prices to crude oil prices &amp; utilize same model to forecast </a:t>
            </a:r>
          </a:p>
        </p:txBody>
      </p:sp>
    </p:spTree>
    <p:extLst>
      <p:ext uri="{BB962C8B-B14F-4D97-AF65-F5344CB8AC3E}">
        <p14:creationId xmlns:p14="http://schemas.microsoft.com/office/powerpoint/2010/main" val="1432496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D7F48B-10A6-977B-1951-A02402D6A4DC}"/>
            </a:ext>
          </a:extLst>
        </p:cNvPr>
        <p:cNvGrpSpPr/>
        <p:nvPr/>
      </p:nvGrpSpPr>
      <p:grpSpPr>
        <a:xfrm>
          <a:off x="0" y="0"/>
          <a:ext cx="0" cy="0"/>
          <a:chOff x="0" y="0"/>
          <a:chExt cx="0" cy="0"/>
        </a:xfrm>
      </p:grpSpPr>
      <p:sp>
        <p:nvSpPr>
          <p:cNvPr id="5" name="TextBox 1">
            <a:extLst>
              <a:ext uri="{FF2B5EF4-FFF2-40B4-BE49-F238E27FC236}">
                <a16:creationId xmlns:a16="http://schemas.microsoft.com/office/drawing/2014/main" id="{DDB54EA2-0845-85D5-F0C8-0E84E1EF1DA6}"/>
              </a:ext>
            </a:extLst>
          </p:cNvPr>
          <p:cNvSpPr txBox="1"/>
          <p:nvPr/>
        </p:nvSpPr>
        <p:spPr>
          <a:xfrm>
            <a:off x="1174299" y="2686489"/>
            <a:ext cx="9862456" cy="900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0" marR="0" lvl="0" indent="0" algn="ctr" defTabSz="914400" rtl="0" eaLnBrk="1" fontAlgn="auto" latinLnBrk="0" hangingPunct="0">
              <a:lnSpc>
                <a:spcPct val="150000"/>
              </a:lnSpc>
              <a:spcBef>
                <a:spcPts val="0"/>
              </a:spcBef>
              <a:spcAft>
                <a:spcPts val="0"/>
              </a:spcAft>
              <a:buClrTx/>
              <a:buSzTx/>
              <a:buFontTx/>
              <a:buNone/>
              <a:tabLst/>
              <a:defRPr sz="1600">
                <a:solidFill>
                  <a:srgbClr val="595959"/>
                </a:solidFill>
                <a:latin typeface="Times New Roman"/>
                <a:ea typeface="Times New Roman"/>
                <a:cs typeface="Times New Roman"/>
                <a:sym typeface="Times New Roman"/>
              </a:defRPr>
            </a:pPr>
            <a:r>
              <a:rPr kumimoji="0" lang="en-US" sz="3200" b="1" i="0" u="none" strike="noStrike" kern="0" cap="none" spc="0" normalizeH="0" baseline="0" noProof="0" dirty="0">
                <a:ln>
                  <a:noFill/>
                </a:ln>
                <a:solidFill>
                  <a:srgbClr val="595959"/>
                </a:solidFill>
                <a:effectLst/>
                <a:uLnTx/>
                <a:uFillTx/>
                <a:latin typeface="Times New Roman"/>
                <a:cs typeface="Times New Roman"/>
                <a:sym typeface="Times New Roman"/>
              </a:rPr>
              <a:t>Thank You</a:t>
            </a:r>
            <a:endParaRPr kumimoji="0" lang="en-US" sz="2800" b="1" i="0" u="none" strike="noStrike" kern="0" cap="none" spc="0" normalizeH="0" baseline="0" noProof="0" dirty="0">
              <a:ln>
                <a:noFill/>
              </a:ln>
              <a:solidFill>
                <a:srgbClr val="595959"/>
              </a:solidFill>
              <a:effectLst/>
              <a:uLnTx/>
              <a:uFillTx/>
              <a:latin typeface="Times New Roman"/>
              <a:cs typeface="Times New Roman"/>
              <a:sym typeface="Times New Roman"/>
            </a:endParaRPr>
          </a:p>
        </p:txBody>
      </p:sp>
      <p:cxnSp>
        <p:nvCxnSpPr>
          <p:cNvPr id="7" name="Straight Connector 6">
            <a:extLst>
              <a:ext uri="{FF2B5EF4-FFF2-40B4-BE49-F238E27FC236}">
                <a16:creationId xmlns:a16="http://schemas.microsoft.com/office/drawing/2014/main" id="{408137BC-70E0-CB83-4C1A-40AA4FAFF0FA}"/>
              </a:ext>
            </a:extLst>
          </p:cNvPr>
          <p:cNvCxnSpPr>
            <a:cxnSpLocks/>
          </p:cNvCxnSpPr>
          <p:nvPr/>
        </p:nvCxnSpPr>
        <p:spPr>
          <a:xfrm>
            <a:off x="536646" y="818270"/>
            <a:ext cx="11137762"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2" name="Table 1">
            <a:extLst>
              <a:ext uri="{FF2B5EF4-FFF2-40B4-BE49-F238E27FC236}">
                <a16:creationId xmlns:a16="http://schemas.microsoft.com/office/drawing/2014/main" id="{99AF89F5-6C6D-BB54-6939-5E4B22B6BCE4}"/>
              </a:ext>
            </a:extLst>
          </p:cNvPr>
          <p:cNvGraphicFramePr>
            <a:graphicFrameLocks noGrp="1"/>
          </p:cNvGraphicFramePr>
          <p:nvPr>
            <p:extLst>
              <p:ext uri="{D42A27DB-BD31-4B8C-83A1-F6EECF244321}">
                <p14:modId xmlns:p14="http://schemas.microsoft.com/office/powerpoint/2010/main" val="1658045285"/>
              </p:ext>
            </p:extLst>
          </p:nvPr>
        </p:nvGraphicFramePr>
        <p:xfrm>
          <a:off x="6357296" y="5077501"/>
          <a:ext cx="5664200" cy="1645920"/>
        </p:xfrm>
        <a:graphic>
          <a:graphicData uri="http://schemas.openxmlformats.org/drawingml/2006/table">
            <a:tbl>
              <a:tblPr firstRow="1" bandRow="1">
                <a:tableStyleId>{3B4B98B0-60AC-42C2-AFA5-B58CD77FA1E5}</a:tableStyleId>
              </a:tblPr>
              <a:tblGrid>
                <a:gridCol w="2349500">
                  <a:extLst>
                    <a:ext uri="{9D8B030D-6E8A-4147-A177-3AD203B41FA5}">
                      <a16:colId xmlns:a16="http://schemas.microsoft.com/office/drawing/2014/main" val="4134459164"/>
                    </a:ext>
                  </a:extLst>
                </a:gridCol>
                <a:gridCol w="2032000">
                  <a:extLst>
                    <a:ext uri="{9D8B030D-6E8A-4147-A177-3AD203B41FA5}">
                      <a16:colId xmlns:a16="http://schemas.microsoft.com/office/drawing/2014/main" val="1667599656"/>
                    </a:ext>
                  </a:extLst>
                </a:gridCol>
                <a:gridCol w="1282700">
                  <a:extLst>
                    <a:ext uri="{9D8B030D-6E8A-4147-A177-3AD203B41FA5}">
                      <a16:colId xmlns:a16="http://schemas.microsoft.com/office/drawing/2014/main" val="3904896383"/>
                    </a:ext>
                  </a:extLst>
                </a:gridCol>
              </a:tblGrid>
              <a:tr h="182880">
                <a:tc>
                  <a:txBody>
                    <a:bodyPr/>
                    <a:lstStyle/>
                    <a:p>
                      <a:pPr algn="l" fontAlgn="b"/>
                      <a:r>
                        <a:rPr lang="en-IN" sz="1000" u="none" strike="noStrike">
                          <a:effectLst/>
                          <a:latin typeface="Calibri" panose="020F0502020204030204" pitchFamily="34" charset="0"/>
                          <a:cs typeface="Calibri" panose="020F0502020204030204" pitchFamily="34" charset="0"/>
                        </a:rPr>
                        <a:t>Name</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000" u="none" strike="noStrike">
                          <a:effectLst/>
                          <a:latin typeface="Calibri" panose="020F0502020204030204" pitchFamily="34" charset="0"/>
                          <a:cs typeface="Calibri" panose="020F0502020204030204" pitchFamily="34" charset="0"/>
                        </a:rPr>
                        <a:t>E-Mail</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000" u="none" strike="noStrike">
                          <a:effectLst/>
                          <a:latin typeface="Calibri" panose="020F0502020204030204" pitchFamily="34" charset="0"/>
                          <a:cs typeface="Calibri" panose="020F0502020204030204" pitchFamily="34" charset="0"/>
                        </a:rPr>
                        <a:t>Contact</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170085013"/>
                  </a:ext>
                </a:extLst>
              </a:tr>
              <a:tr h="182880">
                <a:tc>
                  <a:txBody>
                    <a:bodyPr/>
                    <a:lstStyle/>
                    <a:p>
                      <a:pPr algn="l" fontAlgn="b"/>
                      <a:r>
                        <a:rPr lang="en-IN" sz="1000" u="none" strike="noStrike" dirty="0">
                          <a:effectLst/>
                          <a:latin typeface="Calibri" panose="020F0502020204030204" pitchFamily="34" charset="0"/>
                          <a:cs typeface="Calibri" panose="020F0502020204030204" pitchFamily="34" charset="0"/>
                        </a:rPr>
                        <a:t>Rajesh Kumar Dhuriya</a:t>
                      </a:r>
                      <a:endParaRPr lang="en-IN" sz="1000" b="0" i="0" u="none" strike="noStrike" dirty="0">
                        <a:solidFill>
                          <a:srgbClr val="222222"/>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000" u="none" strike="noStrike" dirty="0">
                          <a:effectLst/>
                          <a:latin typeface="Calibri" panose="020F0502020204030204" pitchFamily="34" charset="0"/>
                          <a:cs typeface="Calibri" panose="020F0502020204030204" pitchFamily="34" charset="0"/>
                        </a:rPr>
                        <a:t>er.rajeshkumar123@gmail.com</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000" u="none" strike="noStrike" dirty="0">
                          <a:effectLst/>
                          <a:latin typeface="Calibri" panose="020F0502020204030204" pitchFamily="34" charset="0"/>
                          <a:cs typeface="Calibri" panose="020F0502020204030204" pitchFamily="34" charset="0"/>
                        </a:rPr>
                        <a:t>8003307859</a:t>
                      </a:r>
                      <a:endParaRPr lang="en-IN" sz="1000" b="0" i="0" u="none" strike="noStrike" dirty="0">
                        <a:solidFill>
                          <a:srgbClr val="222222"/>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3346498074"/>
                  </a:ext>
                </a:extLst>
              </a:tr>
              <a:tr h="182880">
                <a:tc>
                  <a:txBody>
                    <a:bodyPr/>
                    <a:lstStyle/>
                    <a:p>
                      <a:pPr algn="l" fontAlgn="b"/>
                      <a:r>
                        <a:rPr lang="en-IN" sz="1000" u="none" strike="noStrike" dirty="0">
                          <a:effectLst/>
                          <a:latin typeface="Calibri" panose="020F0502020204030204" pitchFamily="34" charset="0"/>
                          <a:cs typeface="Calibri" panose="020F0502020204030204" pitchFamily="34" charset="0"/>
                        </a:rPr>
                        <a:t>Ashwini</a:t>
                      </a:r>
                      <a:endParaRPr lang="en-IN" sz="1000" b="0" i="0" u="none" strike="noStrike" dirty="0">
                        <a:solidFill>
                          <a:srgbClr val="222222"/>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000" u="none" strike="noStrike">
                          <a:effectLst/>
                          <a:latin typeface="Calibri" panose="020F0502020204030204" pitchFamily="34" charset="0"/>
                          <a:cs typeface="Calibri" panose="020F0502020204030204" pitchFamily="34" charset="0"/>
                        </a:rPr>
                        <a:t>ashwini.bs19@gmail.com</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000" u="none" strike="noStrike" dirty="0">
                          <a:effectLst/>
                          <a:latin typeface="Calibri" panose="020F0502020204030204" pitchFamily="34" charset="0"/>
                          <a:cs typeface="Calibri" panose="020F0502020204030204" pitchFamily="34" charset="0"/>
                        </a:rPr>
                        <a:t>9916043172</a:t>
                      </a:r>
                      <a:endParaRPr lang="en-IN" sz="1000" b="0" i="0" u="none" strike="noStrike" dirty="0">
                        <a:solidFill>
                          <a:srgbClr val="222222"/>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3039745901"/>
                  </a:ext>
                </a:extLst>
              </a:tr>
              <a:tr h="182880">
                <a:tc>
                  <a:txBody>
                    <a:bodyPr/>
                    <a:lstStyle/>
                    <a:p>
                      <a:pPr algn="l" fontAlgn="b"/>
                      <a:r>
                        <a:rPr lang="en-IN" sz="1000" u="none" strike="noStrike" dirty="0">
                          <a:effectLst/>
                          <a:latin typeface="Calibri" panose="020F0502020204030204" pitchFamily="34" charset="0"/>
                          <a:cs typeface="Calibri" panose="020F0502020204030204" pitchFamily="34" charset="0"/>
                        </a:rPr>
                        <a:t>Prashant </a:t>
                      </a:r>
                      <a:r>
                        <a:rPr lang="en-IN" sz="1000" u="none" strike="noStrike" dirty="0" err="1">
                          <a:effectLst/>
                          <a:latin typeface="Calibri" panose="020F0502020204030204" pitchFamily="34" charset="0"/>
                          <a:cs typeface="Calibri" panose="020F0502020204030204" pitchFamily="34" charset="0"/>
                        </a:rPr>
                        <a:t>Bagal</a:t>
                      </a:r>
                      <a:r>
                        <a:rPr lang="en-IN" sz="1000" u="none" strike="noStrike" dirty="0">
                          <a:effectLst/>
                          <a:latin typeface="Calibri" panose="020F0502020204030204" pitchFamily="34" charset="0"/>
                          <a:cs typeface="Calibri" panose="020F0502020204030204" pitchFamily="34" charset="0"/>
                        </a:rPr>
                        <a:t>.</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000" u="none" strike="noStrike" dirty="0">
                          <a:effectLst/>
                          <a:latin typeface="Calibri" panose="020F0502020204030204" pitchFamily="34" charset="0"/>
                          <a:cs typeface="Calibri" panose="020F0502020204030204" pitchFamily="34" charset="0"/>
                        </a:rPr>
                        <a:t>prashantbagal53@gmail.com</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000" u="none" strike="noStrike" dirty="0">
                          <a:effectLst/>
                          <a:latin typeface="Calibri" panose="020F0502020204030204" pitchFamily="34" charset="0"/>
                          <a:cs typeface="Calibri" panose="020F0502020204030204" pitchFamily="34" charset="0"/>
                        </a:rPr>
                        <a:t>7887660180</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305400136"/>
                  </a:ext>
                </a:extLst>
              </a:tr>
              <a:tr h="182880">
                <a:tc>
                  <a:txBody>
                    <a:bodyPr/>
                    <a:lstStyle/>
                    <a:p>
                      <a:pPr algn="l" fontAlgn="b"/>
                      <a:r>
                        <a:rPr lang="en-IN" sz="1000" u="none" strike="noStrike" dirty="0" err="1">
                          <a:effectLst/>
                          <a:latin typeface="Calibri" panose="020F0502020204030204" pitchFamily="34" charset="0"/>
                          <a:cs typeface="Calibri" panose="020F0502020204030204" pitchFamily="34" charset="0"/>
                        </a:rPr>
                        <a:t>Kaushalraj</a:t>
                      </a:r>
                      <a:r>
                        <a:rPr lang="en-IN" sz="1000" u="none" strike="noStrike" dirty="0">
                          <a:effectLst/>
                          <a:latin typeface="Calibri" panose="020F0502020204030204" pitchFamily="34" charset="0"/>
                          <a:cs typeface="Calibri" panose="020F0502020204030204" pitchFamily="34" charset="0"/>
                        </a:rPr>
                        <a:t> Parmar</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000" u="none" strike="noStrike" dirty="0">
                          <a:effectLst/>
                          <a:latin typeface="Calibri" panose="020F0502020204030204" pitchFamily="34" charset="0"/>
                          <a:cs typeface="Calibri" panose="020F0502020204030204" pitchFamily="34" charset="0"/>
                        </a:rPr>
                        <a:t>kaushalrajparmar2710@gmail.com</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000" u="none" strike="noStrike" dirty="0">
                          <a:effectLst/>
                          <a:latin typeface="Calibri" panose="020F0502020204030204" pitchFamily="34" charset="0"/>
                          <a:cs typeface="Calibri" panose="020F0502020204030204" pitchFamily="34" charset="0"/>
                        </a:rPr>
                        <a:t>8156049175</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396468193"/>
                  </a:ext>
                </a:extLst>
              </a:tr>
              <a:tr h="182880">
                <a:tc>
                  <a:txBody>
                    <a:bodyPr/>
                    <a:lstStyle/>
                    <a:p>
                      <a:pPr algn="l" fontAlgn="b"/>
                      <a:r>
                        <a:rPr lang="en-IN" sz="1000" u="none" strike="noStrike" dirty="0" err="1">
                          <a:effectLst/>
                          <a:latin typeface="Calibri" panose="020F0502020204030204" pitchFamily="34" charset="0"/>
                          <a:cs typeface="Calibri" panose="020F0502020204030204" pitchFamily="34" charset="0"/>
                        </a:rPr>
                        <a:t>kasmi</a:t>
                      </a:r>
                      <a:r>
                        <a:rPr lang="en-IN" sz="1000" u="none" strike="noStrike" dirty="0">
                          <a:effectLst/>
                          <a:latin typeface="Calibri" panose="020F0502020204030204" pitchFamily="34" charset="0"/>
                          <a:cs typeface="Calibri" panose="020F0502020204030204" pitchFamily="34" charset="0"/>
                        </a:rPr>
                        <a:t> Sailaja</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000" u="none" strike="noStrike" dirty="0">
                          <a:effectLst/>
                          <a:latin typeface="Calibri" panose="020F0502020204030204" pitchFamily="34" charset="0"/>
                          <a:cs typeface="Calibri" panose="020F0502020204030204" pitchFamily="34" charset="0"/>
                        </a:rPr>
                        <a:t>kasmisailaja96@gmail.com</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000" u="none" strike="noStrike" dirty="0">
                          <a:effectLst/>
                          <a:latin typeface="Calibri" panose="020F0502020204030204" pitchFamily="34" charset="0"/>
                          <a:cs typeface="Calibri" panose="020F0502020204030204" pitchFamily="34" charset="0"/>
                        </a:rPr>
                        <a:t>9912347677</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2313232556"/>
                  </a:ext>
                </a:extLst>
              </a:tr>
              <a:tr h="182880">
                <a:tc>
                  <a:txBody>
                    <a:bodyPr/>
                    <a:lstStyle/>
                    <a:p>
                      <a:pPr algn="l" fontAlgn="t"/>
                      <a:r>
                        <a:rPr lang="en-IN" sz="1000" u="none" strike="noStrike" dirty="0">
                          <a:effectLst/>
                          <a:latin typeface="Calibri" panose="020F0502020204030204" pitchFamily="34" charset="0"/>
                          <a:cs typeface="Calibri" panose="020F0502020204030204" pitchFamily="34" charset="0"/>
                        </a:rPr>
                        <a:t>Vaishnavi Dipak Patil</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tc>
                <a:tc>
                  <a:txBody>
                    <a:bodyPr/>
                    <a:lstStyle/>
                    <a:p>
                      <a:pPr algn="l" fontAlgn="t"/>
                      <a:r>
                        <a:rPr lang="en-IN" sz="1000" u="none" strike="noStrike" dirty="0">
                          <a:effectLst/>
                          <a:latin typeface="Calibri" panose="020F0502020204030204" pitchFamily="34" charset="0"/>
                          <a:cs typeface="Calibri" panose="020F0502020204030204" pitchFamily="34" charset="0"/>
                        </a:rPr>
                        <a:t>vaishnavipatil1405@gmail.com</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tc>
                <a:tc>
                  <a:txBody>
                    <a:bodyPr/>
                    <a:lstStyle/>
                    <a:p>
                      <a:pPr algn="l" fontAlgn="t"/>
                      <a:r>
                        <a:rPr lang="en-IN" sz="1000" u="none" strike="noStrike" dirty="0">
                          <a:effectLst/>
                          <a:latin typeface="Calibri" panose="020F0502020204030204" pitchFamily="34" charset="0"/>
                          <a:cs typeface="Calibri" panose="020F0502020204030204" pitchFamily="34" charset="0"/>
                        </a:rPr>
                        <a:t>9075595627</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tc>
                <a:extLst>
                  <a:ext uri="{0D108BD9-81ED-4DB2-BD59-A6C34878D82A}">
                    <a16:rowId xmlns:a16="http://schemas.microsoft.com/office/drawing/2014/main" val="3283862187"/>
                  </a:ext>
                </a:extLst>
              </a:tr>
              <a:tr h="182880">
                <a:tc>
                  <a:txBody>
                    <a:bodyPr/>
                    <a:lstStyle/>
                    <a:p>
                      <a:pPr algn="l" fontAlgn="b"/>
                      <a:r>
                        <a:rPr lang="en-IN" sz="1000" u="none" strike="noStrike" dirty="0" err="1">
                          <a:effectLst/>
                          <a:latin typeface="Calibri" panose="020F0502020204030204" pitchFamily="34" charset="0"/>
                          <a:cs typeface="Calibri" panose="020F0502020204030204" pitchFamily="34" charset="0"/>
                        </a:rPr>
                        <a:t>Neenu</a:t>
                      </a:r>
                      <a:r>
                        <a:rPr lang="en-IN" sz="1000" u="none" strike="noStrike" dirty="0">
                          <a:effectLst/>
                          <a:latin typeface="Calibri" panose="020F0502020204030204" pitchFamily="34" charset="0"/>
                          <a:cs typeface="Calibri" panose="020F0502020204030204" pitchFamily="34" charset="0"/>
                        </a:rPr>
                        <a:t> v Santhosh</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t"/>
                      <a:r>
                        <a:rPr lang="en-IN" sz="1000" u="none" strike="noStrike" dirty="0">
                          <a:effectLst/>
                          <a:latin typeface="Calibri" panose="020F0502020204030204" pitchFamily="34" charset="0"/>
                          <a:cs typeface="Calibri" panose="020F0502020204030204" pitchFamily="34" charset="0"/>
                        </a:rPr>
                        <a:t>neenumol1807@gmail.com</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tc>
                <a:tc>
                  <a:txBody>
                    <a:bodyPr/>
                    <a:lstStyle/>
                    <a:p>
                      <a:pPr algn="l" fontAlgn="b"/>
                      <a:r>
                        <a:rPr lang="en-IN" sz="1000" u="none" strike="noStrike" dirty="0">
                          <a:effectLst/>
                          <a:latin typeface="Calibri" panose="020F0502020204030204" pitchFamily="34" charset="0"/>
                          <a:cs typeface="Calibri" panose="020F0502020204030204" pitchFamily="34" charset="0"/>
                        </a:rPr>
                        <a:t>8606680430</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779251698"/>
                  </a:ext>
                </a:extLst>
              </a:tr>
              <a:tr h="182880">
                <a:tc>
                  <a:txBody>
                    <a:bodyPr/>
                    <a:lstStyle/>
                    <a:p>
                      <a:pPr algn="l" fontAlgn="t"/>
                      <a:r>
                        <a:rPr lang="en-IN" sz="1000" u="none" strike="noStrike" dirty="0">
                          <a:effectLst/>
                          <a:latin typeface="Calibri" panose="020F0502020204030204" pitchFamily="34" charset="0"/>
                          <a:cs typeface="Calibri" panose="020F0502020204030204" pitchFamily="34" charset="0"/>
                        </a:rPr>
                        <a:t>Arjun cc</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tc>
                <a:tc>
                  <a:txBody>
                    <a:bodyPr/>
                    <a:lstStyle/>
                    <a:p>
                      <a:pPr algn="l" fontAlgn="t"/>
                      <a:r>
                        <a:rPr lang="en-IN" sz="1000" u="none" strike="noStrike" dirty="0">
                          <a:effectLst/>
                          <a:latin typeface="Calibri" panose="020F0502020204030204" pitchFamily="34" charset="0"/>
                          <a:cs typeface="Calibri" panose="020F0502020204030204" pitchFamily="34" charset="0"/>
                        </a:rPr>
                        <a:t>arjuncc12345@gmail.com</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tc>
                <a:tc>
                  <a:txBody>
                    <a:bodyPr/>
                    <a:lstStyle/>
                    <a:p>
                      <a:pPr algn="l" fontAlgn="t"/>
                      <a:r>
                        <a:rPr lang="en-IN" sz="1000" u="none" strike="noStrike" dirty="0">
                          <a:effectLst/>
                          <a:latin typeface="Calibri" panose="020F0502020204030204" pitchFamily="34" charset="0"/>
                          <a:cs typeface="Calibri" panose="020F0502020204030204" pitchFamily="34" charset="0"/>
                        </a:rPr>
                        <a:t>7994005775</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tc>
                <a:extLst>
                  <a:ext uri="{0D108BD9-81ED-4DB2-BD59-A6C34878D82A}">
                    <a16:rowId xmlns:a16="http://schemas.microsoft.com/office/drawing/2014/main" val="160838309"/>
                  </a:ext>
                </a:extLst>
              </a:tr>
            </a:tbl>
          </a:graphicData>
        </a:graphic>
      </p:graphicFrame>
      <p:sp>
        <p:nvSpPr>
          <p:cNvPr id="3" name="TextBox 2">
            <a:extLst>
              <a:ext uri="{FF2B5EF4-FFF2-40B4-BE49-F238E27FC236}">
                <a16:creationId xmlns:a16="http://schemas.microsoft.com/office/drawing/2014/main" id="{EABD6F8D-0EE8-8B30-317D-CEACEC9E824E}"/>
              </a:ext>
            </a:extLst>
          </p:cNvPr>
          <p:cNvSpPr txBox="1"/>
          <p:nvPr/>
        </p:nvSpPr>
        <p:spPr>
          <a:xfrm>
            <a:off x="6357296" y="4800502"/>
            <a:ext cx="5094256" cy="276999"/>
          </a:xfrm>
          <a:prstGeom prst="rect">
            <a:avLst/>
          </a:prstGeom>
          <a:noFill/>
        </p:spPr>
        <p:txBody>
          <a:bodyPr wrap="square">
            <a:spAutoFit/>
          </a:bodyPr>
          <a:lstStyle/>
          <a:p>
            <a:r>
              <a:rPr lang="en-US" sz="1200" b="1" dirty="0">
                <a:latin typeface="Calibri" panose="020F0502020204030204" pitchFamily="34" charset="0"/>
                <a:cs typeface="Calibri" panose="020F0502020204030204" pitchFamily="34" charset="0"/>
              </a:rPr>
              <a:t>Project Participants:</a:t>
            </a:r>
          </a:p>
        </p:txBody>
      </p:sp>
    </p:spTree>
    <p:extLst>
      <p:ext uri="{BB962C8B-B14F-4D97-AF65-F5344CB8AC3E}">
        <p14:creationId xmlns:p14="http://schemas.microsoft.com/office/powerpoint/2010/main" val="2288312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D33BAE-08D7-C813-2252-655F455055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1BEA81-24BF-3965-C6BF-646E5BA444B2}"/>
              </a:ext>
            </a:extLst>
          </p:cNvPr>
          <p:cNvSpPr>
            <a:spLocks noGrp="1"/>
          </p:cNvSpPr>
          <p:nvPr>
            <p:ph type="title"/>
          </p:nvPr>
        </p:nvSpPr>
        <p:spPr>
          <a:xfrm>
            <a:off x="517592" y="110711"/>
            <a:ext cx="10515600" cy="707559"/>
          </a:xfrm>
        </p:spPr>
        <p:txBody>
          <a:bodyPr>
            <a:normAutofit/>
          </a:bodyPr>
          <a:lstStyle/>
          <a:p>
            <a:r>
              <a:rPr lang="en-US" sz="3200" dirty="0">
                <a:latin typeface="Calibri" panose="020F0502020204030204" pitchFamily="34" charset="0"/>
                <a:cs typeface="Calibri" panose="020F0502020204030204" pitchFamily="34" charset="0"/>
              </a:rPr>
              <a:t>Contents</a:t>
            </a:r>
            <a:r>
              <a:rPr lang="en-US" sz="3200" dirty="0"/>
              <a:t>:</a:t>
            </a:r>
            <a:endParaRPr lang="en-IN" sz="3200" dirty="0"/>
          </a:p>
        </p:txBody>
      </p:sp>
      <p:cxnSp>
        <p:nvCxnSpPr>
          <p:cNvPr id="9" name="Straight Connector 8">
            <a:extLst>
              <a:ext uri="{FF2B5EF4-FFF2-40B4-BE49-F238E27FC236}">
                <a16:creationId xmlns:a16="http://schemas.microsoft.com/office/drawing/2014/main" id="{EB662C88-F9D2-1426-FCF9-A4E2830F9B40}"/>
              </a:ext>
            </a:extLst>
          </p:cNvPr>
          <p:cNvCxnSpPr>
            <a:cxnSpLocks/>
          </p:cNvCxnSpPr>
          <p:nvPr/>
        </p:nvCxnSpPr>
        <p:spPr>
          <a:xfrm>
            <a:off x="536646" y="818270"/>
            <a:ext cx="11137762"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3" name="Table 2">
            <a:extLst>
              <a:ext uri="{FF2B5EF4-FFF2-40B4-BE49-F238E27FC236}">
                <a16:creationId xmlns:a16="http://schemas.microsoft.com/office/drawing/2014/main" id="{40242C57-7FE1-C7BF-ABA2-1ECA47393137}"/>
              </a:ext>
            </a:extLst>
          </p:cNvPr>
          <p:cNvGraphicFramePr>
            <a:graphicFrameLocks noGrp="1"/>
          </p:cNvGraphicFramePr>
          <p:nvPr>
            <p:extLst>
              <p:ext uri="{D42A27DB-BD31-4B8C-83A1-F6EECF244321}">
                <p14:modId xmlns:p14="http://schemas.microsoft.com/office/powerpoint/2010/main" val="21039247"/>
              </p:ext>
            </p:extLst>
          </p:nvPr>
        </p:nvGraphicFramePr>
        <p:xfrm>
          <a:off x="650136" y="1122078"/>
          <a:ext cx="9680638" cy="4752000"/>
        </p:xfrm>
        <a:graphic>
          <a:graphicData uri="http://schemas.openxmlformats.org/drawingml/2006/table">
            <a:tbl>
              <a:tblPr firstRow="1" bandRow="1">
                <a:tableStyleId>{3B4B98B0-60AC-42C2-AFA5-B58CD77FA1E5}</a:tableStyleId>
              </a:tblPr>
              <a:tblGrid>
                <a:gridCol w="838196">
                  <a:extLst>
                    <a:ext uri="{9D8B030D-6E8A-4147-A177-3AD203B41FA5}">
                      <a16:colId xmlns:a16="http://schemas.microsoft.com/office/drawing/2014/main" val="2782330896"/>
                    </a:ext>
                  </a:extLst>
                </a:gridCol>
                <a:gridCol w="8842442">
                  <a:extLst>
                    <a:ext uri="{9D8B030D-6E8A-4147-A177-3AD203B41FA5}">
                      <a16:colId xmlns:a16="http://schemas.microsoft.com/office/drawing/2014/main" val="3307522728"/>
                    </a:ext>
                  </a:extLst>
                </a:gridCol>
              </a:tblGrid>
              <a:tr h="432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Sr. No.</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Content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3978220426"/>
                  </a:ext>
                </a:extLst>
              </a:tr>
              <a:tr h="432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1</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00" dirty="0">
                          <a:effectLst/>
                          <a:latin typeface="Calibri" panose="020F0502020204030204" pitchFamily="34" charset="0"/>
                          <a:ea typeface="Calibri" panose="020F0502020204030204" pitchFamily="34" charset="0"/>
                          <a:cs typeface="Times New Roman" panose="02020603050405020304" pitchFamily="18" charset="0"/>
                          <a:hlinkClick r:id="rId2" action="ppaction://hlinksldjump"/>
                        </a:rPr>
                        <a:t>Background</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3962659149"/>
                  </a:ext>
                </a:extLst>
              </a:tr>
              <a:tr h="432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00" dirty="0">
                          <a:solidFill>
                            <a:schemeClr val="tx1"/>
                          </a:solidFill>
                          <a:effectLst/>
                          <a:latin typeface="Calibri" panose="020F0502020204030204" pitchFamily="34" charset="0"/>
                          <a:cs typeface="Times New Roman" panose="02020603050405020304" pitchFamily="18" charset="0"/>
                        </a:rPr>
                        <a:t>2</a:t>
                      </a:r>
                      <a:endParaRPr lang="en-IN" sz="1400" kern="100" dirty="0">
                        <a:solidFill>
                          <a:schemeClr val="tx1"/>
                        </a:solidFill>
                        <a:effectLst/>
                        <a:latin typeface="Calibri" panose="020F0502020204030204" pitchFamily="34" charset="0"/>
                        <a:cs typeface="Times New Roman" panose="02020603050405020304" pitchFamily="18" charset="0"/>
                      </a:endParaRPr>
                    </a:p>
                  </a:txBody>
                  <a:tcPr anchor="ctr"/>
                </a:tc>
                <a:tc>
                  <a:txBody>
                    <a:bodyPr/>
                    <a:lstStyle/>
                    <a:p>
                      <a:pPr marL="0" indent="0">
                        <a:buFontTx/>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hlinkClick r:id="rId3" action="ppaction://hlinksldjump"/>
                        </a:rPr>
                        <a:t>Step-1: Exploratory Data Analysis </a:t>
                      </a:r>
                      <a:endParaRPr lang="en-IN" sz="1400" dirty="0"/>
                    </a:p>
                  </a:txBody>
                  <a:tcPr anchor="ctr"/>
                </a:tc>
                <a:extLst>
                  <a:ext uri="{0D108BD9-81ED-4DB2-BD59-A6C34878D82A}">
                    <a16:rowId xmlns:a16="http://schemas.microsoft.com/office/drawing/2014/main" val="3646936599"/>
                  </a:ext>
                </a:extLst>
              </a:tr>
              <a:tr h="432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00" dirty="0">
                          <a:solidFill>
                            <a:schemeClr val="tx1"/>
                          </a:solidFill>
                          <a:effectLst/>
                          <a:latin typeface="Calibri" panose="020F0502020204030204" pitchFamily="34" charset="0"/>
                          <a:cs typeface="Times New Roman" panose="02020603050405020304" pitchFamily="18" charset="0"/>
                        </a:rPr>
                        <a:t>3</a:t>
                      </a:r>
                      <a:endParaRPr lang="en-IN" sz="1400" kern="100" dirty="0">
                        <a:solidFill>
                          <a:schemeClr val="tx1"/>
                        </a:solidFill>
                        <a:effectLst/>
                        <a:latin typeface="Calibri" panose="020F0502020204030204" pitchFamily="34"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00" dirty="0">
                          <a:effectLst/>
                          <a:latin typeface="Calibri" panose="020F0502020204030204" pitchFamily="34" charset="0"/>
                          <a:ea typeface="Calibri" panose="020F0502020204030204" pitchFamily="34" charset="0"/>
                          <a:cs typeface="Times New Roman" panose="02020603050405020304" pitchFamily="18" charset="0"/>
                          <a:hlinkClick r:id="rId4" action="ppaction://hlinksldjump"/>
                        </a:rPr>
                        <a:t>Step-2: Prediction models &amp; performance comparison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4158520637"/>
                  </a:ext>
                </a:extLst>
              </a:tr>
              <a:tr h="432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00" dirty="0">
                          <a:solidFill>
                            <a:schemeClr val="tx1"/>
                          </a:solidFill>
                          <a:effectLst/>
                          <a:latin typeface="Calibri" panose="020F0502020204030204" pitchFamily="34" charset="0"/>
                          <a:cs typeface="Times New Roman" panose="02020603050405020304" pitchFamily="18" charset="0"/>
                        </a:rPr>
                        <a:t>4</a:t>
                      </a:r>
                      <a:endParaRPr lang="en-IN" sz="1400" kern="100" dirty="0">
                        <a:solidFill>
                          <a:schemeClr val="tx1"/>
                        </a:solidFill>
                        <a:effectLst/>
                        <a:latin typeface="Calibri" panose="020F0502020204030204" pitchFamily="34"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00" dirty="0">
                          <a:effectLst/>
                          <a:latin typeface="Calibri" panose="020F0502020204030204" pitchFamily="34" charset="0"/>
                          <a:ea typeface="Calibri" panose="020F0502020204030204" pitchFamily="34" charset="0"/>
                          <a:cs typeface="Times New Roman" panose="02020603050405020304" pitchFamily="18" charset="0"/>
                          <a:hlinkClick r:id="rId5" action="ppaction://hlinksldjump"/>
                        </a:rPr>
                        <a:t>Step-2: Prediction models &amp; performance comparison - ARIMA</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89098274"/>
                  </a:ext>
                </a:extLst>
              </a:tr>
              <a:tr h="432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00" dirty="0">
                          <a:solidFill>
                            <a:schemeClr val="tx1"/>
                          </a:solidFill>
                          <a:effectLst/>
                          <a:latin typeface="Calibri" panose="020F0502020204030204" pitchFamily="34" charset="0"/>
                          <a:cs typeface="Times New Roman" panose="02020603050405020304" pitchFamily="18" charset="0"/>
                        </a:rPr>
                        <a:t>5</a:t>
                      </a:r>
                      <a:endParaRPr lang="en-IN" sz="1400" kern="100" dirty="0">
                        <a:solidFill>
                          <a:schemeClr val="tx1"/>
                        </a:solidFill>
                        <a:effectLst/>
                        <a:latin typeface="Calibri" panose="020F0502020204030204" pitchFamily="34"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00" dirty="0">
                          <a:effectLst/>
                          <a:latin typeface="Calibri" panose="020F0502020204030204" pitchFamily="34" charset="0"/>
                          <a:ea typeface="Calibri" panose="020F0502020204030204" pitchFamily="34" charset="0"/>
                          <a:cs typeface="Times New Roman" panose="02020603050405020304" pitchFamily="18" charset="0"/>
                          <a:hlinkClick r:id="rId6" action="ppaction://hlinksldjump"/>
                        </a:rPr>
                        <a:t>Step-2: Prediction models &amp; performance comparison - SARIMA</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1726157742"/>
                  </a:ext>
                </a:extLst>
              </a:tr>
              <a:tr h="432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00" dirty="0">
                          <a:solidFill>
                            <a:schemeClr val="tx1"/>
                          </a:solidFill>
                          <a:effectLst/>
                          <a:latin typeface="Calibri" panose="020F0502020204030204" pitchFamily="34" charset="0"/>
                          <a:cs typeface="Times New Roman" panose="02020603050405020304" pitchFamily="18" charset="0"/>
                        </a:rPr>
                        <a:t>6</a:t>
                      </a:r>
                      <a:endParaRPr lang="en-IN" sz="1400" kern="100" dirty="0">
                        <a:solidFill>
                          <a:schemeClr val="tx1"/>
                        </a:solidFill>
                        <a:effectLst/>
                        <a:latin typeface="Calibri" panose="020F0502020204030204" pitchFamily="34"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00" dirty="0">
                          <a:effectLst/>
                          <a:latin typeface="Calibri" panose="020F0502020204030204" pitchFamily="34" charset="0"/>
                          <a:ea typeface="Calibri" panose="020F0502020204030204" pitchFamily="34" charset="0"/>
                          <a:cs typeface="Times New Roman" panose="02020603050405020304" pitchFamily="18" charset="0"/>
                          <a:hlinkClick r:id="rId7" action="ppaction://hlinksldjump"/>
                        </a:rPr>
                        <a:t>Step-2: Prediction models &amp; performance comparison -</a:t>
                      </a:r>
                      <a:r>
                        <a:rPr lang="en-US" sz="1400" kern="100" dirty="0">
                          <a:solidFill>
                            <a:schemeClr val="tx1"/>
                          </a:solidFill>
                          <a:effectLst/>
                          <a:latin typeface="Calibri" panose="020F0502020204030204" pitchFamily="34" charset="0"/>
                          <a:cs typeface="Times New Roman" panose="02020603050405020304" pitchFamily="18" charset="0"/>
                          <a:hlinkClick r:id="rId7" action="ppaction://hlinksldjump"/>
                        </a:rPr>
                        <a:t>Sequence Classification with LSTM Recurrent Neural Networks</a:t>
                      </a:r>
                      <a:endParaRPr lang="en-IN" sz="1400" kern="100" dirty="0">
                        <a:solidFill>
                          <a:schemeClr val="tx1"/>
                        </a:solidFill>
                        <a:effectLst/>
                        <a:latin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3850976455"/>
                  </a:ext>
                </a:extLst>
              </a:tr>
              <a:tr h="432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00" dirty="0">
                          <a:solidFill>
                            <a:schemeClr val="tx1"/>
                          </a:solidFill>
                          <a:effectLst/>
                          <a:latin typeface="Calibri" panose="020F0502020204030204" pitchFamily="34" charset="0"/>
                          <a:cs typeface="Times New Roman" panose="02020603050405020304" pitchFamily="18" charset="0"/>
                        </a:rPr>
                        <a:t>7</a:t>
                      </a:r>
                      <a:endParaRPr lang="en-IN" sz="1400" kern="100" dirty="0">
                        <a:solidFill>
                          <a:schemeClr val="tx1"/>
                        </a:solidFill>
                        <a:effectLst/>
                        <a:latin typeface="Calibri" panose="020F0502020204030204" pitchFamily="34"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00" dirty="0">
                          <a:effectLst/>
                          <a:latin typeface="Calibri" panose="020F0502020204030204" pitchFamily="34" charset="0"/>
                          <a:ea typeface="Calibri" panose="020F0502020204030204" pitchFamily="34" charset="0"/>
                          <a:cs typeface="Times New Roman" panose="02020603050405020304" pitchFamily="18" charset="0"/>
                          <a:hlinkClick r:id="rId8" action="ppaction://hlinksldjump"/>
                        </a:rPr>
                        <a:t>Step-2: Prediction models &amp; performance comparison- All Model Summary</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1510088129"/>
                  </a:ext>
                </a:extLst>
              </a:tr>
              <a:tr h="432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00" dirty="0">
                          <a:solidFill>
                            <a:schemeClr val="tx1"/>
                          </a:solidFill>
                          <a:effectLst/>
                          <a:latin typeface="Calibri" panose="020F0502020204030204" pitchFamily="34" charset="0"/>
                          <a:cs typeface="Times New Roman" panose="02020603050405020304" pitchFamily="18" charset="0"/>
                        </a:rPr>
                        <a:t>8</a:t>
                      </a:r>
                      <a:endParaRPr lang="en-IN" sz="1400" kern="100" dirty="0">
                        <a:solidFill>
                          <a:schemeClr val="tx1"/>
                        </a:solidFill>
                        <a:effectLst/>
                        <a:latin typeface="Calibri" panose="020F0502020204030204" pitchFamily="34" charset="0"/>
                        <a:cs typeface="Times New Roman" panose="02020603050405020304" pitchFamily="18" charset="0"/>
                      </a:endParaRPr>
                    </a:p>
                  </a:txBody>
                  <a:tcPr anchor="ctr"/>
                </a:tc>
                <a:tc>
                  <a:txBody>
                    <a:bodyPr/>
                    <a:lstStyle/>
                    <a:p>
                      <a:pPr marL="0" indent="0">
                        <a:buFontTx/>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hlinkClick r:id="rId9" action="ppaction://hlinksldjump"/>
                        </a:rPr>
                        <a:t>Step-3: Forecasting with best model</a:t>
                      </a:r>
                      <a:endParaRPr lang="en-IN" sz="1400" dirty="0"/>
                    </a:p>
                  </a:txBody>
                  <a:tcPr anchor="ctr"/>
                </a:tc>
                <a:extLst>
                  <a:ext uri="{0D108BD9-81ED-4DB2-BD59-A6C34878D82A}">
                    <a16:rowId xmlns:a16="http://schemas.microsoft.com/office/drawing/2014/main" val="4258303274"/>
                  </a:ext>
                </a:extLst>
              </a:tr>
              <a:tr h="432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00" dirty="0">
                          <a:solidFill>
                            <a:schemeClr val="tx1"/>
                          </a:solidFill>
                          <a:effectLst/>
                          <a:latin typeface="Calibri" panose="020F0502020204030204" pitchFamily="34" charset="0"/>
                          <a:cs typeface="Times New Roman" panose="02020603050405020304" pitchFamily="18" charset="0"/>
                        </a:rPr>
                        <a:t>9</a:t>
                      </a:r>
                      <a:endParaRPr lang="en-IN" sz="1400" kern="100" dirty="0">
                        <a:solidFill>
                          <a:schemeClr val="tx1"/>
                        </a:solidFill>
                        <a:effectLst/>
                        <a:latin typeface="Calibri" panose="020F0502020204030204" pitchFamily="34"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hlinkClick r:id="rId10" action="ppaction://hlinksldjump"/>
                        </a:rPr>
                        <a:t>Step-4: Model deployment</a:t>
                      </a:r>
                      <a:endParaRPr lang="en-IN" sz="1400" kern="100" dirty="0">
                        <a:effectLst/>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46174888"/>
                  </a:ext>
                </a:extLst>
              </a:tr>
              <a:tr h="432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00" dirty="0">
                          <a:solidFill>
                            <a:schemeClr val="tx1"/>
                          </a:solidFill>
                          <a:effectLst/>
                          <a:latin typeface="Calibri" panose="020F0502020204030204" pitchFamily="34" charset="0"/>
                          <a:cs typeface="Times New Roman" panose="02020603050405020304" pitchFamily="18" charset="0"/>
                        </a:rPr>
                        <a:t>10</a:t>
                      </a:r>
                      <a:endParaRPr lang="en-IN" sz="1400" kern="100" dirty="0">
                        <a:solidFill>
                          <a:schemeClr val="tx1"/>
                        </a:solidFill>
                        <a:effectLst/>
                        <a:latin typeface="Calibri" panose="020F0502020204030204" pitchFamily="34"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00" dirty="0">
                          <a:effectLst/>
                          <a:latin typeface="Calibri" panose="020F0502020204030204" pitchFamily="34" charset="0"/>
                          <a:ea typeface="Calibri" panose="020F0502020204030204" pitchFamily="34" charset="0"/>
                          <a:cs typeface="Calibri" panose="020F0502020204030204" pitchFamily="34" charset="0"/>
                          <a:hlinkClick r:id="rId11" action="ppaction://hlinksldjump"/>
                        </a:rPr>
                        <a:t>Conclusion &amp; Next course of action</a:t>
                      </a:r>
                      <a:endParaRPr lang="en-IN" sz="1400" kern="100" dirty="0">
                        <a:effectLst/>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743607582"/>
                  </a:ext>
                </a:extLst>
              </a:tr>
            </a:tbl>
          </a:graphicData>
        </a:graphic>
      </p:graphicFrame>
    </p:spTree>
    <p:extLst>
      <p:ext uri="{BB962C8B-B14F-4D97-AF65-F5344CB8AC3E}">
        <p14:creationId xmlns:p14="http://schemas.microsoft.com/office/powerpoint/2010/main" val="967312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0AA558-F821-C8C8-E98B-84D08AD3A6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407DD7-F9F2-C368-75E4-DB4129324196}"/>
              </a:ext>
            </a:extLst>
          </p:cNvPr>
          <p:cNvSpPr>
            <a:spLocks noGrp="1"/>
          </p:cNvSpPr>
          <p:nvPr>
            <p:ph type="title"/>
          </p:nvPr>
        </p:nvSpPr>
        <p:spPr>
          <a:xfrm>
            <a:off x="517592" y="110711"/>
            <a:ext cx="10515600" cy="707559"/>
          </a:xfrm>
        </p:spPr>
        <p:txBody>
          <a:bodyPr>
            <a:normAutofit/>
          </a:bodyPr>
          <a:lstStyle/>
          <a:p>
            <a:r>
              <a:rPr lang="en-US" sz="3200" dirty="0">
                <a:latin typeface="Calibri" panose="020F0502020204030204" pitchFamily="34" charset="0"/>
                <a:cs typeface="Calibri" panose="020F0502020204030204" pitchFamily="34" charset="0"/>
              </a:rPr>
              <a:t>Background:</a:t>
            </a:r>
            <a:endParaRPr lang="en-IN" sz="3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898A11EC-145C-D1E5-BCD7-680186C2823A}"/>
              </a:ext>
            </a:extLst>
          </p:cNvPr>
          <p:cNvSpPr txBox="1"/>
          <p:nvPr/>
        </p:nvSpPr>
        <p:spPr>
          <a:xfrm>
            <a:off x="525293" y="1301128"/>
            <a:ext cx="5437761" cy="738664"/>
          </a:xfrm>
          <a:prstGeom prst="rect">
            <a:avLst/>
          </a:prstGeom>
          <a:noFill/>
        </p:spPr>
        <p:txBody>
          <a:bodyPr wrap="square">
            <a:spAutoFit/>
          </a:bodyPr>
          <a:lstStyle/>
          <a:p>
            <a:pPr algn="just"/>
            <a:r>
              <a:rPr lang="en-US" sz="1400" dirty="0">
                <a:effectLst/>
                <a:latin typeface="Calibri" panose="020F0502020204030204" pitchFamily="34" charset="0"/>
                <a:ea typeface="Calibri" panose="020F0502020204030204" pitchFamily="34" charset="0"/>
                <a:cs typeface="Times New Roman" panose="02020603050405020304" pitchFamily="18" charset="0"/>
              </a:rPr>
              <a:t>Crude oil is a type of fossil fuel which occurs naturally. It is unrefined petroleum oil and composed of hydrocarbon deposits &amp; other organic materials</a:t>
            </a:r>
            <a:endParaRPr lang="en-IN" sz="1400" dirty="0"/>
          </a:p>
        </p:txBody>
      </p:sp>
      <p:sp>
        <p:nvSpPr>
          <p:cNvPr id="6" name="TextBox 5">
            <a:extLst>
              <a:ext uri="{FF2B5EF4-FFF2-40B4-BE49-F238E27FC236}">
                <a16:creationId xmlns:a16="http://schemas.microsoft.com/office/drawing/2014/main" id="{60DB81B1-87B8-2048-F1AD-8793D89A4E95}"/>
              </a:ext>
            </a:extLst>
          </p:cNvPr>
          <p:cNvSpPr txBox="1"/>
          <p:nvPr/>
        </p:nvSpPr>
        <p:spPr>
          <a:xfrm>
            <a:off x="536646" y="2519206"/>
            <a:ext cx="5437761" cy="543162"/>
          </a:xfrm>
          <a:prstGeom prst="rect">
            <a:avLst/>
          </a:prstGeom>
          <a:noFill/>
        </p:spPr>
        <p:txBody>
          <a:bodyPr wrap="square">
            <a:spAutoFit/>
          </a:bodyPr>
          <a:lstStyle/>
          <a:p>
            <a:pPr algn="just">
              <a:lnSpc>
                <a:spcPct val="107000"/>
              </a:lnSpc>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It refers to spot price of a barrel of crude oil (119.2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ltr</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It is reference price for buyer &amp; seller and some of the references are: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EB9E9BBF-E4A4-99B0-7F5E-015C4480F3D9}"/>
              </a:ext>
            </a:extLst>
          </p:cNvPr>
          <p:cNvCxnSpPr>
            <a:cxnSpLocks/>
          </p:cNvCxnSpPr>
          <p:nvPr/>
        </p:nvCxnSpPr>
        <p:spPr>
          <a:xfrm>
            <a:off x="536646" y="818270"/>
            <a:ext cx="11137762"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11" name="Table 10">
            <a:extLst>
              <a:ext uri="{FF2B5EF4-FFF2-40B4-BE49-F238E27FC236}">
                <a16:creationId xmlns:a16="http://schemas.microsoft.com/office/drawing/2014/main" id="{0FD96DDD-A64C-EA37-5CE8-750377AE5AA8}"/>
              </a:ext>
            </a:extLst>
          </p:cNvPr>
          <p:cNvGraphicFramePr>
            <a:graphicFrameLocks noGrp="1"/>
          </p:cNvGraphicFramePr>
          <p:nvPr>
            <p:extLst>
              <p:ext uri="{D42A27DB-BD31-4B8C-83A1-F6EECF244321}">
                <p14:modId xmlns:p14="http://schemas.microsoft.com/office/powerpoint/2010/main" val="494477667"/>
              </p:ext>
            </p:extLst>
          </p:nvPr>
        </p:nvGraphicFramePr>
        <p:xfrm>
          <a:off x="525294" y="879179"/>
          <a:ext cx="5437761" cy="370840"/>
        </p:xfrm>
        <a:graphic>
          <a:graphicData uri="http://schemas.openxmlformats.org/drawingml/2006/table">
            <a:tbl>
              <a:tblPr firstRow="1" bandRow="1">
                <a:tableStyleId>{3B4B98B0-60AC-42C2-AFA5-B58CD77FA1E5}</a:tableStyleId>
              </a:tblPr>
              <a:tblGrid>
                <a:gridCol w="5437761">
                  <a:extLst>
                    <a:ext uri="{9D8B030D-6E8A-4147-A177-3AD203B41FA5}">
                      <a16:colId xmlns:a16="http://schemas.microsoft.com/office/drawing/2014/main" val="1014122578"/>
                    </a:ext>
                  </a:extLst>
                </a:gridCol>
              </a:tblGrid>
              <a:tr h="370840">
                <a:tc>
                  <a:txBody>
                    <a:bodyPr/>
                    <a:lstStyle/>
                    <a:p>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What is crude oil:</a:t>
                      </a:r>
                      <a:endParaRPr lang="en-IN" dirty="0"/>
                    </a:p>
                  </a:txBody>
                  <a:tcPr/>
                </a:tc>
                <a:extLst>
                  <a:ext uri="{0D108BD9-81ED-4DB2-BD59-A6C34878D82A}">
                    <a16:rowId xmlns:a16="http://schemas.microsoft.com/office/drawing/2014/main" val="2408311319"/>
                  </a:ext>
                </a:extLst>
              </a:tr>
            </a:tbl>
          </a:graphicData>
        </a:graphic>
      </p:graphicFrame>
      <p:graphicFrame>
        <p:nvGraphicFramePr>
          <p:cNvPr id="12" name="Table 11">
            <a:extLst>
              <a:ext uri="{FF2B5EF4-FFF2-40B4-BE49-F238E27FC236}">
                <a16:creationId xmlns:a16="http://schemas.microsoft.com/office/drawing/2014/main" id="{DE0D7F9E-9466-F6C9-D886-09291E2E1C06}"/>
              </a:ext>
            </a:extLst>
          </p:cNvPr>
          <p:cNvGraphicFramePr>
            <a:graphicFrameLocks noGrp="1"/>
          </p:cNvGraphicFramePr>
          <p:nvPr>
            <p:extLst>
              <p:ext uri="{D42A27DB-BD31-4B8C-83A1-F6EECF244321}">
                <p14:modId xmlns:p14="http://schemas.microsoft.com/office/powerpoint/2010/main" val="3307978823"/>
              </p:ext>
            </p:extLst>
          </p:nvPr>
        </p:nvGraphicFramePr>
        <p:xfrm>
          <a:off x="547588" y="2141356"/>
          <a:ext cx="5437761" cy="370840"/>
        </p:xfrm>
        <a:graphic>
          <a:graphicData uri="http://schemas.openxmlformats.org/drawingml/2006/table">
            <a:tbl>
              <a:tblPr firstRow="1" bandRow="1">
                <a:tableStyleId>{3B4B98B0-60AC-42C2-AFA5-B58CD77FA1E5}</a:tableStyleId>
              </a:tblPr>
              <a:tblGrid>
                <a:gridCol w="5437761">
                  <a:extLst>
                    <a:ext uri="{9D8B030D-6E8A-4147-A177-3AD203B41FA5}">
                      <a16:colId xmlns:a16="http://schemas.microsoft.com/office/drawing/2014/main" val="1014122578"/>
                    </a:ext>
                  </a:extLst>
                </a:gridCol>
              </a:tblGrid>
              <a:tr h="370840">
                <a:tc>
                  <a:txBody>
                    <a:bodyPr/>
                    <a:lstStyle/>
                    <a:p>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What is crude oil price:</a:t>
                      </a:r>
                      <a:endParaRPr lang="en-IN" dirty="0"/>
                    </a:p>
                  </a:txBody>
                  <a:tcPr/>
                </a:tc>
                <a:extLst>
                  <a:ext uri="{0D108BD9-81ED-4DB2-BD59-A6C34878D82A}">
                    <a16:rowId xmlns:a16="http://schemas.microsoft.com/office/drawing/2014/main" val="2408311319"/>
                  </a:ext>
                </a:extLst>
              </a:tr>
            </a:tbl>
          </a:graphicData>
        </a:graphic>
      </p:graphicFrame>
      <p:graphicFrame>
        <p:nvGraphicFramePr>
          <p:cNvPr id="13" name="Table 12">
            <a:extLst>
              <a:ext uri="{FF2B5EF4-FFF2-40B4-BE49-F238E27FC236}">
                <a16:creationId xmlns:a16="http://schemas.microsoft.com/office/drawing/2014/main" id="{5449F2E7-7A3D-D1C0-9ECD-D0625273AB9F}"/>
              </a:ext>
            </a:extLst>
          </p:cNvPr>
          <p:cNvGraphicFramePr>
            <a:graphicFrameLocks noGrp="1"/>
          </p:cNvGraphicFramePr>
          <p:nvPr>
            <p:extLst>
              <p:ext uri="{D42A27DB-BD31-4B8C-83A1-F6EECF244321}">
                <p14:modId xmlns:p14="http://schemas.microsoft.com/office/powerpoint/2010/main" val="2916547122"/>
              </p:ext>
            </p:extLst>
          </p:nvPr>
        </p:nvGraphicFramePr>
        <p:xfrm>
          <a:off x="536646" y="3062368"/>
          <a:ext cx="5426408" cy="1737360"/>
        </p:xfrm>
        <a:graphic>
          <a:graphicData uri="http://schemas.openxmlformats.org/drawingml/2006/table">
            <a:tbl>
              <a:tblPr bandRow="1">
                <a:tableStyleId>{3B4B98B0-60AC-42C2-AFA5-B58CD77FA1E5}</a:tableStyleId>
              </a:tblPr>
              <a:tblGrid>
                <a:gridCol w="2653870">
                  <a:extLst>
                    <a:ext uri="{9D8B030D-6E8A-4147-A177-3AD203B41FA5}">
                      <a16:colId xmlns:a16="http://schemas.microsoft.com/office/drawing/2014/main" val="2782330896"/>
                    </a:ext>
                  </a:extLst>
                </a:gridCol>
                <a:gridCol w="2772538">
                  <a:extLst>
                    <a:ext uri="{9D8B030D-6E8A-4147-A177-3AD203B41FA5}">
                      <a16:colId xmlns:a16="http://schemas.microsoft.com/office/drawing/2014/main" val="3307522728"/>
                    </a:ext>
                  </a:extLst>
                </a:gridCol>
              </a:tblGrid>
              <a:tr h="336098">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West Texas Intermediate (WTI)</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Indian Basket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3962659149"/>
                  </a:ext>
                </a:extLst>
              </a:tr>
              <a:tr h="197705">
                <a:tc>
                  <a:txBody>
                    <a:bodyPr/>
                    <a:lstStyle/>
                    <a:p>
                      <a:pPr marL="285750" indent="-285750">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Brent ICE</a:t>
                      </a:r>
                      <a:endParaRPr lang="en-IN" sz="1400" dirty="0"/>
                    </a:p>
                  </a:txBody>
                  <a:tcPr anchor="ctr"/>
                </a:tc>
                <a:tc>
                  <a:txBody>
                    <a:bodyPr/>
                    <a:lstStyle/>
                    <a:p>
                      <a:pPr marL="285750" indent="-285750">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Urals oil</a:t>
                      </a:r>
                      <a:endParaRPr lang="en-IN" sz="1400" dirty="0"/>
                    </a:p>
                  </a:txBody>
                  <a:tcPr anchor="ctr"/>
                </a:tc>
                <a:extLst>
                  <a:ext uri="{0D108BD9-81ED-4DB2-BD59-A6C34878D82A}">
                    <a16:rowId xmlns:a16="http://schemas.microsoft.com/office/drawing/2014/main" val="3646936599"/>
                  </a:ext>
                </a:extLst>
              </a:tr>
              <a:tr h="197705">
                <a:tc>
                  <a:txBody>
                    <a:bodyPr/>
                    <a:lstStyle/>
                    <a:p>
                      <a:pPr marL="285750" indent="-285750">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Dubai Crude</a:t>
                      </a:r>
                      <a:endParaRPr lang="en-IN" sz="1400" dirty="0"/>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Isthmus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4158520637"/>
                  </a:ext>
                </a:extLst>
              </a:tr>
              <a:tr h="197705">
                <a:tc>
                  <a:txBody>
                    <a:bodyPr/>
                    <a:lstStyle/>
                    <a:p>
                      <a:pPr marL="285750" indent="-285750">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OPEC Reference Basket</a:t>
                      </a:r>
                      <a:endParaRPr lang="en-IN" sz="1400" dirty="0"/>
                    </a:p>
                  </a:txBody>
                  <a:tcPr anchor="ctr"/>
                </a:tc>
                <a:tc>
                  <a:txBody>
                    <a:bodyPr/>
                    <a:lstStyle/>
                    <a:p>
                      <a:pPr marL="285750" indent="-285750">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Bonny Light</a:t>
                      </a:r>
                      <a:endParaRPr lang="en-IN" sz="1400" dirty="0"/>
                    </a:p>
                  </a:txBody>
                  <a:tcPr anchor="ctr"/>
                </a:tc>
                <a:extLst>
                  <a:ext uri="{0D108BD9-81ED-4DB2-BD59-A6C34878D82A}">
                    <a16:rowId xmlns:a16="http://schemas.microsoft.com/office/drawing/2014/main" val="4258303274"/>
                  </a:ext>
                </a:extLst>
              </a:tr>
              <a:tr h="197705">
                <a:tc>
                  <a:txBody>
                    <a:bodyPr/>
                    <a:lstStyle/>
                    <a:p>
                      <a:pPr marL="285750" indent="-285750">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Tapis Crude</a:t>
                      </a:r>
                      <a:endParaRPr lang="en-IN" sz="1400" dirty="0"/>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Western Canadian Select (WCS)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46174888"/>
                  </a:ext>
                </a:extLst>
              </a:tr>
            </a:tbl>
          </a:graphicData>
        </a:graphic>
      </p:graphicFrame>
      <p:graphicFrame>
        <p:nvGraphicFramePr>
          <p:cNvPr id="14" name="Table 13">
            <a:extLst>
              <a:ext uri="{FF2B5EF4-FFF2-40B4-BE49-F238E27FC236}">
                <a16:creationId xmlns:a16="http://schemas.microsoft.com/office/drawing/2014/main" id="{19543A32-4829-ADEB-FFDF-395ED3ECFA09}"/>
              </a:ext>
            </a:extLst>
          </p:cNvPr>
          <p:cNvGraphicFramePr>
            <a:graphicFrameLocks noGrp="1"/>
          </p:cNvGraphicFramePr>
          <p:nvPr>
            <p:extLst>
              <p:ext uri="{D42A27DB-BD31-4B8C-83A1-F6EECF244321}">
                <p14:modId xmlns:p14="http://schemas.microsoft.com/office/powerpoint/2010/main" val="2277965223"/>
              </p:ext>
            </p:extLst>
          </p:nvPr>
        </p:nvGraphicFramePr>
        <p:xfrm>
          <a:off x="525293" y="4934987"/>
          <a:ext cx="11119119" cy="371920"/>
        </p:xfrm>
        <a:graphic>
          <a:graphicData uri="http://schemas.openxmlformats.org/drawingml/2006/table">
            <a:tbl>
              <a:tblPr firstRow="1" bandRow="1">
                <a:tableStyleId>{3B4B98B0-60AC-42C2-AFA5-B58CD77FA1E5}</a:tableStyleId>
              </a:tblPr>
              <a:tblGrid>
                <a:gridCol w="11119119">
                  <a:extLst>
                    <a:ext uri="{9D8B030D-6E8A-4147-A177-3AD203B41FA5}">
                      <a16:colId xmlns:a16="http://schemas.microsoft.com/office/drawing/2014/main" val="1014122578"/>
                    </a:ext>
                  </a:extLst>
                </a:gridCol>
              </a:tblGrid>
              <a:tr h="370840">
                <a:tc>
                  <a:txBody>
                    <a:bodyPr/>
                    <a:lstStyle/>
                    <a:p>
                      <a:pPr algn="just">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Major Factors affecting crude oil price: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408311319"/>
                  </a:ext>
                </a:extLst>
              </a:tr>
            </a:tbl>
          </a:graphicData>
        </a:graphic>
      </p:graphicFrame>
      <p:sp>
        <p:nvSpPr>
          <p:cNvPr id="15" name="TextBox 14">
            <a:extLst>
              <a:ext uri="{FF2B5EF4-FFF2-40B4-BE49-F238E27FC236}">
                <a16:creationId xmlns:a16="http://schemas.microsoft.com/office/drawing/2014/main" id="{AA9D1473-F338-70B8-08DC-18B51FA5AAF2}"/>
              </a:ext>
            </a:extLst>
          </p:cNvPr>
          <p:cNvSpPr txBox="1"/>
          <p:nvPr/>
        </p:nvSpPr>
        <p:spPr>
          <a:xfrm>
            <a:off x="419709" y="5422299"/>
            <a:ext cx="11254699" cy="1337289"/>
          </a:xfrm>
          <a:prstGeom prst="rect">
            <a:avLst/>
          </a:prstGeom>
          <a:noFill/>
        </p:spPr>
        <p:txBody>
          <a:bodyPr wrap="square">
            <a:spAutoFit/>
          </a:bodyPr>
          <a:lstStyle/>
          <a:p>
            <a:pPr algn="just">
              <a:lnSpc>
                <a:spcPct val="107000"/>
              </a:lnSpc>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The price of crude oil differs due to its grade. Below are major factors which affect change of oil price in India:</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Specific gravity or API- Expensive if API Higher</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Sulphur content- Expensive if low Sulphur content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Its location-proximity to tide water or refineries. Heavier, sour crude oil lacking in tide water access like WCS are less expensive than sweeter oil like WTI.</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6" name="Table 15">
            <a:extLst>
              <a:ext uri="{FF2B5EF4-FFF2-40B4-BE49-F238E27FC236}">
                <a16:creationId xmlns:a16="http://schemas.microsoft.com/office/drawing/2014/main" id="{BA48404D-179A-E989-E50A-CE3F8950FB27}"/>
              </a:ext>
            </a:extLst>
          </p:cNvPr>
          <p:cNvGraphicFramePr>
            <a:graphicFrameLocks noGrp="1"/>
          </p:cNvGraphicFramePr>
          <p:nvPr>
            <p:extLst>
              <p:ext uri="{D42A27DB-BD31-4B8C-83A1-F6EECF244321}">
                <p14:modId xmlns:p14="http://schemas.microsoft.com/office/powerpoint/2010/main" val="2349284583"/>
              </p:ext>
            </p:extLst>
          </p:nvPr>
        </p:nvGraphicFramePr>
        <p:xfrm>
          <a:off x="6206654" y="887990"/>
          <a:ext cx="5437759" cy="370840"/>
        </p:xfrm>
        <a:graphic>
          <a:graphicData uri="http://schemas.openxmlformats.org/drawingml/2006/table">
            <a:tbl>
              <a:tblPr firstRow="1" bandRow="1">
                <a:tableStyleId>{3B4B98B0-60AC-42C2-AFA5-B58CD77FA1E5}</a:tableStyleId>
              </a:tblPr>
              <a:tblGrid>
                <a:gridCol w="5437759">
                  <a:extLst>
                    <a:ext uri="{9D8B030D-6E8A-4147-A177-3AD203B41FA5}">
                      <a16:colId xmlns:a16="http://schemas.microsoft.com/office/drawing/2014/main" val="1014122578"/>
                    </a:ext>
                  </a:extLst>
                </a:gridCol>
              </a:tblGrid>
              <a:tr h="370840">
                <a:tc>
                  <a:txBody>
                    <a:bodyPr/>
                    <a:lstStyle/>
                    <a:p>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Types of Crude Oil</a:t>
                      </a:r>
                      <a:endParaRPr lang="en-IN" dirty="0"/>
                    </a:p>
                  </a:txBody>
                  <a:tcPr/>
                </a:tc>
                <a:extLst>
                  <a:ext uri="{0D108BD9-81ED-4DB2-BD59-A6C34878D82A}">
                    <a16:rowId xmlns:a16="http://schemas.microsoft.com/office/drawing/2014/main" val="2408311319"/>
                  </a:ext>
                </a:extLst>
              </a:tr>
            </a:tbl>
          </a:graphicData>
        </a:graphic>
      </p:graphicFrame>
      <p:sp>
        <p:nvSpPr>
          <p:cNvPr id="17" name="TextBox 16">
            <a:extLst>
              <a:ext uri="{FF2B5EF4-FFF2-40B4-BE49-F238E27FC236}">
                <a16:creationId xmlns:a16="http://schemas.microsoft.com/office/drawing/2014/main" id="{C0BA1E6E-B401-F310-9E91-D4A409228DFE}"/>
              </a:ext>
            </a:extLst>
          </p:cNvPr>
          <p:cNvSpPr txBox="1"/>
          <p:nvPr/>
        </p:nvSpPr>
        <p:spPr>
          <a:xfrm>
            <a:off x="6162071" y="1407699"/>
            <a:ext cx="5482341" cy="3411896"/>
          </a:xfrm>
          <a:prstGeom prst="rect">
            <a:avLst/>
          </a:prstGeom>
          <a:noFill/>
        </p:spPr>
        <p:txBody>
          <a:bodyPr wrap="square">
            <a:spAutoFit/>
          </a:bodyPr>
          <a:lstStyle/>
          <a:p>
            <a:pPr algn="just">
              <a:lnSpc>
                <a:spcPct val="107000"/>
              </a:lnSpc>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There are variety of over 100 types of crude oil, however out of them below two are most common: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US" sz="1400" b="1" kern="100" dirty="0">
                <a:effectLst/>
                <a:latin typeface="Calibri" panose="020F0502020204030204" pitchFamily="34" charset="0"/>
                <a:ea typeface="Calibri" panose="020F0502020204030204" pitchFamily="34" charset="0"/>
                <a:cs typeface="Times New Roman" panose="02020603050405020304" pitchFamily="18" charset="0"/>
              </a:rPr>
              <a:t>West Texas Intermediate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It is a high-quality crude and is excellent for refining for maximizing Petrol.</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It is light crude with an API gravity of 39.6 degrees.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The presence of 0.24 percent of Sulphur makes it a sweet crude.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400" b="1" kern="100" dirty="0">
                <a:latin typeface="Calibri" panose="020F0502020204030204" pitchFamily="34" charset="0"/>
                <a:cs typeface="Times New Roman" panose="02020603050405020304" pitchFamily="18" charset="0"/>
              </a:rPr>
              <a:t>2.   Brent</a:t>
            </a:r>
            <a:endParaRPr lang="en-IN" sz="1400" b="1" kern="100" dirty="0">
              <a:latin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It is a combination of crude oil from 15 different oil fields in the Brent and North Sea areas.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It is a reasonably light and sweet crude oil with an API gravity of 38.3 degrees.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Comprises 0.37 percent of Sulphur.</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It is ideal for making Motor Spirit (Petrol) and middle distillates.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99178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ED00B5-C97D-FA6B-A195-A9DD722CB4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3BFAAD-1824-DB43-8884-16B9D4490D9B}"/>
              </a:ext>
            </a:extLst>
          </p:cNvPr>
          <p:cNvSpPr>
            <a:spLocks noGrp="1"/>
          </p:cNvSpPr>
          <p:nvPr>
            <p:ph type="title"/>
          </p:nvPr>
        </p:nvSpPr>
        <p:spPr>
          <a:xfrm>
            <a:off x="517592" y="110711"/>
            <a:ext cx="10515600" cy="707559"/>
          </a:xfrm>
        </p:spPr>
        <p:txBody>
          <a:bodyPr>
            <a:normAutofit/>
          </a:bodyPr>
          <a:lstStyle/>
          <a:p>
            <a:r>
              <a:rPr lang="en-US" sz="3200" dirty="0">
                <a:latin typeface="Calibri" panose="020F0502020204030204" pitchFamily="34" charset="0"/>
                <a:cs typeface="Calibri" panose="020F0502020204030204" pitchFamily="34" charset="0"/>
              </a:rPr>
              <a:t>Step-1: Exploratory Data Analysis (1/3)</a:t>
            </a:r>
            <a:endParaRPr lang="en-IN" sz="3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6AC483EE-90A1-C043-94ED-80709575E98C}"/>
              </a:ext>
            </a:extLst>
          </p:cNvPr>
          <p:cNvSpPr txBox="1"/>
          <p:nvPr/>
        </p:nvSpPr>
        <p:spPr>
          <a:xfrm>
            <a:off x="525293" y="1301128"/>
            <a:ext cx="5437761" cy="738664"/>
          </a:xfrm>
          <a:prstGeom prst="rect">
            <a:avLst/>
          </a:prstGeom>
          <a:noFill/>
        </p:spPr>
        <p:txBody>
          <a:bodyPr wrap="square">
            <a:spAutoFit/>
          </a:bodyPr>
          <a:lstStyle/>
          <a:p>
            <a:pPr marL="342900" indent="-342900">
              <a:buAutoNum type="arabicPeriod"/>
            </a:pPr>
            <a:r>
              <a:rPr lang="en-US" sz="1400" dirty="0">
                <a:effectLst/>
                <a:latin typeface="Calibri" panose="020F0502020204030204" pitchFamily="34" charset="0"/>
                <a:ea typeface="Calibri" panose="020F0502020204030204" pitchFamily="34" charset="0"/>
                <a:cs typeface="Times New Roman" panose="02020603050405020304" pitchFamily="18" charset="0"/>
              </a:rPr>
              <a:t>Data collected from macrotrends (</a:t>
            </a:r>
            <a:r>
              <a:rPr lang="en-US" sz="1400" dirty="0">
                <a:effectLst/>
                <a:latin typeface="Calibri" panose="020F0502020204030204" pitchFamily="34" charset="0"/>
                <a:ea typeface="Calibri" panose="020F0502020204030204" pitchFamily="34" charset="0"/>
                <a:cs typeface="Times New Roman" panose="02020603050405020304" pitchFamily="18" charset="0"/>
                <a:hlinkClick r:id="rId2"/>
              </a:rPr>
              <a:t>https://www.macrotrends.net/1369/crude-oil-price-history-chart</a:t>
            </a:r>
            <a:r>
              <a:rPr lang="en-US" sz="1400" dirty="0">
                <a:effectLst/>
                <a:latin typeface="Calibri" panose="020F0502020204030204" pitchFamily="34" charset="0"/>
                <a:ea typeface="Calibri" panose="020F0502020204030204" pitchFamily="34" charset="0"/>
                <a:cs typeface="Times New Roman" panose="02020603050405020304" pitchFamily="18" charset="0"/>
              </a:rPr>
              <a:t>)</a:t>
            </a:r>
          </a:p>
          <a:p>
            <a:pPr marL="342900" indent="-342900">
              <a:buAutoNum type="arabicPeriod"/>
            </a:pPr>
            <a:r>
              <a:rPr lang="en-US" sz="1400" dirty="0" err="1">
                <a:latin typeface="Calibri" panose="020F0502020204030204" pitchFamily="34" charset="0"/>
                <a:cs typeface="Times New Roman" panose="02020603050405020304" pitchFamily="18" charset="0"/>
              </a:rPr>
              <a:t>EuropeanBrent</a:t>
            </a:r>
            <a:r>
              <a:rPr lang="en-US" sz="1400" dirty="0">
                <a:latin typeface="Calibri" panose="020F0502020204030204" pitchFamily="34" charset="0"/>
                <a:cs typeface="Times New Roman" panose="02020603050405020304" pitchFamily="18" charset="0"/>
              </a:rPr>
              <a:t> as provided in curriculum</a:t>
            </a:r>
            <a:endParaRPr lang="en-IN" sz="1400" dirty="0"/>
          </a:p>
        </p:txBody>
      </p:sp>
      <p:sp>
        <p:nvSpPr>
          <p:cNvPr id="6" name="TextBox 5">
            <a:extLst>
              <a:ext uri="{FF2B5EF4-FFF2-40B4-BE49-F238E27FC236}">
                <a16:creationId xmlns:a16="http://schemas.microsoft.com/office/drawing/2014/main" id="{083BD3F9-6377-53BA-9030-8C3E94393178}"/>
              </a:ext>
            </a:extLst>
          </p:cNvPr>
          <p:cNvSpPr txBox="1"/>
          <p:nvPr/>
        </p:nvSpPr>
        <p:spPr>
          <a:xfrm>
            <a:off x="536646" y="2519206"/>
            <a:ext cx="5437761" cy="1926233"/>
          </a:xfrm>
          <a:prstGeom prst="rect">
            <a:avLst/>
          </a:prstGeom>
          <a:noFill/>
        </p:spPr>
        <p:txBody>
          <a:bodyPr wrap="square">
            <a:spAutoFit/>
          </a:bodyPr>
          <a:lstStyle/>
          <a:p>
            <a:pPr marL="285750" indent="-285750" algn="just">
              <a:lnSpc>
                <a:spcPct val="107000"/>
              </a:lnSpc>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Macrotrend data was analyzed.</a:t>
            </a:r>
          </a:p>
          <a:p>
            <a:pPr marL="285750" indent="-285750" algn="just">
              <a:lnSpc>
                <a:spcPct val="107000"/>
              </a:lnSpc>
              <a:buFont typeface="Wingdings" panose="05000000000000000000" pitchFamily="2" charset="2"/>
              <a:buChar char="§"/>
            </a:pPr>
            <a:r>
              <a:rPr lang="en-US" sz="1400" kern="100" dirty="0">
                <a:latin typeface="Calibri" panose="020F0502020204030204" pitchFamily="34" charset="0"/>
                <a:ea typeface="Calibri" panose="020F0502020204030204" pitchFamily="34" charset="0"/>
                <a:cs typeface="Times New Roman" panose="02020603050405020304" pitchFamily="18" charset="0"/>
              </a:rPr>
              <a:t>Noted Major findings.</a:t>
            </a:r>
          </a:p>
          <a:p>
            <a:pPr marL="285750" indent="-285750" algn="just">
              <a:lnSpc>
                <a:spcPct val="107000"/>
              </a:lnSpc>
              <a:buFont typeface="Wingdings" panose="05000000000000000000" pitchFamily="2" charset="2"/>
              <a:buChar char="§"/>
            </a:pPr>
            <a:r>
              <a:rPr lang="en-US" sz="1400" kern="100" dirty="0">
                <a:latin typeface="Calibri" panose="020F0502020204030204" pitchFamily="34" charset="0"/>
                <a:ea typeface="Calibri" panose="020F0502020204030204" pitchFamily="34" charset="0"/>
                <a:cs typeface="Times New Roman" panose="02020603050405020304" pitchFamily="18" charset="0"/>
              </a:rPr>
              <a:t>Collected Insights on finding from authentic sources.</a:t>
            </a:r>
          </a:p>
          <a:p>
            <a:pPr marL="285750" indent="-285750" algn="just">
              <a:lnSpc>
                <a:spcPct val="107000"/>
              </a:lnSpc>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Then, Europeanbrent data utilized for further observation.</a:t>
            </a:r>
          </a:p>
          <a:p>
            <a:pPr marL="285750" indent="-285750" algn="just">
              <a:lnSpc>
                <a:spcPct val="107000"/>
              </a:lnSpc>
              <a:buFont typeface="Wingdings" panose="05000000000000000000" pitchFamily="2" charset="2"/>
              <a:buChar char="§"/>
            </a:pPr>
            <a:r>
              <a:rPr lang="en-US" sz="1400" kern="100" dirty="0">
                <a:latin typeface="Calibri" panose="020F0502020204030204" pitchFamily="34" charset="0"/>
                <a:ea typeface="Calibri" panose="020F0502020204030204" pitchFamily="34" charset="0"/>
                <a:cs typeface="Times New Roman" panose="02020603050405020304" pitchFamily="18" charset="0"/>
              </a:rPr>
              <a:t>It was noted macrotrend data is subset of European brent only.</a:t>
            </a:r>
          </a:p>
          <a:p>
            <a:pPr marL="285750" indent="-285750" algn="just">
              <a:lnSpc>
                <a:spcPct val="107000"/>
              </a:lnSpc>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Collected insights for remaining</a:t>
            </a:r>
            <a:r>
              <a:rPr lang="en-US" sz="1400" kern="100" dirty="0">
                <a:latin typeface="Calibri" panose="020F0502020204030204" pitchFamily="34" charset="0"/>
                <a:ea typeface="Calibri" panose="020F0502020204030204" pitchFamily="34" charset="0"/>
                <a:cs typeface="Times New Roman" panose="02020603050405020304" pitchFamily="18" charset="0"/>
              </a:rPr>
              <a:t> durations.</a:t>
            </a:r>
          </a:p>
          <a:p>
            <a:pPr marL="285750" indent="-285750" algn="just">
              <a:lnSpc>
                <a:spcPct val="107000"/>
              </a:lnSpc>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C</a:t>
            </a:r>
            <a:r>
              <a:rPr lang="en-US" sz="1400" kern="100" dirty="0">
                <a:latin typeface="Calibri" panose="020F0502020204030204" pitchFamily="34" charset="0"/>
                <a:ea typeface="Calibri" panose="020F0502020204030204" pitchFamily="34" charset="0"/>
                <a:cs typeface="Times New Roman" panose="02020603050405020304" pitchFamily="18" charset="0"/>
              </a:rPr>
              <a:t>onverted day wise data to month wise data</a:t>
            </a:r>
          </a:p>
          <a:p>
            <a:pPr marL="285750" indent="-285750" algn="just">
              <a:lnSpc>
                <a:spcPct val="107000"/>
              </a:lnSpc>
              <a:buFont typeface="Wingdings" panose="05000000000000000000" pitchFamily="2" charset="2"/>
              <a:buChar char="§"/>
            </a:pPr>
            <a:r>
              <a:rPr lang="en-US" sz="1400" kern="100" dirty="0">
                <a:latin typeface="Calibri" panose="020F0502020204030204" pitchFamily="34" charset="0"/>
                <a:ea typeface="Calibri" panose="020F0502020204030204" pitchFamily="34" charset="0"/>
                <a:cs typeface="Times New Roman" panose="02020603050405020304" pitchFamily="18" charset="0"/>
              </a:rPr>
              <a:t>Developed prediction models &amp; deployment on month wise sample.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00ABC193-02F9-EFB5-6EF4-A7E1C0B83B07}"/>
              </a:ext>
            </a:extLst>
          </p:cNvPr>
          <p:cNvCxnSpPr>
            <a:cxnSpLocks/>
          </p:cNvCxnSpPr>
          <p:nvPr/>
        </p:nvCxnSpPr>
        <p:spPr>
          <a:xfrm>
            <a:off x="536646" y="818270"/>
            <a:ext cx="11137762"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11" name="Table 10">
            <a:extLst>
              <a:ext uri="{FF2B5EF4-FFF2-40B4-BE49-F238E27FC236}">
                <a16:creationId xmlns:a16="http://schemas.microsoft.com/office/drawing/2014/main" id="{8A6326BF-D5FB-C6F4-8EBE-D827E4FC2F46}"/>
              </a:ext>
            </a:extLst>
          </p:cNvPr>
          <p:cNvGraphicFramePr>
            <a:graphicFrameLocks noGrp="1"/>
          </p:cNvGraphicFramePr>
          <p:nvPr>
            <p:extLst>
              <p:ext uri="{D42A27DB-BD31-4B8C-83A1-F6EECF244321}">
                <p14:modId xmlns:p14="http://schemas.microsoft.com/office/powerpoint/2010/main" val="2144259364"/>
              </p:ext>
            </p:extLst>
          </p:nvPr>
        </p:nvGraphicFramePr>
        <p:xfrm>
          <a:off x="525294" y="879179"/>
          <a:ext cx="5437761" cy="370840"/>
        </p:xfrm>
        <a:graphic>
          <a:graphicData uri="http://schemas.openxmlformats.org/drawingml/2006/table">
            <a:tbl>
              <a:tblPr firstRow="1" bandRow="1">
                <a:tableStyleId>{3B4B98B0-60AC-42C2-AFA5-B58CD77FA1E5}</a:tableStyleId>
              </a:tblPr>
              <a:tblGrid>
                <a:gridCol w="5437761">
                  <a:extLst>
                    <a:ext uri="{9D8B030D-6E8A-4147-A177-3AD203B41FA5}">
                      <a16:colId xmlns:a16="http://schemas.microsoft.com/office/drawing/2014/main" val="1014122578"/>
                    </a:ext>
                  </a:extLst>
                </a:gridCol>
              </a:tblGrid>
              <a:tr h="370840">
                <a:tc>
                  <a:txBody>
                    <a:bodyPr/>
                    <a:lstStyle/>
                    <a:p>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Data Selection</a:t>
                      </a:r>
                      <a:endParaRPr lang="en-IN" dirty="0"/>
                    </a:p>
                  </a:txBody>
                  <a:tcPr/>
                </a:tc>
                <a:extLst>
                  <a:ext uri="{0D108BD9-81ED-4DB2-BD59-A6C34878D82A}">
                    <a16:rowId xmlns:a16="http://schemas.microsoft.com/office/drawing/2014/main" val="2408311319"/>
                  </a:ext>
                </a:extLst>
              </a:tr>
            </a:tbl>
          </a:graphicData>
        </a:graphic>
      </p:graphicFrame>
      <p:graphicFrame>
        <p:nvGraphicFramePr>
          <p:cNvPr id="12" name="Table 11">
            <a:extLst>
              <a:ext uri="{FF2B5EF4-FFF2-40B4-BE49-F238E27FC236}">
                <a16:creationId xmlns:a16="http://schemas.microsoft.com/office/drawing/2014/main" id="{A9F61BA0-2F57-67FA-2C18-E3D804FD69CF}"/>
              </a:ext>
            </a:extLst>
          </p:cNvPr>
          <p:cNvGraphicFramePr>
            <a:graphicFrameLocks noGrp="1"/>
          </p:cNvGraphicFramePr>
          <p:nvPr>
            <p:extLst>
              <p:ext uri="{D42A27DB-BD31-4B8C-83A1-F6EECF244321}">
                <p14:modId xmlns:p14="http://schemas.microsoft.com/office/powerpoint/2010/main" val="2278927983"/>
              </p:ext>
            </p:extLst>
          </p:nvPr>
        </p:nvGraphicFramePr>
        <p:xfrm>
          <a:off x="547588" y="2141356"/>
          <a:ext cx="5437761" cy="370840"/>
        </p:xfrm>
        <a:graphic>
          <a:graphicData uri="http://schemas.openxmlformats.org/drawingml/2006/table">
            <a:tbl>
              <a:tblPr firstRow="1" bandRow="1">
                <a:tableStyleId>{3B4B98B0-60AC-42C2-AFA5-B58CD77FA1E5}</a:tableStyleId>
              </a:tblPr>
              <a:tblGrid>
                <a:gridCol w="5437761">
                  <a:extLst>
                    <a:ext uri="{9D8B030D-6E8A-4147-A177-3AD203B41FA5}">
                      <a16:colId xmlns:a16="http://schemas.microsoft.com/office/drawing/2014/main" val="1014122578"/>
                    </a:ext>
                  </a:extLst>
                </a:gridCol>
              </a:tblGrid>
              <a:tr h="370840">
                <a:tc>
                  <a:txBody>
                    <a:bodyPr/>
                    <a:lstStyle/>
                    <a:p>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Brief</a:t>
                      </a:r>
                      <a:endParaRPr lang="en-IN" dirty="0"/>
                    </a:p>
                  </a:txBody>
                  <a:tcPr/>
                </a:tc>
                <a:extLst>
                  <a:ext uri="{0D108BD9-81ED-4DB2-BD59-A6C34878D82A}">
                    <a16:rowId xmlns:a16="http://schemas.microsoft.com/office/drawing/2014/main" val="2408311319"/>
                  </a:ext>
                </a:extLst>
              </a:tr>
            </a:tbl>
          </a:graphicData>
        </a:graphic>
      </p:graphicFrame>
      <p:graphicFrame>
        <p:nvGraphicFramePr>
          <p:cNvPr id="14" name="Table 13">
            <a:extLst>
              <a:ext uri="{FF2B5EF4-FFF2-40B4-BE49-F238E27FC236}">
                <a16:creationId xmlns:a16="http://schemas.microsoft.com/office/drawing/2014/main" id="{F854198E-3B76-C543-52F6-AF788E9B7A2D}"/>
              </a:ext>
            </a:extLst>
          </p:cNvPr>
          <p:cNvGraphicFramePr>
            <a:graphicFrameLocks noGrp="1"/>
          </p:cNvGraphicFramePr>
          <p:nvPr>
            <p:extLst>
              <p:ext uri="{D42A27DB-BD31-4B8C-83A1-F6EECF244321}">
                <p14:modId xmlns:p14="http://schemas.microsoft.com/office/powerpoint/2010/main" val="227292514"/>
              </p:ext>
            </p:extLst>
          </p:nvPr>
        </p:nvGraphicFramePr>
        <p:xfrm>
          <a:off x="506442" y="4546026"/>
          <a:ext cx="11119119" cy="371920"/>
        </p:xfrm>
        <a:graphic>
          <a:graphicData uri="http://schemas.openxmlformats.org/drawingml/2006/table">
            <a:tbl>
              <a:tblPr firstRow="1" bandRow="1">
                <a:tableStyleId>{3B4B98B0-60AC-42C2-AFA5-B58CD77FA1E5}</a:tableStyleId>
              </a:tblPr>
              <a:tblGrid>
                <a:gridCol w="11119119">
                  <a:extLst>
                    <a:ext uri="{9D8B030D-6E8A-4147-A177-3AD203B41FA5}">
                      <a16:colId xmlns:a16="http://schemas.microsoft.com/office/drawing/2014/main" val="1014122578"/>
                    </a:ext>
                  </a:extLst>
                </a:gridCol>
              </a:tblGrid>
              <a:tr h="370840">
                <a:tc>
                  <a:txBody>
                    <a:bodyPr/>
                    <a:lstStyle/>
                    <a:p>
                      <a:pPr algn="just">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Observations &amp; Insights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408311319"/>
                  </a:ext>
                </a:extLst>
              </a:tr>
            </a:tbl>
          </a:graphicData>
        </a:graphic>
      </p:graphicFrame>
      <p:sp>
        <p:nvSpPr>
          <p:cNvPr id="15" name="TextBox 14">
            <a:extLst>
              <a:ext uri="{FF2B5EF4-FFF2-40B4-BE49-F238E27FC236}">
                <a16:creationId xmlns:a16="http://schemas.microsoft.com/office/drawing/2014/main" id="{37B5EEE2-0637-182D-7675-AE7CB18349DB}"/>
              </a:ext>
            </a:extLst>
          </p:cNvPr>
          <p:cNvSpPr txBox="1"/>
          <p:nvPr/>
        </p:nvSpPr>
        <p:spPr>
          <a:xfrm>
            <a:off x="438653" y="4917946"/>
            <a:ext cx="11254699" cy="1926553"/>
          </a:xfrm>
          <a:prstGeom prst="rect">
            <a:avLst/>
          </a:prstGeom>
          <a:noFill/>
        </p:spPr>
        <p:txBody>
          <a:bodyPr wrap="square">
            <a:spAutoFit/>
          </a:bodyPr>
          <a:lstStyle/>
          <a:p>
            <a:pPr marL="285750" indent="-285750" algn="just">
              <a:lnSpc>
                <a:spcPct val="107000"/>
              </a:lnSpc>
              <a:spcAft>
                <a:spcPts val="600"/>
              </a:spcAft>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Oil prices were on peak (USD 118) in June 2022 due to decreased inventory of crude oil in second quarter of year &amp; the low inventory was due to Russia-Ukraine war in first quarter of the year</a:t>
            </a:r>
          </a:p>
          <a:p>
            <a:pPr marL="285750" indent="-285750" algn="just">
              <a:lnSpc>
                <a:spcPct val="107000"/>
              </a:lnSpc>
              <a:spcAft>
                <a:spcPts val="600"/>
              </a:spcAft>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Oil prices dropped (USD 20) in Apr-2020 due low demand due to COVID-19.</a:t>
            </a:r>
          </a:p>
          <a:p>
            <a:pPr marL="285750" indent="-285750" algn="just">
              <a:lnSpc>
                <a:spcPct val="107000"/>
              </a:lnSpc>
              <a:spcAft>
                <a:spcPts val="600"/>
              </a:spcAft>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Major change in Mar 2015 due to supply factor. In this duration US supply was in boom which reduced oil prices by 43% globally (From USD 93.4 to USD 53). Boom in supply was due to advancement in drilling technologies &amp; allowing free export of crude oil</a:t>
            </a:r>
          </a:p>
          <a:p>
            <a:pPr marL="285750" indent="-285750" algn="just">
              <a:lnSpc>
                <a:spcPct val="107000"/>
              </a:lnSpc>
              <a:spcAft>
                <a:spcPts val="600"/>
              </a:spcAft>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Major Increase in Mar 2018 due to decrease in US economy &amp; weak dollar. This increased the demand of oil &amp; in turn increase in price by 32% (from USD 48.4 to USD 63.7). Weak dollar was due to fiscal stimulus, political crises in </a:t>
            </a:r>
            <a:r>
              <a:rPr lang="en-US" sz="1400" kern="100" dirty="0">
                <a:latin typeface="Calibri" panose="020F0502020204030204" pitchFamily="34" charset="0"/>
                <a:ea typeface="Calibri" panose="020F0502020204030204" pitchFamily="34" charset="0"/>
                <a:cs typeface="Times New Roman" panose="02020603050405020304" pitchFamily="18" charset="0"/>
              </a:rPr>
              <a:t>E</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urope etc.</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6" name="Table 15">
            <a:extLst>
              <a:ext uri="{FF2B5EF4-FFF2-40B4-BE49-F238E27FC236}">
                <a16:creationId xmlns:a16="http://schemas.microsoft.com/office/drawing/2014/main" id="{0A051654-81CD-7F0F-F872-4028FE93BB3D}"/>
              </a:ext>
            </a:extLst>
          </p:cNvPr>
          <p:cNvGraphicFramePr>
            <a:graphicFrameLocks noGrp="1"/>
          </p:cNvGraphicFramePr>
          <p:nvPr>
            <p:extLst>
              <p:ext uri="{D42A27DB-BD31-4B8C-83A1-F6EECF244321}">
                <p14:modId xmlns:p14="http://schemas.microsoft.com/office/powerpoint/2010/main" val="3142830804"/>
              </p:ext>
            </p:extLst>
          </p:nvPr>
        </p:nvGraphicFramePr>
        <p:xfrm>
          <a:off x="6206654" y="887990"/>
          <a:ext cx="5437759" cy="370840"/>
        </p:xfrm>
        <a:graphic>
          <a:graphicData uri="http://schemas.openxmlformats.org/drawingml/2006/table">
            <a:tbl>
              <a:tblPr firstRow="1" bandRow="1">
                <a:tableStyleId>{3B4B98B0-60AC-42C2-AFA5-B58CD77FA1E5}</a:tableStyleId>
              </a:tblPr>
              <a:tblGrid>
                <a:gridCol w="5437759">
                  <a:extLst>
                    <a:ext uri="{9D8B030D-6E8A-4147-A177-3AD203B41FA5}">
                      <a16:colId xmlns:a16="http://schemas.microsoft.com/office/drawing/2014/main" val="1014122578"/>
                    </a:ext>
                  </a:extLst>
                </a:gridCol>
              </a:tblGrid>
              <a:tr h="370840">
                <a:tc>
                  <a:txBody>
                    <a:bodyPr/>
                    <a:lstStyle/>
                    <a:p>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Visualization of macrotrend data</a:t>
                      </a:r>
                      <a:endParaRPr lang="en-IN" dirty="0"/>
                    </a:p>
                  </a:txBody>
                  <a:tcPr/>
                </a:tc>
                <a:extLst>
                  <a:ext uri="{0D108BD9-81ED-4DB2-BD59-A6C34878D82A}">
                    <a16:rowId xmlns:a16="http://schemas.microsoft.com/office/drawing/2014/main" val="2408311319"/>
                  </a:ext>
                </a:extLst>
              </a:tr>
            </a:tbl>
          </a:graphicData>
        </a:graphic>
      </p:graphicFrame>
      <p:pic>
        <p:nvPicPr>
          <p:cNvPr id="1028" name="Picture 4">
            <a:extLst>
              <a:ext uri="{FF2B5EF4-FFF2-40B4-BE49-F238E27FC236}">
                <a16:creationId xmlns:a16="http://schemas.microsoft.com/office/drawing/2014/main" id="{4BABC900-A8C4-8D85-5DEE-509B80A073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4" y="1312863"/>
            <a:ext cx="5597348" cy="319646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3CB0DC7-297D-F394-E346-422F50C5BCAF}"/>
              </a:ext>
            </a:extLst>
          </p:cNvPr>
          <p:cNvSpPr/>
          <p:nvPr/>
        </p:nvSpPr>
        <p:spPr>
          <a:xfrm>
            <a:off x="10194587" y="1498060"/>
            <a:ext cx="690664" cy="255362"/>
          </a:xfrm>
          <a:prstGeom prst="rect">
            <a:avLst/>
          </a:prstGeom>
          <a:noFill/>
          <a:ln>
            <a:solidFill>
              <a:schemeClr val="accent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1</a:t>
            </a:r>
            <a:endParaRPr lang="en-IN" dirty="0">
              <a:solidFill>
                <a:schemeClr val="tx1"/>
              </a:solidFill>
            </a:endParaRPr>
          </a:p>
        </p:txBody>
      </p:sp>
      <p:sp>
        <p:nvSpPr>
          <p:cNvPr id="5" name="Rectangle 4">
            <a:extLst>
              <a:ext uri="{FF2B5EF4-FFF2-40B4-BE49-F238E27FC236}">
                <a16:creationId xmlns:a16="http://schemas.microsoft.com/office/drawing/2014/main" id="{E603B1F4-B87A-F87C-A521-C295F8A6DD07}"/>
              </a:ext>
            </a:extLst>
          </p:cNvPr>
          <p:cNvSpPr/>
          <p:nvPr/>
        </p:nvSpPr>
        <p:spPr>
          <a:xfrm>
            <a:off x="9503923" y="3765064"/>
            <a:ext cx="690664" cy="255362"/>
          </a:xfrm>
          <a:prstGeom prst="rect">
            <a:avLst/>
          </a:prstGeom>
          <a:noFill/>
          <a:ln>
            <a:solidFill>
              <a:schemeClr val="accent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2</a:t>
            </a:r>
            <a:endParaRPr lang="en-IN" dirty="0">
              <a:solidFill>
                <a:schemeClr val="tx1"/>
              </a:solidFill>
            </a:endParaRPr>
          </a:p>
        </p:txBody>
      </p:sp>
      <p:sp>
        <p:nvSpPr>
          <p:cNvPr id="7" name="Rectangle 6">
            <a:extLst>
              <a:ext uri="{FF2B5EF4-FFF2-40B4-BE49-F238E27FC236}">
                <a16:creationId xmlns:a16="http://schemas.microsoft.com/office/drawing/2014/main" id="{834F51EE-AF67-E662-7AAA-D94F63150CB4}"/>
              </a:ext>
            </a:extLst>
          </p:cNvPr>
          <p:cNvSpPr/>
          <p:nvPr/>
        </p:nvSpPr>
        <p:spPr>
          <a:xfrm>
            <a:off x="7613514" y="2852100"/>
            <a:ext cx="690664" cy="255362"/>
          </a:xfrm>
          <a:prstGeom prst="rect">
            <a:avLst/>
          </a:prstGeom>
          <a:noFill/>
          <a:ln>
            <a:solidFill>
              <a:schemeClr val="accent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3</a:t>
            </a:r>
            <a:endParaRPr lang="en-IN" dirty="0">
              <a:solidFill>
                <a:schemeClr val="tx1"/>
              </a:solidFill>
            </a:endParaRPr>
          </a:p>
        </p:txBody>
      </p:sp>
      <p:sp>
        <p:nvSpPr>
          <p:cNvPr id="8" name="Rectangle 7">
            <a:extLst>
              <a:ext uri="{FF2B5EF4-FFF2-40B4-BE49-F238E27FC236}">
                <a16:creationId xmlns:a16="http://schemas.microsoft.com/office/drawing/2014/main" id="{D03D741A-7841-E535-F7F3-C353BC678E2D}"/>
              </a:ext>
            </a:extLst>
          </p:cNvPr>
          <p:cNvSpPr/>
          <p:nvPr/>
        </p:nvSpPr>
        <p:spPr>
          <a:xfrm>
            <a:off x="8580201" y="2874370"/>
            <a:ext cx="690664" cy="255362"/>
          </a:xfrm>
          <a:prstGeom prst="rect">
            <a:avLst/>
          </a:prstGeom>
          <a:noFill/>
          <a:ln>
            <a:solidFill>
              <a:schemeClr val="accent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4</a:t>
            </a:r>
            <a:endParaRPr lang="en-IN" dirty="0">
              <a:solidFill>
                <a:schemeClr val="tx1"/>
              </a:solidFill>
            </a:endParaRPr>
          </a:p>
        </p:txBody>
      </p:sp>
    </p:spTree>
    <p:extLst>
      <p:ext uri="{BB962C8B-B14F-4D97-AF65-F5344CB8AC3E}">
        <p14:creationId xmlns:p14="http://schemas.microsoft.com/office/powerpoint/2010/main" val="85343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85E7CB-FE9F-4C52-8906-DC953F246D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F559DF-10C6-0923-161A-53E63134C7CA}"/>
              </a:ext>
            </a:extLst>
          </p:cNvPr>
          <p:cNvSpPr>
            <a:spLocks noGrp="1"/>
          </p:cNvSpPr>
          <p:nvPr>
            <p:ph type="title"/>
          </p:nvPr>
        </p:nvSpPr>
        <p:spPr>
          <a:xfrm>
            <a:off x="517592" y="110711"/>
            <a:ext cx="10515600" cy="707559"/>
          </a:xfrm>
        </p:spPr>
        <p:txBody>
          <a:bodyPr>
            <a:normAutofit/>
          </a:bodyPr>
          <a:lstStyle/>
          <a:p>
            <a:r>
              <a:rPr lang="en-US" sz="3200" dirty="0">
                <a:latin typeface="Calibri" panose="020F0502020204030204" pitchFamily="34" charset="0"/>
                <a:cs typeface="Calibri" panose="020F0502020204030204" pitchFamily="34" charset="0"/>
              </a:rPr>
              <a:t>Step-1: Exploratory Data Analysis (2/3)</a:t>
            </a:r>
            <a:endParaRPr lang="en-IN" sz="3200" dirty="0">
              <a:latin typeface="Calibri" panose="020F0502020204030204" pitchFamily="34" charset="0"/>
              <a:cs typeface="Calibri" panose="020F0502020204030204" pitchFamily="34" charset="0"/>
            </a:endParaRPr>
          </a:p>
        </p:txBody>
      </p:sp>
      <p:cxnSp>
        <p:nvCxnSpPr>
          <p:cNvPr id="9" name="Straight Connector 8">
            <a:extLst>
              <a:ext uri="{FF2B5EF4-FFF2-40B4-BE49-F238E27FC236}">
                <a16:creationId xmlns:a16="http://schemas.microsoft.com/office/drawing/2014/main" id="{F87DFDB2-3744-D4CC-E51F-DA0C72C95FF9}"/>
              </a:ext>
            </a:extLst>
          </p:cNvPr>
          <p:cNvCxnSpPr>
            <a:cxnSpLocks/>
          </p:cNvCxnSpPr>
          <p:nvPr/>
        </p:nvCxnSpPr>
        <p:spPr>
          <a:xfrm>
            <a:off x="536646" y="818270"/>
            <a:ext cx="11137762"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14" name="Table 13">
            <a:extLst>
              <a:ext uri="{FF2B5EF4-FFF2-40B4-BE49-F238E27FC236}">
                <a16:creationId xmlns:a16="http://schemas.microsoft.com/office/drawing/2014/main" id="{12777F0E-6A2C-7ADD-D762-C7D6514F6EAC}"/>
              </a:ext>
            </a:extLst>
          </p:cNvPr>
          <p:cNvGraphicFramePr>
            <a:graphicFrameLocks noGrp="1"/>
          </p:cNvGraphicFramePr>
          <p:nvPr>
            <p:extLst>
              <p:ext uri="{D42A27DB-BD31-4B8C-83A1-F6EECF244321}">
                <p14:modId xmlns:p14="http://schemas.microsoft.com/office/powerpoint/2010/main" val="3890897114"/>
              </p:ext>
            </p:extLst>
          </p:nvPr>
        </p:nvGraphicFramePr>
        <p:xfrm>
          <a:off x="506444" y="3959775"/>
          <a:ext cx="11119119" cy="371920"/>
        </p:xfrm>
        <a:graphic>
          <a:graphicData uri="http://schemas.openxmlformats.org/drawingml/2006/table">
            <a:tbl>
              <a:tblPr firstRow="1" bandRow="1">
                <a:tableStyleId>{3B4B98B0-60AC-42C2-AFA5-B58CD77FA1E5}</a:tableStyleId>
              </a:tblPr>
              <a:tblGrid>
                <a:gridCol w="11119119">
                  <a:extLst>
                    <a:ext uri="{9D8B030D-6E8A-4147-A177-3AD203B41FA5}">
                      <a16:colId xmlns:a16="http://schemas.microsoft.com/office/drawing/2014/main" val="1014122578"/>
                    </a:ext>
                  </a:extLst>
                </a:gridCol>
              </a:tblGrid>
              <a:tr h="370840">
                <a:tc>
                  <a:txBody>
                    <a:bodyPr/>
                    <a:lstStyle/>
                    <a:p>
                      <a:pPr algn="just">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Observation &amp; Insights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408311319"/>
                  </a:ext>
                </a:extLst>
              </a:tr>
            </a:tbl>
          </a:graphicData>
        </a:graphic>
      </p:graphicFrame>
      <p:sp>
        <p:nvSpPr>
          <p:cNvPr id="15" name="TextBox 14">
            <a:extLst>
              <a:ext uri="{FF2B5EF4-FFF2-40B4-BE49-F238E27FC236}">
                <a16:creationId xmlns:a16="http://schemas.microsoft.com/office/drawing/2014/main" id="{BB7D8DF0-2383-A02F-099D-0CDD0292105E}"/>
              </a:ext>
            </a:extLst>
          </p:cNvPr>
          <p:cNvSpPr txBox="1"/>
          <p:nvPr/>
        </p:nvSpPr>
        <p:spPr>
          <a:xfrm>
            <a:off x="438653" y="4360703"/>
            <a:ext cx="11254699" cy="2464521"/>
          </a:xfrm>
          <a:prstGeom prst="rect">
            <a:avLst/>
          </a:prstGeom>
          <a:noFill/>
        </p:spPr>
        <p:txBody>
          <a:bodyPr wrap="square">
            <a:spAutoFit/>
          </a:bodyPr>
          <a:lstStyle/>
          <a:p>
            <a:pPr marL="285750" indent="-285750" algn="just">
              <a:lnSpc>
                <a:spcPct val="107000"/>
              </a:lnSpc>
              <a:spcAft>
                <a:spcPts val="600"/>
              </a:spcAft>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Observations same as macrotrends data for period 2011 to 2023.</a:t>
            </a:r>
          </a:p>
          <a:p>
            <a:pPr marL="285750" indent="-285750" algn="just">
              <a:lnSpc>
                <a:spcPct val="107000"/>
              </a:lnSpc>
              <a:spcAft>
                <a:spcPts val="600"/>
              </a:spcAft>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From 2004 to 2008 oil prices continued to rise due to rising in demand &amp; not meeting the demand by suppliers. in This period worlds dependency was only on OPECs (organization of petroleum exporting countries). Majorly Due to lack of technology OPECs were not able to meet the demand. Other reasons were political issues which lowered oil production &amp; severe storm which damaged infrastructure &amp; supply of oil in OPEC countries.</a:t>
            </a:r>
          </a:p>
          <a:p>
            <a:pPr marL="285750" indent="-285750" algn="just">
              <a:lnSpc>
                <a:spcPct val="107000"/>
              </a:lnSpc>
              <a:spcAft>
                <a:spcPts val="600"/>
              </a:spcAft>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After reaching peak in Jul-2008, oil prices again when to lowest peak of 33.73 USD/barrel due to U.S. started producing shale gas(Shale gas refers to natural gas that is trapped within shale formations. Shales are fine-grained sedimentary rocks that can be rich resources of petroleum and natural gas). Due to the production America stopped importing petroleum from the OPEC (Organization of the Petroleum Exporting Countries), this increased the supply by approximately 40% and demand being the same the prices started to drop</a:t>
            </a:r>
          </a:p>
          <a:p>
            <a:pPr marL="285750" indent="-285750" algn="just">
              <a:lnSpc>
                <a:spcPct val="107000"/>
              </a:lnSpc>
              <a:spcAft>
                <a:spcPts val="600"/>
              </a:spcAft>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Post Dec 2008, oil prices continued to increase till 2011 purely due to increase in demand.</a:t>
            </a:r>
          </a:p>
        </p:txBody>
      </p:sp>
      <p:graphicFrame>
        <p:nvGraphicFramePr>
          <p:cNvPr id="16" name="Table 15">
            <a:extLst>
              <a:ext uri="{FF2B5EF4-FFF2-40B4-BE49-F238E27FC236}">
                <a16:creationId xmlns:a16="http://schemas.microsoft.com/office/drawing/2014/main" id="{85A9BC9A-6E12-A16E-B0F5-2D71BECEA760}"/>
              </a:ext>
            </a:extLst>
          </p:cNvPr>
          <p:cNvGraphicFramePr>
            <a:graphicFrameLocks noGrp="1"/>
          </p:cNvGraphicFramePr>
          <p:nvPr>
            <p:extLst>
              <p:ext uri="{D42A27DB-BD31-4B8C-83A1-F6EECF244321}">
                <p14:modId xmlns:p14="http://schemas.microsoft.com/office/powerpoint/2010/main" val="1545096973"/>
              </p:ext>
            </p:extLst>
          </p:nvPr>
        </p:nvGraphicFramePr>
        <p:xfrm>
          <a:off x="547590" y="886909"/>
          <a:ext cx="11077973" cy="370840"/>
        </p:xfrm>
        <a:graphic>
          <a:graphicData uri="http://schemas.openxmlformats.org/drawingml/2006/table">
            <a:tbl>
              <a:tblPr firstRow="1" bandRow="1">
                <a:tableStyleId>{3B4B98B0-60AC-42C2-AFA5-B58CD77FA1E5}</a:tableStyleId>
              </a:tblPr>
              <a:tblGrid>
                <a:gridCol w="11077973">
                  <a:extLst>
                    <a:ext uri="{9D8B030D-6E8A-4147-A177-3AD203B41FA5}">
                      <a16:colId xmlns:a16="http://schemas.microsoft.com/office/drawing/2014/main" val="1014122578"/>
                    </a:ext>
                  </a:extLst>
                </a:gridCol>
              </a:tblGrid>
              <a:tr h="370840">
                <a:tc>
                  <a:txBody>
                    <a:bodyPr/>
                    <a:lstStyle/>
                    <a:p>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Visualization of Europeanbrent data</a:t>
                      </a:r>
                      <a:endParaRPr lang="en-IN" dirty="0"/>
                    </a:p>
                  </a:txBody>
                  <a:tcPr/>
                </a:tc>
                <a:extLst>
                  <a:ext uri="{0D108BD9-81ED-4DB2-BD59-A6C34878D82A}">
                    <a16:rowId xmlns:a16="http://schemas.microsoft.com/office/drawing/2014/main" val="2408311319"/>
                  </a:ext>
                </a:extLst>
              </a:tr>
            </a:tbl>
          </a:graphicData>
        </a:graphic>
      </p:graphicFrame>
      <p:pic>
        <p:nvPicPr>
          <p:cNvPr id="1026" name="Picture 2">
            <a:extLst>
              <a:ext uri="{FF2B5EF4-FFF2-40B4-BE49-F238E27FC236}">
                <a16:creationId xmlns:a16="http://schemas.microsoft.com/office/drawing/2014/main" id="{EAAE7192-A095-8845-536B-7DA776F4FA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652" y="1295667"/>
            <a:ext cx="11235755" cy="2586459"/>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1304A896-17AA-959E-FBFD-7E1382CCE9FD}"/>
              </a:ext>
            </a:extLst>
          </p:cNvPr>
          <p:cNvCxnSpPr/>
          <p:nvPr/>
        </p:nvCxnSpPr>
        <p:spPr>
          <a:xfrm flipV="1">
            <a:off x="5710136" y="2052536"/>
            <a:ext cx="1128409" cy="9824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E769CAB4-B7D4-E481-9E5C-5EDAEDB75F9D}"/>
              </a:ext>
            </a:extLst>
          </p:cNvPr>
          <p:cNvCxnSpPr>
            <a:cxnSpLocks/>
          </p:cNvCxnSpPr>
          <p:nvPr/>
        </p:nvCxnSpPr>
        <p:spPr>
          <a:xfrm flipV="1">
            <a:off x="7253591" y="2665379"/>
            <a:ext cx="538264" cy="5638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B7CDF16F-0AB5-D33E-8419-1D071574547E}"/>
              </a:ext>
            </a:extLst>
          </p:cNvPr>
          <p:cNvCxnSpPr>
            <a:cxnSpLocks/>
          </p:cNvCxnSpPr>
          <p:nvPr/>
        </p:nvCxnSpPr>
        <p:spPr>
          <a:xfrm>
            <a:off x="7217923" y="1439694"/>
            <a:ext cx="0" cy="1459149"/>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BB0E2109-0109-3807-256A-4315BC8ED522}"/>
              </a:ext>
            </a:extLst>
          </p:cNvPr>
          <p:cNvSpPr txBox="1"/>
          <p:nvPr/>
        </p:nvSpPr>
        <p:spPr>
          <a:xfrm>
            <a:off x="5875506" y="2204173"/>
            <a:ext cx="408562" cy="369332"/>
          </a:xfrm>
          <a:prstGeom prst="rect">
            <a:avLst/>
          </a:prstGeom>
          <a:noFill/>
        </p:spPr>
        <p:txBody>
          <a:bodyPr wrap="square" rtlCol="0">
            <a:spAutoFit/>
          </a:bodyPr>
          <a:lstStyle/>
          <a:p>
            <a:r>
              <a:rPr lang="en-US" dirty="0"/>
              <a:t>1</a:t>
            </a:r>
            <a:endParaRPr lang="en-IN" dirty="0"/>
          </a:p>
        </p:txBody>
      </p:sp>
      <p:sp>
        <p:nvSpPr>
          <p:cNvPr id="12" name="TextBox 11">
            <a:extLst>
              <a:ext uri="{FF2B5EF4-FFF2-40B4-BE49-F238E27FC236}">
                <a16:creationId xmlns:a16="http://schemas.microsoft.com/office/drawing/2014/main" id="{E837201C-9688-03D4-5D51-E65BD168CFFC}"/>
              </a:ext>
            </a:extLst>
          </p:cNvPr>
          <p:cNvSpPr txBox="1"/>
          <p:nvPr/>
        </p:nvSpPr>
        <p:spPr>
          <a:xfrm>
            <a:off x="7217923" y="1887543"/>
            <a:ext cx="408562" cy="369332"/>
          </a:xfrm>
          <a:prstGeom prst="rect">
            <a:avLst/>
          </a:prstGeom>
          <a:noFill/>
        </p:spPr>
        <p:txBody>
          <a:bodyPr wrap="square" rtlCol="0">
            <a:spAutoFit/>
          </a:bodyPr>
          <a:lstStyle/>
          <a:p>
            <a:r>
              <a:rPr lang="en-US" dirty="0"/>
              <a:t>2</a:t>
            </a:r>
            <a:endParaRPr lang="en-IN" dirty="0"/>
          </a:p>
        </p:txBody>
      </p:sp>
      <p:sp>
        <p:nvSpPr>
          <p:cNvPr id="13" name="TextBox 12">
            <a:extLst>
              <a:ext uri="{FF2B5EF4-FFF2-40B4-BE49-F238E27FC236}">
                <a16:creationId xmlns:a16="http://schemas.microsoft.com/office/drawing/2014/main" id="{457D58B5-DB85-8CDF-15E4-34EF0D03E01B}"/>
              </a:ext>
            </a:extLst>
          </p:cNvPr>
          <p:cNvSpPr txBox="1"/>
          <p:nvPr/>
        </p:nvSpPr>
        <p:spPr>
          <a:xfrm>
            <a:off x="7446523" y="2937557"/>
            <a:ext cx="408562" cy="369332"/>
          </a:xfrm>
          <a:prstGeom prst="rect">
            <a:avLst/>
          </a:prstGeom>
          <a:noFill/>
        </p:spPr>
        <p:txBody>
          <a:bodyPr wrap="square" rtlCol="0">
            <a:spAutoFit/>
          </a:bodyPr>
          <a:lstStyle/>
          <a:p>
            <a:r>
              <a:rPr lang="en-US" dirty="0"/>
              <a:t>3</a:t>
            </a:r>
            <a:endParaRPr lang="en-IN" dirty="0"/>
          </a:p>
        </p:txBody>
      </p:sp>
    </p:spTree>
    <p:extLst>
      <p:ext uri="{BB962C8B-B14F-4D97-AF65-F5344CB8AC3E}">
        <p14:creationId xmlns:p14="http://schemas.microsoft.com/office/powerpoint/2010/main" val="3753504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AD58D-B8BB-2B1B-85D6-0039AE53D7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0F9389-4116-F1D3-847C-9303064899AA}"/>
              </a:ext>
            </a:extLst>
          </p:cNvPr>
          <p:cNvSpPr>
            <a:spLocks noGrp="1"/>
          </p:cNvSpPr>
          <p:nvPr>
            <p:ph type="title"/>
          </p:nvPr>
        </p:nvSpPr>
        <p:spPr>
          <a:xfrm>
            <a:off x="517592" y="110711"/>
            <a:ext cx="10515600" cy="707559"/>
          </a:xfrm>
        </p:spPr>
        <p:txBody>
          <a:bodyPr>
            <a:normAutofit/>
          </a:bodyPr>
          <a:lstStyle/>
          <a:p>
            <a:r>
              <a:rPr lang="en-US" sz="3200" dirty="0">
                <a:latin typeface="Calibri" panose="020F0502020204030204" pitchFamily="34" charset="0"/>
                <a:cs typeface="Calibri" panose="020F0502020204030204" pitchFamily="34" charset="0"/>
              </a:rPr>
              <a:t>Step-1: Exploratory Data Analysis (3/3)</a:t>
            </a:r>
            <a:endParaRPr lang="en-IN" sz="3200" dirty="0">
              <a:latin typeface="Calibri" panose="020F0502020204030204" pitchFamily="34" charset="0"/>
              <a:cs typeface="Calibri" panose="020F0502020204030204" pitchFamily="34" charset="0"/>
            </a:endParaRPr>
          </a:p>
        </p:txBody>
      </p:sp>
      <p:cxnSp>
        <p:nvCxnSpPr>
          <p:cNvPr id="9" name="Straight Connector 8">
            <a:extLst>
              <a:ext uri="{FF2B5EF4-FFF2-40B4-BE49-F238E27FC236}">
                <a16:creationId xmlns:a16="http://schemas.microsoft.com/office/drawing/2014/main" id="{EA7FF1E5-97E5-3DDF-1049-8CB0A157D3A4}"/>
              </a:ext>
            </a:extLst>
          </p:cNvPr>
          <p:cNvCxnSpPr>
            <a:cxnSpLocks/>
          </p:cNvCxnSpPr>
          <p:nvPr/>
        </p:nvCxnSpPr>
        <p:spPr>
          <a:xfrm>
            <a:off x="536646" y="818270"/>
            <a:ext cx="11137762"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11" name="Table 10">
            <a:extLst>
              <a:ext uri="{FF2B5EF4-FFF2-40B4-BE49-F238E27FC236}">
                <a16:creationId xmlns:a16="http://schemas.microsoft.com/office/drawing/2014/main" id="{77336135-F8B9-FDE3-F580-627C7FE1C052}"/>
              </a:ext>
            </a:extLst>
          </p:cNvPr>
          <p:cNvGraphicFramePr>
            <a:graphicFrameLocks noGrp="1"/>
          </p:cNvGraphicFramePr>
          <p:nvPr>
            <p:extLst>
              <p:ext uri="{D42A27DB-BD31-4B8C-83A1-F6EECF244321}">
                <p14:modId xmlns:p14="http://schemas.microsoft.com/office/powerpoint/2010/main" val="1022624186"/>
              </p:ext>
            </p:extLst>
          </p:nvPr>
        </p:nvGraphicFramePr>
        <p:xfrm>
          <a:off x="525294" y="879179"/>
          <a:ext cx="5437761" cy="304800"/>
        </p:xfrm>
        <a:graphic>
          <a:graphicData uri="http://schemas.openxmlformats.org/drawingml/2006/table">
            <a:tbl>
              <a:tblPr firstRow="1" bandRow="1">
                <a:tableStyleId>{3B4B98B0-60AC-42C2-AFA5-B58CD77FA1E5}</a:tableStyleId>
              </a:tblPr>
              <a:tblGrid>
                <a:gridCol w="5437761">
                  <a:extLst>
                    <a:ext uri="{9D8B030D-6E8A-4147-A177-3AD203B41FA5}">
                      <a16:colId xmlns:a16="http://schemas.microsoft.com/office/drawing/2014/main" val="1014122578"/>
                    </a:ext>
                  </a:extLst>
                </a:gridCol>
              </a:tblGrid>
              <a:tr h="291728">
                <a:tc>
                  <a:txBody>
                    <a:bodyPr/>
                    <a:lstStyle/>
                    <a:p>
                      <a:r>
                        <a:rPr lang="en-US" sz="1400" b="1" kern="100" dirty="0">
                          <a:effectLst/>
                          <a:latin typeface="Calibri" panose="020F0502020204030204" pitchFamily="34" charset="0"/>
                          <a:ea typeface="Calibri" panose="020F0502020204030204" pitchFamily="34" charset="0"/>
                          <a:cs typeface="Times New Roman" panose="02020603050405020304" pitchFamily="18" charset="0"/>
                        </a:rPr>
                        <a:t>Conversion from Day wise to Month wise sample</a:t>
                      </a:r>
                      <a:endParaRPr lang="en-IN" sz="1400" dirty="0"/>
                    </a:p>
                  </a:txBody>
                  <a:tcPr/>
                </a:tc>
                <a:extLst>
                  <a:ext uri="{0D108BD9-81ED-4DB2-BD59-A6C34878D82A}">
                    <a16:rowId xmlns:a16="http://schemas.microsoft.com/office/drawing/2014/main" val="2408311319"/>
                  </a:ext>
                </a:extLst>
              </a:tr>
            </a:tbl>
          </a:graphicData>
        </a:graphic>
      </p:graphicFrame>
      <p:graphicFrame>
        <p:nvGraphicFramePr>
          <p:cNvPr id="14" name="Table 13">
            <a:extLst>
              <a:ext uri="{FF2B5EF4-FFF2-40B4-BE49-F238E27FC236}">
                <a16:creationId xmlns:a16="http://schemas.microsoft.com/office/drawing/2014/main" id="{DB76A566-89A7-898D-BE63-C9F1766B8D61}"/>
              </a:ext>
            </a:extLst>
          </p:cNvPr>
          <p:cNvGraphicFramePr>
            <a:graphicFrameLocks noGrp="1"/>
          </p:cNvGraphicFramePr>
          <p:nvPr>
            <p:extLst>
              <p:ext uri="{D42A27DB-BD31-4B8C-83A1-F6EECF244321}">
                <p14:modId xmlns:p14="http://schemas.microsoft.com/office/powerpoint/2010/main" val="385749927"/>
              </p:ext>
            </p:extLst>
          </p:nvPr>
        </p:nvGraphicFramePr>
        <p:xfrm>
          <a:off x="525294" y="3731456"/>
          <a:ext cx="5450583" cy="309626"/>
        </p:xfrm>
        <a:graphic>
          <a:graphicData uri="http://schemas.openxmlformats.org/drawingml/2006/table">
            <a:tbl>
              <a:tblPr firstRow="1" bandRow="1">
                <a:tableStyleId>{3B4B98B0-60AC-42C2-AFA5-B58CD77FA1E5}</a:tableStyleId>
              </a:tblPr>
              <a:tblGrid>
                <a:gridCol w="5450583">
                  <a:extLst>
                    <a:ext uri="{9D8B030D-6E8A-4147-A177-3AD203B41FA5}">
                      <a16:colId xmlns:a16="http://schemas.microsoft.com/office/drawing/2014/main" val="1014122578"/>
                    </a:ext>
                  </a:extLst>
                </a:gridCol>
              </a:tblGrid>
              <a:tr h="232148">
                <a:tc>
                  <a:txBody>
                    <a:bodyPr/>
                    <a:lstStyle/>
                    <a:p>
                      <a:pPr algn="just">
                        <a:lnSpc>
                          <a:spcPct val="107000"/>
                        </a:lnSpc>
                        <a:spcAft>
                          <a:spcPts val="800"/>
                        </a:spcAft>
                      </a:pPr>
                      <a:r>
                        <a:rPr lang="en-US" sz="1400" b="1" kern="100" dirty="0">
                          <a:effectLst/>
                          <a:latin typeface="Calibri" panose="020F0502020204030204" pitchFamily="34" charset="0"/>
                          <a:ea typeface="Calibri" panose="020F0502020204030204" pitchFamily="34" charset="0"/>
                          <a:cs typeface="Times New Roman" panose="02020603050405020304" pitchFamily="18" charset="0"/>
                        </a:rPr>
                        <a:t>Autocorrelation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408311319"/>
                  </a:ext>
                </a:extLst>
              </a:tr>
            </a:tbl>
          </a:graphicData>
        </a:graphic>
      </p:graphicFrame>
      <p:graphicFrame>
        <p:nvGraphicFramePr>
          <p:cNvPr id="16" name="Table 15">
            <a:extLst>
              <a:ext uri="{FF2B5EF4-FFF2-40B4-BE49-F238E27FC236}">
                <a16:creationId xmlns:a16="http://schemas.microsoft.com/office/drawing/2014/main" id="{DCC3E7A1-2F6A-4ED4-D625-ED7CE81CC6B8}"/>
              </a:ext>
            </a:extLst>
          </p:cNvPr>
          <p:cNvGraphicFramePr>
            <a:graphicFrameLocks noGrp="1"/>
          </p:cNvGraphicFramePr>
          <p:nvPr>
            <p:extLst>
              <p:ext uri="{D42A27DB-BD31-4B8C-83A1-F6EECF244321}">
                <p14:modId xmlns:p14="http://schemas.microsoft.com/office/powerpoint/2010/main" val="86596198"/>
              </p:ext>
            </p:extLst>
          </p:nvPr>
        </p:nvGraphicFramePr>
        <p:xfrm>
          <a:off x="6206654" y="887990"/>
          <a:ext cx="5437759" cy="304800"/>
        </p:xfrm>
        <a:graphic>
          <a:graphicData uri="http://schemas.openxmlformats.org/drawingml/2006/table">
            <a:tbl>
              <a:tblPr firstRow="1" bandRow="1">
                <a:tableStyleId>{3B4B98B0-60AC-42C2-AFA5-B58CD77FA1E5}</a:tableStyleId>
              </a:tblPr>
              <a:tblGrid>
                <a:gridCol w="5437759">
                  <a:extLst>
                    <a:ext uri="{9D8B030D-6E8A-4147-A177-3AD203B41FA5}">
                      <a16:colId xmlns:a16="http://schemas.microsoft.com/office/drawing/2014/main" val="1014122578"/>
                    </a:ext>
                  </a:extLst>
                </a:gridCol>
              </a:tblGrid>
              <a:tr h="295988">
                <a:tc>
                  <a:txBody>
                    <a:bodyPr/>
                    <a:lstStyle/>
                    <a:p>
                      <a:r>
                        <a:rPr lang="en-US" sz="1400" b="1" kern="100" dirty="0">
                          <a:effectLst/>
                          <a:latin typeface="Calibri" panose="020F0502020204030204" pitchFamily="34" charset="0"/>
                          <a:ea typeface="Calibri" panose="020F0502020204030204" pitchFamily="34" charset="0"/>
                          <a:cs typeface="Times New Roman" panose="02020603050405020304" pitchFamily="18" charset="0"/>
                        </a:rPr>
                        <a:t>Rolling mean at step of 4, 8 &amp; 12</a:t>
                      </a:r>
                      <a:endParaRPr lang="en-IN" sz="1400" dirty="0"/>
                    </a:p>
                  </a:txBody>
                  <a:tcPr/>
                </a:tc>
                <a:extLst>
                  <a:ext uri="{0D108BD9-81ED-4DB2-BD59-A6C34878D82A}">
                    <a16:rowId xmlns:a16="http://schemas.microsoft.com/office/drawing/2014/main" val="2408311319"/>
                  </a:ext>
                </a:extLst>
              </a:tr>
            </a:tbl>
          </a:graphicData>
        </a:graphic>
      </p:graphicFrame>
      <p:pic>
        <p:nvPicPr>
          <p:cNvPr id="2050" name="Picture 2">
            <a:extLst>
              <a:ext uri="{FF2B5EF4-FFF2-40B4-BE49-F238E27FC236}">
                <a16:creationId xmlns:a16="http://schemas.microsoft.com/office/drawing/2014/main" id="{F3375BAE-F10E-D2E3-2045-1407916B8D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438" y="1252618"/>
            <a:ext cx="5409439" cy="227663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238209A-71AD-65A1-B689-AE07A6EBC7BB}"/>
              </a:ext>
            </a:extLst>
          </p:cNvPr>
          <p:cNvPicPr>
            <a:picLocks noChangeAspect="1"/>
          </p:cNvPicPr>
          <p:nvPr/>
        </p:nvPicPr>
        <p:blipFill>
          <a:blip r:embed="rId3"/>
          <a:stretch>
            <a:fillRect/>
          </a:stretch>
        </p:blipFill>
        <p:spPr>
          <a:xfrm>
            <a:off x="6096000" y="1240281"/>
            <a:ext cx="5597350" cy="2288973"/>
          </a:xfrm>
          <a:prstGeom prst="rect">
            <a:avLst/>
          </a:prstGeom>
        </p:spPr>
      </p:pic>
      <p:pic>
        <p:nvPicPr>
          <p:cNvPr id="2052" name="Picture 4">
            <a:extLst>
              <a:ext uri="{FF2B5EF4-FFF2-40B4-BE49-F238E27FC236}">
                <a16:creationId xmlns:a16="http://schemas.microsoft.com/office/drawing/2014/main" id="{27B8E272-AB08-498C-6F9A-D8973105D5B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753"/>
          <a:stretch/>
        </p:blipFill>
        <p:spPr bwMode="auto">
          <a:xfrm>
            <a:off x="536646" y="4072841"/>
            <a:ext cx="5409439" cy="202219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299B233-C672-7797-B3EC-A6F7BA26F96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7608"/>
          <a:stretch/>
        </p:blipFill>
        <p:spPr bwMode="auto">
          <a:xfrm>
            <a:off x="6242767" y="4072841"/>
            <a:ext cx="5507879" cy="202219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F49C22CD-20F4-ACF6-5C86-424DB5099E22}"/>
              </a:ext>
            </a:extLst>
          </p:cNvPr>
          <p:cNvGraphicFramePr>
            <a:graphicFrameLocks noGrp="1"/>
          </p:cNvGraphicFramePr>
          <p:nvPr>
            <p:extLst>
              <p:ext uri="{D42A27DB-BD31-4B8C-83A1-F6EECF244321}">
                <p14:modId xmlns:p14="http://schemas.microsoft.com/office/powerpoint/2010/main" val="3187359191"/>
              </p:ext>
            </p:extLst>
          </p:nvPr>
        </p:nvGraphicFramePr>
        <p:xfrm>
          <a:off x="6242767" y="3731456"/>
          <a:ext cx="5450583" cy="309626"/>
        </p:xfrm>
        <a:graphic>
          <a:graphicData uri="http://schemas.openxmlformats.org/drawingml/2006/table">
            <a:tbl>
              <a:tblPr firstRow="1" bandRow="1">
                <a:tableStyleId>{3B4B98B0-60AC-42C2-AFA5-B58CD77FA1E5}</a:tableStyleId>
              </a:tblPr>
              <a:tblGrid>
                <a:gridCol w="5450583">
                  <a:extLst>
                    <a:ext uri="{9D8B030D-6E8A-4147-A177-3AD203B41FA5}">
                      <a16:colId xmlns:a16="http://schemas.microsoft.com/office/drawing/2014/main" val="1014122578"/>
                    </a:ext>
                  </a:extLst>
                </a:gridCol>
              </a:tblGrid>
              <a:tr h="219808">
                <a:tc>
                  <a:txBody>
                    <a:bodyPr/>
                    <a:lstStyle/>
                    <a:p>
                      <a:pPr algn="just">
                        <a:lnSpc>
                          <a:spcPct val="107000"/>
                        </a:lnSpc>
                        <a:spcAft>
                          <a:spcPts val="800"/>
                        </a:spcAft>
                      </a:pPr>
                      <a:r>
                        <a:rPr lang="en-US" sz="1400" b="1" kern="100" dirty="0">
                          <a:effectLst/>
                          <a:latin typeface="Calibri" panose="020F0502020204030204" pitchFamily="34" charset="0"/>
                          <a:ea typeface="Calibri" panose="020F0502020204030204" pitchFamily="34" charset="0"/>
                          <a:cs typeface="Times New Roman" panose="02020603050405020304" pitchFamily="18" charset="0"/>
                        </a:rPr>
                        <a:t>Partial Autocorrelation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408311319"/>
                  </a:ext>
                </a:extLst>
              </a:tr>
            </a:tbl>
          </a:graphicData>
        </a:graphic>
      </p:graphicFrame>
      <p:sp>
        <p:nvSpPr>
          <p:cNvPr id="7" name="TextBox 6">
            <a:extLst>
              <a:ext uri="{FF2B5EF4-FFF2-40B4-BE49-F238E27FC236}">
                <a16:creationId xmlns:a16="http://schemas.microsoft.com/office/drawing/2014/main" id="{00D37710-CEC8-AF4D-73A1-6A7E7204B0BA}"/>
              </a:ext>
            </a:extLst>
          </p:cNvPr>
          <p:cNvSpPr txBox="1"/>
          <p:nvPr/>
        </p:nvSpPr>
        <p:spPr>
          <a:xfrm>
            <a:off x="566438" y="6127183"/>
            <a:ext cx="11254699" cy="620106"/>
          </a:xfrm>
          <a:prstGeom prst="rect">
            <a:avLst/>
          </a:prstGeom>
          <a:noFill/>
        </p:spPr>
        <p:txBody>
          <a:bodyPr wrap="square">
            <a:spAutoFit/>
          </a:bodyPr>
          <a:lstStyle/>
          <a:p>
            <a:pPr marL="285750" indent="-285750" algn="just">
              <a:lnSpc>
                <a:spcPct val="107000"/>
              </a:lnSpc>
              <a:spcAft>
                <a:spcPts val="600"/>
              </a:spcAft>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Both ACF &amp; PACF show best correlation at lag of 1 which is obvious in case of crude oil price &amp; there is no correlation in seasonal data.</a:t>
            </a:r>
          </a:p>
          <a:p>
            <a:pPr marL="285750" indent="-285750" algn="just">
              <a:lnSpc>
                <a:spcPct val="107000"/>
              </a:lnSpc>
              <a:spcAft>
                <a:spcPts val="600"/>
              </a:spcAft>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Rolling mean shows as moving average is for higher duration it is deviation more from original data.</a:t>
            </a:r>
          </a:p>
        </p:txBody>
      </p:sp>
      <p:cxnSp>
        <p:nvCxnSpPr>
          <p:cNvPr id="6" name="Straight Arrow Connector 5">
            <a:extLst>
              <a:ext uri="{FF2B5EF4-FFF2-40B4-BE49-F238E27FC236}">
                <a16:creationId xmlns:a16="http://schemas.microsoft.com/office/drawing/2014/main" id="{9FD7084E-567B-79AB-BDE4-8CB293BA0540}"/>
              </a:ext>
            </a:extLst>
          </p:cNvPr>
          <p:cNvCxnSpPr/>
          <p:nvPr/>
        </p:nvCxnSpPr>
        <p:spPr>
          <a:xfrm>
            <a:off x="1196502" y="5194570"/>
            <a:ext cx="431908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88B982ED-9DE0-8A5A-328F-286CC728AFF7}"/>
              </a:ext>
            </a:extLst>
          </p:cNvPr>
          <p:cNvSpPr txBox="1"/>
          <p:nvPr/>
        </p:nvSpPr>
        <p:spPr>
          <a:xfrm>
            <a:off x="2013625" y="5194570"/>
            <a:ext cx="2986391" cy="276999"/>
          </a:xfrm>
          <a:prstGeom prst="rect">
            <a:avLst/>
          </a:prstGeom>
          <a:noFill/>
        </p:spPr>
        <p:txBody>
          <a:bodyPr wrap="square" rtlCol="0">
            <a:spAutoFit/>
          </a:bodyPr>
          <a:lstStyle/>
          <a:p>
            <a:r>
              <a:rPr lang="en-US" sz="1200" dirty="0"/>
              <a:t>Reducing correlation as lag Increasing</a:t>
            </a:r>
            <a:endParaRPr lang="en-IN" sz="1200" dirty="0"/>
          </a:p>
        </p:txBody>
      </p:sp>
      <p:cxnSp>
        <p:nvCxnSpPr>
          <p:cNvPr id="17" name="Straight Arrow Connector 16">
            <a:extLst>
              <a:ext uri="{FF2B5EF4-FFF2-40B4-BE49-F238E27FC236}">
                <a16:creationId xmlns:a16="http://schemas.microsoft.com/office/drawing/2014/main" id="{59CCEB85-D96D-07DB-BB61-DDDC871163B4}"/>
              </a:ext>
            </a:extLst>
          </p:cNvPr>
          <p:cNvCxnSpPr/>
          <p:nvPr/>
        </p:nvCxnSpPr>
        <p:spPr>
          <a:xfrm>
            <a:off x="7120647" y="5194570"/>
            <a:ext cx="4309353"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2CBF9CEC-0845-2630-AB60-E28A6562B54E}"/>
              </a:ext>
            </a:extLst>
          </p:cNvPr>
          <p:cNvSpPr txBox="1"/>
          <p:nvPr/>
        </p:nvSpPr>
        <p:spPr>
          <a:xfrm>
            <a:off x="8009133" y="5229306"/>
            <a:ext cx="2986391" cy="276999"/>
          </a:xfrm>
          <a:prstGeom prst="rect">
            <a:avLst/>
          </a:prstGeom>
          <a:noFill/>
        </p:spPr>
        <p:txBody>
          <a:bodyPr wrap="square" rtlCol="0">
            <a:spAutoFit/>
          </a:bodyPr>
          <a:lstStyle/>
          <a:p>
            <a:r>
              <a:rPr lang="en-US" sz="1200" dirty="0"/>
              <a:t>No significant correlation at higher lag</a:t>
            </a:r>
            <a:endParaRPr lang="en-IN" sz="1200" dirty="0"/>
          </a:p>
        </p:txBody>
      </p:sp>
      <p:sp>
        <p:nvSpPr>
          <p:cNvPr id="19" name="TextBox 18">
            <a:extLst>
              <a:ext uri="{FF2B5EF4-FFF2-40B4-BE49-F238E27FC236}">
                <a16:creationId xmlns:a16="http://schemas.microsoft.com/office/drawing/2014/main" id="{047318EE-C1A3-05F0-EC16-3721F3CE6CCC}"/>
              </a:ext>
            </a:extLst>
          </p:cNvPr>
          <p:cNvSpPr txBox="1"/>
          <p:nvPr/>
        </p:nvSpPr>
        <p:spPr>
          <a:xfrm>
            <a:off x="7198495" y="4155603"/>
            <a:ext cx="2986391" cy="276999"/>
          </a:xfrm>
          <a:prstGeom prst="rect">
            <a:avLst/>
          </a:prstGeom>
          <a:noFill/>
        </p:spPr>
        <p:txBody>
          <a:bodyPr wrap="square" rtlCol="0">
            <a:spAutoFit/>
          </a:bodyPr>
          <a:lstStyle/>
          <a:p>
            <a:r>
              <a:rPr lang="en-US" sz="1200" dirty="0"/>
              <a:t>highest correlation at lag 1 &amp; 2</a:t>
            </a:r>
            <a:endParaRPr lang="en-IN" sz="1200" dirty="0"/>
          </a:p>
        </p:txBody>
      </p:sp>
      <p:cxnSp>
        <p:nvCxnSpPr>
          <p:cNvPr id="21" name="Straight Arrow Connector 20">
            <a:extLst>
              <a:ext uri="{FF2B5EF4-FFF2-40B4-BE49-F238E27FC236}">
                <a16:creationId xmlns:a16="http://schemas.microsoft.com/office/drawing/2014/main" id="{B2CB2091-76C1-0909-909E-EA700D1CCA38}"/>
              </a:ext>
            </a:extLst>
          </p:cNvPr>
          <p:cNvCxnSpPr>
            <a:stCxn id="19" idx="1"/>
          </p:cNvCxnSpPr>
          <p:nvPr/>
        </p:nvCxnSpPr>
        <p:spPr>
          <a:xfrm flipH="1" flipV="1">
            <a:off x="6926094" y="4252757"/>
            <a:ext cx="272401" cy="413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73D599F4-CE87-65C9-0ECC-C3B1D2CE78A5}"/>
              </a:ext>
            </a:extLst>
          </p:cNvPr>
          <p:cNvCxnSpPr>
            <a:cxnSpLocks/>
            <a:stCxn id="19" idx="1"/>
          </p:cNvCxnSpPr>
          <p:nvPr/>
        </p:nvCxnSpPr>
        <p:spPr>
          <a:xfrm flipH="1">
            <a:off x="6765612" y="4294103"/>
            <a:ext cx="432883" cy="504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6159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E18ABB-7BEF-FC64-7C41-A3CCC8147A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ADE6CD-E7A0-C2EB-7035-650225B837BB}"/>
              </a:ext>
            </a:extLst>
          </p:cNvPr>
          <p:cNvSpPr>
            <a:spLocks noGrp="1"/>
          </p:cNvSpPr>
          <p:nvPr>
            <p:ph type="title"/>
          </p:nvPr>
        </p:nvSpPr>
        <p:spPr>
          <a:xfrm>
            <a:off x="517592" y="110711"/>
            <a:ext cx="10515600" cy="707559"/>
          </a:xfrm>
        </p:spPr>
        <p:txBody>
          <a:bodyPr>
            <a:normAutofit/>
          </a:bodyPr>
          <a:lstStyle/>
          <a:p>
            <a:r>
              <a:rPr lang="en-US" sz="3200" dirty="0">
                <a:latin typeface="Calibri" panose="020F0502020204030204" pitchFamily="34" charset="0"/>
                <a:cs typeface="Calibri" panose="020F0502020204030204" pitchFamily="34" charset="0"/>
              </a:rPr>
              <a:t>Step-2: Prediction models &amp; performance comparison(1/6)</a:t>
            </a:r>
            <a:endParaRPr lang="en-IN" sz="3200" dirty="0">
              <a:latin typeface="Calibri" panose="020F0502020204030204" pitchFamily="34" charset="0"/>
              <a:cs typeface="Calibri" panose="020F0502020204030204" pitchFamily="34" charset="0"/>
            </a:endParaRPr>
          </a:p>
        </p:txBody>
      </p:sp>
      <p:cxnSp>
        <p:nvCxnSpPr>
          <p:cNvPr id="9" name="Straight Connector 8">
            <a:extLst>
              <a:ext uri="{FF2B5EF4-FFF2-40B4-BE49-F238E27FC236}">
                <a16:creationId xmlns:a16="http://schemas.microsoft.com/office/drawing/2014/main" id="{23C4B86C-5E39-8CE9-C20B-A124E82C2FFD}"/>
              </a:ext>
            </a:extLst>
          </p:cNvPr>
          <p:cNvCxnSpPr>
            <a:cxnSpLocks/>
          </p:cNvCxnSpPr>
          <p:nvPr/>
        </p:nvCxnSpPr>
        <p:spPr>
          <a:xfrm>
            <a:off x="536646" y="818270"/>
            <a:ext cx="11137762"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16" name="Table 15">
            <a:extLst>
              <a:ext uri="{FF2B5EF4-FFF2-40B4-BE49-F238E27FC236}">
                <a16:creationId xmlns:a16="http://schemas.microsoft.com/office/drawing/2014/main" id="{600798D4-3A5E-2A1D-FD35-4825A4A11507}"/>
              </a:ext>
            </a:extLst>
          </p:cNvPr>
          <p:cNvGraphicFramePr>
            <a:graphicFrameLocks noGrp="1"/>
          </p:cNvGraphicFramePr>
          <p:nvPr>
            <p:extLst>
              <p:ext uri="{D42A27DB-BD31-4B8C-83A1-F6EECF244321}">
                <p14:modId xmlns:p14="http://schemas.microsoft.com/office/powerpoint/2010/main" val="1123836763"/>
              </p:ext>
            </p:extLst>
          </p:nvPr>
        </p:nvGraphicFramePr>
        <p:xfrm>
          <a:off x="547590" y="1149557"/>
          <a:ext cx="5434921" cy="370840"/>
        </p:xfrm>
        <a:graphic>
          <a:graphicData uri="http://schemas.openxmlformats.org/drawingml/2006/table">
            <a:tbl>
              <a:tblPr firstRow="1" bandRow="1">
                <a:tableStyleId>{3B4B98B0-60AC-42C2-AFA5-B58CD77FA1E5}</a:tableStyleId>
              </a:tblPr>
              <a:tblGrid>
                <a:gridCol w="5434921">
                  <a:extLst>
                    <a:ext uri="{9D8B030D-6E8A-4147-A177-3AD203B41FA5}">
                      <a16:colId xmlns:a16="http://schemas.microsoft.com/office/drawing/2014/main" val="1014122578"/>
                    </a:ext>
                  </a:extLst>
                </a:gridCol>
              </a:tblGrid>
              <a:tr h="370840">
                <a:tc>
                  <a:txBody>
                    <a:bodyPr/>
                    <a:lstStyle/>
                    <a:p>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Models used for Prediction</a:t>
                      </a:r>
                      <a:endParaRPr lang="en-IN" dirty="0"/>
                    </a:p>
                  </a:txBody>
                  <a:tcPr/>
                </a:tc>
                <a:extLst>
                  <a:ext uri="{0D108BD9-81ED-4DB2-BD59-A6C34878D82A}">
                    <a16:rowId xmlns:a16="http://schemas.microsoft.com/office/drawing/2014/main" val="2408311319"/>
                  </a:ext>
                </a:extLst>
              </a:tr>
            </a:tbl>
          </a:graphicData>
        </a:graphic>
      </p:graphicFrame>
      <p:pic>
        <p:nvPicPr>
          <p:cNvPr id="4098" name="Picture 2">
            <a:extLst>
              <a:ext uri="{FF2B5EF4-FFF2-40B4-BE49-F238E27FC236}">
                <a16:creationId xmlns:a16="http://schemas.microsoft.com/office/drawing/2014/main" id="{D36ACFF6-568C-9F3C-B133-2234007E92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9491" y="1622940"/>
            <a:ext cx="5464917" cy="281287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527ECEB0-6269-0862-35EB-EA92DCDBD8C4}"/>
              </a:ext>
            </a:extLst>
          </p:cNvPr>
          <p:cNvGraphicFramePr>
            <a:graphicFrameLocks noGrp="1"/>
          </p:cNvGraphicFramePr>
          <p:nvPr>
            <p:extLst>
              <p:ext uri="{D42A27DB-BD31-4B8C-83A1-F6EECF244321}">
                <p14:modId xmlns:p14="http://schemas.microsoft.com/office/powerpoint/2010/main" val="2234678601"/>
              </p:ext>
            </p:extLst>
          </p:nvPr>
        </p:nvGraphicFramePr>
        <p:xfrm>
          <a:off x="547590" y="1589035"/>
          <a:ext cx="5434921" cy="4328160"/>
        </p:xfrm>
        <a:graphic>
          <a:graphicData uri="http://schemas.openxmlformats.org/drawingml/2006/table">
            <a:tbl>
              <a:tblPr firstRow="1" bandRow="1">
                <a:tableStyleId>{3B4B98B0-60AC-42C2-AFA5-B58CD77FA1E5}</a:tableStyleId>
              </a:tblPr>
              <a:tblGrid>
                <a:gridCol w="785098">
                  <a:extLst>
                    <a:ext uri="{9D8B030D-6E8A-4147-A177-3AD203B41FA5}">
                      <a16:colId xmlns:a16="http://schemas.microsoft.com/office/drawing/2014/main" val="2785447744"/>
                    </a:ext>
                  </a:extLst>
                </a:gridCol>
                <a:gridCol w="4649823">
                  <a:extLst>
                    <a:ext uri="{9D8B030D-6E8A-4147-A177-3AD203B41FA5}">
                      <a16:colId xmlns:a16="http://schemas.microsoft.com/office/drawing/2014/main" val="1614559140"/>
                    </a:ext>
                  </a:extLst>
                </a:gridCol>
              </a:tblGrid>
              <a:tr h="320604">
                <a:tc>
                  <a:txBody>
                    <a:bodyPr/>
                    <a:lstStyle/>
                    <a:p>
                      <a:r>
                        <a:rPr lang="en-US" sz="1400" dirty="0">
                          <a:latin typeface="Calibri" panose="020F0502020204030204" pitchFamily="34" charset="0"/>
                          <a:cs typeface="Calibri" panose="020F0502020204030204" pitchFamily="34" charset="0"/>
                        </a:rPr>
                        <a:t>Sr. No.</a:t>
                      </a:r>
                      <a:endParaRPr lang="en-IN" sz="1400" dirty="0">
                        <a:latin typeface="Calibri" panose="020F0502020204030204" pitchFamily="34" charset="0"/>
                        <a:cs typeface="Calibri" panose="020F0502020204030204" pitchFamily="34" charset="0"/>
                      </a:endParaRPr>
                    </a:p>
                  </a:txBody>
                  <a:tcPr/>
                </a:tc>
                <a:tc>
                  <a:txBody>
                    <a:bodyPr/>
                    <a:lstStyle/>
                    <a:p>
                      <a:pPr algn="l"/>
                      <a:r>
                        <a:rPr lang="en-US" sz="1400" dirty="0">
                          <a:latin typeface="Calibri" panose="020F0502020204030204" pitchFamily="34" charset="0"/>
                          <a:cs typeface="Calibri" panose="020F0502020204030204" pitchFamily="34" charset="0"/>
                        </a:rPr>
                        <a:t>Model Name</a:t>
                      </a:r>
                      <a:endParaRPr lang="en-IN"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348831345"/>
                  </a:ext>
                </a:extLst>
              </a:tr>
              <a:tr h="320604">
                <a:tc>
                  <a:txBody>
                    <a:bodyPr/>
                    <a:lstStyle/>
                    <a:p>
                      <a:pPr algn="ctr"/>
                      <a:r>
                        <a:rPr lang="en-US" sz="1400" dirty="0">
                          <a:latin typeface="Calibri" panose="020F0502020204030204" pitchFamily="34" charset="0"/>
                          <a:cs typeface="Calibri" panose="020F0502020204030204" pitchFamily="34" charset="0"/>
                        </a:rPr>
                        <a:t>1</a:t>
                      </a:r>
                      <a:endParaRPr lang="en-IN" sz="1400" dirty="0">
                        <a:latin typeface="Calibri" panose="020F0502020204030204" pitchFamily="34" charset="0"/>
                        <a:cs typeface="Calibri" panose="020F0502020204030204" pitchFamily="34" charset="0"/>
                      </a:endParaRPr>
                    </a:p>
                  </a:txBody>
                  <a:tcPr anchor="ctr"/>
                </a:tc>
                <a:tc>
                  <a:txBody>
                    <a:bodyPr/>
                    <a:lstStyle/>
                    <a:p>
                      <a:r>
                        <a:rPr lang="en-US" sz="1400" dirty="0">
                          <a:latin typeface="Calibri" panose="020F0502020204030204" pitchFamily="34" charset="0"/>
                          <a:cs typeface="Calibri" panose="020F0502020204030204" pitchFamily="34" charset="0"/>
                        </a:rPr>
                        <a:t>Simple exponential smoothing</a:t>
                      </a:r>
                      <a:endParaRPr lang="en-IN" sz="1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923846270"/>
                  </a:ext>
                </a:extLst>
              </a:tr>
              <a:tr h="320604">
                <a:tc>
                  <a:txBody>
                    <a:bodyPr/>
                    <a:lstStyle/>
                    <a:p>
                      <a:pPr algn="ctr"/>
                      <a:r>
                        <a:rPr lang="en-US" sz="1400" dirty="0">
                          <a:latin typeface="Calibri" panose="020F0502020204030204" pitchFamily="34" charset="0"/>
                          <a:cs typeface="Calibri" panose="020F0502020204030204" pitchFamily="34" charset="0"/>
                        </a:rPr>
                        <a:t>2</a:t>
                      </a:r>
                      <a:endParaRPr lang="en-IN" sz="1400" dirty="0">
                        <a:latin typeface="Calibri" panose="020F0502020204030204" pitchFamily="34" charset="0"/>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rPr>
                        <a:t>Double exponential smoothing</a:t>
                      </a:r>
                      <a:endParaRPr lang="en-IN" sz="1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137096048"/>
                  </a:ext>
                </a:extLst>
              </a:tr>
              <a:tr h="320604">
                <a:tc>
                  <a:txBody>
                    <a:bodyPr/>
                    <a:lstStyle/>
                    <a:p>
                      <a:pPr algn="ctr"/>
                      <a:r>
                        <a:rPr lang="en-US" sz="1400" dirty="0">
                          <a:latin typeface="Calibri" panose="020F0502020204030204" pitchFamily="34" charset="0"/>
                          <a:cs typeface="Calibri" panose="020F0502020204030204" pitchFamily="34" charset="0"/>
                        </a:rPr>
                        <a:t>3</a:t>
                      </a:r>
                      <a:endParaRPr lang="en-IN" sz="1400" dirty="0">
                        <a:latin typeface="Calibri" panose="020F0502020204030204" pitchFamily="34" charset="0"/>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rPr>
                        <a:t>Triple exponential smoothing with Additive Trend &amp; Seasonal</a:t>
                      </a:r>
                      <a:endParaRPr lang="en-IN" sz="1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993691118"/>
                  </a:ext>
                </a:extLst>
              </a:tr>
              <a:tr h="545028">
                <a:tc>
                  <a:txBody>
                    <a:bodyPr/>
                    <a:lstStyle/>
                    <a:p>
                      <a:pPr algn="ctr"/>
                      <a:r>
                        <a:rPr lang="en-US" sz="1400" dirty="0">
                          <a:latin typeface="Calibri" panose="020F0502020204030204" pitchFamily="34" charset="0"/>
                          <a:cs typeface="Calibri" panose="020F0502020204030204" pitchFamily="34" charset="0"/>
                        </a:rPr>
                        <a:t>4</a:t>
                      </a:r>
                      <a:endParaRPr lang="en-IN" sz="1400" dirty="0">
                        <a:latin typeface="Calibri" panose="020F0502020204030204" pitchFamily="34" charset="0"/>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rPr>
                        <a:t>Triple exponential smoothing with Additive Trend &amp; Multiplicative Seasonal</a:t>
                      </a:r>
                      <a:endParaRPr lang="en-IN" sz="1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076247444"/>
                  </a:ext>
                </a:extLst>
              </a:tr>
              <a:tr h="545028">
                <a:tc>
                  <a:txBody>
                    <a:bodyPr/>
                    <a:lstStyle/>
                    <a:p>
                      <a:pPr algn="ctr"/>
                      <a:r>
                        <a:rPr lang="en-US" sz="1400" dirty="0">
                          <a:latin typeface="Calibri" panose="020F0502020204030204" pitchFamily="34" charset="0"/>
                          <a:cs typeface="Calibri" panose="020F0502020204030204" pitchFamily="34" charset="0"/>
                        </a:rPr>
                        <a:t>5</a:t>
                      </a:r>
                      <a:endParaRPr lang="en-IN" sz="1400" dirty="0">
                        <a:latin typeface="Calibri" panose="020F0502020204030204" pitchFamily="34" charset="0"/>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rPr>
                        <a:t>Triple exponential smoothing with Multiplicative Trend &amp; Additive Seasonal</a:t>
                      </a:r>
                      <a:endParaRPr lang="en-IN" sz="1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23960365"/>
                  </a:ext>
                </a:extLst>
              </a:tr>
              <a:tr h="545028">
                <a:tc>
                  <a:txBody>
                    <a:bodyPr/>
                    <a:lstStyle/>
                    <a:p>
                      <a:pPr algn="ctr"/>
                      <a:r>
                        <a:rPr lang="en-US" sz="1400" dirty="0">
                          <a:latin typeface="Calibri" panose="020F0502020204030204" pitchFamily="34" charset="0"/>
                          <a:cs typeface="Calibri" panose="020F0502020204030204" pitchFamily="34" charset="0"/>
                        </a:rPr>
                        <a:t>6</a:t>
                      </a:r>
                      <a:endParaRPr lang="en-IN" sz="1400" dirty="0">
                        <a:latin typeface="Calibri" panose="020F0502020204030204" pitchFamily="34" charset="0"/>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rPr>
                        <a:t>Triple exponential smoothing with Multiplicative Trend &amp; Seasonality</a:t>
                      </a:r>
                      <a:endParaRPr lang="en-IN" sz="1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90403302"/>
                  </a:ext>
                </a:extLst>
              </a:tr>
              <a:tr h="320604">
                <a:tc>
                  <a:txBody>
                    <a:bodyPr/>
                    <a:lstStyle/>
                    <a:p>
                      <a:pPr algn="ctr"/>
                      <a:r>
                        <a:rPr lang="en-US" sz="1400" dirty="0">
                          <a:latin typeface="Calibri" panose="020F0502020204030204" pitchFamily="34" charset="0"/>
                          <a:cs typeface="Calibri" panose="020F0502020204030204" pitchFamily="34" charset="0"/>
                        </a:rPr>
                        <a:t>7</a:t>
                      </a:r>
                      <a:endParaRPr lang="en-IN" sz="1400" dirty="0">
                        <a:latin typeface="Calibri" panose="020F0502020204030204" pitchFamily="34" charset="0"/>
                        <a:cs typeface="Calibri" panose="020F0502020204030204" pitchFamily="34" charset="0"/>
                      </a:endParaRPr>
                    </a:p>
                  </a:txBody>
                  <a:tcPr anchor="ctr"/>
                </a:tc>
                <a:tc>
                  <a:txBody>
                    <a:bodyPr/>
                    <a:lstStyle/>
                    <a:p>
                      <a:r>
                        <a:rPr lang="en-US" sz="1400" dirty="0">
                          <a:latin typeface="Calibri" panose="020F0502020204030204" pitchFamily="34" charset="0"/>
                          <a:cs typeface="Calibri" panose="020F0502020204030204" pitchFamily="34" charset="0"/>
                        </a:rPr>
                        <a:t>Autoregressive Integrated Moving Averages (ARIMA)</a:t>
                      </a:r>
                      <a:endParaRPr lang="en-IN" sz="1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424661755"/>
                  </a:ext>
                </a:extLst>
              </a:tr>
              <a:tr h="545028">
                <a:tc>
                  <a:txBody>
                    <a:bodyPr/>
                    <a:lstStyle/>
                    <a:p>
                      <a:pPr algn="ctr"/>
                      <a:r>
                        <a:rPr lang="en-US" sz="1400" dirty="0">
                          <a:latin typeface="Calibri" panose="020F0502020204030204" pitchFamily="34" charset="0"/>
                          <a:cs typeface="Calibri" panose="020F0502020204030204" pitchFamily="34" charset="0"/>
                        </a:rPr>
                        <a:t>8</a:t>
                      </a:r>
                      <a:endParaRPr lang="en-IN" sz="1400" dirty="0">
                        <a:latin typeface="Calibri" panose="020F0502020204030204" pitchFamily="34" charset="0"/>
                        <a:cs typeface="Calibri" panose="020F0502020204030204" pitchFamily="34" charset="0"/>
                      </a:endParaRPr>
                    </a:p>
                  </a:txBody>
                  <a:tcPr anchor="ctr"/>
                </a:tc>
                <a:tc>
                  <a:txBody>
                    <a:bodyPr/>
                    <a:lstStyle/>
                    <a:p>
                      <a:r>
                        <a:rPr lang="en-US" sz="1400" dirty="0">
                          <a:latin typeface="Calibri" panose="020F0502020204030204" pitchFamily="34" charset="0"/>
                          <a:cs typeface="Calibri" panose="020F0502020204030204" pitchFamily="34" charset="0"/>
                        </a:rPr>
                        <a:t>Seasonal Auto Regressive Integrated Moving Average (SARIMA)</a:t>
                      </a:r>
                      <a:endParaRPr lang="en-IN" sz="1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537048838"/>
                  </a:ext>
                </a:extLst>
              </a:tr>
              <a:tr h="545028">
                <a:tc>
                  <a:txBody>
                    <a:bodyPr/>
                    <a:lstStyle/>
                    <a:p>
                      <a:pPr algn="ctr"/>
                      <a:r>
                        <a:rPr lang="en-US" sz="1400" dirty="0">
                          <a:latin typeface="Calibri" panose="020F0502020204030204" pitchFamily="34" charset="0"/>
                          <a:cs typeface="Calibri" panose="020F0502020204030204" pitchFamily="34" charset="0"/>
                        </a:rPr>
                        <a:t>9</a:t>
                      </a:r>
                      <a:endParaRPr lang="en-IN" sz="1400" dirty="0">
                        <a:latin typeface="Calibri" panose="020F0502020204030204" pitchFamily="34" charset="0"/>
                        <a:cs typeface="Calibri" panose="020F0502020204030204" pitchFamily="34" charset="0"/>
                      </a:endParaRPr>
                    </a:p>
                  </a:txBody>
                  <a:tcPr anchor="ctr"/>
                </a:tc>
                <a:tc>
                  <a:txBody>
                    <a:bodyPr/>
                    <a:lstStyle/>
                    <a:p>
                      <a:r>
                        <a:rPr lang="en-US" sz="1400" dirty="0">
                          <a:latin typeface="Calibri" panose="020F0502020204030204" pitchFamily="34" charset="0"/>
                          <a:cs typeface="Calibri" panose="020F0502020204030204" pitchFamily="34" charset="0"/>
                        </a:rPr>
                        <a:t>Sequence Classification with LSTM Recurrent Neural Networks</a:t>
                      </a:r>
                      <a:endParaRPr lang="en-IN" sz="1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771841490"/>
                  </a:ext>
                </a:extLst>
              </a:tr>
            </a:tbl>
          </a:graphicData>
        </a:graphic>
      </p:graphicFrame>
      <p:graphicFrame>
        <p:nvGraphicFramePr>
          <p:cNvPr id="8" name="Table 7">
            <a:extLst>
              <a:ext uri="{FF2B5EF4-FFF2-40B4-BE49-F238E27FC236}">
                <a16:creationId xmlns:a16="http://schemas.microsoft.com/office/drawing/2014/main" id="{B3EF4B19-E41F-CD27-6855-305BC556C828}"/>
              </a:ext>
            </a:extLst>
          </p:cNvPr>
          <p:cNvGraphicFramePr>
            <a:graphicFrameLocks noGrp="1"/>
          </p:cNvGraphicFramePr>
          <p:nvPr>
            <p:extLst>
              <p:ext uri="{D42A27DB-BD31-4B8C-83A1-F6EECF244321}">
                <p14:modId xmlns:p14="http://schemas.microsoft.com/office/powerpoint/2010/main" val="261833787"/>
              </p:ext>
            </p:extLst>
          </p:nvPr>
        </p:nvGraphicFramePr>
        <p:xfrm>
          <a:off x="6239487" y="1168650"/>
          <a:ext cx="5434921" cy="370840"/>
        </p:xfrm>
        <a:graphic>
          <a:graphicData uri="http://schemas.openxmlformats.org/drawingml/2006/table">
            <a:tbl>
              <a:tblPr firstRow="1" bandRow="1">
                <a:tableStyleId>{3B4B98B0-60AC-42C2-AFA5-B58CD77FA1E5}</a:tableStyleId>
              </a:tblPr>
              <a:tblGrid>
                <a:gridCol w="5434921">
                  <a:extLst>
                    <a:ext uri="{9D8B030D-6E8A-4147-A177-3AD203B41FA5}">
                      <a16:colId xmlns:a16="http://schemas.microsoft.com/office/drawing/2014/main" val="1014122578"/>
                    </a:ext>
                  </a:extLst>
                </a:gridCol>
              </a:tblGrid>
              <a:tr h="370840">
                <a:tc>
                  <a:txBody>
                    <a:bodyPr/>
                    <a:lstStyle/>
                    <a:p>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Split of Train &amp; Test dataset</a:t>
                      </a:r>
                      <a:endParaRPr lang="en-IN" dirty="0"/>
                    </a:p>
                  </a:txBody>
                  <a:tcPr/>
                </a:tc>
                <a:extLst>
                  <a:ext uri="{0D108BD9-81ED-4DB2-BD59-A6C34878D82A}">
                    <a16:rowId xmlns:a16="http://schemas.microsoft.com/office/drawing/2014/main" val="2408311319"/>
                  </a:ext>
                </a:extLst>
              </a:tr>
            </a:tbl>
          </a:graphicData>
        </a:graphic>
      </p:graphicFrame>
      <p:sp>
        <p:nvSpPr>
          <p:cNvPr id="10" name="TextBox 9">
            <a:extLst>
              <a:ext uri="{FF2B5EF4-FFF2-40B4-BE49-F238E27FC236}">
                <a16:creationId xmlns:a16="http://schemas.microsoft.com/office/drawing/2014/main" id="{AFB4EAFD-7F16-F9B9-A8A7-45D8D965E48A}"/>
              </a:ext>
            </a:extLst>
          </p:cNvPr>
          <p:cNvSpPr txBox="1"/>
          <p:nvPr/>
        </p:nvSpPr>
        <p:spPr>
          <a:xfrm>
            <a:off x="6209491" y="4528610"/>
            <a:ext cx="5464917" cy="1388585"/>
          </a:xfrm>
          <a:prstGeom prst="rect">
            <a:avLst/>
          </a:prstGeom>
          <a:noFill/>
        </p:spPr>
        <p:txBody>
          <a:bodyPr wrap="square">
            <a:spAutoFit/>
          </a:bodyPr>
          <a:lstStyle/>
          <a:p>
            <a:pPr marL="285750" indent="-285750" algn="just">
              <a:lnSpc>
                <a:spcPct val="107000"/>
              </a:lnSpc>
              <a:spcAft>
                <a:spcPts val="600"/>
              </a:spcAft>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First dataset was split into 80% Train &amp; 20% test but performance of models was not observed satisfactory.</a:t>
            </a:r>
          </a:p>
          <a:p>
            <a:pPr marL="285750" indent="-285750" algn="just">
              <a:lnSpc>
                <a:spcPct val="107000"/>
              </a:lnSpc>
              <a:spcAft>
                <a:spcPts val="600"/>
              </a:spcAft>
              <a:buFont typeface="Wingdings" panose="05000000000000000000" pitchFamily="2" charset="2"/>
              <a:buChar char="§"/>
            </a:pPr>
            <a:r>
              <a:rPr lang="en-US" sz="1400" kern="100" dirty="0">
                <a:latin typeface="Calibri" panose="020F0502020204030204" pitchFamily="34" charset="0"/>
                <a:ea typeface="Calibri" panose="020F0502020204030204" pitchFamily="34" charset="0"/>
                <a:cs typeface="Times New Roman" panose="02020603050405020304" pitchFamily="18" charset="0"/>
              </a:rPr>
              <a:t>Then, latest 2 years data (5%) was considered as test while balance data as train (95%).</a:t>
            </a:r>
          </a:p>
          <a:p>
            <a:pPr marL="285750" indent="-285750" algn="just">
              <a:lnSpc>
                <a:spcPct val="107000"/>
              </a:lnSpc>
              <a:spcAft>
                <a:spcPts val="600"/>
              </a:spcAft>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On above ratio all models were run &amp; performance was tested.</a:t>
            </a:r>
          </a:p>
        </p:txBody>
      </p:sp>
    </p:spTree>
    <p:extLst>
      <p:ext uri="{BB962C8B-B14F-4D97-AF65-F5344CB8AC3E}">
        <p14:creationId xmlns:p14="http://schemas.microsoft.com/office/powerpoint/2010/main" val="3245027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A325D-2B1F-293C-DCC7-3F0565343C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5C57A3-D168-36EF-7873-2D858D142941}"/>
              </a:ext>
            </a:extLst>
          </p:cNvPr>
          <p:cNvSpPr>
            <a:spLocks noGrp="1"/>
          </p:cNvSpPr>
          <p:nvPr>
            <p:ph type="title"/>
          </p:nvPr>
        </p:nvSpPr>
        <p:spPr>
          <a:xfrm>
            <a:off x="517592" y="110711"/>
            <a:ext cx="10515600" cy="707559"/>
          </a:xfrm>
        </p:spPr>
        <p:txBody>
          <a:bodyPr>
            <a:normAutofit/>
          </a:bodyPr>
          <a:lstStyle/>
          <a:p>
            <a:r>
              <a:rPr lang="en-US" sz="3200" dirty="0">
                <a:latin typeface="Calibri" panose="020F0502020204030204" pitchFamily="34" charset="0"/>
                <a:cs typeface="Calibri" panose="020F0502020204030204" pitchFamily="34" charset="0"/>
              </a:rPr>
              <a:t>Step-2: Prediction models &amp; performance comparison(2/6)</a:t>
            </a:r>
            <a:endParaRPr lang="en-IN" sz="3200" dirty="0">
              <a:latin typeface="Calibri" panose="020F0502020204030204" pitchFamily="34" charset="0"/>
              <a:cs typeface="Calibri" panose="020F0502020204030204" pitchFamily="34" charset="0"/>
            </a:endParaRPr>
          </a:p>
        </p:txBody>
      </p:sp>
      <p:cxnSp>
        <p:nvCxnSpPr>
          <p:cNvPr id="9" name="Straight Connector 8">
            <a:extLst>
              <a:ext uri="{FF2B5EF4-FFF2-40B4-BE49-F238E27FC236}">
                <a16:creationId xmlns:a16="http://schemas.microsoft.com/office/drawing/2014/main" id="{4D696E31-2277-DEEE-53AD-807E968ECC40}"/>
              </a:ext>
            </a:extLst>
          </p:cNvPr>
          <p:cNvCxnSpPr>
            <a:cxnSpLocks/>
          </p:cNvCxnSpPr>
          <p:nvPr/>
        </p:nvCxnSpPr>
        <p:spPr>
          <a:xfrm>
            <a:off x="536646" y="818270"/>
            <a:ext cx="11137762"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16" name="Table 15">
            <a:extLst>
              <a:ext uri="{FF2B5EF4-FFF2-40B4-BE49-F238E27FC236}">
                <a16:creationId xmlns:a16="http://schemas.microsoft.com/office/drawing/2014/main" id="{B9E71BDD-F55B-80E1-D0CD-C81E496F42CB}"/>
              </a:ext>
            </a:extLst>
          </p:cNvPr>
          <p:cNvGraphicFramePr>
            <a:graphicFrameLocks noGrp="1"/>
          </p:cNvGraphicFramePr>
          <p:nvPr>
            <p:extLst>
              <p:ext uri="{D42A27DB-BD31-4B8C-83A1-F6EECF244321}">
                <p14:modId xmlns:p14="http://schemas.microsoft.com/office/powerpoint/2010/main" val="3554189778"/>
              </p:ext>
            </p:extLst>
          </p:nvPr>
        </p:nvGraphicFramePr>
        <p:xfrm>
          <a:off x="536646" y="932408"/>
          <a:ext cx="11062319" cy="370840"/>
        </p:xfrm>
        <a:graphic>
          <a:graphicData uri="http://schemas.openxmlformats.org/drawingml/2006/table">
            <a:tbl>
              <a:tblPr firstRow="1" bandRow="1">
                <a:tableStyleId>{3B4B98B0-60AC-42C2-AFA5-B58CD77FA1E5}</a:tableStyleId>
              </a:tblPr>
              <a:tblGrid>
                <a:gridCol w="11062319">
                  <a:extLst>
                    <a:ext uri="{9D8B030D-6E8A-4147-A177-3AD203B41FA5}">
                      <a16:colId xmlns:a16="http://schemas.microsoft.com/office/drawing/2014/main" val="1014122578"/>
                    </a:ext>
                  </a:extLst>
                </a:gridCol>
              </a:tblGrid>
              <a:tr h="370840">
                <a:tc>
                  <a:txBody>
                    <a:bodyPr/>
                    <a:lstStyle/>
                    <a:p>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Model performance &amp; summary</a:t>
                      </a:r>
                      <a:endParaRPr lang="en-IN" dirty="0"/>
                    </a:p>
                  </a:txBody>
                  <a:tcPr/>
                </a:tc>
                <a:extLst>
                  <a:ext uri="{0D108BD9-81ED-4DB2-BD59-A6C34878D82A}">
                    <a16:rowId xmlns:a16="http://schemas.microsoft.com/office/drawing/2014/main" val="2408311319"/>
                  </a:ext>
                </a:extLst>
              </a:tr>
            </a:tbl>
          </a:graphicData>
        </a:graphic>
      </p:graphicFrame>
      <p:sp>
        <p:nvSpPr>
          <p:cNvPr id="10" name="TextBox 9">
            <a:extLst>
              <a:ext uri="{FF2B5EF4-FFF2-40B4-BE49-F238E27FC236}">
                <a16:creationId xmlns:a16="http://schemas.microsoft.com/office/drawing/2014/main" id="{4DD1B716-0159-8BFC-1F43-637C4111D7A0}"/>
              </a:ext>
            </a:extLst>
          </p:cNvPr>
          <p:cNvSpPr txBox="1"/>
          <p:nvPr/>
        </p:nvSpPr>
        <p:spPr>
          <a:xfrm>
            <a:off x="864704" y="5469415"/>
            <a:ext cx="10809704" cy="927562"/>
          </a:xfrm>
          <a:prstGeom prst="rect">
            <a:avLst/>
          </a:prstGeom>
          <a:noFill/>
        </p:spPr>
        <p:txBody>
          <a:bodyPr wrap="square">
            <a:spAutoFit/>
          </a:bodyPr>
          <a:lstStyle/>
          <a:p>
            <a:pPr marL="285750" indent="-285750" algn="just">
              <a:lnSpc>
                <a:spcPct val="107000"/>
              </a:lnSpc>
              <a:spcAft>
                <a:spcPts val="600"/>
              </a:spcAft>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Simple exponential &amp; double exponential were not able to capture seasonality &amp; were far away from original data.</a:t>
            </a:r>
          </a:p>
          <a:p>
            <a:pPr marL="285750" indent="-285750" algn="just">
              <a:lnSpc>
                <a:spcPct val="107000"/>
              </a:lnSpc>
              <a:spcAft>
                <a:spcPts val="600"/>
              </a:spcAft>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All triple exponential</a:t>
            </a:r>
            <a:r>
              <a:rPr lang="en-US" sz="1400" kern="100" dirty="0">
                <a:latin typeface="Calibri" panose="020F0502020204030204" pitchFamily="34" charset="0"/>
                <a:ea typeface="Calibri" panose="020F0502020204030204" pitchFamily="34" charset="0"/>
                <a:cs typeface="Times New Roman" panose="02020603050405020304" pitchFamily="18" charset="0"/>
              </a:rPr>
              <a:t> models were able to capture seasonality other than variant “Additive seasonality &amp; multiplicative trend”.</a:t>
            </a:r>
          </a:p>
          <a:p>
            <a:pPr marL="285750" indent="-285750" algn="just">
              <a:lnSpc>
                <a:spcPct val="107000"/>
              </a:lnSpc>
              <a:spcAft>
                <a:spcPts val="600"/>
              </a:spcAft>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However, all the models were observed far behind the original data trend.</a:t>
            </a:r>
          </a:p>
        </p:txBody>
      </p:sp>
      <p:pic>
        <p:nvPicPr>
          <p:cNvPr id="5122" name="Picture 2">
            <a:extLst>
              <a:ext uri="{FF2B5EF4-FFF2-40B4-BE49-F238E27FC236}">
                <a16:creationId xmlns:a16="http://schemas.microsoft.com/office/drawing/2014/main" id="{BCE5925E-1B8C-DADC-44F1-FC064E049B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62"/>
          <a:stretch/>
        </p:blipFill>
        <p:spPr bwMode="auto">
          <a:xfrm>
            <a:off x="517592" y="1303248"/>
            <a:ext cx="11156816" cy="3935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274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D5792-BB1C-E6C2-61BE-0602B6E3EA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C695C3-77EE-55FB-612B-EB46D157AD5A}"/>
              </a:ext>
            </a:extLst>
          </p:cNvPr>
          <p:cNvSpPr>
            <a:spLocks noGrp="1"/>
          </p:cNvSpPr>
          <p:nvPr>
            <p:ph type="title"/>
          </p:nvPr>
        </p:nvSpPr>
        <p:spPr>
          <a:xfrm>
            <a:off x="517592" y="110711"/>
            <a:ext cx="10515600" cy="707559"/>
          </a:xfrm>
        </p:spPr>
        <p:txBody>
          <a:bodyPr>
            <a:normAutofit/>
          </a:bodyPr>
          <a:lstStyle/>
          <a:p>
            <a:r>
              <a:rPr lang="en-US" sz="3200" dirty="0">
                <a:latin typeface="Calibri" panose="020F0502020204030204" pitchFamily="34" charset="0"/>
                <a:cs typeface="Calibri" panose="020F0502020204030204" pitchFamily="34" charset="0"/>
              </a:rPr>
              <a:t>Step-2: Prediction models &amp; performance comparison(3/6)</a:t>
            </a:r>
            <a:endParaRPr lang="en-IN" sz="3200" dirty="0">
              <a:latin typeface="Calibri" panose="020F0502020204030204" pitchFamily="34" charset="0"/>
              <a:cs typeface="Calibri" panose="020F0502020204030204" pitchFamily="34" charset="0"/>
            </a:endParaRPr>
          </a:p>
        </p:txBody>
      </p:sp>
      <p:cxnSp>
        <p:nvCxnSpPr>
          <p:cNvPr id="9" name="Straight Connector 8">
            <a:extLst>
              <a:ext uri="{FF2B5EF4-FFF2-40B4-BE49-F238E27FC236}">
                <a16:creationId xmlns:a16="http://schemas.microsoft.com/office/drawing/2014/main" id="{2BD78419-766A-7DEA-D7B6-6E8A534CDC2A}"/>
              </a:ext>
            </a:extLst>
          </p:cNvPr>
          <p:cNvCxnSpPr>
            <a:cxnSpLocks/>
          </p:cNvCxnSpPr>
          <p:nvPr/>
        </p:nvCxnSpPr>
        <p:spPr>
          <a:xfrm>
            <a:off x="536646" y="818270"/>
            <a:ext cx="11137762"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16" name="Table 15">
            <a:extLst>
              <a:ext uri="{FF2B5EF4-FFF2-40B4-BE49-F238E27FC236}">
                <a16:creationId xmlns:a16="http://schemas.microsoft.com/office/drawing/2014/main" id="{53D6E85F-257E-1A26-53C2-B3534D26C703}"/>
              </a:ext>
            </a:extLst>
          </p:cNvPr>
          <p:cNvGraphicFramePr>
            <a:graphicFrameLocks noGrp="1"/>
          </p:cNvGraphicFramePr>
          <p:nvPr>
            <p:extLst>
              <p:ext uri="{D42A27DB-BD31-4B8C-83A1-F6EECF244321}">
                <p14:modId xmlns:p14="http://schemas.microsoft.com/office/powerpoint/2010/main" val="4005828614"/>
              </p:ext>
            </p:extLst>
          </p:nvPr>
        </p:nvGraphicFramePr>
        <p:xfrm>
          <a:off x="536646" y="932408"/>
          <a:ext cx="11062319" cy="370840"/>
        </p:xfrm>
        <a:graphic>
          <a:graphicData uri="http://schemas.openxmlformats.org/drawingml/2006/table">
            <a:tbl>
              <a:tblPr firstRow="1" bandRow="1">
                <a:tableStyleId>{3B4B98B0-60AC-42C2-AFA5-B58CD77FA1E5}</a:tableStyleId>
              </a:tblPr>
              <a:tblGrid>
                <a:gridCol w="11062319">
                  <a:extLst>
                    <a:ext uri="{9D8B030D-6E8A-4147-A177-3AD203B41FA5}">
                      <a16:colId xmlns:a16="http://schemas.microsoft.com/office/drawing/2014/main" val="1014122578"/>
                    </a:ext>
                  </a:extLst>
                </a:gridCol>
              </a:tblGrid>
              <a:tr h="370840">
                <a:tc>
                  <a:txBody>
                    <a:bodyPr/>
                    <a:lstStyle/>
                    <a:p>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ARIMA Model performance &amp; summary</a:t>
                      </a:r>
                      <a:endParaRPr lang="en-IN" dirty="0"/>
                    </a:p>
                  </a:txBody>
                  <a:tcPr/>
                </a:tc>
                <a:extLst>
                  <a:ext uri="{0D108BD9-81ED-4DB2-BD59-A6C34878D82A}">
                    <a16:rowId xmlns:a16="http://schemas.microsoft.com/office/drawing/2014/main" val="2408311319"/>
                  </a:ext>
                </a:extLst>
              </a:tr>
            </a:tbl>
          </a:graphicData>
        </a:graphic>
      </p:graphicFrame>
      <p:sp>
        <p:nvSpPr>
          <p:cNvPr id="10" name="TextBox 9">
            <a:extLst>
              <a:ext uri="{FF2B5EF4-FFF2-40B4-BE49-F238E27FC236}">
                <a16:creationId xmlns:a16="http://schemas.microsoft.com/office/drawing/2014/main" id="{CE482BA7-2107-D041-74FB-1AB74064A163}"/>
              </a:ext>
            </a:extLst>
          </p:cNvPr>
          <p:cNvSpPr txBox="1"/>
          <p:nvPr/>
        </p:nvSpPr>
        <p:spPr>
          <a:xfrm>
            <a:off x="789261" y="5612942"/>
            <a:ext cx="10809704" cy="312650"/>
          </a:xfrm>
          <a:prstGeom prst="rect">
            <a:avLst/>
          </a:prstGeom>
          <a:noFill/>
        </p:spPr>
        <p:txBody>
          <a:bodyPr wrap="square">
            <a:spAutoFit/>
          </a:bodyPr>
          <a:lstStyle/>
          <a:p>
            <a:pPr marL="285750" indent="-285750" algn="just">
              <a:lnSpc>
                <a:spcPct val="107000"/>
              </a:lnSpc>
              <a:spcAft>
                <a:spcPts val="600"/>
              </a:spcAft>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ARIMA model also performed poor, it is not able to capture seasonality &amp; showing almost flat trend.</a:t>
            </a:r>
          </a:p>
        </p:txBody>
      </p:sp>
      <p:pic>
        <p:nvPicPr>
          <p:cNvPr id="6146" name="Picture 2">
            <a:extLst>
              <a:ext uri="{FF2B5EF4-FFF2-40B4-BE49-F238E27FC236}">
                <a16:creationId xmlns:a16="http://schemas.microsoft.com/office/drawing/2014/main" id="{EF0FC0E5-DCE1-75F0-8002-52A8E717E0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592" y="1417385"/>
            <a:ext cx="11156816" cy="4000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137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976</TotalTime>
  <Words>1789</Words>
  <Application>Microsoft Office PowerPoint</Application>
  <PresentationFormat>Widescreen</PresentationFormat>
  <Paragraphs>294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Times New Roman</vt:lpstr>
      <vt:lpstr>Wingdings</vt:lpstr>
      <vt:lpstr>Office Theme</vt:lpstr>
      <vt:lpstr>Data Science Project- P347  Study &amp; Forecasting of Crude oil Prices</vt:lpstr>
      <vt:lpstr>Contents:</vt:lpstr>
      <vt:lpstr>Background:</vt:lpstr>
      <vt:lpstr>Step-1: Exploratory Data Analysis (1/3)</vt:lpstr>
      <vt:lpstr>Step-1: Exploratory Data Analysis (2/3)</vt:lpstr>
      <vt:lpstr>Step-1: Exploratory Data Analysis (3/3)</vt:lpstr>
      <vt:lpstr>Step-2: Prediction models &amp; performance comparison(1/6)</vt:lpstr>
      <vt:lpstr>Step-2: Prediction models &amp; performance comparison(2/6)</vt:lpstr>
      <vt:lpstr>Step-2: Prediction models &amp; performance comparison(3/6)</vt:lpstr>
      <vt:lpstr>Step-2: Prediction models &amp; performance comparison(4/6)</vt:lpstr>
      <vt:lpstr>Step-2: Prediction models &amp; performance comparison(5/6)</vt:lpstr>
      <vt:lpstr>Step-2: Prediction models &amp; performance comparison(6/6)</vt:lpstr>
      <vt:lpstr>Step-3: Forecasting with best model</vt:lpstr>
      <vt:lpstr>Step-4: Model deployment</vt:lpstr>
      <vt:lpstr>Conclusion &amp; Next course of action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Dhuriya</dc:creator>
  <cp:lastModifiedBy>Rajesh Dhuriya</cp:lastModifiedBy>
  <cp:revision>4</cp:revision>
  <dcterms:created xsi:type="dcterms:W3CDTF">2024-02-25T17:05:22Z</dcterms:created>
  <dcterms:modified xsi:type="dcterms:W3CDTF">2024-02-29T06:31:31Z</dcterms:modified>
</cp:coreProperties>
</file>