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72600" y="0"/>
            <a:ext cx="8915400" cy="10287000"/>
            <a:chOff x="0" y="0"/>
            <a:chExt cx="1195373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953735" cy="13716000"/>
            </a:xfrm>
            <a:custGeom>
              <a:avLst/>
              <a:gdLst/>
              <a:ahLst/>
              <a:cxnLst/>
              <a:rect l="l" t="t" r="r" b="b"/>
              <a:pathLst>
                <a:path w="11953735" h="13716000">
                  <a:moveTo>
                    <a:pt x="0" y="0"/>
                  </a:moveTo>
                  <a:lnTo>
                    <a:pt x="11953735" y="0"/>
                  </a:lnTo>
                  <a:lnTo>
                    <a:pt x="11953735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35963" r="-35963"/>
              </a:stretch>
            </a:blipFill>
          </p:spPr>
        </p:sp>
      </p:grpSp>
      <p:sp>
        <p:nvSpPr>
          <p:cNvPr id="4" name="AutoShape 4"/>
          <p:cNvSpPr/>
          <p:nvPr/>
        </p:nvSpPr>
        <p:spPr>
          <a:xfrm>
            <a:off x="0" y="2781300"/>
            <a:ext cx="10210800" cy="7505700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5" name="TextBox 5"/>
          <p:cNvSpPr txBox="1"/>
          <p:nvPr/>
        </p:nvSpPr>
        <p:spPr>
          <a:xfrm>
            <a:off x="1028700" y="3218744"/>
            <a:ext cx="8755025" cy="425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6"/>
              </a:lnSpc>
            </a:pPr>
            <a:r>
              <a:rPr lang="en-US" sz="7874" b="1" i="1" spc="165" dirty="0">
                <a:solidFill>
                  <a:srgbClr val="F7F6F5"/>
                </a:solidFill>
                <a:latin typeface="Muli Black"/>
                <a:ea typeface="Muli Black"/>
                <a:cs typeface="Muli Black"/>
                <a:sym typeface="Muli Black"/>
              </a:rPr>
              <a:t>Online Train Ticket Booking System</a:t>
            </a:r>
          </a:p>
          <a:p>
            <a:pPr marL="0" lvl="0" indent="0" algn="l">
              <a:lnSpc>
                <a:spcPts val="8346"/>
              </a:lnSpc>
            </a:pPr>
            <a:endParaRPr lang="en-US" sz="7874" b="1" i="1" spc="165" dirty="0">
              <a:solidFill>
                <a:srgbClr val="F7F6F5"/>
              </a:solidFill>
              <a:latin typeface="Muli Black"/>
              <a:ea typeface="Muli Black"/>
              <a:cs typeface="Muli Black"/>
              <a:sym typeface="Muli Black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028700" y="1028700"/>
            <a:ext cx="1398091" cy="1212401"/>
          </a:xfrm>
          <a:prstGeom prst="rect">
            <a:avLst/>
          </a:prstGeom>
          <a:solidFill>
            <a:srgbClr val="EEEBE8"/>
          </a:solidFill>
        </p:spPr>
      </p:sp>
      <p:sp>
        <p:nvSpPr>
          <p:cNvPr id="7" name="TextBox 7"/>
          <p:cNvSpPr txBox="1"/>
          <p:nvPr/>
        </p:nvSpPr>
        <p:spPr>
          <a:xfrm>
            <a:off x="1028700" y="7377473"/>
            <a:ext cx="87550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By- Ashwini Upadhya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1028700" y="3147331"/>
            <a:ext cx="5174227" cy="6308640"/>
          </a:xfrm>
          <a:custGeom>
            <a:avLst/>
            <a:gdLst/>
            <a:ahLst/>
            <a:cxnLst/>
            <a:rect l="l" t="t" r="r" b="b"/>
            <a:pathLst>
              <a:path w="5174227" h="6308640">
                <a:moveTo>
                  <a:pt x="0" y="0"/>
                </a:moveTo>
                <a:lnTo>
                  <a:pt x="5174227" y="0"/>
                </a:lnTo>
                <a:lnTo>
                  <a:pt x="5174227" y="6308640"/>
                </a:lnTo>
                <a:lnTo>
                  <a:pt x="0" y="6308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01124" y="3147331"/>
            <a:ext cx="6327926" cy="6139167"/>
          </a:xfrm>
          <a:custGeom>
            <a:avLst/>
            <a:gdLst/>
            <a:ahLst/>
            <a:cxnLst/>
            <a:rect l="l" t="t" r="r" b="b"/>
            <a:pathLst>
              <a:path w="6327926" h="6139167">
                <a:moveTo>
                  <a:pt x="0" y="0"/>
                </a:moveTo>
                <a:lnTo>
                  <a:pt x="6327926" y="0"/>
                </a:lnTo>
                <a:lnTo>
                  <a:pt x="6327926" y="6139167"/>
                </a:lnTo>
                <a:lnTo>
                  <a:pt x="0" y="6139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Populating Data (DML - Data Manipulation Language)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174458" y="3496217"/>
            <a:ext cx="9128053" cy="5762083"/>
          </a:xfrm>
          <a:custGeom>
            <a:avLst/>
            <a:gdLst/>
            <a:ahLst/>
            <a:cxnLst/>
            <a:rect l="l" t="t" r="r" b="b"/>
            <a:pathLst>
              <a:path w="9128053" h="5762083">
                <a:moveTo>
                  <a:pt x="0" y="0"/>
                </a:moveTo>
                <a:lnTo>
                  <a:pt x="9128053" y="0"/>
                </a:lnTo>
                <a:lnTo>
                  <a:pt x="9128053" y="5762083"/>
                </a:lnTo>
                <a:lnTo>
                  <a:pt x="0" y="5762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11721" y="4132064"/>
            <a:ext cx="8115300" cy="3377994"/>
          </a:xfrm>
          <a:custGeom>
            <a:avLst/>
            <a:gdLst/>
            <a:ahLst/>
            <a:cxnLst/>
            <a:rect l="l" t="t" r="r" b="b"/>
            <a:pathLst>
              <a:path w="8115300" h="3377994">
                <a:moveTo>
                  <a:pt x="0" y="0"/>
                </a:moveTo>
                <a:lnTo>
                  <a:pt x="8115300" y="0"/>
                </a:lnTo>
                <a:lnTo>
                  <a:pt x="8115300" y="3377994"/>
                </a:lnTo>
                <a:lnTo>
                  <a:pt x="0" y="3377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Populating Data (DML - Data Manipulation Language)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568651" y="3766101"/>
            <a:ext cx="8398607" cy="4115317"/>
          </a:xfrm>
          <a:custGeom>
            <a:avLst/>
            <a:gdLst/>
            <a:ahLst/>
            <a:cxnLst/>
            <a:rect l="l" t="t" r="r" b="b"/>
            <a:pathLst>
              <a:path w="8398607" h="4115317">
                <a:moveTo>
                  <a:pt x="0" y="0"/>
                </a:moveTo>
                <a:lnTo>
                  <a:pt x="8398607" y="0"/>
                </a:lnTo>
                <a:lnTo>
                  <a:pt x="8398607" y="4115317"/>
                </a:lnTo>
                <a:lnTo>
                  <a:pt x="0" y="411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81033" y="4326404"/>
            <a:ext cx="8212301" cy="2994711"/>
          </a:xfrm>
          <a:custGeom>
            <a:avLst/>
            <a:gdLst/>
            <a:ahLst/>
            <a:cxnLst/>
            <a:rect l="l" t="t" r="r" b="b"/>
            <a:pathLst>
              <a:path w="8212301" h="2994711">
                <a:moveTo>
                  <a:pt x="0" y="0"/>
                </a:moveTo>
                <a:lnTo>
                  <a:pt x="8212301" y="0"/>
                </a:lnTo>
                <a:lnTo>
                  <a:pt x="8212301" y="2994711"/>
                </a:lnTo>
                <a:lnTo>
                  <a:pt x="0" y="29947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Populating Data (DML - Data Manipulation Language)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85669" y="3611146"/>
            <a:ext cx="8881589" cy="4907078"/>
          </a:xfrm>
          <a:custGeom>
            <a:avLst/>
            <a:gdLst/>
            <a:ahLst/>
            <a:cxnLst/>
            <a:rect l="l" t="t" r="r" b="b"/>
            <a:pathLst>
              <a:path w="8881589" h="4907078">
                <a:moveTo>
                  <a:pt x="0" y="0"/>
                </a:moveTo>
                <a:lnTo>
                  <a:pt x="8881589" y="0"/>
                </a:lnTo>
                <a:lnTo>
                  <a:pt x="8881589" y="4907078"/>
                </a:lnTo>
                <a:lnTo>
                  <a:pt x="0" y="4907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607811" y="4263091"/>
            <a:ext cx="8135177" cy="2768315"/>
          </a:xfrm>
          <a:custGeom>
            <a:avLst/>
            <a:gdLst/>
            <a:ahLst/>
            <a:cxnLst/>
            <a:rect l="l" t="t" r="r" b="b"/>
            <a:pathLst>
              <a:path w="8135177" h="2768315">
                <a:moveTo>
                  <a:pt x="0" y="0"/>
                </a:moveTo>
                <a:lnTo>
                  <a:pt x="8135177" y="0"/>
                </a:lnTo>
                <a:lnTo>
                  <a:pt x="8135177" y="2768316"/>
                </a:lnTo>
                <a:lnTo>
                  <a:pt x="0" y="2768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61" b="-216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Populating Data (DML - Data Manipulation Language)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1028700" y="3177979"/>
            <a:ext cx="8115300" cy="5630525"/>
          </a:xfrm>
          <a:custGeom>
            <a:avLst/>
            <a:gdLst/>
            <a:ahLst/>
            <a:cxnLst/>
            <a:rect l="l" t="t" r="r" b="b"/>
            <a:pathLst>
              <a:path w="8115300" h="5630525">
                <a:moveTo>
                  <a:pt x="0" y="0"/>
                </a:moveTo>
                <a:lnTo>
                  <a:pt x="8115300" y="0"/>
                </a:lnTo>
                <a:lnTo>
                  <a:pt x="8115300" y="5630525"/>
                </a:lnTo>
                <a:lnTo>
                  <a:pt x="0" y="563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Data (DQL - Data Query Language)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8061" y="4256405"/>
            <a:ext cx="8115300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Count of Payments by Payment Method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1451750" y="3300291"/>
            <a:ext cx="6800556" cy="5958009"/>
          </a:xfrm>
          <a:custGeom>
            <a:avLst/>
            <a:gdLst/>
            <a:ahLst/>
            <a:cxnLst/>
            <a:rect l="l" t="t" r="r" b="b"/>
            <a:pathLst>
              <a:path w="6800556" h="5958009">
                <a:moveTo>
                  <a:pt x="0" y="0"/>
                </a:moveTo>
                <a:lnTo>
                  <a:pt x="6800557" y="0"/>
                </a:lnTo>
                <a:lnTo>
                  <a:pt x="6800557" y="5958009"/>
                </a:lnTo>
                <a:lnTo>
                  <a:pt x="0" y="5958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Data (DQL - Data Query Language)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58061" y="4256405"/>
            <a:ext cx="81153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Payments by Bank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0" y="3991349"/>
            <a:ext cx="9795149" cy="3256887"/>
          </a:xfrm>
          <a:custGeom>
            <a:avLst/>
            <a:gdLst/>
            <a:ahLst/>
            <a:cxnLst/>
            <a:rect l="l" t="t" r="r" b="b"/>
            <a:pathLst>
              <a:path w="9795149" h="3256887">
                <a:moveTo>
                  <a:pt x="0" y="0"/>
                </a:moveTo>
                <a:lnTo>
                  <a:pt x="9795149" y="0"/>
                </a:lnTo>
                <a:lnTo>
                  <a:pt x="9795149" y="3256887"/>
                </a:lnTo>
                <a:lnTo>
                  <a:pt x="0" y="3256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Data (DQL - Data Query Language)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172700" y="4389694"/>
            <a:ext cx="8115300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Retrieve Tickets for the date 30-09-2024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155170" y="3817273"/>
            <a:ext cx="10017530" cy="3518657"/>
          </a:xfrm>
          <a:custGeom>
            <a:avLst/>
            <a:gdLst/>
            <a:ahLst/>
            <a:cxnLst/>
            <a:rect l="l" t="t" r="r" b="b"/>
            <a:pathLst>
              <a:path w="10017530" h="3518657">
                <a:moveTo>
                  <a:pt x="0" y="0"/>
                </a:moveTo>
                <a:lnTo>
                  <a:pt x="10017530" y="0"/>
                </a:lnTo>
                <a:lnTo>
                  <a:pt x="10017530" y="3518657"/>
                </a:lnTo>
                <a:lnTo>
                  <a:pt x="0" y="3518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Data (DQL - Data Query Language)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172700" y="4389694"/>
            <a:ext cx="8115300" cy="365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Tickets with a Seat Number in a Specific Range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586638" y="3536792"/>
            <a:ext cx="10985331" cy="4668766"/>
          </a:xfrm>
          <a:custGeom>
            <a:avLst/>
            <a:gdLst/>
            <a:ahLst/>
            <a:cxnLst/>
            <a:rect l="l" t="t" r="r" b="b"/>
            <a:pathLst>
              <a:path w="10985331" h="4668766">
                <a:moveTo>
                  <a:pt x="0" y="0"/>
                </a:moveTo>
                <a:lnTo>
                  <a:pt x="10985331" y="0"/>
                </a:lnTo>
                <a:lnTo>
                  <a:pt x="10985331" y="4668766"/>
                </a:lnTo>
                <a:lnTo>
                  <a:pt x="0" y="466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Queries and Subqueries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236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Users Without Tickets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223297" y="3927316"/>
            <a:ext cx="11301259" cy="3390378"/>
          </a:xfrm>
          <a:custGeom>
            <a:avLst/>
            <a:gdLst/>
            <a:ahLst/>
            <a:cxnLst/>
            <a:rect l="l" t="t" r="r" b="b"/>
            <a:pathLst>
              <a:path w="11301259" h="3390378">
                <a:moveTo>
                  <a:pt x="0" y="0"/>
                </a:moveTo>
                <a:lnTo>
                  <a:pt x="11301259" y="0"/>
                </a:lnTo>
                <a:lnTo>
                  <a:pt x="11301259" y="3390378"/>
                </a:lnTo>
                <a:lnTo>
                  <a:pt x="0" y="3390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Queries and Subqueries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236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Users Who Paid Using a Credit Card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965301" cy="10287000"/>
            <a:chOff x="0" y="0"/>
            <a:chExt cx="1195373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953735" cy="13716000"/>
            </a:xfrm>
            <a:custGeom>
              <a:avLst/>
              <a:gdLst/>
              <a:ahLst/>
              <a:cxnLst/>
              <a:rect l="l" t="t" r="r" b="b"/>
              <a:pathLst>
                <a:path w="11953735" h="13716000">
                  <a:moveTo>
                    <a:pt x="0" y="0"/>
                  </a:moveTo>
                  <a:lnTo>
                    <a:pt x="11953735" y="0"/>
                  </a:lnTo>
                  <a:lnTo>
                    <a:pt x="11953735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26494" r="-26494"/>
              </a:stretch>
            </a:blipFill>
          </p:spPr>
        </p:sp>
      </p:grpSp>
      <p:sp>
        <p:nvSpPr>
          <p:cNvPr id="4" name="AutoShape 4"/>
          <p:cNvSpPr/>
          <p:nvPr/>
        </p:nvSpPr>
        <p:spPr>
          <a:xfrm>
            <a:off x="0" y="4537299"/>
            <a:ext cx="1398091" cy="1212401"/>
          </a:xfrm>
          <a:prstGeom prst="rect">
            <a:avLst/>
          </a:prstGeom>
          <a:solidFill>
            <a:srgbClr val="232224"/>
          </a:solidFill>
        </p:spPr>
      </p:sp>
      <p:sp>
        <p:nvSpPr>
          <p:cNvPr id="5" name="AutoShape 5"/>
          <p:cNvSpPr/>
          <p:nvPr/>
        </p:nvSpPr>
        <p:spPr>
          <a:xfrm>
            <a:off x="7567210" y="1028700"/>
            <a:ext cx="9692090" cy="8229600"/>
          </a:xfrm>
          <a:prstGeom prst="rect">
            <a:avLst/>
          </a:prstGeom>
          <a:solidFill>
            <a:srgbClr val="2C3A43"/>
          </a:solidFill>
        </p:spPr>
      </p:sp>
      <p:grpSp>
        <p:nvGrpSpPr>
          <p:cNvPr id="6" name="Group 6"/>
          <p:cNvGrpSpPr/>
          <p:nvPr/>
        </p:nvGrpSpPr>
        <p:grpSpPr>
          <a:xfrm>
            <a:off x="8569901" y="1813778"/>
            <a:ext cx="7686708" cy="6659444"/>
            <a:chOff x="0" y="0"/>
            <a:chExt cx="10248944" cy="8879258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0248944" cy="660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800"/>
                </a:lnSpc>
              </a:pPr>
              <a:r>
                <a:rPr lang="en-US" sz="6500" b="1" i="1">
                  <a:solidFill>
                    <a:srgbClr val="F7F6F5"/>
                  </a:solidFill>
                  <a:latin typeface="Muli Black"/>
                  <a:ea typeface="Muli Black"/>
                  <a:cs typeface="Muli Black"/>
                  <a:sym typeface="Muli Black"/>
                </a:rPr>
                <a:t>Online booking simplifies train travel for everyone involved today.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308268"/>
              <a:ext cx="10248944" cy="1570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09"/>
                </a:lnSpc>
              </a:pPr>
              <a:r>
                <a:rPr lang="en-US" sz="3000" spc="30">
                  <a:solidFill>
                    <a:srgbClr val="F7F6F5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Convenient, quick, and user-friendly ticket purchasing experience.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359550" y="3826767"/>
            <a:ext cx="10933968" cy="3075178"/>
          </a:xfrm>
          <a:custGeom>
            <a:avLst/>
            <a:gdLst/>
            <a:ahLst/>
            <a:cxnLst/>
            <a:rect l="l" t="t" r="r" b="b"/>
            <a:pathLst>
              <a:path w="10933968" h="3075178">
                <a:moveTo>
                  <a:pt x="0" y="0"/>
                </a:moveTo>
                <a:lnTo>
                  <a:pt x="10933968" y="0"/>
                </a:lnTo>
                <a:lnTo>
                  <a:pt x="10933968" y="3075178"/>
                </a:lnTo>
                <a:lnTo>
                  <a:pt x="0" y="3075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Queries and Subqueries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236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Users Who Have Taken a Train From Delhi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473094" y="3972209"/>
            <a:ext cx="11301259" cy="4068453"/>
          </a:xfrm>
          <a:custGeom>
            <a:avLst/>
            <a:gdLst/>
            <a:ahLst/>
            <a:cxnLst/>
            <a:rect l="l" t="t" r="r" b="b"/>
            <a:pathLst>
              <a:path w="11301259" h="4068453">
                <a:moveTo>
                  <a:pt x="0" y="0"/>
                </a:moveTo>
                <a:lnTo>
                  <a:pt x="11301259" y="0"/>
                </a:lnTo>
                <a:lnTo>
                  <a:pt x="11301259" y="4068454"/>
                </a:lnTo>
                <a:lnTo>
                  <a:pt x="0" y="4068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Queries and Subqueries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236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Users with the Shortest Name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314132" y="3521418"/>
            <a:ext cx="11301259" cy="4831288"/>
          </a:xfrm>
          <a:custGeom>
            <a:avLst/>
            <a:gdLst/>
            <a:ahLst/>
            <a:cxnLst/>
            <a:rect l="l" t="t" r="r" b="b"/>
            <a:pathLst>
              <a:path w="11301259" h="4831288">
                <a:moveTo>
                  <a:pt x="0" y="0"/>
                </a:moveTo>
                <a:lnTo>
                  <a:pt x="11301259" y="0"/>
                </a:lnTo>
                <a:lnTo>
                  <a:pt x="11301259" y="4831288"/>
                </a:lnTo>
                <a:lnTo>
                  <a:pt x="0" y="4831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Advanced Queries and Subqueries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395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Users Whose User ID is Higher than Any User with name Amit Sharma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450385" y="3789627"/>
            <a:ext cx="11301259" cy="4887795"/>
          </a:xfrm>
          <a:custGeom>
            <a:avLst/>
            <a:gdLst/>
            <a:ahLst/>
            <a:cxnLst/>
            <a:rect l="l" t="t" r="r" b="b"/>
            <a:pathLst>
              <a:path w="11301259" h="4887795">
                <a:moveTo>
                  <a:pt x="0" y="0"/>
                </a:moveTo>
                <a:lnTo>
                  <a:pt x="11301259" y="0"/>
                </a:lnTo>
                <a:lnTo>
                  <a:pt x="11301259" y="4887795"/>
                </a:lnTo>
                <a:lnTo>
                  <a:pt x="0" y="4887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Joins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315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Users Who Have Booked Tickets and Made Payments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246006" y="3945551"/>
            <a:ext cx="11047512" cy="4695192"/>
          </a:xfrm>
          <a:custGeom>
            <a:avLst/>
            <a:gdLst/>
            <a:ahLst/>
            <a:cxnLst/>
            <a:rect l="l" t="t" r="r" b="b"/>
            <a:pathLst>
              <a:path w="11047512" h="4695192">
                <a:moveTo>
                  <a:pt x="0" y="0"/>
                </a:moveTo>
                <a:lnTo>
                  <a:pt x="11047512" y="0"/>
                </a:lnTo>
                <a:lnTo>
                  <a:pt x="11047512" y="4695193"/>
                </a:lnTo>
                <a:lnTo>
                  <a:pt x="0" y="4695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Joins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315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All Trains and Their Tickets (Including Trains Without Tickets)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2048847" y="3150368"/>
            <a:ext cx="8876437" cy="5802971"/>
          </a:xfrm>
          <a:custGeom>
            <a:avLst/>
            <a:gdLst/>
            <a:ahLst/>
            <a:cxnLst/>
            <a:rect l="l" t="t" r="r" b="b"/>
            <a:pathLst>
              <a:path w="8876437" h="5802971">
                <a:moveTo>
                  <a:pt x="0" y="0"/>
                </a:moveTo>
                <a:lnTo>
                  <a:pt x="8876437" y="0"/>
                </a:lnTo>
                <a:lnTo>
                  <a:pt x="8876437" y="5802971"/>
                </a:lnTo>
                <a:lnTo>
                  <a:pt x="0" y="5802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Joins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2360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 All Combinations of Users and Trains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1713036" y="3106847"/>
            <a:ext cx="8730540" cy="5827635"/>
          </a:xfrm>
          <a:custGeom>
            <a:avLst/>
            <a:gdLst/>
            <a:ahLst/>
            <a:cxnLst/>
            <a:rect l="l" t="t" r="r" b="b"/>
            <a:pathLst>
              <a:path w="8730540" h="5827635">
                <a:moveTo>
                  <a:pt x="0" y="0"/>
                </a:moveTo>
                <a:lnTo>
                  <a:pt x="8730540" y="0"/>
                </a:lnTo>
                <a:lnTo>
                  <a:pt x="8730540" y="5827636"/>
                </a:lnTo>
                <a:lnTo>
                  <a:pt x="0" y="5827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Joins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293518" y="4399219"/>
            <a:ext cx="6994482" cy="315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74"/>
              </a:lnSpc>
            </a:pPr>
            <a:r>
              <a:rPr lang="en-US" sz="4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Union of Train Information and Ticket Booking</a:t>
            </a:r>
          </a:p>
          <a:p>
            <a:pPr algn="ctr">
              <a:lnSpc>
                <a:spcPts val="6274"/>
              </a:lnSpc>
            </a:pPr>
            <a:endParaRPr lang="en-US" sz="4481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0" y="3923474"/>
            <a:ext cx="7065032" cy="4797385"/>
          </a:xfrm>
          <a:custGeom>
            <a:avLst/>
            <a:gdLst/>
            <a:ahLst/>
            <a:cxnLst/>
            <a:rect l="l" t="t" r="r" b="b"/>
            <a:pathLst>
              <a:path w="7065032" h="4797385">
                <a:moveTo>
                  <a:pt x="0" y="0"/>
                </a:moveTo>
                <a:lnTo>
                  <a:pt x="7065032" y="0"/>
                </a:lnTo>
                <a:lnTo>
                  <a:pt x="7065032" y="4797385"/>
                </a:lnTo>
                <a:lnTo>
                  <a:pt x="0" y="4797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834551" y="5416019"/>
            <a:ext cx="9865195" cy="3304840"/>
          </a:xfrm>
          <a:custGeom>
            <a:avLst/>
            <a:gdLst/>
            <a:ahLst/>
            <a:cxnLst/>
            <a:rect l="l" t="t" r="r" b="b"/>
            <a:pathLst>
              <a:path w="9865195" h="3304840">
                <a:moveTo>
                  <a:pt x="0" y="0"/>
                </a:moveTo>
                <a:lnTo>
                  <a:pt x="9865195" y="0"/>
                </a:lnTo>
                <a:lnTo>
                  <a:pt x="9865195" y="3304840"/>
                </a:lnTo>
                <a:lnTo>
                  <a:pt x="0" y="3304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Views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884758" y="2967458"/>
            <a:ext cx="6994482" cy="212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Details with Booked Tickets</a:t>
            </a:r>
          </a:p>
          <a:p>
            <a:pPr algn="ctr">
              <a:lnSpc>
                <a:spcPts val="5880"/>
              </a:lnSpc>
            </a:pPr>
            <a:endParaRPr lang="en-US" sz="39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2163579" y="3043658"/>
            <a:ext cx="7511530" cy="6065561"/>
          </a:xfrm>
          <a:custGeom>
            <a:avLst/>
            <a:gdLst/>
            <a:ahLst/>
            <a:cxnLst/>
            <a:rect l="l" t="t" r="r" b="b"/>
            <a:pathLst>
              <a:path w="7511530" h="6065561">
                <a:moveTo>
                  <a:pt x="0" y="0"/>
                </a:moveTo>
                <a:lnTo>
                  <a:pt x="7511530" y="0"/>
                </a:lnTo>
                <a:lnTo>
                  <a:pt x="7511530" y="6065561"/>
                </a:lnTo>
                <a:lnTo>
                  <a:pt x="0" y="6065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Views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16775" y="4057483"/>
            <a:ext cx="6994482" cy="149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 Schedule</a:t>
            </a:r>
          </a:p>
          <a:p>
            <a:pPr algn="ctr">
              <a:lnSpc>
                <a:spcPts val="5880"/>
              </a:lnSpc>
            </a:pPr>
            <a:endParaRPr lang="en-US" sz="44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1693154" y="3087744"/>
            <a:ext cx="7450846" cy="5882801"/>
          </a:xfrm>
          <a:custGeom>
            <a:avLst/>
            <a:gdLst/>
            <a:ahLst/>
            <a:cxnLst/>
            <a:rect l="l" t="t" r="r" b="b"/>
            <a:pathLst>
              <a:path w="7450846" h="5882801">
                <a:moveTo>
                  <a:pt x="0" y="0"/>
                </a:moveTo>
                <a:lnTo>
                  <a:pt x="7450846" y="0"/>
                </a:lnTo>
                <a:lnTo>
                  <a:pt x="7450846" y="5882801"/>
                </a:lnTo>
                <a:lnTo>
                  <a:pt x="0" y="5882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Views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16775" y="4057483"/>
            <a:ext cx="6994482" cy="149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Details</a:t>
            </a:r>
          </a:p>
          <a:p>
            <a:pPr algn="ctr">
              <a:lnSpc>
                <a:spcPts val="5880"/>
              </a:lnSpc>
            </a:pPr>
            <a:endParaRPr lang="en-US" sz="44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277100"/>
            <a:ext cx="3940748" cy="19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</a:pPr>
            <a:r>
              <a:rPr lang="en-US" sz="6500" b="1" i="1">
                <a:solidFill>
                  <a:srgbClr val="14110E"/>
                </a:solidFill>
                <a:latin typeface="Muli Black"/>
                <a:ea typeface="Muli Black"/>
                <a:cs typeface="Muli Black"/>
                <a:sym typeface="Muli Black"/>
              </a:rPr>
              <a:t>Ticket Booking</a:t>
            </a:r>
          </a:p>
        </p:txBody>
      </p:sp>
      <p:sp>
        <p:nvSpPr>
          <p:cNvPr id="3" name="AutoShape 3"/>
          <p:cNvSpPr/>
          <p:nvPr/>
        </p:nvSpPr>
        <p:spPr>
          <a:xfrm>
            <a:off x="5949815" y="1028700"/>
            <a:ext cx="3969684" cy="3989249"/>
          </a:xfrm>
          <a:prstGeom prst="rect">
            <a:avLst/>
          </a:prstGeom>
          <a:solidFill>
            <a:srgbClr val="2C3A43"/>
          </a:solidFill>
        </p:spPr>
      </p:sp>
      <p:grpSp>
        <p:nvGrpSpPr>
          <p:cNvPr id="4" name="Group 4"/>
          <p:cNvGrpSpPr/>
          <p:nvPr/>
        </p:nvGrpSpPr>
        <p:grpSpPr>
          <a:xfrm>
            <a:off x="5949815" y="5301526"/>
            <a:ext cx="3969684" cy="3989249"/>
            <a:chOff x="0" y="0"/>
            <a:chExt cx="5292912" cy="53189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92912" cy="5318999"/>
            </a:xfrm>
            <a:custGeom>
              <a:avLst/>
              <a:gdLst/>
              <a:ahLst/>
              <a:cxnLst/>
              <a:rect l="l" t="t" r="r" b="b"/>
              <a:pathLst>
                <a:path w="5292912" h="5318999">
                  <a:moveTo>
                    <a:pt x="0" y="0"/>
                  </a:moveTo>
                  <a:lnTo>
                    <a:pt x="5292912" y="0"/>
                  </a:lnTo>
                  <a:lnTo>
                    <a:pt x="5292912" y="5318999"/>
                  </a:lnTo>
                  <a:lnTo>
                    <a:pt x="0" y="5318999"/>
                  </a:lnTo>
                  <a:close/>
                </a:path>
              </a:pathLst>
            </a:custGeom>
            <a:blipFill>
              <a:blip r:embed="rId2"/>
              <a:stretch>
                <a:fillRect l="-25369" r="-2536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4318316" y="5301526"/>
            <a:ext cx="3969684" cy="3989249"/>
            <a:chOff x="0" y="0"/>
            <a:chExt cx="5292912" cy="53189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92912" cy="5318999"/>
            </a:xfrm>
            <a:custGeom>
              <a:avLst/>
              <a:gdLst/>
              <a:ahLst/>
              <a:cxnLst/>
              <a:rect l="l" t="t" r="r" b="b"/>
              <a:pathLst>
                <a:path w="5292912" h="5318999">
                  <a:moveTo>
                    <a:pt x="0" y="0"/>
                  </a:moveTo>
                  <a:lnTo>
                    <a:pt x="5292912" y="0"/>
                  </a:lnTo>
                  <a:lnTo>
                    <a:pt x="5292912" y="5318999"/>
                  </a:lnTo>
                  <a:lnTo>
                    <a:pt x="0" y="5318999"/>
                  </a:lnTo>
                  <a:close/>
                </a:path>
              </a:pathLst>
            </a:custGeom>
            <a:blipFill>
              <a:blip r:embed="rId3"/>
              <a:stretch>
                <a:fillRect l="-25369" r="-25369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6477688" y="2506434"/>
            <a:ext cx="291393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i="1" spc="363">
                <a:solidFill>
                  <a:srgbClr val="F7F6F5"/>
                </a:solidFill>
                <a:latin typeface="Muli Regular Bold Italics"/>
                <a:ea typeface="Muli Regular Bold Italics"/>
                <a:cs typeface="Muli Regular Bold Italics"/>
                <a:sym typeface="Muli Regular Bold Italics"/>
              </a:rPr>
              <a:t>EASY ACCESS</a:t>
            </a:r>
          </a:p>
        </p:txBody>
      </p:sp>
      <p:sp>
        <p:nvSpPr>
          <p:cNvPr id="9" name="AutoShape 9"/>
          <p:cNvSpPr/>
          <p:nvPr/>
        </p:nvSpPr>
        <p:spPr>
          <a:xfrm>
            <a:off x="14318316" y="1028700"/>
            <a:ext cx="3969684" cy="398924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10" name="AutoShape 10"/>
          <p:cNvSpPr/>
          <p:nvPr/>
        </p:nvSpPr>
        <p:spPr>
          <a:xfrm>
            <a:off x="10134066" y="5269051"/>
            <a:ext cx="3969684" cy="3989249"/>
          </a:xfrm>
          <a:prstGeom prst="rect">
            <a:avLst/>
          </a:prstGeom>
          <a:solidFill>
            <a:srgbClr val="2C3A43"/>
          </a:solidFill>
        </p:spPr>
      </p:sp>
      <p:grpSp>
        <p:nvGrpSpPr>
          <p:cNvPr id="11" name="Group 11"/>
          <p:cNvGrpSpPr/>
          <p:nvPr/>
        </p:nvGrpSpPr>
        <p:grpSpPr>
          <a:xfrm>
            <a:off x="10134066" y="1028700"/>
            <a:ext cx="3969684" cy="3989249"/>
            <a:chOff x="0" y="0"/>
            <a:chExt cx="5292912" cy="53189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92912" cy="5318999"/>
            </a:xfrm>
            <a:custGeom>
              <a:avLst/>
              <a:gdLst/>
              <a:ahLst/>
              <a:cxnLst/>
              <a:rect l="l" t="t" r="r" b="b"/>
              <a:pathLst>
                <a:path w="5292912" h="5318999">
                  <a:moveTo>
                    <a:pt x="0" y="0"/>
                  </a:moveTo>
                  <a:lnTo>
                    <a:pt x="5292912" y="0"/>
                  </a:lnTo>
                  <a:lnTo>
                    <a:pt x="5292912" y="5318999"/>
                  </a:lnTo>
                  <a:lnTo>
                    <a:pt x="0" y="5318999"/>
                  </a:lnTo>
                  <a:close/>
                </a:path>
              </a:pathLst>
            </a:custGeom>
            <a:blipFill>
              <a:blip r:embed="rId4"/>
              <a:stretch>
                <a:fillRect l="-36529" r="-36529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10661938" y="6746786"/>
            <a:ext cx="291393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i="1" spc="363">
                <a:solidFill>
                  <a:srgbClr val="F7F6F5"/>
                </a:solidFill>
                <a:latin typeface="Muli Regular Bold Italics"/>
                <a:ea typeface="Muli Regular Bold Italics"/>
                <a:cs typeface="Muli Regular Bold Italics"/>
                <a:sym typeface="Muli Regular Bold Italics"/>
              </a:rPr>
              <a:t>FAST 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846188" y="2258784"/>
            <a:ext cx="2913939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i="1" spc="363">
                <a:solidFill>
                  <a:srgbClr val="F7F6F5"/>
                </a:solidFill>
                <a:latin typeface="Muli Regular Bold Italics"/>
                <a:ea typeface="Muli Regular Bold Italics"/>
                <a:cs typeface="Muli Regular Bold Italics"/>
                <a:sym typeface="Muli Regular Bold Italics"/>
              </a:rPr>
              <a:t>CONVENIENT TRAVEL OPTIONS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3073006" y="3430665"/>
            <a:ext cx="6918953" cy="5827635"/>
          </a:xfrm>
          <a:custGeom>
            <a:avLst/>
            <a:gdLst/>
            <a:ahLst/>
            <a:cxnLst/>
            <a:rect l="l" t="t" r="r" b="b"/>
            <a:pathLst>
              <a:path w="6918953" h="5827635">
                <a:moveTo>
                  <a:pt x="0" y="0"/>
                </a:moveTo>
                <a:lnTo>
                  <a:pt x="6918953" y="0"/>
                </a:lnTo>
                <a:lnTo>
                  <a:pt x="6918953" y="5827635"/>
                </a:lnTo>
                <a:lnTo>
                  <a:pt x="0" y="58276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Views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F7F6F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116775" y="4057483"/>
            <a:ext cx="6994482" cy="149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Ticket Details</a:t>
            </a:r>
          </a:p>
          <a:p>
            <a:pPr algn="ctr">
              <a:lnSpc>
                <a:spcPts val="5880"/>
              </a:lnSpc>
            </a:pPr>
            <a:endParaRPr lang="en-US" sz="44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295554" y="0"/>
            <a:ext cx="8992446" cy="10287000"/>
          </a:xfrm>
          <a:prstGeom prst="rect">
            <a:avLst/>
          </a:prstGeom>
          <a:solidFill>
            <a:srgbClr val="2C3A43"/>
          </a:solidFill>
        </p:spPr>
      </p:sp>
      <p:grpSp>
        <p:nvGrpSpPr>
          <p:cNvPr id="3" name="Group 3"/>
          <p:cNvGrpSpPr/>
          <p:nvPr/>
        </p:nvGrpSpPr>
        <p:grpSpPr>
          <a:xfrm>
            <a:off x="10303350" y="1028700"/>
            <a:ext cx="6955950" cy="8229600"/>
            <a:chOff x="0" y="0"/>
            <a:chExt cx="9274600" cy="1097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74600" cy="10972800"/>
            </a:xfrm>
            <a:custGeom>
              <a:avLst/>
              <a:gdLst/>
              <a:ahLst/>
              <a:cxnLst/>
              <a:rect l="l" t="t" r="r" b="b"/>
              <a:pathLst>
                <a:path w="9274600" h="10972800">
                  <a:moveTo>
                    <a:pt x="0" y="0"/>
                  </a:moveTo>
                  <a:lnTo>
                    <a:pt x="9274600" y="0"/>
                  </a:lnTo>
                  <a:lnTo>
                    <a:pt x="9274600" y="10972800"/>
                  </a:lnTo>
                  <a:lnTo>
                    <a:pt x="0" y="10972800"/>
                  </a:lnTo>
                  <a:close/>
                </a:path>
              </a:pathLst>
            </a:custGeom>
            <a:blipFill>
              <a:blip r:embed="rId2"/>
              <a:stretch>
                <a:fillRect l="-38732" r="-38732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821828" y="3700996"/>
            <a:ext cx="783919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Safe travels!!!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5333" y="3190539"/>
            <a:ext cx="6399498" cy="4793446"/>
          </a:xfrm>
          <a:custGeom>
            <a:avLst/>
            <a:gdLst/>
            <a:ahLst/>
            <a:cxnLst/>
            <a:rect l="l" t="t" r="r" b="b"/>
            <a:pathLst>
              <a:path w="6399498" h="4793446">
                <a:moveTo>
                  <a:pt x="0" y="0"/>
                </a:moveTo>
                <a:lnTo>
                  <a:pt x="6399498" y="0"/>
                </a:lnTo>
                <a:lnTo>
                  <a:pt x="6399498" y="4793447"/>
                </a:lnTo>
                <a:lnTo>
                  <a:pt x="0" y="4793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85498" y="876300"/>
            <a:ext cx="6919436" cy="2778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 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15393" y="269936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143000" y="4035555"/>
            <a:ext cx="8305213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i="1" spc="363" dirty="0">
                <a:solidFill>
                  <a:srgbClr val="FFFFFF"/>
                </a:solidFill>
                <a:latin typeface="Muli Regular Bold Italics"/>
                <a:ea typeface="Muli Regular Bold Italics"/>
                <a:cs typeface="Muli Regular Bold Italics"/>
                <a:sym typeface="Muli Regular Bold Italics"/>
              </a:rPr>
              <a:t>DESIGN AND IMPLEMENT A SQL DATABASE FOR AN ONLINE BOOKSTORE. THE DATABASE SHOULD HANDLE VARIOUS ASPECTS OF THE BOOKING SYSTEM, SUCH AS TRAIN SCHEDULES, CUSTOMER INFORMATION, TICKET BOOKINGS, AND ADMINISTRATIVE FUNCTIONS.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C1445-FBFA-11AE-BFA9-9B8083F829EF}"/>
              </a:ext>
            </a:extLst>
          </p:cNvPr>
          <p:cNvSpPr txBox="1"/>
          <p:nvPr/>
        </p:nvSpPr>
        <p:spPr>
          <a:xfrm>
            <a:off x="4572000" y="49588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Scope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415561" y="3477370"/>
            <a:ext cx="6630834" cy="5254917"/>
          </a:xfrm>
          <a:custGeom>
            <a:avLst/>
            <a:gdLst/>
            <a:ahLst/>
            <a:cxnLst/>
            <a:rect l="l" t="t" r="r" b="b"/>
            <a:pathLst>
              <a:path w="6630834" h="5254917">
                <a:moveTo>
                  <a:pt x="0" y="0"/>
                </a:moveTo>
                <a:lnTo>
                  <a:pt x="6630834" y="0"/>
                </a:lnTo>
                <a:lnTo>
                  <a:pt x="6630834" y="5254917"/>
                </a:lnTo>
                <a:lnTo>
                  <a:pt x="0" y="5254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75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25028" y="3477370"/>
            <a:ext cx="6356394" cy="5254917"/>
          </a:xfrm>
          <a:custGeom>
            <a:avLst/>
            <a:gdLst/>
            <a:ahLst/>
            <a:cxnLst/>
            <a:rect l="l" t="t" r="r" b="b"/>
            <a:pathLst>
              <a:path w="6356394" h="5254917">
                <a:moveTo>
                  <a:pt x="0" y="0"/>
                </a:moveTo>
                <a:lnTo>
                  <a:pt x="6356394" y="0"/>
                </a:lnTo>
                <a:lnTo>
                  <a:pt x="6356394" y="5254917"/>
                </a:lnTo>
                <a:lnTo>
                  <a:pt x="0" y="52549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74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699046" y="538137"/>
            <a:ext cx="18288000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Design (DDL - Data Definition Language)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301712" y="3248493"/>
            <a:ext cx="7976507" cy="4500069"/>
          </a:xfrm>
          <a:custGeom>
            <a:avLst/>
            <a:gdLst/>
            <a:ahLst/>
            <a:cxnLst/>
            <a:rect l="l" t="t" r="r" b="b"/>
            <a:pathLst>
              <a:path w="7976507" h="4500069">
                <a:moveTo>
                  <a:pt x="0" y="0"/>
                </a:moveTo>
                <a:lnTo>
                  <a:pt x="7976507" y="0"/>
                </a:lnTo>
                <a:lnTo>
                  <a:pt x="7976507" y="4500069"/>
                </a:lnTo>
                <a:lnTo>
                  <a:pt x="0" y="4500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47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02090" y="3649649"/>
            <a:ext cx="8357210" cy="3305626"/>
          </a:xfrm>
          <a:custGeom>
            <a:avLst/>
            <a:gdLst/>
            <a:ahLst/>
            <a:cxnLst/>
            <a:rect l="l" t="t" r="r" b="b"/>
            <a:pathLst>
              <a:path w="8357210" h="3305626">
                <a:moveTo>
                  <a:pt x="0" y="0"/>
                </a:moveTo>
                <a:lnTo>
                  <a:pt x="8357210" y="0"/>
                </a:lnTo>
                <a:lnTo>
                  <a:pt x="8357210" y="3305626"/>
                </a:lnTo>
                <a:lnTo>
                  <a:pt x="0" y="3305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320" r="-53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699046" y="538137"/>
            <a:ext cx="18288000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Design (DDL - Data Definition Language)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8889" y="2201018"/>
            <a:ext cx="9892284" cy="6528907"/>
          </a:xfrm>
          <a:custGeom>
            <a:avLst/>
            <a:gdLst/>
            <a:ahLst/>
            <a:cxnLst/>
            <a:rect l="l" t="t" r="r" b="b"/>
            <a:pathLst>
              <a:path w="9892284" h="6528907">
                <a:moveTo>
                  <a:pt x="0" y="0"/>
                </a:moveTo>
                <a:lnTo>
                  <a:pt x="9892284" y="0"/>
                </a:lnTo>
                <a:lnTo>
                  <a:pt x="9892284" y="6528907"/>
                </a:lnTo>
                <a:lnTo>
                  <a:pt x="0" y="6528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86128" y="287338"/>
            <a:ext cx="5354836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 Diagram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15393" y="269936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972800" y="2618422"/>
            <a:ext cx="6945210" cy="505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diagram visually represents the relationships between different entities (data objects) in a database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3311" y="1743958"/>
            <a:ext cx="6330836" cy="7744142"/>
          </a:xfrm>
          <a:custGeom>
            <a:avLst/>
            <a:gdLst/>
            <a:ahLst/>
            <a:cxnLst/>
            <a:rect l="l" t="t" r="r" b="b"/>
            <a:pathLst>
              <a:path w="6330836" h="7744142">
                <a:moveTo>
                  <a:pt x="0" y="0"/>
                </a:moveTo>
                <a:lnTo>
                  <a:pt x="6330837" y="0"/>
                </a:lnTo>
                <a:lnTo>
                  <a:pt x="6330837" y="7744142"/>
                </a:lnTo>
                <a:lnTo>
                  <a:pt x="0" y="7744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63675" y="287338"/>
            <a:ext cx="839974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Case Diagram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15393" y="269936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7993357" y="2963863"/>
            <a:ext cx="9795754" cy="427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It visually represents the interactions between users (actors) and the system (use cases).</a:t>
            </a:r>
          </a:p>
          <a:p>
            <a:pPr algn="ctr">
              <a:lnSpc>
                <a:spcPts val="7279"/>
              </a:lnSpc>
            </a:pPr>
            <a:endParaRPr lang="en-US" sz="48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719019"/>
          </a:xfrm>
          <a:prstGeom prst="rect">
            <a:avLst/>
          </a:prstGeom>
          <a:solidFill>
            <a:srgbClr val="2C3A43"/>
          </a:solidFill>
        </p:spPr>
      </p:sp>
      <p:sp>
        <p:nvSpPr>
          <p:cNvPr id="3" name="Freeform 3"/>
          <p:cNvSpPr/>
          <p:nvPr/>
        </p:nvSpPr>
        <p:spPr>
          <a:xfrm>
            <a:off x="376127" y="3229416"/>
            <a:ext cx="7680107" cy="6028884"/>
          </a:xfrm>
          <a:custGeom>
            <a:avLst/>
            <a:gdLst/>
            <a:ahLst/>
            <a:cxnLst/>
            <a:rect l="l" t="t" r="r" b="b"/>
            <a:pathLst>
              <a:path w="7680107" h="6028884">
                <a:moveTo>
                  <a:pt x="0" y="0"/>
                </a:moveTo>
                <a:lnTo>
                  <a:pt x="7680107" y="0"/>
                </a:lnTo>
                <a:lnTo>
                  <a:pt x="7680107" y="6028884"/>
                </a:lnTo>
                <a:lnTo>
                  <a:pt x="0" y="6028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6032" y="3365669"/>
            <a:ext cx="9643047" cy="4869232"/>
          </a:xfrm>
          <a:custGeom>
            <a:avLst/>
            <a:gdLst/>
            <a:ahLst/>
            <a:cxnLst/>
            <a:rect l="l" t="t" r="r" b="b"/>
            <a:pathLst>
              <a:path w="9643047" h="4869232">
                <a:moveTo>
                  <a:pt x="0" y="0"/>
                </a:moveTo>
                <a:lnTo>
                  <a:pt x="9643047" y="0"/>
                </a:lnTo>
                <a:lnTo>
                  <a:pt x="9643047" y="4869232"/>
                </a:lnTo>
                <a:lnTo>
                  <a:pt x="0" y="4869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3" r="-24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76742" y="254609"/>
            <a:ext cx="182880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7F6F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Populating Data (DML - Data Manipulation Language)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368</Words>
  <Application>Microsoft Office PowerPoint</Application>
  <PresentationFormat>Custom</PresentationFormat>
  <Paragraphs>57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Muli Regular</vt:lpstr>
      <vt:lpstr>Muli Black</vt:lpstr>
      <vt:lpstr>Canva Sans Bold</vt:lpstr>
      <vt:lpstr>Muli Regular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Train Ticket Booking System</dc:title>
  <cp:lastModifiedBy>Ashwini .</cp:lastModifiedBy>
  <cp:revision>3</cp:revision>
  <dcterms:created xsi:type="dcterms:W3CDTF">2006-08-16T00:00:00Z</dcterms:created>
  <dcterms:modified xsi:type="dcterms:W3CDTF">2024-10-08T11:59:57Z</dcterms:modified>
  <dc:identifier>DAGS66_i2Jc</dc:identifier>
</cp:coreProperties>
</file>