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ink/ink1.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68" r:id="rId5"/>
    <p:sldId id="258" r:id="rId6"/>
    <p:sldId id="259" r:id="rId7"/>
    <p:sldId id="260" r:id="rId8"/>
    <p:sldId id="261" r:id="rId9"/>
    <p:sldId id="263" r:id="rId10"/>
    <p:sldId id="265" r:id="rId11"/>
    <p:sldId id="264" r:id="rId12"/>
    <p:sldId id="269" r:id="rId13"/>
    <p:sldId id="266" r:id="rId14"/>
    <p:sldId id="267" r:id="rId15"/>
    <p:sldId id="262" r:id="rId16"/>
  </p:sldIdLst>
  <p:sldSz cx="9144000" cy="6858000" type="screen4x3"/>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i Kairamkonda" userId="86352ae71fa103c6" providerId="LiveId" clId="{92DDF6D8-2C38-4F7B-BDD7-D55AAC38B297}"/>
    <pc:docChg chg="custSel modSld">
      <pc:chgData name="Ashwini Kairamkonda" userId="86352ae71fa103c6" providerId="LiveId" clId="{92DDF6D8-2C38-4F7B-BDD7-D55AAC38B297}" dt="2025-02-16T16:34:38.424" v="113"/>
      <pc:docMkLst>
        <pc:docMk/>
      </pc:docMkLst>
      <pc:sldChg chg="addSp delSp modSp mod">
        <pc:chgData name="Ashwini Kairamkonda" userId="86352ae71fa103c6" providerId="LiveId" clId="{92DDF6D8-2C38-4F7B-BDD7-D55AAC38B297}" dt="2025-02-16T16:34:38.424" v="113"/>
        <pc:sldMkLst>
          <pc:docMk/>
          <pc:sldMk cId="833059369" sldId="265"/>
        </pc:sldMkLst>
        <pc:spChg chg="del mod">
          <ac:chgData name="Ashwini Kairamkonda" userId="86352ae71fa103c6" providerId="LiveId" clId="{92DDF6D8-2C38-4F7B-BDD7-D55AAC38B297}" dt="2025-02-16T16:32:41.269" v="86"/>
          <ac:spMkLst>
            <pc:docMk/>
            <pc:sldMk cId="833059369" sldId="265"/>
            <ac:spMk id="9" creationId="{E2F8447B-EE84-2221-1634-06039230AC1B}"/>
          </ac:spMkLst>
        </pc:spChg>
        <pc:spChg chg="del mod">
          <ac:chgData name="Ashwini Kairamkonda" userId="86352ae71fa103c6" providerId="LiveId" clId="{92DDF6D8-2C38-4F7B-BDD7-D55AAC38B297}" dt="2025-02-16T16:32:41.267" v="84"/>
          <ac:spMkLst>
            <pc:docMk/>
            <pc:sldMk cId="833059369" sldId="265"/>
            <ac:spMk id="10" creationId="{48998FDE-1974-11C1-1314-855EFBA562CF}"/>
          </ac:spMkLst>
        </pc:spChg>
        <pc:spChg chg="add del mod">
          <ac:chgData name="Ashwini Kairamkonda" userId="86352ae71fa103c6" providerId="LiveId" clId="{92DDF6D8-2C38-4F7B-BDD7-D55AAC38B297}" dt="2025-02-16T16:34:38.424" v="113"/>
          <ac:spMkLst>
            <pc:docMk/>
            <pc:sldMk cId="833059369" sldId="265"/>
            <ac:spMk id="13" creationId="{957EAB91-28E4-9DB7-DA79-C35D611AB9EF}"/>
          </ac:spMkLst>
        </pc:spChg>
        <pc:picChg chg="add del mod">
          <ac:chgData name="Ashwini Kairamkonda" userId="86352ae71fa103c6" providerId="LiveId" clId="{92DDF6D8-2C38-4F7B-BDD7-D55AAC38B297}" dt="2025-02-16T16:30:25.851" v="1" actId="478"/>
          <ac:picMkLst>
            <pc:docMk/>
            <pc:sldMk cId="833059369" sldId="265"/>
            <ac:picMk id="6" creationId="{D68683BE-1140-B1DA-0C8A-596F4F25B34A}"/>
          </ac:picMkLst>
        </pc:picChg>
        <pc:picChg chg="add del mod">
          <ac:chgData name="Ashwini Kairamkonda" userId="86352ae71fa103c6" providerId="LiveId" clId="{92DDF6D8-2C38-4F7B-BDD7-D55AAC38B297}" dt="2025-02-16T16:33:32.017" v="87" actId="478"/>
          <ac:picMkLst>
            <pc:docMk/>
            <pc:sldMk cId="833059369" sldId="265"/>
            <ac:picMk id="12" creationId="{4433ED71-BF9E-692C-2989-9EC379BCF3D8}"/>
          </ac:picMkLst>
        </pc:picChg>
        <pc:picChg chg="add mod modCrop">
          <ac:chgData name="Ashwini Kairamkonda" userId="86352ae71fa103c6" providerId="LiveId" clId="{92DDF6D8-2C38-4F7B-BDD7-D55AAC38B297}" dt="2025-02-16T16:34:37.489" v="111" actId="14100"/>
          <ac:picMkLst>
            <pc:docMk/>
            <pc:sldMk cId="833059369" sldId="265"/>
            <ac:picMk id="15" creationId="{6AB108A2-7728-99D3-D382-52E81548E439}"/>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16T14:14:49.204"/>
    </inkml:context>
    <inkml:brush xml:id="br0">
      <inkml:brushProperty name="width" value="0.35" units="cm"/>
      <inkml:brushProperty name="height" value="0.35" units="cm"/>
      <inkml:brushProperty name="color" value="#FFFFFF"/>
    </inkml:brush>
  </inkml:definitions>
  <inkml:trace contextRef="#ctx0" brushRef="#br0">1 6 24575,'1'4'0,"-1"0"0,1 0 0,0 0 0,1 0 0,-1-1 0,1 1 0,-1-1 0,1 1 0,0-1 0,1 0 0,-1 1 0,0-1 0,1 0 0,0-1 0,0 1 0,0 0 0,0-1 0,0 1 0,0-1 0,6 3 0,1 1 0,1-1 0,-1 0 0,1 0 0,0-1 0,22 5 0,-8-5 0,1-1 0,-1-1 0,1-1 0,0-1 0,0-2 0,30-5 0,-10-2 0,-1-2 0,66-25 0,17 0 0,-108 32 0,20-2 0,0 1 0,0 2 0,0 2 0,42 5 0,9-2 0,516-2 0,-605 0 0,1 0 0,-1 0 0,0 0 0,1 0 0,-1 1 0,0-1 0,1 0 0,-1 1 0,0 0 0,1-1 0,-1 1 0,0 0 0,0 0 0,0 1 0,0-1 0,0 0 0,0 1 0,0-1 0,0 1 0,-1-1 0,1 1 0,1 2 0,-1 0 0,0 1 0,0-1 0,-1 1 0,1-1 0,-1 1 0,0 0 0,-1-1 0,1 1 0,-1 0 0,0 6 0,1-4 0,-2 1 0,1 0 0,-1-1 0,0 1 0,0-1 0,-1 1 0,0-1 0,0 1 0,-1-1 0,0 0 0,0 0 0,-1 0 0,-8 11 0,8-13 0,0 0 0,-1-1 0,1 1 0,-1-1 0,0 0 0,-1-1 0,1 1 0,-1-1 0,1 0 0,-1-1 0,0 1 0,0-1 0,0 0 0,0-1 0,0 1 0,-1-1 0,-5 0 0,-65 3 0,-80-6 0,31-2 0,-118 5-1365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2921E0B6-EDC4-42F2-965D-4938B101CF95}"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299DEC30-A263-4DE5-8302-06C7BF3810F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E23CAB01-6101-451B-A0E0-07EB59E60FBB}"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B7B5E7DF-8145-4F60-AB82-34D8D86CB8F6}"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6AD2EB57-F036-4C52-9493-1A878DA8CDE3}" type="slidenum">
              <a:t>‹#›</a:t>
            </a:fld>
            <a:endParaRPr/>
          </a:p>
        </p:txBody>
      </p:sp>
      <p:sp>
        <p:nvSpPr>
          <p:cNvPr id="4" name="PlaceHolder 3"/>
          <p:cNvSpPr>
            <a:spLocks noGrp="1"/>
          </p:cNvSpPr>
          <p:nvPr>
            <p:ph type="dt" idx="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95DE4FB-EC90-4B9A-95A1-32AEDDB22589}"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E9E0142-1CC0-43EC-A0A7-99EBA8C08585}"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266EABF8-BA48-41F2-AD0C-AD2EDA5E1827}"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2005E23F-9DC3-481F-B115-DDC1072860BD}"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B1868C99-3016-4193-80A9-37F421F9CB13}" type="slidenum">
              <a:t>‹#›</a:t>
            </a:fld>
            <a:endParaRPr/>
          </a:p>
        </p:txBody>
      </p:sp>
      <p:sp>
        <p:nvSpPr>
          <p:cNvPr id="5" name="PlaceHolder 4"/>
          <p:cNvSpPr>
            <a:spLocks noGrp="1"/>
          </p:cNvSpPr>
          <p:nvPr>
            <p:ph type="dt" idx="4"/>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1EF5411-8C0A-4F1E-A24D-3FA198D7AB3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8681C244-7FF3-48CD-B78A-AE26CE36D8B4}" type="slidenum">
              <a:t>‹#›</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225D5CF-E0AB-4B26-A9F4-7CD850C569E9}"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645BD2F6-251D-45D2-A215-014C30A42337}" type="slidenum">
              <a:t>‹#›</a:t>
            </a:fld>
            <a:endParaRPr/>
          </a:p>
        </p:txBody>
      </p:sp>
      <p:sp>
        <p:nvSpPr>
          <p:cNvPr id="8" name="PlaceHolder 7"/>
          <p:cNvSpPr>
            <a:spLocks noGrp="1"/>
          </p:cNvSpPr>
          <p:nvPr>
            <p:ph type="dt" idx="4"/>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552A23E0-2A4A-4758-A2F3-27E1B2B5C308}" type="slidenum">
              <a:t>‹#›</a:t>
            </a:fld>
            <a:endParaRPr/>
          </a:p>
        </p:txBody>
      </p:sp>
      <p:sp>
        <p:nvSpPr>
          <p:cNvPr id="7" name="PlaceHolder 6"/>
          <p:cNvSpPr>
            <a:spLocks noGrp="1"/>
          </p:cNvSpPr>
          <p:nvPr>
            <p:ph type="dt" idx="4"/>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796EAA36-1302-437A-B604-58C40F0938F0}" type="slidenum">
              <a:t>‹#›</a:t>
            </a:fld>
            <a:endParaRPr/>
          </a:p>
        </p:txBody>
      </p:sp>
      <p:sp>
        <p:nvSpPr>
          <p:cNvPr id="9" name="PlaceHolder 8"/>
          <p:cNvSpPr>
            <a:spLocks noGrp="1"/>
          </p:cNvSpPr>
          <p:nvPr>
            <p:ph type="dt" idx="4"/>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4D7C16AD-7EF0-4A38-98A9-B73EAD29DE72}" type="slidenum">
              <a:t>‹#›</a:t>
            </a:fld>
            <a:endParaRPr/>
          </a:p>
        </p:txBody>
      </p:sp>
      <p:sp>
        <p:nvSpPr>
          <p:cNvPr id="11" name="PlaceHolder 10"/>
          <p:cNvSpPr>
            <a:spLocks noGrp="1"/>
          </p:cNvSpPr>
          <p:nvPr>
            <p:ph type="dt" idx="4"/>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83E3D2B1-0663-4677-937A-73A3F2A5C37D}"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371B721-B7F6-4639-BC76-7E397ABBDEC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F44F04CB-FAA0-4E3B-AC71-05694892214E}"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tIns="0" rIns="0" bIns="0" anchor="ctr">
            <a:noAutofit/>
          </a:bodyPr>
          <a:lstStyle/>
          <a:p>
            <a:pPr algn="ct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61F1525-2A86-4889-96B7-F2A2B41DBDF6}"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6B9753A-0507-44AB-91B9-C1C3321384A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749A9DA-3F51-4E76-875D-F588972A86E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tIns="0" rIns="0" bIns="0" anchor="ctr">
            <a:noAutofit/>
          </a:bodyPr>
          <a:lstStyle/>
          <a:p>
            <a:pPr indent="0">
              <a:buNone/>
            </a:pPr>
            <a:endParaRPr lang="en-US" sz="1800" b="0" strike="noStrike" spc="-1">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41D39C4-5C2F-44D2-ABBD-03E6F7A70F78}"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a:noFill/>
          <a:ln w="0">
            <a:noFill/>
          </a:ln>
        </p:spPr>
        <p:txBody>
          <a:bodyPr anchor="ctr">
            <a:noAutofit/>
          </a:bodyPr>
          <a:lstStyle/>
          <a:p>
            <a:pPr indent="0" algn="ctr">
              <a:lnSpc>
                <a:spcPct val="100000"/>
              </a:lnSpc>
              <a:buNone/>
            </a:pPr>
            <a:r>
              <a:rPr lang="en-US" sz="4400" b="0" strike="noStrike" spc="-1">
                <a:solidFill>
                  <a:srgbClr val="000000"/>
                </a:solidFill>
                <a:latin typeface="Calibri"/>
              </a:rPr>
              <a:t>Click to edit Master title style</a:t>
            </a:r>
          </a:p>
        </p:txBody>
      </p:sp>
      <p:sp>
        <p:nvSpPr>
          <p:cNvPr id="6"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 </a:t>
            </a:r>
            <a:endParaRPr lang="en-US" sz="1200" b="0" strike="noStrike" spc="-1">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 </a:t>
            </a: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10B4AE2F-C631-4B1A-98C2-F54347A41737}" type="slidenum">
              <a:rPr lang="en-US" sz="1200" b="0" strike="noStrike" spc="-1">
                <a:solidFill>
                  <a:srgbClr val="8B8B8B"/>
                </a:solidFill>
                <a:latin typeface="Calibri"/>
              </a:rPr>
              <a:t>‹#›</a:t>
            </a:fld>
            <a:endParaRPr lang="en-US" sz="1200" b="0" strike="noStrike" spc="-1">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lstStyle/>
          <a:p>
            <a:pPr indent="0" algn="ctr">
              <a:lnSpc>
                <a:spcPct val="100000"/>
              </a:lnSpc>
              <a:buNone/>
            </a:pPr>
            <a:r>
              <a:rPr lang="en-US" sz="4400" b="0" strike="noStrike" spc="-1">
                <a:solidFill>
                  <a:srgbClr val="000000"/>
                </a:solidFill>
                <a:latin typeface="Calibri"/>
              </a:rPr>
              <a:t>Click to edit Master title style</a:t>
            </a: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lstStyle/>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84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60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60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60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indent="0">
              <a:lnSpc>
                <a:spcPct val="100000"/>
              </a:lnSpc>
              <a:buNone/>
              <a:defRPr lang="en-US" sz="1200" b="0" strike="noStrike" spc="-1">
                <a:solidFill>
                  <a:srgbClr val="8B8B8B"/>
                </a:solidFill>
                <a:latin typeface="Calibri"/>
              </a:defRPr>
            </a:lvl1pPr>
          </a:lstStyle>
          <a:p>
            <a:pPr indent="0">
              <a:lnSpc>
                <a:spcPct val="100000"/>
              </a:lnSpc>
              <a:buNone/>
            </a:pPr>
            <a:r>
              <a:rPr lang="en-US" sz="1200" b="0" strike="noStrike" spc="-1">
                <a:solidFill>
                  <a:srgbClr val="8B8B8B"/>
                </a:solidFill>
                <a:latin typeface="Calibri"/>
              </a:rPr>
              <a:t>&lt;date/time&gt;</a:t>
            </a:r>
            <a:endParaRPr lang="en-US" sz="1200" b="0" strike="noStrike" spc="-1">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indent="0" algn="ctr">
              <a:buNone/>
              <a:defRPr lang="en-US" sz="1400" b="0" strike="noStrike" spc="-1">
                <a:latin typeface="Times New Roman"/>
              </a:defRPr>
            </a:lvl1pPr>
          </a:lstStyle>
          <a:p>
            <a:pPr indent="0" algn="ctr">
              <a:buNone/>
            </a:pPr>
            <a:r>
              <a:rPr lang="en-US" sz="1400" b="0" strike="noStrike" spc="-1">
                <a:latin typeface="Times New Roman"/>
              </a:rPr>
              <a:t>&lt;footer&gt;</a:t>
            </a: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indent="0" algn="r">
              <a:lnSpc>
                <a:spcPct val="100000"/>
              </a:lnSpc>
              <a:buNone/>
              <a:defRPr lang="en-US" sz="1200" b="0" strike="noStrike" spc="-1">
                <a:solidFill>
                  <a:srgbClr val="8B8B8B"/>
                </a:solidFill>
                <a:latin typeface="Calibri"/>
              </a:defRPr>
            </a:lvl1pPr>
          </a:lstStyle>
          <a:p>
            <a:pPr indent="0" algn="r">
              <a:lnSpc>
                <a:spcPct val="100000"/>
              </a:lnSpc>
              <a:buNone/>
            </a:pPr>
            <a:fld id="{55319039-1EC8-41C9-BE44-F9DD1D08EC0D}"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6.jp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5800" y="2286000"/>
            <a:ext cx="7772040" cy="1066320"/>
          </a:xfrm>
          <a:prstGeom prst="rect">
            <a:avLst/>
          </a:prstGeom>
          <a:noFill/>
          <a:ln w="0">
            <a:noFill/>
          </a:ln>
        </p:spPr>
        <p:txBody>
          <a:bodyPr anchor="ctr">
            <a:normAutofit/>
          </a:bodyPr>
          <a:lstStyle/>
          <a:p>
            <a:pPr indent="0" algn="ctr">
              <a:lnSpc>
                <a:spcPct val="100000"/>
              </a:lnSpc>
              <a:buNone/>
            </a:pPr>
            <a:r>
              <a:rPr lang="en-US" sz="2800" b="0" strike="noStrike" spc="-1" dirty="0">
                <a:solidFill>
                  <a:srgbClr val="000000"/>
                </a:solidFill>
                <a:latin typeface="Times New Roman"/>
              </a:rPr>
              <a:t>Nature-Based Prediction Model of Bug Reports Based on Ensemble Machine Learning Model</a:t>
            </a:r>
            <a:endParaRPr lang="en-US" sz="2800" b="0" strike="noStrike" spc="-1" dirty="0">
              <a:solidFill>
                <a:srgbClr val="000000"/>
              </a:solidFill>
              <a:latin typeface="Calibri"/>
            </a:endParaRPr>
          </a:p>
        </p:txBody>
      </p:sp>
      <p:sp>
        <p:nvSpPr>
          <p:cNvPr id="83" name="PlaceHolder 2"/>
          <p:cNvSpPr>
            <a:spLocks noGrp="1"/>
          </p:cNvSpPr>
          <p:nvPr>
            <p:ph type="subTitle"/>
          </p:nvPr>
        </p:nvSpPr>
        <p:spPr>
          <a:xfrm>
            <a:off x="932206" y="3794652"/>
            <a:ext cx="3944593" cy="1752120"/>
          </a:xfrm>
          <a:prstGeom prst="rect">
            <a:avLst/>
          </a:prstGeom>
          <a:noFill/>
          <a:ln w="0">
            <a:noFill/>
          </a:ln>
        </p:spPr>
        <p:txBody>
          <a:bodyPr anchor="t">
            <a:normAutofit fontScale="55000" lnSpcReduction="20000"/>
          </a:bodyPr>
          <a:lstStyle/>
          <a:p>
            <a:pPr indent="0">
              <a:lnSpc>
                <a:spcPct val="100000"/>
              </a:lnSpc>
              <a:spcBef>
                <a:spcPts val="641"/>
              </a:spcBef>
              <a:buNone/>
              <a:tabLst>
                <a:tab pos="0" algn="l"/>
              </a:tabLst>
            </a:pPr>
            <a:r>
              <a:rPr lang="en-US" sz="3200" b="0" strike="noStrike" spc="-1" dirty="0">
                <a:solidFill>
                  <a:srgbClr val="000000"/>
                </a:solidFill>
                <a:latin typeface="Times New Roman"/>
              </a:rPr>
              <a:t>Team 3:  1. B. Sai Charan  (21R01A6678)</a:t>
            </a:r>
            <a:endParaRPr lang="en-US" sz="3200" b="0" strike="noStrike" spc="-1" dirty="0">
              <a:latin typeface="Arial"/>
            </a:endParaRPr>
          </a:p>
          <a:p>
            <a:pPr indent="0">
              <a:lnSpc>
                <a:spcPct val="100000"/>
              </a:lnSpc>
              <a:spcBef>
                <a:spcPts val="641"/>
              </a:spcBef>
              <a:buNone/>
              <a:tabLst>
                <a:tab pos="0" algn="l"/>
              </a:tabLst>
            </a:pPr>
            <a:r>
              <a:rPr lang="en-US" sz="3200" b="0" strike="noStrike" spc="-1" dirty="0">
                <a:solidFill>
                  <a:srgbClr val="000000"/>
                </a:solidFill>
                <a:latin typeface="Times New Roman"/>
              </a:rPr>
              <a:t>               2. K. Ashwini      (21R01A6689)</a:t>
            </a:r>
            <a:endParaRPr lang="en-US" sz="3200" b="0" strike="noStrike" spc="-1" dirty="0">
              <a:latin typeface="Arial"/>
            </a:endParaRPr>
          </a:p>
          <a:p>
            <a:pPr indent="0">
              <a:lnSpc>
                <a:spcPct val="100000"/>
              </a:lnSpc>
              <a:spcBef>
                <a:spcPts val="641"/>
              </a:spcBef>
              <a:buNone/>
              <a:tabLst>
                <a:tab pos="0" algn="l"/>
              </a:tabLst>
            </a:pPr>
            <a:r>
              <a:rPr lang="en-US" sz="3200" b="0" strike="noStrike" spc="-1" dirty="0">
                <a:solidFill>
                  <a:srgbClr val="000000"/>
                </a:solidFill>
                <a:latin typeface="Times New Roman"/>
              </a:rPr>
              <a:t>               3. KB. Aakash     (21R01A6690)</a:t>
            </a:r>
            <a:endParaRPr lang="en-US" sz="3200" b="0" strike="noStrike" spc="-1" dirty="0">
              <a:latin typeface="Arial"/>
            </a:endParaRPr>
          </a:p>
          <a:p>
            <a:pPr indent="0">
              <a:lnSpc>
                <a:spcPct val="100000"/>
              </a:lnSpc>
              <a:spcBef>
                <a:spcPts val="641"/>
              </a:spcBef>
              <a:buNone/>
              <a:tabLst>
                <a:tab pos="0" algn="l"/>
              </a:tabLst>
            </a:pPr>
            <a:r>
              <a:rPr lang="en-US" sz="3200" b="0" strike="noStrike" spc="-1" dirty="0">
                <a:solidFill>
                  <a:srgbClr val="000000"/>
                </a:solidFill>
                <a:latin typeface="Times New Roman"/>
              </a:rPr>
              <a:t>               </a:t>
            </a:r>
            <a:r>
              <a:rPr lang="en-US" sz="3200" b="0" strike="noStrike" spc="-1" dirty="0">
                <a:solidFill>
                  <a:srgbClr val="000000"/>
                </a:solidFill>
                <a:latin typeface="Calibri"/>
              </a:rPr>
              <a:t>      </a:t>
            </a:r>
            <a:endParaRPr lang="en-US" sz="3200" b="0" strike="noStrike" spc="-1" dirty="0">
              <a:latin typeface="Arial"/>
            </a:endParaRPr>
          </a:p>
        </p:txBody>
      </p:sp>
      <p:sp>
        <p:nvSpPr>
          <p:cNvPr id="84" name="Subtitle 2"/>
          <p:cNvSpPr/>
          <p:nvPr/>
        </p:nvSpPr>
        <p:spPr>
          <a:xfrm>
            <a:off x="5181480" y="3809880"/>
            <a:ext cx="3580920" cy="1752120"/>
          </a:xfrm>
          <a:prstGeom prst="rect">
            <a:avLst/>
          </a:prstGeom>
          <a:noFill/>
          <a:ln w="0">
            <a:noFill/>
          </a:ln>
        </p:spPr>
        <p:style>
          <a:lnRef idx="0">
            <a:scrgbClr r="0" g="0" b="0"/>
          </a:lnRef>
          <a:fillRef idx="0">
            <a:scrgbClr r="0" g="0" b="0"/>
          </a:fillRef>
          <a:effectRef idx="0">
            <a:scrgbClr r="0" g="0" b="0"/>
          </a:effectRef>
          <a:fontRef idx="minor"/>
        </p:style>
        <p:txBody>
          <a:bodyPr anchor="t">
            <a:normAutofit/>
          </a:bodyPr>
          <a:lstStyle/>
          <a:p>
            <a:pPr>
              <a:lnSpc>
                <a:spcPct val="100000"/>
              </a:lnSpc>
              <a:spcBef>
                <a:spcPts val="360"/>
              </a:spcBef>
              <a:tabLst>
                <a:tab pos="0" algn="l"/>
              </a:tabLst>
            </a:pPr>
            <a:r>
              <a:rPr lang="en-US" sz="1800" b="0" strike="noStrike" spc="-1">
                <a:solidFill>
                  <a:srgbClr val="000000"/>
                </a:solidFill>
                <a:latin typeface="Times New Roman"/>
              </a:rPr>
              <a:t>Guide:</a:t>
            </a:r>
            <a:r>
              <a:rPr lang="pl-PL" sz="1800" b="0" strike="noStrike" spc="-1">
                <a:solidFill>
                  <a:srgbClr val="000000"/>
                </a:solidFill>
                <a:latin typeface="Times New Roman"/>
              </a:rPr>
              <a:t>Dr. L. Arokia Jesu Prabhu</a:t>
            </a:r>
            <a:r>
              <a:rPr lang="en-US" sz="1800" b="0" strike="noStrike" spc="-1">
                <a:solidFill>
                  <a:srgbClr val="000000"/>
                </a:solidFill>
                <a:latin typeface="Times New Roman"/>
              </a:rPr>
              <a:t>,</a:t>
            </a:r>
            <a:endParaRPr lang="en-US" sz="1800" b="0" strike="noStrike" spc="-1">
              <a:latin typeface="Arial"/>
            </a:endParaRPr>
          </a:p>
          <a:p>
            <a:pPr>
              <a:lnSpc>
                <a:spcPct val="100000"/>
              </a:lnSpc>
              <a:spcBef>
                <a:spcPts val="360"/>
              </a:spcBef>
              <a:tabLst>
                <a:tab pos="0" algn="l"/>
              </a:tabLst>
            </a:pPr>
            <a:r>
              <a:rPr lang="en-US" sz="1800" b="0" strike="noStrike" spc="-1">
                <a:solidFill>
                  <a:srgbClr val="000000"/>
                </a:solidFill>
                <a:latin typeface="Times New Roman"/>
              </a:rPr>
              <a:t>            Assoc Prof, CSE (AI&amp;ML)</a:t>
            </a:r>
            <a:endParaRPr lang="en-US" sz="1800" b="0" strike="noStrike" spc="-1">
              <a:latin typeface="Arial"/>
            </a:endParaRPr>
          </a:p>
          <a:p>
            <a:pPr>
              <a:lnSpc>
                <a:spcPct val="100000"/>
              </a:lnSpc>
              <a:spcBef>
                <a:spcPts val="360"/>
              </a:spcBef>
              <a:tabLst>
                <a:tab pos="0" algn="l"/>
              </a:tabLst>
            </a:pPr>
            <a:r>
              <a:rPr lang="en-US" sz="1800" b="0" strike="noStrike" spc="-1">
                <a:solidFill>
                  <a:srgbClr val="000000"/>
                </a:solidFill>
                <a:latin typeface="Times New Roman"/>
              </a:rPr>
              <a:t>            CMRIT, Hyderabad.     </a:t>
            </a:r>
            <a:endParaRPr lang="en-US" sz="1800" b="0" strike="noStrike" spc="-1">
              <a:latin typeface="Arial"/>
            </a:endParaRPr>
          </a:p>
        </p:txBody>
      </p:sp>
      <p:pic>
        <p:nvPicPr>
          <p:cNvPr id="85" name="Picture 5" descr="cropped-CMR-IT-logo-1.jpg"/>
          <p:cNvPicPr/>
          <p:nvPr/>
        </p:nvPicPr>
        <p:blipFill>
          <a:blip r:embed="rId2"/>
          <a:stretch/>
        </p:blipFill>
        <p:spPr>
          <a:xfrm>
            <a:off x="1143000" y="380880"/>
            <a:ext cx="6832080" cy="11217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5258C-BD74-1396-7077-7F6014DFCEC8}"/>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RESULT</a:t>
            </a:r>
          </a:p>
        </p:txBody>
      </p:sp>
      <p:sp>
        <p:nvSpPr>
          <p:cNvPr id="3" name="Subtitle 2">
            <a:extLst>
              <a:ext uri="{FF2B5EF4-FFF2-40B4-BE49-F238E27FC236}">
                <a16:creationId xmlns:a16="http://schemas.microsoft.com/office/drawing/2014/main" id="{94F785B0-1FEB-BEA1-297C-04591B8F197B}"/>
              </a:ext>
            </a:extLst>
          </p:cNvPr>
          <p:cNvSpPr>
            <a:spLocks noGrp="1"/>
          </p:cNvSpPr>
          <p:nvPr>
            <p:ph type="subTitle"/>
          </p:nvPr>
        </p:nvSpPr>
        <p:spPr>
          <a:xfrm>
            <a:off x="457200" y="1317523"/>
            <a:ext cx="8229240" cy="4886632"/>
          </a:xfrm>
        </p:spPr>
        <p:txBody>
          <a:bodyPr/>
          <a:lstStyle/>
          <a:p>
            <a:pPr marL="571500" indent="-5715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model able to predict the nature of bug reports by using following machine learning algorithms and techniques.</a:t>
            </a: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4" name="Picture 3" descr="cmrity.jpg">
            <a:extLst>
              <a:ext uri="{FF2B5EF4-FFF2-40B4-BE49-F238E27FC236}">
                <a16:creationId xmlns:a16="http://schemas.microsoft.com/office/drawing/2014/main" id="{8BDF8A62-C158-A74D-0498-B721B82C9BFF}"/>
              </a:ext>
            </a:extLst>
          </p:cNvPr>
          <p:cNvPicPr/>
          <p:nvPr/>
        </p:nvPicPr>
        <p:blipFill>
          <a:blip r:embed="rId2"/>
          <a:stretch/>
        </p:blipFill>
        <p:spPr>
          <a:xfrm>
            <a:off x="7620120" y="171944"/>
            <a:ext cx="914040" cy="914040"/>
          </a:xfrm>
          <a:prstGeom prst="rect">
            <a:avLst/>
          </a:prstGeom>
          <a:ln w="0">
            <a:noFill/>
          </a:ln>
        </p:spPr>
      </p:pic>
      <p:graphicFrame>
        <p:nvGraphicFramePr>
          <p:cNvPr id="6" name="Table 5">
            <a:extLst>
              <a:ext uri="{FF2B5EF4-FFF2-40B4-BE49-F238E27FC236}">
                <a16:creationId xmlns:a16="http://schemas.microsoft.com/office/drawing/2014/main" id="{4809A743-CB0C-697A-16C0-919AAB516E00}"/>
              </a:ext>
            </a:extLst>
          </p:cNvPr>
          <p:cNvGraphicFramePr>
            <a:graphicFrameLocks noGrp="1"/>
          </p:cNvGraphicFramePr>
          <p:nvPr>
            <p:extLst>
              <p:ext uri="{D42A27DB-BD31-4B8C-83A1-F6EECF244321}">
                <p14:modId xmlns:p14="http://schemas.microsoft.com/office/powerpoint/2010/main" val="540849723"/>
              </p:ext>
            </p:extLst>
          </p:nvPr>
        </p:nvGraphicFramePr>
        <p:xfrm>
          <a:off x="1524120" y="3077497"/>
          <a:ext cx="6096000" cy="2728944"/>
        </p:xfrm>
        <a:graphic>
          <a:graphicData uri="http://schemas.openxmlformats.org/drawingml/2006/table">
            <a:tbl>
              <a:tblPr firstRow="1" bandRow="1">
                <a:tableStyleId>{5940675A-B579-460E-94D1-54222C63F5DA}</a:tableStyleId>
              </a:tblPr>
              <a:tblGrid>
                <a:gridCol w="3048000">
                  <a:extLst>
                    <a:ext uri="{9D8B030D-6E8A-4147-A177-3AD203B41FA5}">
                      <a16:colId xmlns:a16="http://schemas.microsoft.com/office/drawing/2014/main" val="600916510"/>
                    </a:ext>
                  </a:extLst>
                </a:gridCol>
                <a:gridCol w="3048000">
                  <a:extLst>
                    <a:ext uri="{9D8B030D-6E8A-4147-A177-3AD203B41FA5}">
                      <a16:colId xmlns:a16="http://schemas.microsoft.com/office/drawing/2014/main" val="4111057794"/>
                    </a:ext>
                  </a:extLst>
                </a:gridCol>
              </a:tblGrid>
              <a:tr h="454824">
                <a:tc>
                  <a:txBody>
                    <a:bodyPr/>
                    <a:lstStyle/>
                    <a:p>
                      <a:pPr algn="ctr"/>
                      <a:r>
                        <a:rPr lang="en-US" sz="2000" b="1" dirty="0">
                          <a:latin typeface="Times New Roman" panose="02020603050405020304" pitchFamily="18" charset="0"/>
                          <a:cs typeface="Times New Roman" panose="02020603050405020304" pitchFamily="18" charset="0"/>
                        </a:rPr>
                        <a:t>Model type</a:t>
                      </a:r>
                    </a:p>
                  </a:txBody>
                  <a:tcPr/>
                </a:tc>
                <a:tc>
                  <a:txBody>
                    <a:bodyPr/>
                    <a:lstStyle/>
                    <a:p>
                      <a:pPr algn="ctr"/>
                      <a:r>
                        <a:rPr lang="en-US" sz="2000" b="1" dirty="0">
                          <a:latin typeface="Times New Roman" panose="02020603050405020304" pitchFamily="18" charset="0"/>
                          <a:cs typeface="Times New Roman" panose="02020603050405020304" pitchFamily="18" charset="0"/>
                        </a:rPr>
                        <a:t>Accuracy</a:t>
                      </a:r>
                    </a:p>
                  </a:txBody>
                  <a:tcPr/>
                </a:tc>
                <a:extLst>
                  <a:ext uri="{0D108BD9-81ED-4DB2-BD59-A6C34878D82A}">
                    <a16:rowId xmlns:a16="http://schemas.microsoft.com/office/drawing/2014/main" val="457920051"/>
                  </a:ext>
                </a:extLst>
              </a:tr>
              <a:tr h="454824">
                <a:tc>
                  <a:txBody>
                    <a:bodyPr/>
                    <a:lstStyle/>
                    <a:p>
                      <a:pPr algn="ctr"/>
                      <a:r>
                        <a:rPr lang="en-US" sz="2000" dirty="0">
                          <a:latin typeface="Times New Roman" panose="02020603050405020304" pitchFamily="18" charset="0"/>
                          <a:cs typeface="Times New Roman" panose="02020603050405020304" pitchFamily="18" charset="0"/>
                        </a:rPr>
                        <a:t>SVM</a:t>
                      </a:r>
                    </a:p>
                  </a:txBody>
                  <a:tcPr/>
                </a:tc>
                <a:tc>
                  <a:txBody>
                    <a:bodyPr/>
                    <a:lstStyle/>
                    <a:p>
                      <a:pPr algn="ctr"/>
                      <a:r>
                        <a:rPr lang="en-US" sz="2000" dirty="0">
                          <a:latin typeface="Times New Roman" panose="02020603050405020304" pitchFamily="18" charset="0"/>
                          <a:cs typeface="Times New Roman" panose="02020603050405020304" pitchFamily="18" charset="0"/>
                        </a:rPr>
                        <a:t>71.68%</a:t>
                      </a:r>
                    </a:p>
                  </a:txBody>
                  <a:tcPr/>
                </a:tc>
                <a:extLst>
                  <a:ext uri="{0D108BD9-81ED-4DB2-BD59-A6C34878D82A}">
                    <a16:rowId xmlns:a16="http://schemas.microsoft.com/office/drawing/2014/main" val="1273656158"/>
                  </a:ext>
                </a:extLst>
              </a:tr>
              <a:tr h="454824">
                <a:tc>
                  <a:txBody>
                    <a:bodyPr/>
                    <a:lstStyle/>
                    <a:p>
                      <a:pPr algn="ctr"/>
                      <a:r>
                        <a:rPr lang="en-US" sz="2000" dirty="0">
                          <a:latin typeface="Times New Roman" panose="02020603050405020304" pitchFamily="18" charset="0"/>
                          <a:cs typeface="Times New Roman" panose="02020603050405020304" pitchFamily="18" charset="0"/>
                        </a:rPr>
                        <a:t>Logistic Regression</a:t>
                      </a:r>
                    </a:p>
                  </a:txBody>
                  <a:tcPr/>
                </a:tc>
                <a:tc>
                  <a:txBody>
                    <a:bodyPr/>
                    <a:lstStyle/>
                    <a:p>
                      <a:pPr algn="ctr"/>
                      <a:r>
                        <a:rPr lang="en-US" sz="2000" dirty="0">
                          <a:latin typeface="Times New Roman" panose="02020603050405020304" pitchFamily="18" charset="0"/>
                          <a:cs typeface="Times New Roman" panose="02020603050405020304" pitchFamily="18" charset="0"/>
                        </a:rPr>
                        <a:t>75.32%</a:t>
                      </a:r>
                    </a:p>
                  </a:txBody>
                  <a:tcPr/>
                </a:tc>
                <a:extLst>
                  <a:ext uri="{0D108BD9-81ED-4DB2-BD59-A6C34878D82A}">
                    <a16:rowId xmlns:a16="http://schemas.microsoft.com/office/drawing/2014/main" val="832581864"/>
                  </a:ext>
                </a:extLst>
              </a:tr>
              <a:tr h="454824">
                <a:tc>
                  <a:txBody>
                    <a:bodyPr/>
                    <a:lstStyle/>
                    <a:p>
                      <a:pPr algn="ctr"/>
                      <a:r>
                        <a:rPr lang="en-US" sz="2000" dirty="0">
                          <a:latin typeface="Times New Roman" panose="02020603050405020304" pitchFamily="18" charset="0"/>
                          <a:cs typeface="Times New Roman" panose="02020603050405020304" pitchFamily="18" charset="0"/>
                        </a:rPr>
                        <a:t>Decision Tree Classifier</a:t>
                      </a:r>
                    </a:p>
                  </a:txBody>
                  <a:tcPr/>
                </a:tc>
                <a:tc>
                  <a:txBody>
                    <a:bodyPr/>
                    <a:lstStyle/>
                    <a:p>
                      <a:pPr algn="ctr"/>
                      <a:r>
                        <a:rPr lang="en-US" sz="2000" dirty="0">
                          <a:latin typeface="Times New Roman" panose="02020603050405020304" pitchFamily="18" charset="0"/>
                          <a:cs typeface="Times New Roman" panose="02020603050405020304" pitchFamily="18" charset="0"/>
                        </a:rPr>
                        <a:t>71.20%</a:t>
                      </a:r>
                    </a:p>
                  </a:txBody>
                  <a:tcPr/>
                </a:tc>
                <a:extLst>
                  <a:ext uri="{0D108BD9-81ED-4DB2-BD59-A6C34878D82A}">
                    <a16:rowId xmlns:a16="http://schemas.microsoft.com/office/drawing/2014/main" val="158789924"/>
                  </a:ext>
                </a:extLst>
              </a:tr>
              <a:tr h="454824">
                <a:tc>
                  <a:txBody>
                    <a:bodyPr/>
                    <a:lstStyle/>
                    <a:p>
                      <a:pPr algn="ctr"/>
                      <a:r>
                        <a:rPr lang="en-US" sz="2000" dirty="0" err="1">
                          <a:latin typeface="Times New Roman" panose="02020603050405020304" pitchFamily="18" charset="0"/>
                          <a:cs typeface="Times New Roman" panose="02020603050405020304" pitchFamily="18" charset="0"/>
                        </a:rPr>
                        <a:t>KNeighbors</a:t>
                      </a:r>
                      <a:r>
                        <a:rPr lang="en-US" sz="2000" dirty="0">
                          <a:latin typeface="Times New Roman" panose="02020603050405020304" pitchFamily="18" charset="0"/>
                          <a:cs typeface="Times New Roman" panose="02020603050405020304" pitchFamily="18" charset="0"/>
                        </a:rPr>
                        <a:t> Classifier</a:t>
                      </a:r>
                    </a:p>
                  </a:txBody>
                  <a:tcPr/>
                </a:tc>
                <a:tc>
                  <a:txBody>
                    <a:bodyPr/>
                    <a:lstStyle/>
                    <a:p>
                      <a:pPr algn="ctr"/>
                      <a:r>
                        <a:rPr lang="en-US" sz="2000" dirty="0">
                          <a:latin typeface="Times New Roman" panose="02020603050405020304" pitchFamily="18" charset="0"/>
                          <a:cs typeface="Times New Roman" panose="02020603050405020304" pitchFamily="18" charset="0"/>
                        </a:rPr>
                        <a:t>75.63%</a:t>
                      </a:r>
                    </a:p>
                  </a:txBody>
                  <a:tcPr/>
                </a:tc>
                <a:extLst>
                  <a:ext uri="{0D108BD9-81ED-4DB2-BD59-A6C34878D82A}">
                    <a16:rowId xmlns:a16="http://schemas.microsoft.com/office/drawing/2014/main" val="1322441066"/>
                  </a:ext>
                </a:extLst>
              </a:tr>
              <a:tr h="454824">
                <a:tc>
                  <a:txBody>
                    <a:bodyPr/>
                    <a:lstStyle/>
                    <a:p>
                      <a:pPr algn="ctr"/>
                      <a:r>
                        <a:rPr lang="en-US" sz="2000" dirty="0">
                          <a:latin typeface="Times New Roman" panose="02020603050405020304" pitchFamily="18" charset="0"/>
                          <a:cs typeface="Times New Roman" panose="02020603050405020304" pitchFamily="18" charset="0"/>
                        </a:rPr>
                        <a:t>Random Forest</a:t>
                      </a:r>
                    </a:p>
                  </a:txBody>
                  <a:tcPr/>
                </a:tc>
                <a:tc>
                  <a:txBody>
                    <a:bodyPr/>
                    <a:lstStyle/>
                    <a:p>
                      <a:pPr algn="ctr"/>
                      <a:r>
                        <a:rPr lang="en-US" sz="2000" dirty="0">
                          <a:latin typeface="Times New Roman" panose="02020603050405020304" pitchFamily="18" charset="0"/>
                          <a:cs typeface="Times New Roman" panose="02020603050405020304" pitchFamily="18" charset="0"/>
                        </a:rPr>
                        <a:t>77.22%</a:t>
                      </a:r>
                    </a:p>
                  </a:txBody>
                  <a:tcPr/>
                </a:tc>
                <a:extLst>
                  <a:ext uri="{0D108BD9-81ED-4DB2-BD59-A6C34878D82A}">
                    <a16:rowId xmlns:a16="http://schemas.microsoft.com/office/drawing/2014/main" val="4002849486"/>
                  </a:ext>
                </a:extLst>
              </a:tr>
            </a:tbl>
          </a:graphicData>
        </a:graphic>
      </p:graphicFrame>
    </p:spTree>
    <p:extLst>
      <p:ext uri="{BB962C8B-B14F-4D97-AF65-F5344CB8AC3E}">
        <p14:creationId xmlns:p14="http://schemas.microsoft.com/office/powerpoint/2010/main" val="1228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ACBBF-6EE0-256C-A969-DEBF92BFF68E}"/>
              </a:ext>
            </a:extLst>
          </p:cNvPr>
          <p:cNvSpPr>
            <a:spLocks noGrp="1"/>
          </p:cNvSpPr>
          <p:nvPr>
            <p:ph type="title"/>
          </p:nvPr>
        </p:nvSpPr>
        <p:spPr/>
        <p:txBody>
          <a:bodyPr/>
          <a:lstStyle/>
          <a:p>
            <a:r>
              <a:rPr lang="en-US" sz="800" dirty="0"/>
              <a:t>.</a:t>
            </a:r>
          </a:p>
        </p:txBody>
      </p:sp>
      <p:sp>
        <p:nvSpPr>
          <p:cNvPr id="3" name="Subtitle 2">
            <a:extLst>
              <a:ext uri="{FF2B5EF4-FFF2-40B4-BE49-F238E27FC236}">
                <a16:creationId xmlns:a16="http://schemas.microsoft.com/office/drawing/2014/main" id="{CC042CB6-3225-501C-E20D-ADDEBA2549AF}"/>
              </a:ext>
            </a:extLst>
          </p:cNvPr>
          <p:cNvSpPr>
            <a:spLocks noGrp="1"/>
          </p:cNvSpPr>
          <p:nvPr>
            <p:ph type="subTitle"/>
          </p:nvPr>
        </p:nvSpPr>
        <p:spPr>
          <a:xfrm>
            <a:off x="457200" y="825910"/>
            <a:ext cx="8229240" cy="5299850"/>
          </a:xfrm>
        </p:spPr>
        <p:txBody>
          <a:bodyPr/>
          <a:lstStyle/>
          <a:p>
            <a:r>
              <a:rPr lang="en-US" dirty="0">
                <a:latin typeface="Times New Roman" panose="02020603050405020304" pitchFamily="18" charset="0"/>
                <a:cs typeface="Times New Roman" panose="02020603050405020304" pitchFamily="18" charset="0"/>
              </a:rPr>
              <a:t>The model able to predict the nature of bug reports by the following data.</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3BF8AF0-2559-80D9-63F5-844BC9751FA9}"/>
              </a:ext>
            </a:extLst>
          </p:cNvPr>
          <p:cNvPicPr>
            <a:picLocks noChangeAspect="1"/>
          </p:cNvPicPr>
          <p:nvPr/>
        </p:nvPicPr>
        <p:blipFill>
          <a:blip r:embed="rId2">
            <a:extLst>
              <a:ext uri="{28A0092B-C50C-407E-A947-70E740481C1C}">
                <a14:useLocalDpi xmlns:a14="http://schemas.microsoft.com/office/drawing/2010/main" val="0"/>
              </a:ext>
            </a:extLst>
          </a:blip>
          <a:srcRect l="6882" t="37528" r="10004" b="7675"/>
          <a:stretch/>
        </p:blipFill>
        <p:spPr>
          <a:xfrm>
            <a:off x="275303" y="1868128"/>
            <a:ext cx="8642555" cy="4715192"/>
          </a:xfrm>
          <a:prstGeom prst="rect">
            <a:avLst/>
          </a:prstGeom>
        </p:spPr>
      </p:pic>
      <p:sp>
        <p:nvSpPr>
          <p:cNvPr id="6" name="TextBox 5">
            <a:extLst>
              <a:ext uri="{FF2B5EF4-FFF2-40B4-BE49-F238E27FC236}">
                <a16:creationId xmlns:a16="http://schemas.microsoft.com/office/drawing/2014/main" id="{6D4CABF6-7185-DDFE-FDF5-EADA5A876135}"/>
              </a:ext>
            </a:extLst>
          </p:cNvPr>
          <p:cNvSpPr txBox="1"/>
          <p:nvPr/>
        </p:nvSpPr>
        <p:spPr>
          <a:xfrm>
            <a:off x="363793" y="2054942"/>
            <a:ext cx="8042787" cy="369332"/>
          </a:xfrm>
          <a:prstGeom prst="rect">
            <a:avLst/>
          </a:prstGeom>
          <a:noFill/>
        </p:spPr>
        <p:txBody>
          <a:bodyPr wrap="square" rtlCol="0">
            <a:spAutoFit/>
          </a:bodyPr>
          <a:lstStyle/>
          <a:p>
            <a:r>
              <a:rPr lang="en-US" dirty="0">
                <a:solidFill>
                  <a:srgbClr val="FF0000"/>
                </a:solidFill>
                <a:latin typeface="Aptos Narrow" panose="020B0004020202020204" pitchFamily="34" charset="0"/>
                <a:cs typeface="Arial" panose="020B0604020202020204" pitchFamily="34" charset="0"/>
              </a:rPr>
              <a:t>PREDICTION OF NATURE BASED BUG REPORTS !</a:t>
            </a:r>
          </a:p>
        </p:txBody>
      </p:sp>
      <p:pic>
        <p:nvPicPr>
          <p:cNvPr id="7" name="Picture 6" descr="cmrity.jpg">
            <a:extLst>
              <a:ext uri="{FF2B5EF4-FFF2-40B4-BE49-F238E27FC236}">
                <a16:creationId xmlns:a16="http://schemas.microsoft.com/office/drawing/2014/main" id="{72F57290-4725-3748-FE26-FA365531D4B1}"/>
              </a:ext>
            </a:extLst>
          </p:cNvPr>
          <p:cNvPicPr/>
          <p:nvPr/>
        </p:nvPicPr>
        <p:blipFill>
          <a:blip r:embed="rId3"/>
          <a:stretch/>
        </p:blipFill>
        <p:spPr>
          <a:xfrm>
            <a:off x="7620120" y="152280"/>
            <a:ext cx="914040" cy="914040"/>
          </a:xfrm>
          <a:prstGeom prst="rect">
            <a:avLst/>
          </a:prstGeom>
          <a:ln w="0">
            <a:noFill/>
          </a:ln>
        </p:spPr>
      </p:pic>
    </p:spTree>
    <p:extLst>
      <p:ext uri="{BB962C8B-B14F-4D97-AF65-F5344CB8AC3E}">
        <p14:creationId xmlns:p14="http://schemas.microsoft.com/office/powerpoint/2010/main" val="3786736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801-8FB9-EF3C-D66E-5C04027C3334}"/>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CONCLUSION</a:t>
            </a:r>
          </a:p>
        </p:txBody>
      </p:sp>
      <p:sp>
        <p:nvSpPr>
          <p:cNvPr id="3" name="Subtitle 2">
            <a:extLst>
              <a:ext uri="{FF2B5EF4-FFF2-40B4-BE49-F238E27FC236}">
                <a16:creationId xmlns:a16="http://schemas.microsoft.com/office/drawing/2014/main" id="{2080F6AF-6F1C-00DA-3E7D-FC21B75C6100}"/>
              </a:ext>
            </a:extLst>
          </p:cNvPr>
          <p:cNvSpPr>
            <a:spLocks noGrp="1"/>
          </p:cNvSpPr>
          <p:nvPr>
            <p:ph type="subTitle"/>
          </p:nvPr>
        </p:nvSpPr>
        <p:spPr>
          <a:xfrm>
            <a:off x="447368" y="1681316"/>
            <a:ext cx="8229240" cy="4444444"/>
          </a:xfrm>
        </p:spPr>
        <p: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proposed system addresses limitations in existing methods by automating bug classification more accurately and efficiently.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provides a promising direction for software maintenance and defect management, reducing the manual effort required to analyze bug reports. </a:t>
            </a:r>
            <a:r>
              <a:rPr lang="en-US" sz="12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This model consists of four base machine learning algorithms, Random Forest, Support Vector Classification, Logistic Regression, and Multinomial Naïve Bayes. </a:t>
            </a:r>
          </a:p>
          <a:p>
            <a:pPr marL="285750" indent="-28575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The accuracy of the model is 90.42%. Moreover, it utilizes a text augmentation technique to increase accuracy. Therefore, the highest accuracy achieved by the proposed model increased to 96.72%. </a:t>
            </a: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Unlike existing methods that focus on severity and priority classification, the proposed model introduces a nature-based classification system, categorizing bugs into six classes: Program Anomaly, GUI, Network or Security, Configuration, Performance, and Test-Code</a:t>
            </a:r>
            <a:r>
              <a:rPr lang="en-US" sz="1200" dirty="0"/>
              <a:t>.</a:t>
            </a: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4" name="Picture 3" descr="cmrity.jpg">
            <a:extLst>
              <a:ext uri="{FF2B5EF4-FFF2-40B4-BE49-F238E27FC236}">
                <a16:creationId xmlns:a16="http://schemas.microsoft.com/office/drawing/2014/main" id="{52E73489-CA85-8B61-4EBF-A237DF212291}"/>
              </a:ext>
            </a:extLst>
          </p:cNvPr>
          <p:cNvPicPr/>
          <p:nvPr/>
        </p:nvPicPr>
        <p:blipFill>
          <a:blip r:embed="rId2"/>
          <a:stretch/>
        </p:blipFill>
        <p:spPr>
          <a:xfrm>
            <a:off x="7620120" y="152280"/>
            <a:ext cx="914040" cy="914040"/>
          </a:xfrm>
          <a:prstGeom prst="rect">
            <a:avLst/>
          </a:prstGeom>
          <a:ln w="0">
            <a:noFill/>
          </a:ln>
        </p:spPr>
      </p:pic>
    </p:spTree>
    <p:extLst>
      <p:ext uri="{BB962C8B-B14F-4D97-AF65-F5344CB8AC3E}">
        <p14:creationId xmlns:p14="http://schemas.microsoft.com/office/powerpoint/2010/main" val="2014408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96EE-48D9-1B92-CA11-B41D0951938B}"/>
              </a:ext>
            </a:extLst>
          </p:cNvPr>
          <p:cNvSpPr>
            <a:spLocks noGrp="1"/>
          </p:cNvSpPr>
          <p:nvPr>
            <p:ph type="title"/>
          </p:nvPr>
        </p:nvSpPr>
        <p:spPr>
          <a:xfrm>
            <a:off x="457200" y="639096"/>
            <a:ext cx="8229240" cy="914040"/>
          </a:xfrm>
        </p:spPr>
        <p:txBody>
          <a:bodyPr/>
          <a:lstStyle/>
          <a:p>
            <a:pPr algn="ctr"/>
            <a:r>
              <a:rPr lang="en-US" sz="2800" b="1" dirty="0">
                <a:latin typeface="Times New Roman" panose="02020603050405020304" pitchFamily="18" charset="0"/>
                <a:cs typeface="Times New Roman" panose="02020603050405020304" pitchFamily="18" charset="0"/>
              </a:rPr>
              <a:t>FUTURE ENHANCEMENTS</a:t>
            </a:r>
          </a:p>
        </p:txBody>
      </p:sp>
      <p:sp>
        <p:nvSpPr>
          <p:cNvPr id="3" name="Subtitle 2">
            <a:extLst>
              <a:ext uri="{FF2B5EF4-FFF2-40B4-BE49-F238E27FC236}">
                <a16:creationId xmlns:a16="http://schemas.microsoft.com/office/drawing/2014/main" id="{613313A6-D608-200C-066D-81565AF79EDA}"/>
              </a:ext>
            </a:extLst>
          </p:cNvPr>
          <p:cNvSpPr>
            <a:spLocks noGrp="1"/>
          </p:cNvSpPr>
          <p:nvPr>
            <p:ph type="subTitle"/>
          </p:nvPr>
        </p:nvSpPr>
        <p:spPr>
          <a:xfrm>
            <a:off x="457200" y="1700981"/>
            <a:ext cx="8229240" cy="4424779"/>
          </a:xfrm>
        </p:spPr>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 time bug classification.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Expansion of training data.</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Automated feature engineering.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Security and privacy enhancements.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Self-learning and adaptive models.</a:t>
            </a: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pic>
        <p:nvPicPr>
          <p:cNvPr id="4" name="Picture 3" descr="cmrity.jpg">
            <a:extLst>
              <a:ext uri="{FF2B5EF4-FFF2-40B4-BE49-F238E27FC236}">
                <a16:creationId xmlns:a16="http://schemas.microsoft.com/office/drawing/2014/main" id="{BD5F7469-4851-0DCF-6FCA-39CB54A34072}"/>
              </a:ext>
            </a:extLst>
          </p:cNvPr>
          <p:cNvPicPr/>
          <p:nvPr/>
        </p:nvPicPr>
        <p:blipFill>
          <a:blip r:embed="rId2"/>
          <a:stretch/>
        </p:blipFill>
        <p:spPr>
          <a:xfrm>
            <a:off x="7620120" y="152280"/>
            <a:ext cx="914040" cy="914040"/>
          </a:xfrm>
          <a:prstGeom prst="rect">
            <a:avLst/>
          </a:prstGeom>
          <a:ln w="0">
            <a:noFill/>
          </a:ln>
        </p:spPr>
      </p:pic>
    </p:spTree>
    <p:extLst>
      <p:ext uri="{BB962C8B-B14F-4D97-AF65-F5344CB8AC3E}">
        <p14:creationId xmlns:p14="http://schemas.microsoft.com/office/powerpoint/2010/main" val="3870332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33520" y="2590920"/>
            <a:ext cx="8229240" cy="1142640"/>
          </a:xfrm>
          <a:prstGeom prst="rect">
            <a:avLst/>
          </a:prstGeom>
          <a:noFill/>
          <a:ln w="0">
            <a:noFill/>
          </a:ln>
        </p:spPr>
        <p:txBody>
          <a:bodyPr anchor="ctr">
            <a:noAutofit/>
          </a:bodyPr>
          <a:lstStyle/>
          <a:p>
            <a:pPr indent="0" algn="ctr">
              <a:lnSpc>
                <a:spcPct val="100000"/>
              </a:lnSpc>
              <a:buNone/>
            </a:pPr>
            <a:r>
              <a:rPr lang="en-US" sz="4400" b="1" strike="noStrike" spc="-1" dirty="0">
                <a:solidFill>
                  <a:srgbClr val="000000"/>
                </a:solidFill>
                <a:latin typeface="Times New Roman"/>
              </a:rPr>
              <a:t>Thank You</a:t>
            </a:r>
            <a:endParaRPr lang="en-US" sz="4400" b="1" strike="noStrike" spc="-1" dirty="0">
              <a:solidFill>
                <a:srgbClr val="000000"/>
              </a:solidFill>
              <a:latin typeface="Calibri"/>
            </a:endParaRPr>
          </a:p>
        </p:txBody>
      </p:sp>
      <p:pic>
        <p:nvPicPr>
          <p:cNvPr id="102" name="Picture 2" descr="cmrity.jpg"/>
          <p:cNvPicPr/>
          <p:nvPr/>
        </p:nvPicPr>
        <p:blipFill>
          <a:blip r:embed="rId2"/>
          <a:stretch/>
        </p:blipFill>
        <p:spPr>
          <a:xfrm>
            <a:off x="7620120" y="152280"/>
            <a:ext cx="914040" cy="91404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838080"/>
            <a:ext cx="8229240" cy="883800"/>
          </a:xfrm>
          <a:prstGeom prst="rect">
            <a:avLst/>
          </a:prstGeom>
          <a:noFill/>
          <a:ln w="0">
            <a:noFill/>
          </a:ln>
        </p:spPr>
        <p:txBody>
          <a:bodyPr anchor="ctr">
            <a:normAutofit/>
          </a:bodyPr>
          <a:lstStyle/>
          <a:p>
            <a:pPr indent="0" algn="ctr">
              <a:lnSpc>
                <a:spcPct val="100000"/>
              </a:lnSpc>
              <a:buNone/>
            </a:pPr>
            <a:r>
              <a:rPr lang="en-US" sz="2800" b="1" strike="noStrike" spc="-1" dirty="0">
                <a:solidFill>
                  <a:srgbClr val="000000"/>
                </a:solidFill>
                <a:latin typeface="Times New Roman"/>
              </a:rPr>
              <a:t>ABSTRACT</a:t>
            </a:r>
            <a:endParaRPr lang="en-US" sz="2800" b="1" strike="noStrike" spc="-1" dirty="0">
              <a:solidFill>
                <a:srgbClr val="000000"/>
              </a:solidFill>
              <a:latin typeface="Calibri"/>
            </a:endParaRPr>
          </a:p>
        </p:txBody>
      </p:sp>
      <p:sp>
        <p:nvSpPr>
          <p:cNvPr id="87" name="PlaceHolder 2"/>
          <p:cNvSpPr>
            <a:spLocks noGrp="1"/>
          </p:cNvSpPr>
          <p:nvPr>
            <p:ph/>
          </p:nvPr>
        </p:nvSpPr>
        <p:spPr>
          <a:xfrm>
            <a:off x="457200" y="1600200"/>
            <a:ext cx="8229240" cy="4525560"/>
          </a:xfrm>
          <a:prstGeom prst="rect">
            <a:avLst/>
          </a:prstGeom>
          <a:noFill/>
          <a:ln w="0">
            <a:noFill/>
          </a:ln>
        </p:spPr>
        <p:txBody>
          <a:bodyPr anchor="t">
            <a:normAutofit/>
          </a:bodyPr>
          <a:lstStyle/>
          <a:p>
            <a:pPr marL="343080" indent="-343080" algn="just">
              <a:lnSpc>
                <a:spcPct val="100000"/>
              </a:lnSpc>
              <a:spcBef>
                <a:spcPts val="320"/>
              </a:spcBef>
              <a:buClr>
                <a:srgbClr val="000000"/>
              </a:buClr>
              <a:buFont typeface="Arial"/>
              <a:buChar char="•"/>
            </a:pPr>
            <a:r>
              <a:rPr lang="en-US" sz="1600" b="0" strike="noStrike" spc="-1">
                <a:solidFill>
                  <a:srgbClr val="000000"/>
                </a:solidFill>
                <a:latin typeface="Times New Roman"/>
              </a:rPr>
              <a:t>A bug report is a document or a record created to describe an issue, flaw, or problem in a software program that causes it to behave unexpectedly or incorrectly. Bug reports are essential tools in software development and maintenance, providing developers with the information needed to identify, understand, and fix bugs. </a:t>
            </a:r>
            <a:endParaRPr lang="en-US" sz="1600" b="0" strike="noStrike" spc="-1">
              <a:solidFill>
                <a:srgbClr val="000000"/>
              </a:solidFill>
              <a:latin typeface="Calibri"/>
            </a:endParaRPr>
          </a:p>
          <a:p>
            <a:pPr marL="343080" indent="-343080" algn="just">
              <a:lnSpc>
                <a:spcPct val="100000"/>
              </a:lnSpc>
              <a:spcBef>
                <a:spcPts val="320"/>
              </a:spcBef>
              <a:buClr>
                <a:srgbClr val="000000"/>
              </a:buClr>
              <a:buFont typeface="Arial"/>
              <a:buChar char="•"/>
            </a:pPr>
            <a:r>
              <a:rPr lang="en-US" sz="1600" b="0" strike="noStrike" spc="-1">
                <a:solidFill>
                  <a:srgbClr val="000000"/>
                </a:solidFill>
                <a:latin typeface="Times New Roman"/>
              </a:rPr>
              <a:t>In earlier the researchers might aims to automate the analysis of bug reports to predict the nature of bugs, which helps in accelerating the maintenance phase by classifying bugs into some categories like Program Anomaly, GUI, Network or Security, Configuration, Performance, and Test-Code. The system was tested on a publicly available dataset from two online software bug repositories, Mozilla and Eclipse. </a:t>
            </a:r>
            <a:endParaRPr lang="en-US" sz="1600" b="0" strike="noStrike" spc="-1">
              <a:solidFill>
                <a:srgbClr val="000000"/>
              </a:solidFill>
              <a:latin typeface="Calibri"/>
            </a:endParaRPr>
          </a:p>
          <a:p>
            <a:pPr marL="343080" indent="-343080" algn="just">
              <a:lnSpc>
                <a:spcPct val="100000"/>
              </a:lnSpc>
              <a:spcBef>
                <a:spcPts val="320"/>
              </a:spcBef>
              <a:buClr>
                <a:srgbClr val="000000"/>
              </a:buClr>
              <a:buFont typeface="Arial"/>
              <a:buChar char="•"/>
            </a:pPr>
            <a:r>
              <a:rPr lang="en-US" sz="1600" b="0" strike="noStrike" spc="-1">
                <a:solidFill>
                  <a:srgbClr val="000000"/>
                </a:solidFill>
                <a:latin typeface="Times New Roman"/>
              </a:rPr>
              <a:t>The model may face several difficulties while generalizing other datasets or bug tracking systems due to their nature and structure. Extracting meaningful features from textual data is complex. To improve these work on bug reports analysis we propose a model of using Advanced Natural Language Processing methodologies are BERT, GPT and also it can be extracted by applying classification algorithms like Ensemble Learning and adaptive algorithms that can adjust to different datasets and bug tracking systems dynamically. </a:t>
            </a:r>
            <a:endParaRPr lang="en-US" sz="1600" b="0" strike="noStrike" spc="-1">
              <a:solidFill>
                <a:srgbClr val="000000"/>
              </a:solidFill>
              <a:latin typeface="Calibri"/>
            </a:endParaRPr>
          </a:p>
          <a:p>
            <a:pPr indent="0" algn="just">
              <a:lnSpc>
                <a:spcPct val="100000"/>
              </a:lnSpc>
              <a:spcBef>
                <a:spcPts val="320"/>
              </a:spcBef>
              <a:buNone/>
            </a:pPr>
            <a:endParaRPr lang="en-US" sz="1600" b="0" strike="noStrike" spc="-1">
              <a:solidFill>
                <a:srgbClr val="000000"/>
              </a:solidFill>
              <a:latin typeface="Calibri"/>
            </a:endParaRPr>
          </a:p>
          <a:p>
            <a:pPr indent="0">
              <a:lnSpc>
                <a:spcPct val="100000"/>
              </a:lnSpc>
              <a:spcBef>
                <a:spcPts val="320"/>
              </a:spcBef>
              <a:buNone/>
            </a:pPr>
            <a:endParaRPr lang="en-US" sz="1600" b="0" strike="noStrike" spc="-1">
              <a:solidFill>
                <a:srgbClr val="000000"/>
              </a:solidFill>
              <a:latin typeface="Calibri"/>
            </a:endParaRPr>
          </a:p>
        </p:txBody>
      </p:sp>
      <p:pic>
        <p:nvPicPr>
          <p:cNvPr id="88" name="Picture 3" descr="cmrity.jpg"/>
          <p:cNvPicPr/>
          <p:nvPr/>
        </p:nvPicPr>
        <p:blipFill>
          <a:blip r:embed="rId2"/>
          <a:stretch/>
        </p:blipFill>
        <p:spPr>
          <a:xfrm>
            <a:off x="7620120" y="152280"/>
            <a:ext cx="914040" cy="91404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F9E34-5C83-EB5E-F481-3839CF410F5C}"/>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A2E003F7-11ED-C80E-5387-325213A48314}"/>
              </a:ext>
            </a:extLst>
          </p:cNvPr>
          <p:cNvSpPr>
            <a:spLocks noGrp="1"/>
          </p:cNvSpPr>
          <p:nvPr>
            <p:ph type="subTitle"/>
          </p:nvPr>
        </p:nvSpPr>
        <p:spPr>
          <a:xfrm>
            <a:off x="457200" y="1759974"/>
            <a:ext cx="8229240" cy="4365785"/>
          </a:xfrm>
        </p:spPr>
        <p:txBody>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Software maintenance is a critical phase in the software development lifecycle, with bug fixing being one of the most time-consuming and resource-intensive tasks.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Effective bug report classification is essential for prioritizing and addressing software issues efficiently.</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study leverages ensemble machine learning techniques to enhance the accuracy and reliability of bug classification.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incorporating natural language processing (NLP), text mining, and data augmentation, the model improves its predictive performance over conventional classification approaches. </a:t>
            </a: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proposed model aims to reduce manual effort, streamline the bug triaging process, and provide software engineers with a more structured and insightful classification system. Future improvements may include deep learning models, real-time bug classification, and integration with existing bug tracking tools.</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pic>
        <p:nvPicPr>
          <p:cNvPr id="4" name="Picture 3" descr="cmrity.jpg">
            <a:extLst>
              <a:ext uri="{FF2B5EF4-FFF2-40B4-BE49-F238E27FC236}">
                <a16:creationId xmlns:a16="http://schemas.microsoft.com/office/drawing/2014/main" id="{5D806A12-5E2D-E6F7-A874-884293A42BF4}"/>
              </a:ext>
            </a:extLst>
          </p:cNvPr>
          <p:cNvPicPr/>
          <p:nvPr/>
        </p:nvPicPr>
        <p:blipFill>
          <a:blip r:embed="rId2"/>
          <a:stretch/>
        </p:blipFill>
        <p:spPr>
          <a:xfrm>
            <a:off x="7620120" y="152280"/>
            <a:ext cx="914040" cy="914040"/>
          </a:xfrm>
          <a:prstGeom prst="rect">
            <a:avLst/>
          </a:prstGeom>
          <a:ln w="0">
            <a:noFill/>
          </a:ln>
        </p:spPr>
      </p:pic>
    </p:spTree>
    <p:extLst>
      <p:ext uri="{BB962C8B-B14F-4D97-AF65-F5344CB8AC3E}">
        <p14:creationId xmlns:p14="http://schemas.microsoft.com/office/powerpoint/2010/main" val="3801102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344129"/>
            <a:ext cx="8229240" cy="914040"/>
          </a:xfrm>
          <a:prstGeom prst="rect">
            <a:avLst/>
          </a:prstGeom>
          <a:noFill/>
          <a:ln w="0">
            <a:noFill/>
          </a:ln>
        </p:spPr>
        <p:txBody>
          <a:bodyPr lIns="0" tIns="0" rIns="0" bIns="0" anchor="ctr">
            <a:noAutofit/>
          </a:bodyPr>
          <a:lstStyle/>
          <a:p>
            <a:pPr indent="0" algn="ctr">
              <a:lnSpc>
                <a:spcPct val="100000"/>
              </a:lnSpc>
              <a:buNone/>
            </a:pPr>
            <a:r>
              <a:rPr lang="en-IN" sz="2800" b="1" strike="noStrike" spc="-1" dirty="0">
                <a:solidFill>
                  <a:srgbClr val="000000"/>
                </a:solidFill>
                <a:latin typeface="Times New Roman"/>
                <a:ea typeface="DejaVu Sans"/>
              </a:rPr>
              <a:t>LITERATURE SURVEY</a:t>
            </a:r>
            <a:endParaRPr lang="en-US" sz="2800" b="1" strike="noStrike" spc="-1" dirty="0">
              <a:solidFill>
                <a:srgbClr val="000000"/>
              </a:solidFill>
              <a:latin typeface="Calibri"/>
            </a:endParaRPr>
          </a:p>
        </p:txBody>
      </p:sp>
      <p:graphicFrame>
        <p:nvGraphicFramePr>
          <p:cNvPr id="90" name="Content Placeholder 7"/>
          <p:cNvGraphicFramePr/>
          <p:nvPr>
            <p:extLst>
              <p:ext uri="{D42A27DB-BD31-4B8C-83A1-F6EECF244321}">
                <p14:modId xmlns:p14="http://schemas.microsoft.com/office/powerpoint/2010/main" val="523409893"/>
              </p:ext>
            </p:extLst>
          </p:nvPr>
        </p:nvGraphicFramePr>
        <p:xfrm>
          <a:off x="457200" y="1450018"/>
          <a:ext cx="8229240" cy="4990110"/>
        </p:xfrm>
        <a:graphic>
          <a:graphicData uri="http://schemas.openxmlformats.org/drawingml/2006/table">
            <a:tbl>
              <a:tblPr/>
              <a:tblGrid>
                <a:gridCol w="609480">
                  <a:extLst>
                    <a:ext uri="{9D8B030D-6E8A-4147-A177-3AD203B41FA5}">
                      <a16:colId xmlns:a16="http://schemas.microsoft.com/office/drawing/2014/main" val="20000"/>
                    </a:ext>
                  </a:extLst>
                </a:gridCol>
                <a:gridCol w="2133360">
                  <a:extLst>
                    <a:ext uri="{9D8B030D-6E8A-4147-A177-3AD203B41FA5}">
                      <a16:colId xmlns:a16="http://schemas.microsoft.com/office/drawing/2014/main" val="20001"/>
                    </a:ext>
                  </a:extLst>
                </a:gridCol>
                <a:gridCol w="1149120">
                  <a:extLst>
                    <a:ext uri="{9D8B030D-6E8A-4147-A177-3AD203B41FA5}">
                      <a16:colId xmlns:a16="http://schemas.microsoft.com/office/drawing/2014/main" val="20002"/>
                    </a:ext>
                  </a:extLst>
                </a:gridCol>
                <a:gridCol w="852840">
                  <a:extLst>
                    <a:ext uri="{9D8B030D-6E8A-4147-A177-3AD203B41FA5}">
                      <a16:colId xmlns:a16="http://schemas.microsoft.com/office/drawing/2014/main" val="20003"/>
                    </a:ext>
                  </a:extLst>
                </a:gridCol>
                <a:gridCol w="1741680">
                  <a:extLst>
                    <a:ext uri="{9D8B030D-6E8A-4147-A177-3AD203B41FA5}">
                      <a16:colId xmlns:a16="http://schemas.microsoft.com/office/drawing/2014/main" val="20004"/>
                    </a:ext>
                  </a:extLst>
                </a:gridCol>
                <a:gridCol w="1742760">
                  <a:extLst>
                    <a:ext uri="{9D8B030D-6E8A-4147-A177-3AD203B41FA5}">
                      <a16:colId xmlns:a16="http://schemas.microsoft.com/office/drawing/2014/main" val="20005"/>
                    </a:ext>
                  </a:extLst>
                </a:gridCol>
              </a:tblGrid>
              <a:tr h="743208">
                <a:tc>
                  <a:txBody>
                    <a:bodyPr/>
                    <a:lstStyle/>
                    <a:p>
                      <a:pPr>
                        <a:lnSpc>
                          <a:spcPct val="100000"/>
                        </a:lnSpc>
                      </a:pPr>
                      <a:r>
                        <a:rPr lang="en-US" sz="1200" b="1" strike="noStrike" spc="-1" dirty="0">
                          <a:solidFill>
                            <a:srgbClr val="000000"/>
                          </a:solidFill>
                          <a:latin typeface="Times New Roman"/>
                        </a:rPr>
                        <a:t>S.NO</a:t>
                      </a:r>
                      <a:endParaRPr lang="en-US" sz="1200" b="1"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dirty="0">
                          <a:solidFill>
                            <a:srgbClr val="000000"/>
                          </a:solidFill>
                          <a:latin typeface="Times New Roman"/>
                        </a:rPr>
                        <a:t>Title of the Paper</a:t>
                      </a:r>
                      <a:endParaRPr lang="en-US" sz="1200" b="1"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dirty="0">
                          <a:solidFill>
                            <a:srgbClr val="000000"/>
                          </a:solidFill>
                          <a:latin typeface="Times New Roman"/>
                        </a:rPr>
                        <a:t>Publication and Year</a:t>
                      </a:r>
                      <a:endParaRPr lang="en-US" sz="1200" b="1"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dirty="0">
                          <a:solidFill>
                            <a:srgbClr val="000000"/>
                          </a:solidFill>
                          <a:latin typeface="Times New Roman"/>
                        </a:rPr>
                        <a:t>Author</a:t>
                      </a:r>
                      <a:endParaRPr lang="en-US" sz="1200" b="1"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dirty="0">
                          <a:solidFill>
                            <a:srgbClr val="000000"/>
                          </a:solidFill>
                          <a:latin typeface="Times New Roman"/>
                        </a:rPr>
                        <a:t>Methodology </a:t>
                      </a:r>
                      <a:endParaRPr lang="en-US" sz="1200" b="1" strike="noStrike" spc="-1" dirty="0">
                        <a:latin typeface="Arial"/>
                      </a:endParaRPr>
                    </a:p>
                    <a:p>
                      <a:pPr algn="ctr">
                        <a:lnSpc>
                          <a:spcPct val="100000"/>
                        </a:lnSpc>
                      </a:pPr>
                      <a:r>
                        <a:rPr lang="en-US" sz="1200" b="1" strike="noStrike" spc="-1" dirty="0">
                          <a:solidFill>
                            <a:srgbClr val="000000"/>
                          </a:solidFill>
                          <a:latin typeface="Times New Roman"/>
                        </a:rPr>
                        <a:t>or </a:t>
                      </a:r>
                      <a:endParaRPr lang="en-US" sz="1200" b="1" strike="noStrike" spc="-1" dirty="0">
                        <a:latin typeface="Arial"/>
                      </a:endParaRPr>
                    </a:p>
                    <a:p>
                      <a:pPr algn="ctr">
                        <a:lnSpc>
                          <a:spcPct val="100000"/>
                        </a:lnSpc>
                      </a:pPr>
                      <a:r>
                        <a:rPr lang="en-US" sz="1200" b="1" strike="noStrike" spc="-1" dirty="0">
                          <a:solidFill>
                            <a:srgbClr val="000000"/>
                          </a:solidFill>
                          <a:latin typeface="Times New Roman"/>
                        </a:rPr>
                        <a:t>Algorithm</a:t>
                      </a:r>
                      <a:endParaRPr lang="en-US" sz="1200" b="1"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dirty="0">
                          <a:solidFill>
                            <a:srgbClr val="000000"/>
                          </a:solidFill>
                          <a:latin typeface="Times New Roman"/>
                        </a:rPr>
                        <a:t>Inference</a:t>
                      </a:r>
                      <a:endParaRPr lang="en-US" sz="1200" b="1"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1380243">
                <a:tc>
                  <a:txBody>
                    <a:bodyPr/>
                    <a:lstStyle/>
                    <a:p>
                      <a:pPr>
                        <a:lnSpc>
                          <a:spcPct val="100000"/>
                        </a:lnSpc>
                      </a:pPr>
                      <a:r>
                        <a:rPr lang="en-US" sz="1200" b="0" strike="noStrike" spc="-1">
                          <a:solidFill>
                            <a:srgbClr val="000000"/>
                          </a:solidFill>
                          <a:latin typeface="Times New Roman"/>
                        </a:rPr>
                        <a:t>1</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Predicts each bug report as (Configuration) or (Non-configuration) bug reports and if it is configurable, outputs the associated configuration names</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2016 IEEE 27th International Symposium</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Wei Wen,</a:t>
                      </a:r>
                      <a:endParaRPr lang="en-US" sz="1200" b="0" strike="noStrike" spc="-1">
                        <a:latin typeface="Arial"/>
                      </a:endParaRPr>
                    </a:p>
                    <a:p>
                      <a:pPr>
                        <a:lnSpc>
                          <a:spcPct val="100000"/>
                        </a:lnSpc>
                      </a:pPr>
                      <a:r>
                        <a:rPr lang="en-US" sz="1200" b="0" strike="noStrike" spc="-1">
                          <a:solidFill>
                            <a:srgbClr val="000000"/>
                          </a:solidFill>
                          <a:latin typeface="Times New Roman"/>
                        </a:rPr>
                        <a:t>Tingting YuJane, Huffman Hayes</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dirty="0">
                          <a:solidFill>
                            <a:srgbClr val="000000"/>
                          </a:solidFill>
                          <a:latin typeface="Times New Roman"/>
                        </a:rPr>
                        <a:t>Weka, NLTK, and </a:t>
                      </a:r>
                      <a:r>
                        <a:rPr lang="en-US" sz="1200" b="0" strike="noStrike" spc="-1" dirty="0" err="1">
                          <a:solidFill>
                            <a:srgbClr val="000000"/>
                          </a:solidFill>
                          <a:latin typeface="Times New Roman"/>
                        </a:rPr>
                        <a:t>Sklearn</a:t>
                      </a:r>
                      <a:r>
                        <a:rPr lang="en-US" sz="1200" b="0" strike="noStrike" spc="-1" dirty="0">
                          <a:solidFill>
                            <a:srgbClr val="000000"/>
                          </a:solidFill>
                          <a:latin typeface="Times New Roman"/>
                        </a:rPr>
                        <a:t> software programs</a:t>
                      </a:r>
                      <a:endParaRPr lang="en-U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Accurancies of relating configuration bug reports with configurations are: Mozilla 0.92</a:t>
                      </a:r>
                      <a:endParaRPr lang="en-US" sz="1200" b="0" strike="noStrike" spc="-1">
                        <a:latin typeface="Arial"/>
                      </a:endParaRPr>
                    </a:p>
                    <a:p>
                      <a:pPr>
                        <a:lnSpc>
                          <a:spcPct val="100000"/>
                        </a:lnSpc>
                      </a:pPr>
                      <a:r>
                        <a:rPr lang="en-US" sz="1200" b="0" strike="noStrike" spc="-1">
                          <a:solidFill>
                            <a:srgbClr val="000000"/>
                          </a:solidFill>
                          <a:latin typeface="Times New Roman"/>
                        </a:rPr>
                        <a:t>Apache 0.88</a:t>
                      </a:r>
                      <a:endParaRPr lang="en-US" sz="1200" b="0" strike="noStrike" spc="-1">
                        <a:latin typeface="Arial"/>
                      </a:endParaRPr>
                    </a:p>
                    <a:p>
                      <a:pPr>
                        <a:lnSpc>
                          <a:spcPct val="100000"/>
                        </a:lnSpc>
                      </a:pPr>
                      <a:r>
                        <a:rPr lang="en-US" sz="1200" b="0" strike="noStrike" spc="-1">
                          <a:solidFill>
                            <a:srgbClr val="000000"/>
                          </a:solidFill>
                          <a:latin typeface="Times New Roman"/>
                        </a:rPr>
                        <a:t>MySQL 0.74</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955553">
                <a:tc>
                  <a:txBody>
                    <a:bodyPr/>
                    <a:lstStyle/>
                    <a:p>
                      <a:pPr>
                        <a:lnSpc>
                          <a:spcPct val="100000"/>
                        </a:lnSpc>
                      </a:pPr>
                      <a:r>
                        <a:rPr lang="en-US" sz="1200" b="0" strike="noStrike" spc="-1">
                          <a:solidFill>
                            <a:srgbClr val="000000"/>
                          </a:solidFill>
                          <a:latin typeface="Times New Roman"/>
                        </a:rPr>
                        <a:t>2</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Predicts each bug report to be either a Corrective (defect fixing) report or a Perfective (major maintenance) report </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9th International Conference in 2019</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Otoom, A. F. ,Al-jdaeh,</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NB-SVM-RT</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Achieve higher accuracy using SVM, which is about 93.1%</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955553">
                <a:tc>
                  <a:txBody>
                    <a:bodyPr/>
                    <a:lstStyle/>
                    <a:p>
                      <a:pPr>
                        <a:lnSpc>
                          <a:spcPct val="100000"/>
                        </a:lnSpc>
                      </a:pPr>
                      <a:r>
                        <a:rPr lang="en-US" sz="1200" b="0" strike="noStrike" spc="-1">
                          <a:solidFill>
                            <a:srgbClr val="000000"/>
                          </a:solidFill>
                          <a:latin typeface="Times New Roman"/>
                        </a:rPr>
                        <a:t>3</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Predicts the severity of bug reports</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MDPI in 2021</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de-DE" sz="1200" b="0" strike="noStrike" spc="-1">
                          <a:solidFill>
                            <a:srgbClr val="000000"/>
                          </a:solidFill>
                          <a:latin typeface="Times New Roman"/>
                        </a:rPr>
                        <a:t>Anh-Hien Dao and Cheng-Zen Yang</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N-gram, CNN, and Random forest with Boosting</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The average accuracy is 96.34%</a:t>
                      </a:r>
                      <a:endParaRPr lang="en-US" sz="1200" b="0" strike="noStrike" spc="-1">
                        <a:latin typeface="Arial"/>
                      </a:endParaRPr>
                    </a:p>
                    <a:p>
                      <a:pPr>
                        <a:lnSpc>
                          <a:spcPct val="100000"/>
                        </a:lnSpc>
                      </a:pPr>
                      <a:r>
                        <a:rPr lang="en-US" sz="1200" b="0" strike="noStrike" spc="-1">
                          <a:solidFill>
                            <a:srgbClr val="000000"/>
                          </a:solidFill>
                          <a:latin typeface="Times New Roman"/>
                        </a:rPr>
                        <a:t>The average  F-measure is 96.43%</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r h="955553">
                <a:tc>
                  <a:txBody>
                    <a:bodyPr/>
                    <a:lstStyle/>
                    <a:p>
                      <a:pPr>
                        <a:lnSpc>
                          <a:spcPct val="100000"/>
                        </a:lnSpc>
                      </a:pPr>
                      <a:r>
                        <a:rPr lang="en-US" sz="1200" b="0" strike="noStrike" spc="-1">
                          <a:solidFill>
                            <a:srgbClr val="000000"/>
                          </a:solidFill>
                          <a:latin typeface="Times New Roman"/>
                        </a:rPr>
                        <a:t>4</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Classifies bug reports according to ODC </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Springer, 2022</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it-IT" sz="1200" b="0" strike="noStrike" spc="-1">
                          <a:solidFill>
                            <a:srgbClr val="000000"/>
                          </a:solidFill>
                          <a:latin typeface="Times New Roman"/>
                        </a:rPr>
                        <a:t>Sarfraz Khurshid, Mariano Moscato</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NB,SVM,KNN,RNN, nearest centroid, and RF</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dirty="0">
                          <a:solidFill>
                            <a:srgbClr val="000000"/>
                          </a:solidFill>
                          <a:latin typeface="Times New Roman"/>
                        </a:rPr>
                        <a:t>The size of the dataset affects the accuracy of the classifiers</a:t>
                      </a:r>
                      <a:endParaRPr lang="en-U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bl>
          </a:graphicData>
        </a:graphic>
      </p:graphicFrame>
      <p:pic>
        <p:nvPicPr>
          <p:cNvPr id="91" name="Picture 4" descr="cmrity.jpg"/>
          <p:cNvPicPr/>
          <p:nvPr/>
        </p:nvPicPr>
        <p:blipFill>
          <a:blip r:embed="rId2"/>
          <a:stretch/>
        </p:blipFill>
        <p:spPr>
          <a:xfrm>
            <a:off x="7620120" y="152280"/>
            <a:ext cx="914040" cy="914040"/>
          </a:xfrm>
          <a:prstGeom prst="rect">
            <a:avLst/>
          </a:prstGeom>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914400"/>
            <a:ext cx="8229240" cy="914040"/>
          </a:xfrm>
          <a:prstGeom prst="rect">
            <a:avLst/>
          </a:prstGeom>
          <a:noFill/>
          <a:ln w="0">
            <a:noFill/>
          </a:ln>
        </p:spPr>
        <p:txBody>
          <a:bodyPr lIns="0" tIns="0" rIns="0" bIns="0" anchor="ctr">
            <a:noAutofit/>
          </a:bodyPr>
          <a:lstStyle/>
          <a:p>
            <a:pPr indent="0" algn="ctr">
              <a:lnSpc>
                <a:spcPct val="100000"/>
              </a:lnSpc>
              <a:buNone/>
            </a:pPr>
            <a:r>
              <a:rPr lang="en-US" sz="800" b="0" strike="noStrike" spc="-1" dirty="0">
                <a:solidFill>
                  <a:srgbClr val="000000"/>
                </a:solidFill>
                <a:latin typeface="Calibri"/>
              </a:rPr>
              <a:t>.</a:t>
            </a:r>
          </a:p>
        </p:txBody>
      </p:sp>
      <p:graphicFrame>
        <p:nvGraphicFramePr>
          <p:cNvPr id="93" name="Content Placeholder 7"/>
          <p:cNvGraphicFramePr/>
          <p:nvPr>
            <p:extLst>
              <p:ext uri="{D42A27DB-BD31-4B8C-83A1-F6EECF244321}">
                <p14:modId xmlns:p14="http://schemas.microsoft.com/office/powerpoint/2010/main" val="22919834"/>
              </p:ext>
            </p:extLst>
          </p:nvPr>
        </p:nvGraphicFramePr>
        <p:xfrm>
          <a:off x="457200" y="1219200"/>
          <a:ext cx="8229240" cy="5354648"/>
        </p:xfrm>
        <a:graphic>
          <a:graphicData uri="http://schemas.openxmlformats.org/drawingml/2006/table">
            <a:tbl>
              <a:tblPr/>
              <a:tblGrid>
                <a:gridCol w="609480">
                  <a:extLst>
                    <a:ext uri="{9D8B030D-6E8A-4147-A177-3AD203B41FA5}">
                      <a16:colId xmlns:a16="http://schemas.microsoft.com/office/drawing/2014/main" val="20000"/>
                    </a:ext>
                  </a:extLst>
                </a:gridCol>
                <a:gridCol w="2133360">
                  <a:extLst>
                    <a:ext uri="{9D8B030D-6E8A-4147-A177-3AD203B41FA5}">
                      <a16:colId xmlns:a16="http://schemas.microsoft.com/office/drawing/2014/main" val="20001"/>
                    </a:ext>
                  </a:extLst>
                </a:gridCol>
                <a:gridCol w="1149120">
                  <a:extLst>
                    <a:ext uri="{9D8B030D-6E8A-4147-A177-3AD203B41FA5}">
                      <a16:colId xmlns:a16="http://schemas.microsoft.com/office/drawing/2014/main" val="20002"/>
                    </a:ext>
                  </a:extLst>
                </a:gridCol>
                <a:gridCol w="907920">
                  <a:extLst>
                    <a:ext uri="{9D8B030D-6E8A-4147-A177-3AD203B41FA5}">
                      <a16:colId xmlns:a16="http://schemas.microsoft.com/office/drawing/2014/main" val="20003"/>
                    </a:ext>
                  </a:extLst>
                </a:gridCol>
                <a:gridCol w="1686960">
                  <a:extLst>
                    <a:ext uri="{9D8B030D-6E8A-4147-A177-3AD203B41FA5}">
                      <a16:colId xmlns:a16="http://schemas.microsoft.com/office/drawing/2014/main" val="20004"/>
                    </a:ext>
                  </a:extLst>
                </a:gridCol>
                <a:gridCol w="1742400">
                  <a:extLst>
                    <a:ext uri="{9D8B030D-6E8A-4147-A177-3AD203B41FA5}">
                      <a16:colId xmlns:a16="http://schemas.microsoft.com/office/drawing/2014/main" val="20005"/>
                    </a:ext>
                  </a:extLst>
                </a:gridCol>
              </a:tblGrid>
              <a:tr h="720818">
                <a:tc>
                  <a:txBody>
                    <a:bodyPr/>
                    <a:lstStyle/>
                    <a:p>
                      <a:pPr>
                        <a:lnSpc>
                          <a:spcPct val="100000"/>
                        </a:lnSpc>
                      </a:pPr>
                      <a:r>
                        <a:rPr lang="en-US" sz="1200" b="1" strike="noStrike" spc="-1">
                          <a:solidFill>
                            <a:srgbClr val="000000"/>
                          </a:solidFill>
                          <a:latin typeface="Times New Roman"/>
                        </a:rPr>
                        <a:t>S.NO</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Times New Roman"/>
                        </a:rPr>
                        <a:t>Title of the Paper</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Times New Roman"/>
                        </a:rPr>
                        <a:t>Publication and Year</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Times New Roman"/>
                        </a:rPr>
                        <a:t>Author</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Times New Roman"/>
                        </a:rPr>
                        <a:t>Methodology </a:t>
                      </a:r>
                      <a:endParaRPr lang="en-US" sz="1200" b="0" strike="noStrike" spc="-1">
                        <a:latin typeface="Arial"/>
                      </a:endParaRPr>
                    </a:p>
                    <a:p>
                      <a:pPr algn="ctr">
                        <a:lnSpc>
                          <a:spcPct val="100000"/>
                        </a:lnSpc>
                      </a:pPr>
                      <a:r>
                        <a:rPr lang="en-US" sz="1200" b="1" strike="noStrike" spc="-1">
                          <a:solidFill>
                            <a:srgbClr val="000000"/>
                          </a:solidFill>
                          <a:latin typeface="Times New Roman"/>
                        </a:rPr>
                        <a:t>or </a:t>
                      </a:r>
                      <a:endParaRPr lang="en-US" sz="1200" b="0" strike="noStrike" spc="-1">
                        <a:latin typeface="Arial"/>
                      </a:endParaRPr>
                    </a:p>
                    <a:p>
                      <a:pPr algn="ctr">
                        <a:lnSpc>
                          <a:spcPct val="100000"/>
                        </a:lnSpc>
                      </a:pPr>
                      <a:r>
                        <a:rPr lang="en-US" sz="1200" b="1" strike="noStrike" spc="-1">
                          <a:solidFill>
                            <a:srgbClr val="000000"/>
                          </a:solidFill>
                          <a:latin typeface="Times New Roman"/>
                        </a:rPr>
                        <a:t>Algorithm</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200" b="1" strike="noStrike" spc="-1">
                          <a:solidFill>
                            <a:srgbClr val="000000"/>
                          </a:solidFill>
                          <a:latin typeface="Times New Roman"/>
                        </a:rPr>
                        <a:t>Inference</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1750558">
                <a:tc>
                  <a:txBody>
                    <a:bodyPr/>
                    <a:lstStyle/>
                    <a:p>
                      <a:pPr>
                        <a:lnSpc>
                          <a:spcPct val="100000"/>
                        </a:lnSpc>
                      </a:pPr>
                      <a:r>
                        <a:rPr lang="en-US" sz="1200" b="0" strike="noStrike" spc="-1">
                          <a:solidFill>
                            <a:srgbClr val="000000"/>
                          </a:solidFill>
                          <a:latin typeface="Times New Roman"/>
                        </a:rPr>
                        <a:t>5</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Predicts and assigns a priority level in binary classification (high or low)</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i="1" strike="noStrike" spc="-1">
                          <a:solidFill>
                            <a:srgbClr val="000000"/>
                          </a:solidFill>
                          <a:latin typeface="Calibri"/>
                        </a:rPr>
                        <a:t>12th International Conference on Intelligent Systems Design and Applications</a:t>
                      </a:r>
                      <a:r>
                        <a:rPr lang="en-US" sz="1200" b="0" strike="noStrike" spc="-1">
                          <a:solidFill>
                            <a:srgbClr val="000000"/>
                          </a:solidFill>
                          <a:latin typeface="Calibri"/>
                        </a:rPr>
                        <a:t> in 2012.</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i="1" strike="noStrike" spc="-1">
                          <a:solidFill>
                            <a:srgbClr val="000000"/>
                          </a:solidFill>
                          <a:latin typeface="Calibri"/>
                        </a:rPr>
                        <a:t>M. Sharma, P. Bedi, K.K. Chaturvedi, and V.B. Singh</a:t>
                      </a:r>
                      <a:r>
                        <a:rPr lang="en-US" sz="1200" b="0" strike="noStrike" spc="-1">
                          <a:solidFill>
                            <a:srgbClr val="000000"/>
                          </a:solidFill>
                          <a:latin typeface="Calibri"/>
                        </a:rPr>
                        <a:t>,</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Multinomial Naïve Bayes(MNB), Linear Support Vector with Stochastic Gradient Desecnt learning(SGDC), Logistic Regression(LRC)</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Accuracy is 0.908, AUC is 0.95, and F-measure is 0.892</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1338662">
                <a:tc>
                  <a:txBody>
                    <a:bodyPr/>
                    <a:lstStyle/>
                    <a:p>
                      <a:pPr>
                        <a:lnSpc>
                          <a:spcPct val="100000"/>
                        </a:lnSpc>
                      </a:pPr>
                      <a:r>
                        <a:rPr lang="en-US" sz="1200" b="0" strike="noStrike" spc="-1">
                          <a:solidFill>
                            <a:srgbClr val="000000"/>
                          </a:solidFill>
                          <a:latin typeface="Times New Roman"/>
                        </a:rPr>
                        <a:t>6</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A model for bug assignment recommendation</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Calibri"/>
                        </a:rPr>
                        <a:t>2023 in the journal </a:t>
                      </a:r>
                      <a:r>
                        <a:rPr lang="en-US" sz="1200" b="0" i="1" strike="noStrike" spc="-1">
                          <a:solidFill>
                            <a:srgbClr val="000000"/>
                          </a:solidFill>
                          <a:latin typeface="Calibri"/>
                        </a:rPr>
                        <a:t>Computers</a:t>
                      </a:r>
                      <a:r>
                        <a:rPr lang="en-US" sz="1200" b="0" strike="noStrike" spc="-1">
                          <a:solidFill>
                            <a:srgbClr val="000000"/>
                          </a:solidFill>
                          <a:latin typeface="Calibri"/>
                        </a:rPr>
                        <a:t>. </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Calibri"/>
                        </a:rPr>
                        <a:t>Mina Samir, Nada Sherief, and Walid Abdelmoez</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Stacked Generalization(SG) which is an ensemble learning technique(NB,SVM,KNN,DT  and Bayes Net)</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Accuracies are from 50% to 89%</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1544610">
                <a:tc>
                  <a:txBody>
                    <a:bodyPr/>
                    <a:lstStyle/>
                    <a:p>
                      <a:pPr>
                        <a:lnSpc>
                          <a:spcPct val="100000"/>
                        </a:lnSpc>
                      </a:pPr>
                      <a:r>
                        <a:rPr lang="en-US" sz="1200" b="0" strike="noStrike" spc="-1">
                          <a:solidFill>
                            <a:srgbClr val="000000"/>
                          </a:solidFill>
                          <a:latin typeface="Times New Roman"/>
                        </a:rPr>
                        <a:t>7</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Web-based tool for Bug assignment recommendation</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Calibri"/>
                        </a:rPr>
                        <a:t>SANER 2023</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Calibri"/>
                        </a:rPr>
                        <a:t>Caterina De Marco</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a:solidFill>
                            <a:srgbClr val="000000"/>
                          </a:solidFill>
                          <a:latin typeface="Times New Roman"/>
                        </a:rPr>
                        <a:t>SVM, Naïve Bayes, C$.5 and Rules</a:t>
                      </a:r>
                      <a:endParaRPr lang="en-US" sz="12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200" b="0" strike="noStrike" spc="-1" dirty="0">
                          <a:solidFill>
                            <a:srgbClr val="000000"/>
                          </a:solidFill>
                          <a:latin typeface="Times New Roman"/>
                        </a:rPr>
                        <a:t>The achieved accuracies are from 50% to 95%,from 20% to 80% and from 10% to 70%for top-1,top-3,and top-5 recommendations, respectively.</a:t>
                      </a:r>
                      <a:endParaRPr lang="en-US" sz="12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pic>
        <p:nvPicPr>
          <p:cNvPr id="94" name="Picture 4" descr="cmrity.jpg"/>
          <p:cNvPicPr/>
          <p:nvPr/>
        </p:nvPicPr>
        <p:blipFill>
          <a:blip r:embed="rId2"/>
          <a:stretch/>
        </p:blipFill>
        <p:spPr>
          <a:xfrm>
            <a:off x="7620120" y="152280"/>
            <a:ext cx="914040" cy="91404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p:nvPr>
        </p:nvSpPr>
        <p:spPr>
          <a:xfrm>
            <a:off x="457560" y="2057400"/>
            <a:ext cx="8229240" cy="4525560"/>
          </a:xfrm>
          <a:prstGeom prst="rect">
            <a:avLst/>
          </a:prstGeom>
          <a:noFill/>
          <a:ln w="0">
            <a:noFill/>
          </a:ln>
        </p:spPr>
        <p:txBody>
          <a:bodyPr lIns="0" tIns="0" rIns="0" bIns="0" anchor="t">
            <a:normAutofit/>
          </a:bodyPr>
          <a:lstStyle/>
          <a:p>
            <a:pPr marL="432000" indent="-324000" algn="just">
              <a:spcBef>
                <a:spcPts val="1417"/>
              </a:spcBef>
              <a:buClr>
                <a:srgbClr val="000000"/>
              </a:buClr>
              <a:buSzPct val="45000"/>
              <a:buFont typeface="Wingdings" charset="2"/>
              <a:buChar char=""/>
            </a:pPr>
            <a:r>
              <a:rPr lang="en-US" sz="1800" b="0" strike="noStrike" spc="-1" dirty="0">
                <a:solidFill>
                  <a:srgbClr val="000000"/>
                </a:solidFill>
                <a:latin typeface="Times New Roman"/>
              </a:rPr>
              <a:t>Software development teams often face challenges in efficiently managing and prioritizing bug reports. Traditional methods of bug tracking can be reactive rather than proactive, leading to delayed responses and unresolved issues. This project aims to develop a Nature-Based Prediction Model utilizing ensemble machine learning techniques to analyze patterns in historical bug reports. </a:t>
            </a:r>
          </a:p>
          <a:p>
            <a:pPr marL="432000" indent="-324000" algn="just">
              <a:spcBef>
                <a:spcPts val="1417"/>
              </a:spcBef>
              <a:buClr>
                <a:srgbClr val="000000"/>
              </a:buClr>
              <a:buSzPct val="45000"/>
              <a:buFont typeface="Wingdings" charset="2"/>
              <a:buChar char=""/>
            </a:pPr>
            <a:r>
              <a:rPr lang="en-US" sz="1800" b="0" strike="noStrike" spc="-1" dirty="0">
                <a:solidFill>
                  <a:srgbClr val="000000"/>
                </a:solidFill>
                <a:latin typeface="Times New Roman"/>
              </a:rPr>
              <a:t>By incorporating natural phenomena and patterns, the model seeks to enhance the accuracy of predicting future bug occurrences and their potential severity. Ultimately, this approach aims to improve software quality and streamline the bug resolution process, thereby reducing downtime and enhancing user satisfaction.</a:t>
            </a:r>
          </a:p>
        </p:txBody>
      </p:sp>
      <p:sp>
        <p:nvSpPr>
          <p:cNvPr id="96" name="PlaceHolder 2"/>
          <p:cNvSpPr>
            <a:spLocks noGrp="1"/>
          </p:cNvSpPr>
          <p:nvPr>
            <p:ph type="title"/>
          </p:nvPr>
        </p:nvSpPr>
        <p:spPr>
          <a:xfrm>
            <a:off x="228960" y="186814"/>
            <a:ext cx="7332046" cy="1445341"/>
          </a:xfrm>
          <a:prstGeom prst="rect">
            <a:avLst/>
          </a:prstGeom>
          <a:noFill/>
          <a:ln w="0">
            <a:noFill/>
          </a:ln>
        </p:spPr>
        <p:txBody>
          <a:bodyPr lIns="0" tIns="0" rIns="0" bIns="0" anchor="ctr">
            <a:noAutofit/>
          </a:bodyPr>
          <a:lstStyle/>
          <a:p>
            <a:pPr indent="0">
              <a:buNone/>
            </a:pPr>
            <a:r>
              <a:rPr lang="en-US" sz="1800" b="1" strike="noStrike" spc="-1" dirty="0">
                <a:solidFill>
                  <a:srgbClr val="000000"/>
                </a:solidFill>
                <a:latin typeface="Calibri"/>
              </a:rPr>
              <a:t>                                          </a:t>
            </a:r>
            <a:r>
              <a:rPr lang="en-US" sz="2100" b="1" strike="noStrike" spc="-1" dirty="0">
                <a:solidFill>
                  <a:srgbClr val="000000"/>
                </a:solidFill>
                <a:latin typeface="Calibri"/>
              </a:rPr>
              <a:t>      </a:t>
            </a:r>
            <a:r>
              <a:rPr lang="en-US" sz="2800" b="1" spc="-1" dirty="0">
                <a:solidFill>
                  <a:srgbClr val="000000"/>
                </a:solidFill>
                <a:latin typeface="Times New Roman"/>
              </a:rPr>
              <a:t>PROBLEM STATEMENT</a:t>
            </a:r>
            <a:endParaRPr lang="en-US" sz="2800" b="1" strike="noStrike" spc="-1" dirty="0">
              <a:solidFill>
                <a:srgbClr val="000000"/>
              </a:solidFill>
              <a:latin typeface="Calibri"/>
            </a:endParaRPr>
          </a:p>
        </p:txBody>
      </p:sp>
      <p:pic>
        <p:nvPicPr>
          <p:cNvPr id="97" name="Picture 1" descr="cmrity.jpg"/>
          <p:cNvPicPr/>
          <p:nvPr/>
        </p:nvPicPr>
        <p:blipFill>
          <a:blip r:embed="rId2"/>
          <a:stretch/>
        </p:blipFill>
        <p:spPr>
          <a:xfrm>
            <a:off x="7772760" y="457560"/>
            <a:ext cx="914040" cy="91404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172365" y="724885"/>
            <a:ext cx="8229240" cy="341435"/>
          </a:xfrm>
          <a:prstGeom prst="rect">
            <a:avLst/>
          </a:prstGeom>
          <a:noFill/>
          <a:ln w="0">
            <a:noFill/>
          </a:ln>
        </p:spPr>
        <p:txBody>
          <a:bodyPr anchor="ctr">
            <a:noAutofit/>
          </a:bodyPr>
          <a:lstStyle/>
          <a:p>
            <a:pPr indent="0" algn="ctr">
              <a:lnSpc>
                <a:spcPct val="100000"/>
              </a:lnSpc>
              <a:buNone/>
            </a:pPr>
            <a:r>
              <a:rPr lang="en-IN" sz="2800" b="1" strike="noStrike" spc="-1" dirty="0">
                <a:solidFill>
                  <a:srgbClr val="000000"/>
                </a:solidFill>
                <a:latin typeface="Times New Roman" panose="02020603050405020304" pitchFamily="18" charset="0"/>
                <a:ea typeface="DejaVu Sans"/>
                <a:cs typeface="Times New Roman" panose="02020603050405020304" pitchFamily="18" charset="0"/>
              </a:rPr>
              <a:t>METHODOLOGY</a:t>
            </a:r>
            <a:br>
              <a:rPr sz="2800" b="1" dirty="0">
                <a:latin typeface="Times New Roman" panose="02020603050405020304" pitchFamily="18" charset="0"/>
                <a:cs typeface="Times New Roman" panose="02020603050405020304" pitchFamily="18" charset="0"/>
              </a:rPr>
            </a:br>
            <a:endParaRPr lang="en-US" sz="28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99" name="PlaceHolder 2"/>
          <p:cNvSpPr>
            <a:spLocks noGrp="1"/>
          </p:cNvSpPr>
          <p:nvPr>
            <p:ph/>
          </p:nvPr>
        </p:nvSpPr>
        <p:spPr>
          <a:xfrm>
            <a:off x="457380" y="1262965"/>
            <a:ext cx="8229240" cy="5255822"/>
          </a:xfrm>
          <a:prstGeom prst="rect">
            <a:avLst/>
          </a:prstGeom>
          <a:noFill/>
          <a:ln w="0">
            <a:noFill/>
          </a:ln>
        </p:spPr>
        <p:txBody>
          <a:bodyPr anchor="t">
            <a:normAutofit fontScale="98000"/>
          </a:bodyPr>
          <a:lstStyle/>
          <a:p>
            <a:pPr marL="0" indent="0">
              <a:buNone/>
            </a:pPr>
            <a:r>
              <a:rPr lang="en-US" sz="1800" b="1" dirty="0">
                <a:latin typeface="Times New Roman" panose="02020603050405020304" pitchFamily="18" charset="0"/>
                <a:cs typeface="Times New Roman" panose="02020603050405020304" pitchFamily="18" charset="0"/>
              </a:rPr>
              <a:t>1. Data Collection:</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Source Identification</a:t>
            </a:r>
            <a:r>
              <a:rPr lang="en-US" sz="1800" dirty="0">
                <a:latin typeface="Times New Roman" panose="02020603050405020304" pitchFamily="18" charset="0"/>
                <a:cs typeface="Times New Roman" panose="02020603050405020304" pitchFamily="18" charset="0"/>
              </a:rPr>
              <a:t>: Identify and gather bug report data from open-source repositories, bug tracking systems, or organizational databases. Examples include bug reports from GitHub, Kaggle.</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Preprocessing</a:t>
            </a:r>
            <a:r>
              <a:rPr lang="en-US" sz="1800" dirty="0">
                <a:latin typeface="Times New Roman" panose="02020603050405020304" pitchFamily="18" charset="0"/>
                <a:cs typeface="Times New Roman" panose="02020603050405020304" pitchFamily="18" charset="0"/>
              </a:rPr>
              <a:t>: Clean the data by removing irrelevant, duplicated, or incomplete bug reports. Standardize the format of the reports to ensure consistency.</a:t>
            </a:r>
          </a:p>
          <a:p>
            <a:pPr marL="0" indent="0">
              <a:buNone/>
            </a:pPr>
            <a:r>
              <a:rPr lang="en-US" sz="1800" b="1" dirty="0">
                <a:latin typeface="Times New Roman" panose="02020603050405020304" pitchFamily="18" charset="0"/>
                <a:cs typeface="Times New Roman" panose="02020603050405020304" pitchFamily="18" charset="0"/>
              </a:rPr>
              <a:t>2. Text Processing</a:t>
            </a:r>
            <a:r>
              <a:rPr lang="en-US" sz="1800" dirty="0">
                <a:latin typeface="Times New Roman" panose="02020603050405020304" pitchFamily="18" charset="0"/>
                <a:cs typeface="Times New Roman" panose="02020603050405020304" pitchFamily="18" charset="0"/>
              </a:rPr>
              <a:t>:</a:t>
            </a:r>
          </a:p>
          <a:p>
            <a:pPr marL="285750" indent="-285750"/>
            <a:r>
              <a:rPr lang="en-US" sz="1800" dirty="0">
                <a:latin typeface="Times New Roman" panose="02020603050405020304" pitchFamily="18" charset="0"/>
                <a:cs typeface="Times New Roman" panose="02020603050405020304" pitchFamily="18" charset="0"/>
              </a:rPr>
              <a:t>Convert textual data to numerical form using methods like Term Frequency-Inverse Document Frequency (TF-IDF) or Word Embeddings (e.g., Word2Vec, BERT).</a:t>
            </a:r>
          </a:p>
          <a:p>
            <a:pPr marL="0" indent="0">
              <a:buNone/>
            </a:pPr>
            <a:r>
              <a:rPr lang="en-US" sz="1800" b="1" dirty="0">
                <a:latin typeface="Times New Roman" panose="02020603050405020304" pitchFamily="18" charset="0"/>
                <a:cs typeface="Times New Roman" panose="02020603050405020304" pitchFamily="18" charset="0"/>
              </a:rPr>
              <a:t>3.Model Selection:</a:t>
            </a:r>
          </a:p>
          <a:p>
            <a:pPr marL="285750" indent="-285750"/>
            <a:r>
              <a:rPr lang="en-US" sz="1800" dirty="0">
                <a:latin typeface="Times New Roman" panose="02020603050405020304" pitchFamily="18" charset="0"/>
                <a:cs typeface="Times New Roman" panose="02020603050405020304" pitchFamily="18" charset="0"/>
              </a:rPr>
              <a:t>Implement a variety of machine learning models such as Decision Trees, Random Forests, Support Vector Machines (SVM), and Ensemble techniques.</a:t>
            </a:r>
          </a:p>
          <a:p>
            <a:pPr marL="0" indent="0">
              <a:buNone/>
            </a:pPr>
            <a:r>
              <a:rPr lang="en-US" sz="1800" b="1" dirty="0">
                <a:latin typeface="Times New Roman" panose="02020603050405020304" pitchFamily="18" charset="0"/>
                <a:cs typeface="Times New Roman" panose="02020603050405020304" pitchFamily="18" charset="0"/>
              </a:rPr>
              <a:t>4. Model Training: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Split the dataset into training, validation, and testing sets.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Train individual base models on the training set.</a:t>
            </a:r>
          </a:p>
          <a:p>
            <a:pPr marL="0" indent="0">
              <a:buNone/>
            </a:pPr>
            <a:endParaRPr lang="en-US"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100" name="Picture 3" descr="cmrity.jpg"/>
          <p:cNvPicPr/>
          <p:nvPr/>
        </p:nvPicPr>
        <p:blipFill>
          <a:blip r:embed="rId2"/>
          <a:stretch/>
        </p:blipFill>
        <p:spPr>
          <a:xfrm>
            <a:off x="7620120" y="152280"/>
            <a:ext cx="914040" cy="9140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0B9714-7105-C366-AF66-20E81A9FD581}"/>
              </a:ext>
            </a:extLst>
          </p:cNvPr>
          <p:cNvSpPr txBox="1"/>
          <p:nvPr/>
        </p:nvSpPr>
        <p:spPr>
          <a:xfrm>
            <a:off x="417871" y="1066320"/>
            <a:ext cx="8308258" cy="1754326"/>
          </a:xfrm>
          <a:prstGeom prst="rect">
            <a:avLst/>
          </a:prstGeom>
          <a:noFill/>
        </p:spPr>
        <p:txBody>
          <a:bodyPr wrap="square" rtlCol="0">
            <a:spAutoFit/>
          </a:bodyPr>
          <a:lstStyle/>
          <a:p>
            <a:pPr marL="0" indent="0">
              <a:buNone/>
            </a:pPr>
            <a:r>
              <a:rPr lang="en-US" b="1" dirty="0">
                <a:latin typeface="Times New Roman" panose="02020603050405020304" pitchFamily="18" charset="0"/>
                <a:cs typeface="Times New Roman" panose="02020603050405020304" pitchFamily="18" charset="0"/>
              </a:rPr>
              <a:t>5. Model Evaluation: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 the model on the validation and test datasets using metrics such as accuracy and F1 score.</a:t>
            </a:r>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6. </a:t>
            </a:r>
            <a:r>
              <a:rPr lang="en-US" b="1" dirty="0">
                <a:latin typeface="Times New Roman" panose="02020603050405020304" pitchFamily="18" charset="0"/>
                <a:cs typeface="Times New Roman" panose="02020603050405020304" pitchFamily="18" charset="0"/>
              </a:rPr>
              <a:t>Model Deployment</a:t>
            </a:r>
            <a:r>
              <a:rPr lang="en-US"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Continuously monitor the model's performance and update it with new bug reports as they come in to maintain its accuracy and relevance.</a:t>
            </a:r>
          </a:p>
        </p:txBody>
      </p:sp>
      <p:pic>
        <p:nvPicPr>
          <p:cNvPr id="6" name="Picture 3" descr="cmrity.jpg">
            <a:extLst>
              <a:ext uri="{FF2B5EF4-FFF2-40B4-BE49-F238E27FC236}">
                <a16:creationId xmlns:a16="http://schemas.microsoft.com/office/drawing/2014/main" id="{0D747D55-A453-BA01-6F00-8839E90EA305}"/>
              </a:ext>
            </a:extLst>
          </p:cNvPr>
          <p:cNvPicPr/>
          <p:nvPr/>
        </p:nvPicPr>
        <p:blipFill>
          <a:blip r:embed="rId2"/>
          <a:stretch/>
        </p:blipFill>
        <p:spPr>
          <a:xfrm>
            <a:off x="7620120" y="152280"/>
            <a:ext cx="914040" cy="914040"/>
          </a:xfrm>
          <a:prstGeom prst="rect">
            <a:avLst/>
          </a:prstGeom>
          <a:ln w="0">
            <a:noFill/>
          </a:ln>
        </p:spPr>
      </p:pic>
      <p:sp>
        <p:nvSpPr>
          <p:cNvPr id="7" name="TextBox 6">
            <a:extLst>
              <a:ext uri="{FF2B5EF4-FFF2-40B4-BE49-F238E27FC236}">
                <a16:creationId xmlns:a16="http://schemas.microsoft.com/office/drawing/2014/main" id="{7BA1BA88-16E4-0DB8-5D8A-97741AC407F3}"/>
              </a:ext>
            </a:extLst>
          </p:cNvPr>
          <p:cNvSpPr txBox="1"/>
          <p:nvPr/>
        </p:nvSpPr>
        <p:spPr>
          <a:xfrm>
            <a:off x="658761" y="1341319"/>
            <a:ext cx="6803923" cy="646331"/>
          </a:xfrm>
          <a:prstGeom prst="rect">
            <a:avLst/>
          </a:prstGeom>
          <a:noFill/>
        </p:spPr>
        <p:txBody>
          <a:bodyPr wrap="square" rtlCol="0">
            <a:spAutoFit/>
          </a:bodyPr>
          <a:lstStyle/>
          <a:p>
            <a:endParaRPr lang="en-US" dirty="0"/>
          </a:p>
          <a:p>
            <a:endParaRPr lang="en-US" dirty="0"/>
          </a:p>
        </p:txBody>
      </p:sp>
    </p:spTree>
    <p:extLst>
      <p:ext uri="{BB962C8B-B14F-4D97-AF65-F5344CB8AC3E}">
        <p14:creationId xmlns:p14="http://schemas.microsoft.com/office/powerpoint/2010/main" val="34619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D117-1C4A-23F6-1223-14563DEB3A8A}"/>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ARCHITECTURE</a:t>
            </a:r>
          </a:p>
        </p:txBody>
      </p:sp>
      <p:sp>
        <p:nvSpPr>
          <p:cNvPr id="3" name="Subtitle 2">
            <a:extLst>
              <a:ext uri="{FF2B5EF4-FFF2-40B4-BE49-F238E27FC236}">
                <a16:creationId xmlns:a16="http://schemas.microsoft.com/office/drawing/2014/main" id="{384AA2DD-36FE-C72F-76C0-5511F0FF0B5E}"/>
              </a:ext>
            </a:extLst>
          </p:cNvPr>
          <p:cNvSpPr>
            <a:spLocks noGrp="1"/>
          </p:cNvSpPr>
          <p:nvPr>
            <p:ph type="subTitle"/>
          </p:nvPr>
        </p:nvSpPr>
        <p:spPr>
          <a:xfrm>
            <a:off x="535858" y="2890684"/>
            <a:ext cx="8229240" cy="2448232"/>
          </a:xfrm>
        </p:spPr>
        <p:txBody>
          <a:bodyPr/>
          <a:lstStyle/>
          <a:p>
            <a:r>
              <a:rPr lang="en-US" dirty="0"/>
              <a:t>.</a:t>
            </a:r>
          </a:p>
        </p:txBody>
      </p:sp>
      <p:pic>
        <p:nvPicPr>
          <p:cNvPr id="4" name="Picture 3" descr="cmrity.jpg">
            <a:extLst>
              <a:ext uri="{FF2B5EF4-FFF2-40B4-BE49-F238E27FC236}">
                <a16:creationId xmlns:a16="http://schemas.microsoft.com/office/drawing/2014/main" id="{298E8356-90E6-ECB1-BFD0-463922A57AD9}"/>
              </a:ext>
            </a:extLst>
          </p:cNvPr>
          <p:cNvPicPr/>
          <p:nvPr/>
        </p:nvPicPr>
        <p:blipFill>
          <a:blip r:embed="rId2"/>
          <a:stretch/>
        </p:blipFill>
        <p:spPr>
          <a:xfrm>
            <a:off x="7620120" y="152280"/>
            <a:ext cx="914040" cy="914040"/>
          </a:xfrm>
          <a:prstGeom prst="rect">
            <a:avLst/>
          </a:prstGeom>
          <a:ln w="0">
            <a:noFill/>
          </a:ln>
        </p:spPr>
      </p:pic>
      <p:pic>
        <p:nvPicPr>
          <p:cNvPr id="7" name="Content Placeholder 5">
            <a:extLst>
              <a:ext uri="{FF2B5EF4-FFF2-40B4-BE49-F238E27FC236}">
                <a16:creationId xmlns:a16="http://schemas.microsoft.com/office/drawing/2014/main" id="{B8A55E19-FE5B-E8F9-E198-E8052ECF7B21}"/>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0014"/>
          <a:stretch/>
        </p:blipFill>
        <p:spPr>
          <a:xfrm>
            <a:off x="0" y="1528916"/>
            <a:ext cx="8991600" cy="5186635"/>
          </a:xfr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4094D78E-732C-1787-B10C-5724148CB01B}"/>
                  </a:ext>
                </a:extLst>
              </p14:cNvPr>
              <p14:cNvContentPartPr/>
              <p14:nvPr/>
            </p14:nvContentPartPr>
            <p14:xfrm>
              <a:off x="5259770" y="3793188"/>
              <a:ext cx="612000" cy="92880"/>
            </p14:xfrm>
          </p:contentPart>
        </mc:Choice>
        <mc:Fallback xmlns="">
          <p:pic>
            <p:nvPicPr>
              <p:cNvPr id="8" name="Ink 7">
                <a:extLst>
                  <a:ext uri="{FF2B5EF4-FFF2-40B4-BE49-F238E27FC236}">
                    <a16:creationId xmlns:a16="http://schemas.microsoft.com/office/drawing/2014/main" id="{4094D78E-732C-1787-B10C-5724148CB01B}"/>
                  </a:ext>
                </a:extLst>
              </p:cNvPr>
              <p:cNvPicPr/>
              <p:nvPr/>
            </p:nvPicPr>
            <p:blipFill>
              <a:blip r:embed="rId5"/>
              <a:stretch>
                <a:fillRect/>
              </a:stretch>
            </p:blipFill>
            <p:spPr>
              <a:xfrm>
                <a:off x="5197130" y="3730188"/>
                <a:ext cx="737640" cy="218520"/>
              </a:xfrm>
              <a:prstGeom prst="rect">
                <a:avLst/>
              </a:prstGeom>
            </p:spPr>
          </p:pic>
        </mc:Fallback>
      </mc:AlternateContent>
      <p:pic>
        <p:nvPicPr>
          <p:cNvPr id="15" name="Picture 14">
            <a:extLst>
              <a:ext uri="{FF2B5EF4-FFF2-40B4-BE49-F238E27FC236}">
                <a16:creationId xmlns:a16="http://schemas.microsoft.com/office/drawing/2014/main" id="{6AB108A2-7728-99D3-D382-52E81548E439}"/>
              </a:ext>
            </a:extLst>
          </p:cNvPr>
          <p:cNvPicPr>
            <a:picLocks noChangeAspect="1"/>
          </p:cNvPicPr>
          <p:nvPr/>
        </p:nvPicPr>
        <p:blipFill>
          <a:blip r:embed="rId6"/>
          <a:srcRect l="1965" r="583"/>
          <a:stretch/>
        </p:blipFill>
        <p:spPr>
          <a:xfrm>
            <a:off x="152400" y="1649575"/>
            <a:ext cx="8696632" cy="4761057"/>
          </a:xfrm>
          <a:prstGeom prst="rect">
            <a:avLst/>
          </a:prstGeom>
        </p:spPr>
      </p:pic>
    </p:spTree>
    <p:extLst>
      <p:ext uri="{BB962C8B-B14F-4D97-AF65-F5344CB8AC3E}">
        <p14:creationId xmlns:p14="http://schemas.microsoft.com/office/powerpoint/2010/main" val="83305936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224</TotalTime>
  <Words>1368</Words>
  <Application>Microsoft Office PowerPoint</Application>
  <PresentationFormat>On-screen Show (4:3)</PresentationFormat>
  <Paragraphs>154</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Aptos Narrow</vt:lpstr>
      <vt:lpstr>Arial</vt:lpstr>
      <vt:lpstr>Calibri</vt:lpstr>
      <vt:lpstr>Symbol</vt:lpstr>
      <vt:lpstr>Times New Roman</vt:lpstr>
      <vt:lpstr>Wingdings</vt:lpstr>
      <vt:lpstr>Office Theme</vt:lpstr>
      <vt:lpstr>Office Theme</vt:lpstr>
      <vt:lpstr>Nature-Based Prediction Model of Bug Reports Based on Ensemble Machine Learning Model</vt:lpstr>
      <vt:lpstr>ABSTRACT</vt:lpstr>
      <vt:lpstr>INTRODUCTION</vt:lpstr>
      <vt:lpstr>LITERATURE SURVEY</vt:lpstr>
      <vt:lpstr>.</vt:lpstr>
      <vt:lpstr>                                                PROBLEM STATEMENT</vt:lpstr>
      <vt:lpstr>METHODOLOGY </vt:lpstr>
      <vt:lpstr>PowerPoint Presentation</vt:lpstr>
      <vt:lpstr>ARCHITECTURE</vt:lpstr>
      <vt:lpstr>RESULT</vt:lpstr>
      <vt:lpstr>.</vt:lpstr>
      <vt:lpstr>CONCLUSION</vt:lpstr>
      <vt:lpstr>FUTURE ENHANCEMENTS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Project</dc:title>
  <dc:subject/>
  <dc:creator>student</dc:creator>
  <dc:description/>
  <cp:lastModifiedBy>Ashwini Kairamkonda</cp:lastModifiedBy>
  <cp:revision>14</cp:revision>
  <dcterms:created xsi:type="dcterms:W3CDTF">2024-09-26T06:08:00Z</dcterms:created>
  <dcterms:modified xsi:type="dcterms:W3CDTF">2025-02-16T16:34:40Z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743B5E490E4F4CDD9A26841D39D74D9F_12</vt:lpwstr>
  </property>
  <property fmtid="{D5CDD505-2E9C-101B-9397-08002B2CF9AE}" pid="3" name="KSOProductBuildVer">
    <vt:lpwstr>1033-12.2.0.17562</vt:lpwstr>
  </property>
  <property fmtid="{D5CDD505-2E9C-101B-9397-08002B2CF9AE}" pid="4" name="PresentationFormat">
    <vt:lpwstr>On-screen Show (4:3)</vt:lpwstr>
  </property>
  <property fmtid="{D5CDD505-2E9C-101B-9397-08002B2CF9AE}" pid="5" name="Slides">
    <vt:i4>6</vt:i4>
  </property>
</Properties>
</file>