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2" r:id="rId3"/>
    <p:sldId id="257" r:id="rId4"/>
    <p:sldId id="258" r:id="rId5"/>
    <p:sldId id="259" r:id="rId6"/>
    <p:sldId id="268" r:id="rId7"/>
    <p:sldId id="261" r:id="rId8"/>
    <p:sldId id="269" r:id="rId9"/>
    <p:sldId id="271" r:id="rId10"/>
    <p:sldId id="270" r:id="rId11"/>
    <p:sldId id="263" r:id="rId12"/>
    <p:sldId id="264"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6AD262E-AE8D-4AF3-B4BC-021EA607885F}" type="datetimeFigureOut">
              <a:rPr lang="en-US" smtClean="0"/>
              <a:pPr/>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299CE-E3FD-4D3E-9765-08F1080A672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AD262E-AE8D-4AF3-B4BC-021EA607885F}" type="datetimeFigureOut">
              <a:rPr lang="en-US" smtClean="0"/>
              <a:pPr/>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299CE-E3FD-4D3E-9765-08F1080A672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AD262E-AE8D-4AF3-B4BC-021EA607885F}" type="datetimeFigureOut">
              <a:rPr lang="en-US" smtClean="0"/>
              <a:pPr/>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299CE-E3FD-4D3E-9765-08F1080A672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AD262E-AE8D-4AF3-B4BC-021EA607885F}" type="datetimeFigureOut">
              <a:rPr lang="en-US" smtClean="0"/>
              <a:pPr/>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299CE-E3FD-4D3E-9765-08F1080A672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AD262E-AE8D-4AF3-B4BC-021EA607885F}" type="datetimeFigureOut">
              <a:rPr lang="en-US" smtClean="0"/>
              <a:pPr/>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299CE-E3FD-4D3E-9765-08F1080A672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6AD262E-AE8D-4AF3-B4BC-021EA607885F}" type="datetimeFigureOut">
              <a:rPr lang="en-US" smtClean="0"/>
              <a:pPr/>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3299CE-E3FD-4D3E-9765-08F1080A672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6AD262E-AE8D-4AF3-B4BC-021EA607885F}" type="datetimeFigureOut">
              <a:rPr lang="en-US" smtClean="0"/>
              <a:pPr/>
              <a:t>12/18/2024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3299CE-E3FD-4D3E-9765-08F1080A672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AD262E-AE8D-4AF3-B4BC-021EA607885F}" type="datetimeFigureOut">
              <a:rPr lang="en-US" smtClean="0"/>
              <a:pPr/>
              <a:t>12/18/2024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3299CE-E3FD-4D3E-9765-08F1080A672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AD262E-AE8D-4AF3-B4BC-021EA607885F}" type="datetimeFigureOut">
              <a:rPr lang="en-US" smtClean="0"/>
              <a:pPr/>
              <a:t>12/18/2024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3299CE-E3FD-4D3E-9765-08F1080A672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AD262E-AE8D-4AF3-B4BC-021EA607885F}" type="datetimeFigureOut">
              <a:rPr lang="en-US" smtClean="0"/>
              <a:pPr/>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3299CE-E3FD-4D3E-9765-08F1080A672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AD262E-AE8D-4AF3-B4BC-021EA607885F}" type="datetimeFigureOut">
              <a:rPr lang="en-US" smtClean="0"/>
              <a:pPr/>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3299CE-E3FD-4D3E-9765-08F1080A672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AD262E-AE8D-4AF3-B4BC-021EA607885F}" type="datetimeFigureOut">
              <a:rPr lang="en-US" smtClean="0"/>
              <a:pPr/>
              <a:t>12/18/2024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3299CE-E3FD-4D3E-9765-08F1080A672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0"/>
            <a:ext cx="7772400" cy="1066800"/>
          </a:xfrm>
        </p:spPr>
        <p:txBody>
          <a:bodyPr>
            <a:normAutofit/>
          </a:bodyPr>
          <a:lstStyle/>
          <a:p>
            <a:r>
              <a:rPr lang="en-US" sz="2800" dirty="0">
                <a:latin typeface="Times New Roman" panose="02020603050405020304" pitchFamily="18" charset="0"/>
                <a:cs typeface="Times New Roman" panose="02020603050405020304" pitchFamily="18" charset="0"/>
              </a:rPr>
              <a:t>Machine Learning based Analysis of Cryptocurrency Market Financial Risk Management</a:t>
            </a:r>
          </a:p>
        </p:txBody>
      </p:sp>
      <p:sp>
        <p:nvSpPr>
          <p:cNvPr id="3" name="Subtitle 2"/>
          <p:cNvSpPr>
            <a:spLocks noGrp="1"/>
          </p:cNvSpPr>
          <p:nvPr>
            <p:ph type="subTitle" idx="1"/>
          </p:nvPr>
        </p:nvSpPr>
        <p:spPr>
          <a:xfrm>
            <a:off x="609600" y="3886200"/>
            <a:ext cx="4419600" cy="1752600"/>
          </a:xfrm>
        </p:spPr>
        <p:txBody>
          <a:bodyPr>
            <a:normAutofit fontScale="62500" lnSpcReduction="20000"/>
          </a:bodyPr>
          <a:lstStyle/>
          <a:p>
            <a:pPr algn="l"/>
            <a:r>
              <a:rPr lang="en-US" dirty="0">
                <a:solidFill>
                  <a:schemeClr val="tx1"/>
                </a:solidFill>
                <a:latin typeface="Times New Roman" panose="02020603050405020304" pitchFamily="18" charset="0"/>
                <a:cs typeface="Times New Roman" panose="02020603050405020304" pitchFamily="18" charset="0"/>
              </a:rPr>
              <a:t>Team 3:  1.B. Sai Charan (21R01A6678)</a:t>
            </a:r>
          </a:p>
          <a:p>
            <a:pPr algn="l"/>
            <a:r>
              <a:rPr lang="en-US" dirty="0">
                <a:solidFill>
                  <a:schemeClr val="tx1"/>
                </a:solidFill>
                <a:latin typeface="Times New Roman" panose="02020603050405020304" pitchFamily="18" charset="0"/>
                <a:cs typeface="Times New Roman" panose="02020603050405020304" pitchFamily="18" charset="0"/>
              </a:rPr>
              <a:t>               2.K. Ashwini     (21R01A6689)</a:t>
            </a:r>
          </a:p>
          <a:p>
            <a:pPr algn="l"/>
            <a:r>
              <a:rPr lang="en-US" dirty="0">
                <a:solidFill>
                  <a:schemeClr val="tx1"/>
                </a:solidFill>
                <a:latin typeface="Times New Roman" panose="02020603050405020304" pitchFamily="18" charset="0"/>
                <a:cs typeface="Times New Roman" panose="02020603050405020304" pitchFamily="18" charset="0"/>
              </a:rPr>
              <a:t>               3.KB. Aakash    (21R01A6690)</a:t>
            </a:r>
          </a:p>
          <a:p>
            <a:pPr algn="l"/>
            <a:r>
              <a:rPr lang="en-US" dirty="0">
                <a:solidFill>
                  <a:schemeClr val="tx1"/>
                </a:solidFill>
              </a:rPr>
              <a:t>      </a:t>
            </a:r>
          </a:p>
        </p:txBody>
      </p:sp>
      <p:sp>
        <p:nvSpPr>
          <p:cNvPr id="4" name="Subtitle 2"/>
          <p:cNvSpPr txBox="1"/>
          <p:nvPr/>
        </p:nvSpPr>
        <p:spPr>
          <a:xfrm>
            <a:off x="5181600" y="3810000"/>
            <a:ext cx="3581400" cy="17526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Guide: Dr. L. </a:t>
            </a:r>
            <a:r>
              <a:rPr kumimoji="0" lang="en-US"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Arokia</a:t>
            </a:r>
            <a:r>
              <a:rPr kumimoji="0" lang="en-US"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Jesu Prabhu</a:t>
            </a:r>
            <a:endParaRPr kumimoji="0" lang="en-US"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baseline="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Assoc Prof</a:t>
            </a:r>
            <a:r>
              <a:rPr lang="en-US" baseline="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CSE (AI&amp;ML)</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CMRIT,</a:t>
            </a:r>
            <a:r>
              <a:rPr kumimoji="0" lang="en-US"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 Hyderabad.</a:t>
            </a:r>
            <a:r>
              <a:rPr kumimoji="0" lang="en-US"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p>
        </p:txBody>
      </p:sp>
      <p:pic>
        <p:nvPicPr>
          <p:cNvPr id="6" name="Picture 5" descr="cropped-CMR-IT-logo-1.jpg"/>
          <p:cNvPicPr>
            <a:picLocks noChangeAspect="1"/>
          </p:cNvPicPr>
          <p:nvPr/>
        </p:nvPicPr>
        <p:blipFill>
          <a:blip r:embed="rId2"/>
          <a:stretch>
            <a:fillRect/>
          </a:stretch>
        </p:blipFill>
        <p:spPr>
          <a:xfrm>
            <a:off x="1143000" y="381000"/>
            <a:ext cx="6832600" cy="112214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CCD68-A869-9D57-6C22-17C37476452D}"/>
              </a:ext>
            </a:extLst>
          </p:cNvPr>
          <p:cNvSpPr>
            <a:spLocks noGrp="1"/>
          </p:cNvSpPr>
          <p:nvPr>
            <p:ph type="title"/>
          </p:nvPr>
        </p:nvSpPr>
        <p:spPr/>
        <p:txBody>
          <a:bodyPr>
            <a:normAutofit/>
          </a:bodyPr>
          <a:lstStyle/>
          <a:p>
            <a:r>
              <a:rPr lang="en-US" sz="800"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FE7EEB34-60CD-2041-670A-6324E970CD90}"/>
              </a:ext>
            </a:extLst>
          </p:cNvPr>
          <p:cNvSpPr>
            <a:spLocks noGrp="1"/>
          </p:cNvSpPr>
          <p:nvPr>
            <p:ph idx="1"/>
          </p:nvPr>
        </p:nvSpPr>
        <p:spPr>
          <a:xfrm>
            <a:off x="457200" y="990600"/>
            <a:ext cx="8229600" cy="5135563"/>
          </a:xfrm>
        </p:spPr>
        <p:txBody>
          <a:bodyPr>
            <a:normAutofit/>
          </a:bodyPr>
          <a:lstStyle/>
          <a:p>
            <a:r>
              <a:rPr lang="en-US" sz="2400" dirty="0">
                <a:latin typeface="Times New Roman" panose="02020603050405020304" pitchFamily="18" charset="0"/>
                <a:cs typeface="Times New Roman" panose="02020603050405020304" pitchFamily="18" charset="0"/>
              </a:rPr>
              <a:t>The model able to predict the cryptocurrency risk management by the following data.</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3" descr="cmrity.jpg">
            <a:extLst>
              <a:ext uri="{FF2B5EF4-FFF2-40B4-BE49-F238E27FC236}">
                <a16:creationId xmlns:a16="http://schemas.microsoft.com/office/drawing/2014/main" id="{3497DAF2-7A36-B325-79BD-1E0E197B8E99}"/>
              </a:ext>
            </a:extLst>
          </p:cNvPr>
          <p:cNvPicPr>
            <a:picLocks noChangeAspect="1"/>
          </p:cNvPicPr>
          <p:nvPr/>
        </p:nvPicPr>
        <p:blipFill>
          <a:blip r:embed="rId2"/>
          <a:stretch>
            <a:fillRect/>
          </a:stretch>
        </p:blipFill>
        <p:spPr>
          <a:xfrm>
            <a:off x="7924800" y="236056"/>
            <a:ext cx="914400" cy="914400"/>
          </a:xfrm>
          <a:prstGeom prst="rect">
            <a:avLst/>
          </a:prstGeom>
        </p:spPr>
      </p:pic>
      <p:pic>
        <p:nvPicPr>
          <p:cNvPr id="6" name="Picture 5">
            <a:extLst>
              <a:ext uri="{FF2B5EF4-FFF2-40B4-BE49-F238E27FC236}">
                <a16:creationId xmlns:a16="http://schemas.microsoft.com/office/drawing/2014/main" id="{FD06789A-071E-7DCC-EDAE-B359A0B8CB88}"/>
              </a:ext>
            </a:extLst>
          </p:cNvPr>
          <p:cNvPicPr>
            <a:picLocks noChangeAspect="1"/>
          </p:cNvPicPr>
          <p:nvPr/>
        </p:nvPicPr>
        <p:blipFill>
          <a:blip r:embed="rId3">
            <a:extLst>
              <a:ext uri="{28A0092B-C50C-407E-A947-70E740481C1C}">
                <a14:useLocalDpi xmlns:a14="http://schemas.microsoft.com/office/drawing/2010/main" val="0"/>
              </a:ext>
            </a:extLst>
          </a:blip>
          <a:srcRect l="6666" t="24814" r="7500" b="5555"/>
          <a:stretch/>
        </p:blipFill>
        <p:spPr>
          <a:xfrm>
            <a:off x="304800" y="1981200"/>
            <a:ext cx="8534400" cy="4495799"/>
          </a:xfrm>
          <a:prstGeom prst="rect">
            <a:avLst/>
          </a:prstGeom>
        </p:spPr>
      </p:pic>
    </p:spTree>
    <p:extLst>
      <p:ext uri="{BB962C8B-B14F-4D97-AF65-F5344CB8AC3E}">
        <p14:creationId xmlns:p14="http://schemas.microsoft.com/office/powerpoint/2010/main" val="2521818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Autofit/>
          </a:bodyPr>
          <a:lstStyle/>
          <a:p>
            <a:pPr algn="just"/>
            <a:r>
              <a:rPr lang="en-US" sz="2000" dirty="0">
                <a:latin typeface="Times New Roman" panose="02020603050405020304" pitchFamily="18" charset="0"/>
                <a:ea typeface="Times New Roman" panose="02020603050405020304" pitchFamily="18" charset="0"/>
                <a:cs typeface="Times New Roman" panose="02020603050405020304" pitchFamily="18" charset="0"/>
              </a:rPr>
              <a:t>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he risk management of crypto currency network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analysed</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using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Naive bayes, Support vector machine, Logistic regression and Decision tree classification model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technique and asset allocation method named as Hierarchical Risk Parity (HRP) that applied in crypto currencies portfolio. </a:t>
            </a:r>
          </a:p>
          <a:p>
            <a:pPr algn="just"/>
            <a:r>
              <a:rPr lang="en-US" sz="2000" dirty="0">
                <a:latin typeface="Times New Roman" panose="02020603050405020304" pitchFamily="18" charset="0"/>
                <a:ea typeface="Times New Roman" panose="02020603050405020304" pitchFamily="18" charset="0"/>
                <a:cs typeface="Times New Roman" panose="02020603050405020304" pitchFamily="18" charset="0"/>
              </a:rPr>
              <a:t>Naive bayes and Support vector machine</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gives a high performance evaluation results as compare to other machine learning techniques have been used in this area. </a:t>
            </a:r>
          </a:p>
          <a:p>
            <a:pPr algn="just"/>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main reason of applying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Naive bayes and Support vector machine</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in this process because of their different strengths in handling financial data, which can be noisy, unpredictable, and nonlinear. It gives the opportunity to system structure to get the high accuracy in term of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providing the quality datasets.</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4" name="Picture 3" descr="cmrity.jpg"/>
          <p:cNvPicPr>
            <a:picLocks noChangeAspect="1"/>
          </p:cNvPicPr>
          <p:nvPr/>
        </p:nvPicPr>
        <p:blipFill>
          <a:blip r:embed="rId2"/>
          <a:stretch>
            <a:fillRect/>
          </a:stretch>
        </p:blipFill>
        <p:spPr>
          <a:xfrm>
            <a:off x="7620000" y="152400"/>
            <a:ext cx="914400" cy="914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FUTURE ENHANCEMENT</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Incorporating More Advanced Machine Learning Models</a:t>
            </a:r>
          </a:p>
          <a:p>
            <a:r>
              <a:rPr lang="en-US" sz="2400" dirty="0">
                <a:latin typeface="Times New Roman" panose="02020603050405020304" pitchFamily="18" charset="0"/>
                <a:cs typeface="Times New Roman" panose="02020603050405020304" pitchFamily="18" charset="0"/>
              </a:rPr>
              <a:t>Expanding the Risk Metrics</a:t>
            </a:r>
          </a:p>
          <a:p>
            <a:r>
              <a:rPr lang="en-US" sz="2400" dirty="0">
                <a:latin typeface="Times New Roman" panose="02020603050405020304" pitchFamily="18" charset="0"/>
                <a:cs typeface="Times New Roman" panose="02020603050405020304" pitchFamily="18" charset="0"/>
              </a:rPr>
              <a:t>Real-Time Data Processing and Prediction</a:t>
            </a:r>
          </a:p>
          <a:p>
            <a:r>
              <a:rPr lang="en-US" sz="2400" dirty="0">
                <a:latin typeface="Times New Roman" panose="02020603050405020304" pitchFamily="18" charset="0"/>
                <a:cs typeface="Times New Roman" panose="02020603050405020304" pitchFamily="18" charset="0"/>
              </a:rPr>
              <a:t>Enhanced Security Features</a:t>
            </a:r>
          </a:p>
          <a:p>
            <a:endParaRPr lang="en-US" sz="2400" dirty="0"/>
          </a:p>
        </p:txBody>
      </p:sp>
      <p:pic>
        <p:nvPicPr>
          <p:cNvPr id="4" name="Picture 3" descr="cmrity.jpg"/>
          <p:cNvPicPr>
            <a:picLocks noChangeAspect="1"/>
          </p:cNvPicPr>
          <p:nvPr/>
        </p:nvPicPr>
        <p:blipFill>
          <a:blip r:embed="rId2"/>
          <a:stretch>
            <a:fillRect/>
          </a:stretch>
        </p:blipFill>
        <p:spPr>
          <a:xfrm>
            <a:off x="7620000" y="152400"/>
            <a:ext cx="914400" cy="914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67000"/>
            <a:ext cx="8229600" cy="1143000"/>
          </a:xfrm>
        </p:spPr>
        <p:txBody>
          <a:bodyPr/>
          <a:lstStyle/>
          <a:p>
            <a:r>
              <a:rPr lang="en-US" dirty="0">
                <a:latin typeface="Times New Roman" panose="02020603050405020304" pitchFamily="18" charset="0"/>
                <a:cs typeface="Times New Roman" panose="02020603050405020304" pitchFamily="18" charset="0"/>
              </a:rPr>
              <a:t>THANK YOU</a:t>
            </a:r>
          </a:p>
        </p:txBody>
      </p:sp>
      <p:pic>
        <p:nvPicPr>
          <p:cNvPr id="3" name="Picture 2" descr="cmrity.jpg"/>
          <p:cNvPicPr>
            <a:picLocks noChangeAspect="1"/>
          </p:cNvPicPr>
          <p:nvPr/>
        </p:nvPicPr>
        <p:blipFill>
          <a:blip r:embed="rId2"/>
          <a:stretch>
            <a:fillRect/>
          </a:stretch>
        </p:blipFill>
        <p:spPr>
          <a:xfrm>
            <a:off x="7620000" y="152400"/>
            <a:ext cx="914400" cy="914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INTRODUCTION</a:t>
            </a:r>
            <a:endParaRPr lang="en-US" sz="2800" b="1" dirty="0"/>
          </a:p>
        </p:txBody>
      </p:sp>
      <p:sp>
        <p:nvSpPr>
          <p:cNvPr id="3" name="Content Placeholder 2"/>
          <p:cNvSpPr>
            <a:spLocks noGrp="1"/>
          </p:cNvSpPr>
          <p:nvPr>
            <p:ph idx="1"/>
          </p:nvPr>
        </p:nvSpPr>
        <p:spPr/>
        <p:txBody>
          <a:bodyPr>
            <a:noAutofit/>
          </a:bodyPr>
          <a:lstStyle/>
          <a:p>
            <a:pPr algn="just"/>
            <a:r>
              <a:rPr lang="en-US" sz="2000" dirty="0">
                <a:latin typeface="Times New Roman" panose="02020603050405020304" pitchFamily="18" charset="0"/>
                <a:cs typeface="Times New Roman" panose="02020603050405020304" pitchFamily="18" charset="0"/>
              </a:rPr>
              <a:t>The analysis of cryptocurrency market financial risk management has gained significant attention due to the rapid growth and volatility of digital assets like Bitcoin, Ethereum, and thousands of other cryptocurrencies. </a:t>
            </a:r>
          </a:p>
          <a:p>
            <a:pPr algn="just"/>
            <a:r>
              <a:rPr lang="en-US" sz="2000" dirty="0">
                <a:latin typeface="Times New Roman" panose="02020603050405020304" pitchFamily="18" charset="0"/>
                <a:cs typeface="Times New Roman" panose="02020603050405020304" pitchFamily="18" charset="0"/>
              </a:rPr>
              <a:t>Unlike traditional financial markets, cryptocurrencies operate in a decentralized, unregulated environment, presenting unique challenges and risks for investors, institutions, and regulators. </a:t>
            </a:r>
          </a:p>
          <a:p>
            <a:pPr algn="just"/>
            <a:r>
              <a:rPr lang="en-US" sz="2000" dirty="0">
                <a:latin typeface="Times New Roman" panose="02020603050405020304" pitchFamily="18" charset="0"/>
                <a:cs typeface="Times New Roman" panose="02020603050405020304" pitchFamily="18" charset="0"/>
              </a:rPr>
              <a:t>Financial risk management in cryptocurrency markets aims to identify, assess, and mitigate these risks to ensure market stability and protect investments. </a:t>
            </a:r>
          </a:p>
          <a:p>
            <a:pPr algn="just"/>
            <a:r>
              <a:rPr lang="en-US" sz="2000" dirty="0">
                <a:latin typeface="Times New Roman" panose="02020603050405020304" pitchFamily="18" charset="0"/>
                <a:cs typeface="Times New Roman" panose="02020603050405020304" pitchFamily="18" charset="0"/>
              </a:rPr>
              <a:t>Given the complexity and dynamism of the cryptocurrency ecosystem, traditional risk management tools are often inadequate. </a:t>
            </a:r>
          </a:p>
          <a:p>
            <a:pPr algn="just"/>
            <a:r>
              <a:rPr lang="en-US" sz="2000" dirty="0">
                <a:latin typeface="Times New Roman" panose="02020603050405020304" pitchFamily="18" charset="0"/>
                <a:cs typeface="Times New Roman" panose="02020603050405020304" pitchFamily="18" charset="0"/>
              </a:rPr>
              <a:t>Therefore, advanced technologies like machine learning (ML) and artificial intelligence (AI) have been increasingly applied to enhance risk assessment, portfolio optimization, and fraud detection in the crypto space.</a:t>
            </a:r>
          </a:p>
          <a:p>
            <a:pPr marL="0" indent="0">
              <a:buNone/>
            </a:pPr>
            <a:endParaRPr lang="en-US" sz="2000" dirty="0"/>
          </a:p>
        </p:txBody>
      </p:sp>
      <p:pic>
        <p:nvPicPr>
          <p:cNvPr id="4" name="Picture 3" descr="cmrity.jpg">
            <a:extLst>
              <a:ext uri="{FF2B5EF4-FFF2-40B4-BE49-F238E27FC236}">
                <a16:creationId xmlns:a16="http://schemas.microsoft.com/office/drawing/2014/main" id="{A68C8DFB-04FB-2F38-01D6-8E6B6058DA4D}"/>
              </a:ext>
            </a:extLst>
          </p:cNvPr>
          <p:cNvPicPr>
            <a:picLocks noChangeAspect="1"/>
          </p:cNvPicPr>
          <p:nvPr/>
        </p:nvPicPr>
        <p:blipFill>
          <a:blip r:embed="rId2"/>
          <a:stretch>
            <a:fillRect/>
          </a:stretch>
        </p:blipFill>
        <p:spPr>
          <a:xfrm>
            <a:off x="7620000" y="152400"/>
            <a:ext cx="914400" cy="914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a:bodyPr>
          <a:lstStyle/>
          <a:p>
            <a:r>
              <a:rPr lang="en-US" sz="2800" b="1"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It refers to the use of advanced machine learning (ML) algorithms and techniques to identify, assess, and mitigate the risks associated with cryptocurrency markets. </a:t>
            </a:r>
          </a:p>
          <a:p>
            <a:pPr algn="just"/>
            <a:r>
              <a:rPr lang="en-US" sz="2000" dirty="0">
                <a:latin typeface="Times New Roman" panose="02020603050405020304" pitchFamily="18" charset="0"/>
                <a:cs typeface="Times New Roman" panose="02020603050405020304" pitchFamily="18" charset="0"/>
              </a:rPr>
              <a:t>Given the volatile, decentralized, and often unpredictable nature of cryptocurrencies, traditional risk management tools are insufficient. </a:t>
            </a:r>
          </a:p>
          <a:p>
            <a:pPr algn="just"/>
            <a:r>
              <a:rPr lang="en-US" sz="2000" dirty="0">
                <a:latin typeface="Times New Roman" panose="02020603050405020304" pitchFamily="18" charset="0"/>
                <a:cs typeface="Times New Roman" panose="02020603050405020304" pitchFamily="18" charset="0"/>
              </a:rPr>
              <a:t>A sophisticated method that organizes cryptocurrency portfolios by the usage of Hierarchical Risk Parity(HRP), Reinforcement Learning based systems. </a:t>
            </a:r>
          </a:p>
          <a:p>
            <a:pPr algn="just"/>
            <a:r>
              <a:rPr lang="en-US" sz="2000" dirty="0">
                <a:latin typeface="Times New Roman" panose="02020603050405020304" pitchFamily="18" charset="0"/>
                <a:cs typeface="Times New Roman" panose="02020603050405020304" pitchFamily="18" charset="0"/>
              </a:rPr>
              <a:t>The model faced several difficulties with generalized data availability and quality, security and anonymity concerns, and scalability issues. </a:t>
            </a:r>
          </a:p>
          <a:p>
            <a:pPr algn="just"/>
            <a:r>
              <a:rPr lang="en-US" sz="2000" dirty="0">
                <a:latin typeface="Times New Roman" panose="02020603050405020304" pitchFamily="18" charset="0"/>
                <a:cs typeface="Times New Roman" panose="02020603050405020304" pitchFamily="18" charset="0"/>
              </a:rPr>
              <a:t>To improve these work on risk management we approach a robust model with Hierarchical Risk Parity that gives the better output in term of returning the adjusted risk tail to get the better risk management result. </a:t>
            </a:r>
          </a:p>
          <a:p>
            <a:endParaRPr lang="en-US" sz="2000" dirty="0">
              <a:latin typeface="Times New Roman" panose="02020603050405020304" pitchFamily="18" charset="0"/>
              <a:cs typeface="Times New Roman" panose="02020603050405020304" pitchFamily="18" charset="0"/>
            </a:endParaRPr>
          </a:p>
        </p:txBody>
      </p:sp>
      <p:pic>
        <p:nvPicPr>
          <p:cNvPr id="4" name="Picture 3" descr="cmrity.jpg"/>
          <p:cNvPicPr>
            <a:picLocks noChangeAspect="1"/>
          </p:cNvPicPr>
          <p:nvPr/>
        </p:nvPicPr>
        <p:blipFill>
          <a:blip r:embed="rId2"/>
          <a:stretch>
            <a:fillRect/>
          </a:stretch>
        </p:blipFill>
        <p:spPr>
          <a:xfrm>
            <a:off x="7620000" y="152400"/>
            <a:ext cx="914400" cy="914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8229600" cy="106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2800" b="1" strike="noStrike" spc="-1" dirty="0">
                <a:solidFill>
                  <a:srgbClr val="000000"/>
                </a:solidFill>
                <a:latin typeface="Times New Roman" panose="02020603050405020304" pitchFamily="18" charset="0"/>
                <a:ea typeface="DejaVu Sans"/>
                <a:cs typeface="Times New Roman" panose="02020603050405020304" pitchFamily="18" charset="0"/>
              </a:rPr>
              <a:t>LITERATURE SURVEY</a:t>
            </a:r>
            <a:endParaRPr lang="en-IN" sz="2800" b="1" strike="noStrike" spc="-1" dirty="0">
              <a:latin typeface="Times New Roman" panose="02020603050405020304" pitchFamily="18" charset="0"/>
              <a:cs typeface="Times New Roman" panose="02020603050405020304" pitchFamily="18"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446737530"/>
              </p:ext>
            </p:extLst>
          </p:nvPr>
        </p:nvGraphicFramePr>
        <p:xfrm>
          <a:off x="457200" y="1828800"/>
          <a:ext cx="8229600" cy="448056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1149341">
                  <a:extLst>
                    <a:ext uri="{9D8B030D-6E8A-4147-A177-3AD203B41FA5}">
                      <a16:colId xmlns:a16="http://schemas.microsoft.com/office/drawing/2014/main" val="20002"/>
                    </a:ext>
                  </a:extLst>
                </a:gridCol>
                <a:gridCol w="852995">
                  <a:extLst>
                    <a:ext uri="{9D8B030D-6E8A-4147-A177-3AD203B41FA5}">
                      <a16:colId xmlns:a16="http://schemas.microsoft.com/office/drawing/2014/main" val="20003"/>
                    </a:ext>
                  </a:extLst>
                </a:gridCol>
                <a:gridCol w="1742032">
                  <a:extLst>
                    <a:ext uri="{9D8B030D-6E8A-4147-A177-3AD203B41FA5}">
                      <a16:colId xmlns:a16="http://schemas.microsoft.com/office/drawing/2014/main" val="20004"/>
                    </a:ext>
                  </a:extLst>
                </a:gridCol>
                <a:gridCol w="1742032">
                  <a:extLst>
                    <a:ext uri="{9D8B030D-6E8A-4147-A177-3AD203B41FA5}">
                      <a16:colId xmlns:a16="http://schemas.microsoft.com/office/drawing/2014/main" val="20005"/>
                    </a:ext>
                  </a:extLst>
                </a:gridCol>
              </a:tblGrid>
              <a:tr h="370840">
                <a:tc>
                  <a:txBody>
                    <a:bodyPr/>
                    <a:lstStyle/>
                    <a:p>
                      <a:pPr algn="l"/>
                      <a:r>
                        <a:rPr lang="en-US" sz="1200" b="1" dirty="0">
                          <a:latin typeface="Times New Roman" panose="02020603050405020304" pitchFamily="18" charset="0"/>
                          <a:cs typeface="Times New Roman" panose="02020603050405020304" pitchFamily="18" charset="0"/>
                        </a:rPr>
                        <a:t>S.NO</a:t>
                      </a:r>
                    </a:p>
                  </a:txBody>
                  <a:tcPr/>
                </a:tc>
                <a:tc>
                  <a:txBody>
                    <a:bodyPr/>
                    <a:lstStyle/>
                    <a:p>
                      <a:pPr algn="ctr"/>
                      <a:r>
                        <a:rPr lang="en-US" sz="1200" b="1" dirty="0">
                          <a:latin typeface="Times New Roman" panose="02020603050405020304" pitchFamily="18" charset="0"/>
                          <a:cs typeface="Times New Roman" panose="02020603050405020304" pitchFamily="18" charset="0"/>
                        </a:rPr>
                        <a:t>Title of the Paper</a:t>
                      </a:r>
                    </a:p>
                  </a:txBody>
                  <a:tcPr/>
                </a:tc>
                <a:tc>
                  <a:txBody>
                    <a:bodyPr/>
                    <a:lstStyle/>
                    <a:p>
                      <a:pPr algn="ctr"/>
                      <a:r>
                        <a:rPr lang="en-US" sz="1200" b="1" dirty="0">
                          <a:latin typeface="Times New Roman" panose="02020603050405020304" pitchFamily="18" charset="0"/>
                          <a:cs typeface="Times New Roman" panose="02020603050405020304" pitchFamily="18" charset="0"/>
                        </a:rPr>
                        <a:t>Publication and Year</a:t>
                      </a:r>
                    </a:p>
                  </a:txBody>
                  <a:tcPr/>
                </a:tc>
                <a:tc>
                  <a:txBody>
                    <a:bodyPr/>
                    <a:lstStyle/>
                    <a:p>
                      <a:pPr algn="ctr"/>
                      <a:r>
                        <a:rPr lang="en-US" sz="1200" b="1" dirty="0">
                          <a:latin typeface="Times New Roman" panose="02020603050405020304" pitchFamily="18" charset="0"/>
                          <a:cs typeface="Times New Roman" panose="02020603050405020304" pitchFamily="18" charset="0"/>
                        </a:rPr>
                        <a:t>Author</a:t>
                      </a:r>
                    </a:p>
                  </a:txBody>
                  <a:tcPr/>
                </a:tc>
                <a:tc>
                  <a:txBody>
                    <a:bodyPr/>
                    <a:lstStyle/>
                    <a:p>
                      <a:pPr algn="ctr"/>
                      <a:r>
                        <a:rPr lang="en-US" sz="1200" b="1" dirty="0">
                          <a:latin typeface="Times New Roman" panose="02020603050405020304" pitchFamily="18" charset="0"/>
                          <a:cs typeface="Times New Roman" panose="02020603050405020304" pitchFamily="18" charset="0"/>
                        </a:rPr>
                        <a:t>Methodology </a:t>
                      </a:r>
                    </a:p>
                    <a:p>
                      <a:pPr algn="ctr"/>
                      <a:r>
                        <a:rPr lang="en-US" sz="1200" b="1" dirty="0">
                          <a:latin typeface="Times New Roman" panose="02020603050405020304" pitchFamily="18" charset="0"/>
                          <a:cs typeface="Times New Roman" panose="02020603050405020304" pitchFamily="18" charset="0"/>
                        </a:rPr>
                        <a:t>or </a:t>
                      </a:r>
                    </a:p>
                    <a:p>
                      <a:pPr algn="ctr"/>
                      <a:r>
                        <a:rPr lang="en-US" sz="1200" b="1" dirty="0">
                          <a:latin typeface="Times New Roman" panose="02020603050405020304" pitchFamily="18" charset="0"/>
                          <a:cs typeface="Times New Roman" panose="02020603050405020304" pitchFamily="18" charset="0"/>
                        </a:rPr>
                        <a:t>Algorithm</a:t>
                      </a:r>
                    </a:p>
                  </a:txBody>
                  <a:tcPr/>
                </a:tc>
                <a:tc>
                  <a:txBody>
                    <a:bodyPr/>
                    <a:lstStyle/>
                    <a:p>
                      <a:pPr algn="ctr"/>
                      <a:r>
                        <a:rPr lang="en-US" sz="1200" b="1" dirty="0">
                          <a:latin typeface="Times New Roman" panose="02020603050405020304" pitchFamily="18" charset="0"/>
                          <a:cs typeface="Times New Roman" panose="02020603050405020304" pitchFamily="18" charset="0"/>
                        </a:rPr>
                        <a:t>Inference</a:t>
                      </a:r>
                    </a:p>
                  </a:txBody>
                  <a:tcPr/>
                </a:tc>
                <a:extLst>
                  <a:ext uri="{0D108BD9-81ED-4DB2-BD59-A6C34878D82A}">
                    <a16:rowId xmlns:a16="http://schemas.microsoft.com/office/drawing/2014/main" val="10000"/>
                  </a:ext>
                </a:extLst>
              </a:tr>
              <a:tr h="370840">
                <a:tc>
                  <a:txBody>
                    <a:bodyPr/>
                    <a:lstStyle/>
                    <a:p>
                      <a:r>
                        <a:rPr lang="en-US" sz="1200" dirty="0">
                          <a:latin typeface="Times New Roman" panose="02020603050405020304" pitchFamily="18" charset="0"/>
                          <a:cs typeface="Times New Roman" panose="02020603050405020304" pitchFamily="18" charset="0"/>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Effects of Cryptocurrency in Tail Risk Network during COVID-19</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International Research training group</a:t>
                      </a:r>
                    </a:p>
                    <a:p>
                      <a:r>
                        <a:rPr lang="en-US" sz="1200" dirty="0">
                          <a:latin typeface="Times New Roman" panose="02020603050405020304" pitchFamily="18" charset="0"/>
                          <a:cs typeface="Times New Roman" panose="02020603050405020304" pitchFamily="18" charset="0"/>
                        </a:rPr>
                        <a:t>2020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Rui Ren</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Duality problem of cryptocurrency market</a:t>
                      </a:r>
                    </a:p>
                    <a:p>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Identifying the characteristics of individual risk and obtain the network topology by spillover effects</a:t>
                      </a:r>
                    </a:p>
                  </a:txBody>
                  <a:tcPr/>
                </a:tc>
                <a:extLst>
                  <a:ext uri="{0D108BD9-81ED-4DB2-BD59-A6C34878D82A}">
                    <a16:rowId xmlns:a16="http://schemas.microsoft.com/office/drawing/2014/main" val="10001"/>
                  </a:ext>
                </a:extLst>
              </a:tr>
              <a:tr h="370840">
                <a:tc>
                  <a:txBody>
                    <a:bodyPr/>
                    <a:lstStyle/>
                    <a:p>
                      <a:r>
                        <a:rPr lang="en-US" sz="1200" dirty="0">
                          <a:latin typeface="Times New Roman" panose="02020603050405020304" pitchFamily="18" charset="0"/>
                          <a:cs typeface="Times New Roman" panose="02020603050405020304" pitchFamily="18" charset="0"/>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Cryptocurrency Regularity Risk Index Based on Machine Learning</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Wolfgang Karl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Härdle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2021</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Xinwen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Market risk based on changes of regularity</a:t>
                      </a:r>
                    </a:p>
                    <a:p>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Analyzing the market impact of originating the risk for the new regulation</a:t>
                      </a:r>
                    </a:p>
                  </a:txBody>
                  <a:tcPr/>
                </a:tc>
                <a:extLst>
                  <a:ext uri="{0D108BD9-81ED-4DB2-BD59-A6C34878D82A}">
                    <a16:rowId xmlns:a16="http://schemas.microsoft.com/office/drawing/2014/main" val="10002"/>
                  </a:ext>
                </a:extLst>
              </a:tr>
              <a:tr h="370840">
                <a:tc>
                  <a:txBody>
                    <a:bodyPr/>
                    <a:lstStyle/>
                    <a:p>
                      <a:r>
                        <a:rPr lang="en-US" sz="1200" dirty="0">
                          <a:latin typeface="Times New Roman" panose="02020603050405020304" pitchFamily="18" charset="0"/>
                          <a:cs typeface="Times New Roman" panose="02020603050405020304" pitchFamily="18"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Investing the risks and returns of cryptocurrencies</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The Review of Financial Studies, 2021</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Debi Eka</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Only focus on legal statement</a:t>
                      </a:r>
                    </a:p>
                    <a:p>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Measurement of risks based on heteroscedastic model</a:t>
                      </a:r>
                    </a:p>
                  </a:txBody>
                  <a:tcPr/>
                </a:tc>
                <a:extLst>
                  <a:ext uri="{0D108BD9-81ED-4DB2-BD59-A6C34878D82A}">
                    <a16:rowId xmlns:a16="http://schemas.microsoft.com/office/drawing/2014/main" val="10003"/>
                  </a:ext>
                </a:extLst>
              </a:tr>
              <a:tr h="370840">
                <a:tc>
                  <a:txBody>
                    <a:bodyPr/>
                    <a:lstStyle/>
                    <a:p>
                      <a:r>
                        <a:rPr lang="en-US" sz="1200" dirty="0">
                          <a:latin typeface="Times New Roman" panose="02020603050405020304" pitchFamily="18" charset="0"/>
                          <a:cs typeface="Times New Roman" panose="02020603050405020304" pitchFamily="18" charset="0"/>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Return and Risk Analysis on Cryptocurrency Assets</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err="1">
                          <a:latin typeface="Times New Roman" panose="02020603050405020304" pitchFamily="18" charset="0"/>
                          <a:cs typeface="Times New Roman" panose="02020603050405020304" pitchFamily="18" charset="0"/>
                        </a:rPr>
                        <a:t>Kontigensi</a:t>
                      </a:r>
                      <a:r>
                        <a:rPr lang="fr-FR" sz="1200" dirty="0">
                          <a:latin typeface="Times New Roman" panose="02020603050405020304" pitchFamily="18" charset="0"/>
                          <a:cs typeface="Times New Roman" panose="02020603050405020304" pitchFamily="18" charset="0"/>
                        </a:rPr>
                        <a:t>: Scientific Journal of Management</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2022</a:t>
                      </a:r>
                    </a:p>
                  </a:txBody>
                  <a:tcPr/>
                </a:tc>
                <a:tc>
                  <a:txBody>
                    <a:bodyPr/>
                    <a:lstStyle/>
                    <a:p>
                      <a:r>
                        <a:rPr lang="en-US" sz="1200" dirty="0">
                          <a:latin typeface="Times New Roman" panose="02020603050405020304" pitchFamily="18" charset="0"/>
                          <a:cs typeface="Times New Roman" panose="02020603050405020304" pitchFamily="18" charset="0"/>
                        </a:rPr>
                        <a:t>Sakina </a:t>
                      </a:r>
                      <a:r>
                        <a:rPr lang="en-US" sz="1200" dirty="0" err="1">
                          <a:latin typeface="Times New Roman" panose="02020603050405020304" pitchFamily="18" charset="0"/>
                          <a:cs typeface="Times New Roman" panose="02020603050405020304" pitchFamily="18" charset="0"/>
                        </a:rPr>
                        <a:t>Ichsani</a:t>
                      </a:r>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latin typeface="Times New Roman" panose="02020603050405020304" pitchFamily="18" charset="0"/>
                          <a:cs typeface="Times New Roman" panose="02020603050405020304" pitchFamily="18" charset="0"/>
                        </a:rPr>
                        <a:t>Analyzing the return and risk of specific cryptocurrency assets </a:t>
                      </a:r>
                    </a:p>
                    <a:p>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Summarize the average return and volatility of each cryptocurrency</a:t>
                      </a:r>
                    </a:p>
                  </a:txBody>
                  <a:tcPr/>
                </a:tc>
                <a:extLst>
                  <a:ext uri="{0D108BD9-81ED-4DB2-BD59-A6C34878D82A}">
                    <a16:rowId xmlns:a16="http://schemas.microsoft.com/office/drawing/2014/main" val="10004"/>
                  </a:ext>
                </a:extLst>
              </a:tr>
            </a:tbl>
          </a:graphicData>
        </a:graphic>
      </p:graphicFrame>
      <p:pic>
        <p:nvPicPr>
          <p:cNvPr id="5" name="Picture 4" descr="cmrity.jpg"/>
          <p:cNvPicPr>
            <a:picLocks noChangeAspect="1"/>
          </p:cNvPicPr>
          <p:nvPr/>
        </p:nvPicPr>
        <p:blipFill>
          <a:blip r:embed="rId2"/>
          <a:stretch>
            <a:fillRect/>
          </a:stretch>
        </p:blipFill>
        <p:spPr>
          <a:xfrm>
            <a:off x="7620000" y="152400"/>
            <a:ext cx="914400" cy="914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66800"/>
            <a:ext cx="8229600" cy="228600"/>
          </a:xfrm>
        </p:spPr>
        <p:txBody>
          <a:bodyPr>
            <a:noAutofit/>
          </a:bodyPr>
          <a:lstStyle/>
          <a:p>
            <a:r>
              <a:rPr lang="en-IN" sz="2800" b="1" strike="noStrike" spc="-1" dirty="0">
                <a:solidFill>
                  <a:srgbClr val="000000"/>
                </a:solidFill>
                <a:latin typeface="Times New Roman" panose="02020603050405020304" pitchFamily="18" charset="0"/>
                <a:ea typeface="DejaVu Sans"/>
                <a:cs typeface="Times New Roman" panose="02020603050405020304" pitchFamily="18" charset="0"/>
              </a:rPr>
              <a:t>PROBLEM STATEMENT</a:t>
            </a:r>
            <a:br>
              <a:rPr lang="en-IN" sz="2800" b="1" strike="noStrike" spc="-1" dirty="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pic>
        <p:nvPicPr>
          <p:cNvPr id="4" name="Picture 3" descr="cmrity.jpg"/>
          <p:cNvPicPr>
            <a:picLocks noChangeAspect="1"/>
          </p:cNvPicPr>
          <p:nvPr/>
        </p:nvPicPr>
        <p:blipFill>
          <a:blip r:embed="rId2"/>
          <a:stretch>
            <a:fillRect/>
          </a:stretch>
        </p:blipFill>
        <p:spPr>
          <a:xfrm>
            <a:off x="7620000" y="152400"/>
            <a:ext cx="914400" cy="914400"/>
          </a:xfrm>
          <a:prstGeom prst="rect">
            <a:avLst/>
          </a:prstGeom>
        </p:spPr>
      </p:pic>
      <p:sp>
        <p:nvSpPr>
          <p:cNvPr id="6" name="Content Placeholder 2">
            <a:extLst>
              <a:ext uri="{FF2B5EF4-FFF2-40B4-BE49-F238E27FC236}">
                <a16:creationId xmlns:a16="http://schemas.microsoft.com/office/drawing/2014/main" id="{378ECB77-C623-EB68-7921-95B4F09725DF}"/>
              </a:ext>
            </a:extLst>
          </p:cNvPr>
          <p:cNvSpPr>
            <a:spLocks noGrp="1"/>
          </p:cNvSpPr>
          <p:nvPr>
            <p:ph idx="1"/>
          </p:nvPr>
        </p:nvSpPr>
        <p:spPr>
          <a:xfrm>
            <a:off x="457200" y="1905000"/>
            <a:ext cx="8229600" cy="4525963"/>
          </a:xfrm>
        </p:spPr>
        <p:txBody>
          <a:bodyPr>
            <a:normAutofit/>
          </a:bodyPr>
          <a:lstStyle/>
          <a:p>
            <a:pPr algn="just"/>
            <a:r>
              <a:rPr lang="en-US" sz="2000" dirty="0">
                <a:latin typeface="Times New Roman" panose="02020603050405020304" pitchFamily="18" charset="0"/>
                <a:cs typeface="Times New Roman" panose="02020603050405020304" pitchFamily="18" charset="0"/>
              </a:rPr>
              <a:t>The cryptocurrency market, known for its high volatility and unpredictability, poses significant financial risks to investors and traders. </a:t>
            </a:r>
          </a:p>
          <a:p>
            <a:pPr algn="just"/>
            <a:r>
              <a:rPr lang="en-US" sz="2000" dirty="0">
                <a:latin typeface="Times New Roman" panose="02020603050405020304" pitchFamily="18" charset="0"/>
                <a:cs typeface="Times New Roman" panose="02020603050405020304" pitchFamily="18" charset="0"/>
              </a:rPr>
              <a:t>Traditional risk management approaches struggle to adapt to the crypto market's rapid fluctuations and unique characteristics. </a:t>
            </a:r>
          </a:p>
          <a:p>
            <a:pPr algn="just"/>
            <a:r>
              <a:rPr lang="en-US" sz="2000" dirty="0">
                <a:latin typeface="Times New Roman" panose="02020603050405020304" pitchFamily="18" charset="0"/>
                <a:cs typeface="Times New Roman" panose="02020603050405020304" pitchFamily="18" charset="0"/>
              </a:rPr>
              <a:t>This project aims to leverage machine learning to analyze historical cryptocurrency data, identify critical risk factors, and develop predictive models for assessing potential financial risks. By creating a framework for proactive risk management, the project seeks to support more informed decision-making, mitigate potential losses, and contribute to the stability of investments in the cryptocurrency sector.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3188-CCD8-5E6B-1BD2-7FF16F5D9073}"/>
              </a:ext>
            </a:extLst>
          </p:cNvPr>
          <p:cNvSpPr>
            <a:spLocks noGrp="1"/>
          </p:cNvSpPr>
          <p:nvPr>
            <p:ph type="title"/>
          </p:nvPr>
        </p:nvSpPr>
        <p:spPr>
          <a:xfrm>
            <a:off x="0" y="477872"/>
            <a:ext cx="8229600" cy="1143000"/>
          </a:xfrm>
        </p:spPr>
        <p:txBody>
          <a:bodyPr>
            <a:normAutofit/>
          </a:bodyPr>
          <a:lstStyle/>
          <a:p>
            <a:r>
              <a:rPr lang="en-IN" sz="2800" b="1" spc="-1" dirty="0">
                <a:solidFill>
                  <a:srgbClr val="000000"/>
                </a:solidFill>
                <a:latin typeface="Times New Roman" panose="02020603050405020304" pitchFamily="18" charset="0"/>
                <a:cs typeface="Times New Roman" panose="02020603050405020304" pitchFamily="18" charset="0"/>
              </a:rPr>
              <a:t>METHODOLOGY</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8D6561-E5DF-3944-A86D-139A15791CB8}"/>
              </a:ext>
            </a:extLst>
          </p:cNvPr>
          <p:cNvSpPr>
            <a:spLocks noGrp="1"/>
          </p:cNvSpPr>
          <p:nvPr>
            <p:ph idx="1"/>
          </p:nvPr>
        </p:nvSpPr>
        <p:spPr>
          <a:xfrm>
            <a:off x="443419" y="1752600"/>
            <a:ext cx="8041127" cy="4271657"/>
          </a:xfrm>
        </p:spPr>
        <p:txBody>
          <a:bodyPr>
            <a:noAutofit/>
          </a:bodyPr>
          <a:lstStyle/>
          <a:p>
            <a:pPr algn="just"/>
            <a:r>
              <a:rPr lang="en-US" sz="2000" b="1" dirty="0">
                <a:latin typeface="Times New Roman" panose="02020603050405020304" pitchFamily="18" charset="0"/>
                <a:cs typeface="Times New Roman" panose="02020603050405020304" pitchFamily="18" charset="0"/>
              </a:rPr>
              <a:t>Data Collection </a:t>
            </a:r>
            <a:r>
              <a:rPr lang="en-US" sz="2000" dirty="0">
                <a:latin typeface="Times New Roman" panose="02020603050405020304" pitchFamily="18" charset="0"/>
                <a:cs typeface="Times New Roman" panose="02020603050405020304" pitchFamily="18" charset="0"/>
              </a:rPr>
              <a:t>- Collected historical cryptocurrency market data from sources like Kaggle, GitHub etc.</a:t>
            </a:r>
          </a:p>
          <a:p>
            <a:pPr algn="just"/>
            <a:r>
              <a:rPr lang="en-US" sz="2000" b="1" dirty="0">
                <a:latin typeface="Times New Roman" panose="02020603050405020304" pitchFamily="18" charset="0"/>
                <a:cs typeface="Times New Roman" panose="02020603050405020304" pitchFamily="18" charset="0"/>
              </a:rPr>
              <a:t>Data Preprocessing </a:t>
            </a:r>
            <a:r>
              <a:rPr lang="en-US" sz="2000" dirty="0">
                <a:latin typeface="Times New Roman" panose="02020603050405020304" pitchFamily="18" charset="0"/>
                <a:cs typeface="Times New Roman" panose="02020603050405020304" pitchFamily="18" charset="0"/>
              </a:rPr>
              <a:t>- Cleaned the dataset to handle missing values and outliers. Engineered features such as price change percentages and volatility measures.   </a:t>
            </a:r>
          </a:p>
          <a:p>
            <a:pPr marL="0" indent="0" algn="just">
              <a:buNone/>
            </a:pPr>
            <a:r>
              <a:rPr lang="en-US" sz="2000" dirty="0">
                <a:latin typeface="Times New Roman" panose="02020603050405020304" pitchFamily="18" charset="0"/>
                <a:cs typeface="Times New Roman" panose="02020603050405020304" pitchFamily="18" charset="0"/>
              </a:rPr>
              <a:t>   - Normalized data for consistency across features.</a:t>
            </a:r>
          </a:p>
          <a:p>
            <a:pPr algn="just"/>
            <a:r>
              <a:rPr lang="en-US" sz="2000" b="1" dirty="0">
                <a:latin typeface="Times New Roman" panose="02020603050405020304" pitchFamily="18" charset="0"/>
                <a:cs typeface="Times New Roman" panose="02020603050405020304" pitchFamily="18" charset="0"/>
              </a:rPr>
              <a:t>Exploratory Data Analysis (EDA) </a:t>
            </a:r>
            <a:r>
              <a:rPr lang="en-US" sz="2000" dirty="0">
                <a:latin typeface="Times New Roman" panose="02020603050405020304" pitchFamily="18" charset="0"/>
                <a:cs typeface="Times New Roman" panose="02020603050405020304" pitchFamily="18" charset="0"/>
              </a:rPr>
              <a:t>- Conducted EDA to identify trends and correlations using visualization techniques.   </a:t>
            </a:r>
          </a:p>
          <a:p>
            <a:pPr marL="0" indent="0" algn="just">
              <a:buNone/>
            </a:pPr>
            <a:r>
              <a:rPr lang="en-US" sz="2000" dirty="0">
                <a:latin typeface="Times New Roman" panose="02020603050405020304" pitchFamily="18" charset="0"/>
                <a:cs typeface="Times New Roman" panose="02020603050405020304" pitchFamily="18" charset="0"/>
              </a:rPr>
              <a:t>   - Analyzed historical price trends and volatility to uncover key risk factors.</a:t>
            </a:r>
          </a:p>
          <a:p>
            <a:pPr algn="just"/>
            <a:r>
              <a:rPr lang="en-US" sz="2000" b="1" dirty="0">
                <a:latin typeface="Times New Roman" panose="02020603050405020304" pitchFamily="18" charset="0"/>
                <a:cs typeface="Times New Roman" panose="02020603050405020304" pitchFamily="18" charset="0"/>
              </a:rPr>
              <a:t>Model Selection and Training </a:t>
            </a:r>
            <a:r>
              <a:rPr lang="en-US" sz="2000" dirty="0">
                <a:latin typeface="Times New Roman" panose="02020603050405020304" pitchFamily="18" charset="0"/>
                <a:cs typeface="Times New Roman" panose="02020603050405020304" pitchFamily="18" charset="0"/>
              </a:rPr>
              <a:t>- Selected machine learning algorithms suitable for the analysis, such as Naive Bayes, SVM, logistic regression and decision trees.   </a:t>
            </a:r>
          </a:p>
          <a:p>
            <a:pPr marL="0" indent="0" algn="just">
              <a:buNone/>
            </a:pPr>
            <a:r>
              <a:rPr lang="en-US" sz="2000" dirty="0">
                <a:latin typeface="Times New Roman" panose="02020603050405020304" pitchFamily="18" charset="0"/>
                <a:cs typeface="Times New Roman" panose="02020603050405020304" pitchFamily="18" charset="0"/>
              </a:rPr>
              <a:t>    </a:t>
            </a:r>
          </a:p>
        </p:txBody>
      </p:sp>
      <p:pic>
        <p:nvPicPr>
          <p:cNvPr id="4" name="Picture 3" descr="cmrity.jpg">
            <a:extLst>
              <a:ext uri="{FF2B5EF4-FFF2-40B4-BE49-F238E27FC236}">
                <a16:creationId xmlns:a16="http://schemas.microsoft.com/office/drawing/2014/main" id="{AFD8237D-FC0C-4C4B-B59C-684740D7059E}"/>
              </a:ext>
            </a:extLst>
          </p:cNvPr>
          <p:cNvPicPr>
            <a:picLocks noChangeAspect="1"/>
          </p:cNvPicPr>
          <p:nvPr/>
        </p:nvPicPr>
        <p:blipFill>
          <a:blip r:embed="rId2"/>
          <a:stretch>
            <a:fillRect/>
          </a:stretch>
        </p:blipFill>
        <p:spPr>
          <a:xfrm>
            <a:off x="7600950" y="426802"/>
            <a:ext cx="914400" cy="914400"/>
          </a:xfrm>
          <a:prstGeom prst="rect">
            <a:avLst/>
          </a:prstGeom>
        </p:spPr>
      </p:pic>
    </p:spTree>
    <p:extLst>
      <p:ext uri="{BB962C8B-B14F-4D97-AF65-F5344CB8AC3E}">
        <p14:creationId xmlns:p14="http://schemas.microsoft.com/office/powerpoint/2010/main" val="167925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0" y="274638"/>
            <a:ext cx="1066800" cy="1143000"/>
          </a:xfrm>
        </p:spPr>
        <p:txBody>
          <a:bodyPr>
            <a:normAutofit fontScale="90000"/>
          </a:bodyPr>
          <a:lstStyle/>
          <a:p>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pic>
        <p:nvPicPr>
          <p:cNvPr id="3" name="Picture 2" descr="cmrity.jpg"/>
          <p:cNvPicPr>
            <a:picLocks noChangeAspect="1"/>
          </p:cNvPicPr>
          <p:nvPr/>
        </p:nvPicPr>
        <p:blipFill>
          <a:blip r:embed="rId2"/>
          <a:stretch>
            <a:fillRect/>
          </a:stretch>
        </p:blipFill>
        <p:spPr>
          <a:xfrm>
            <a:off x="7620000" y="152400"/>
            <a:ext cx="914400" cy="914400"/>
          </a:xfrm>
          <a:prstGeom prst="rect">
            <a:avLst/>
          </a:prstGeom>
        </p:spPr>
      </p:pic>
      <p:sp>
        <p:nvSpPr>
          <p:cNvPr id="5" name="TextBox 4">
            <a:extLst>
              <a:ext uri="{FF2B5EF4-FFF2-40B4-BE49-F238E27FC236}">
                <a16:creationId xmlns:a16="http://schemas.microsoft.com/office/drawing/2014/main" id="{E08355E8-16C7-D9BE-07B6-7559A9C72ABB}"/>
              </a:ext>
            </a:extLst>
          </p:cNvPr>
          <p:cNvSpPr txBox="1"/>
          <p:nvPr/>
        </p:nvSpPr>
        <p:spPr>
          <a:xfrm>
            <a:off x="342900" y="1189038"/>
            <a:ext cx="8191500" cy="3268652"/>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Risk Prediction and Analysis</a:t>
            </a:r>
            <a:r>
              <a:rPr lang="en-US" sz="2000" dirty="0">
                <a:latin typeface="Times New Roman" panose="02020603050405020304" pitchFamily="18" charset="0"/>
                <a:cs typeface="Times New Roman" panose="02020603050405020304" pitchFamily="18" charset="0"/>
              </a:rPr>
              <a:t> - Implemented models to predict financial risk levels, classifying periods of high and low risk. Evaluated model performance using accuracy, precision, recall and F1 score.</a:t>
            </a: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Results Visualization </a:t>
            </a:r>
            <a:r>
              <a:rPr lang="en-US" sz="2000" dirty="0">
                <a:latin typeface="Times New Roman" panose="02020603050405020304" pitchFamily="18" charset="0"/>
                <a:cs typeface="Times New Roman" panose="02020603050405020304" pitchFamily="18" charset="0"/>
              </a:rPr>
              <a:t>- Visualized model predictions against actual data using graphs and charts to highlight findings and trends.</a:t>
            </a: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Evaluation and Validation -</a:t>
            </a:r>
            <a:r>
              <a:rPr lang="en-US" sz="2000" dirty="0">
                <a:latin typeface="Times New Roman" panose="02020603050405020304" pitchFamily="18" charset="0"/>
                <a:cs typeface="Times New Roman" panose="02020603050405020304" pitchFamily="18" charset="0"/>
              </a:rPr>
              <a:t>Conducted cross-validation for model robustness and compared results with benchmarks to validate effectiveness.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2BE2E-1F48-1E38-F938-7A1FA7369B4E}"/>
              </a:ext>
            </a:extLst>
          </p:cNvPr>
          <p:cNvSpPr>
            <a:spLocks noGrp="1"/>
          </p:cNvSpPr>
          <p:nvPr>
            <p:ph type="title"/>
          </p:nvPr>
        </p:nvSpPr>
        <p:spPr>
          <a:xfrm>
            <a:off x="152400" y="236056"/>
            <a:ext cx="8229600" cy="1143000"/>
          </a:xfrm>
        </p:spPr>
        <p:txBody>
          <a:bodyPr>
            <a:normAutofit/>
          </a:bodyPr>
          <a:lstStyle/>
          <a:p>
            <a:r>
              <a:rPr lang="en-IN" sz="2800" b="1" spc="-1" dirty="0">
                <a:solidFill>
                  <a:srgbClr val="000000"/>
                </a:solidFill>
                <a:latin typeface="Times New Roman" panose="02020603050405020304" pitchFamily="18" charset="0"/>
                <a:cs typeface="Times New Roman" panose="02020603050405020304" pitchFamily="18" charset="0"/>
              </a:rPr>
              <a:t>ARCHITECTURE</a:t>
            </a:r>
            <a:endParaRPr lang="en-IN" sz="2800" b="1" dirty="0">
              <a:latin typeface="Times New Roman" panose="02020603050405020304" pitchFamily="18" charset="0"/>
              <a:cs typeface="Times New Roman" panose="02020603050405020304" pitchFamily="18" charset="0"/>
            </a:endParaRPr>
          </a:p>
        </p:txBody>
      </p:sp>
      <p:pic>
        <p:nvPicPr>
          <p:cNvPr id="10" name="Picture 9" descr="cmrity.jpg">
            <a:extLst>
              <a:ext uri="{FF2B5EF4-FFF2-40B4-BE49-F238E27FC236}">
                <a16:creationId xmlns:a16="http://schemas.microsoft.com/office/drawing/2014/main" id="{A41FE79E-E569-F95B-B6E4-C362F881ABBC}"/>
              </a:ext>
            </a:extLst>
          </p:cNvPr>
          <p:cNvPicPr>
            <a:picLocks noChangeAspect="1"/>
          </p:cNvPicPr>
          <p:nvPr/>
        </p:nvPicPr>
        <p:blipFill>
          <a:blip r:embed="rId2"/>
          <a:stretch>
            <a:fillRect/>
          </a:stretch>
        </p:blipFill>
        <p:spPr>
          <a:xfrm>
            <a:off x="7924800" y="236056"/>
            <a:ext cx="914400" cy="914400"/>
          </a:xfrm>
          <a:prstGeom prst="rect">
            <a:avLst/>
          </a:prstGeom>
        </p:spPr>
      </p:pic>
      <p:pic>
        <p:nvPicPr>
          <p:cNvPr id="6" name="Content Placeholder 5">
            <a:extLst>
              <a:ext uri="{FF2B5EF4-FFF2-40B4-BE49-F238E27FC236}">
                <a16:creationId xmlns:a16="http://schemas.microsoft.com/office/drawing/2014/main" id="{5F9545FF-2359-E9AE-8C16-9EBDA545D72D}"/>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t="10014"/>
          <a:stretch/>
        </p:blipFill>
        <p:spPr>
          <a:xfrm>
            <a:off x="0" y="1379056"/>
            <a:ext cx="8991600" cy="5242888"/>
          </a:xfrm>
        </p:spPr>
      </p:pic>
    </p:spTree>
    <p:extLst>
      <p:ext uri="{BB962C8B-B14F-4D97-AF65-F5344CB8AC3E}">
        <p14:creationId xmlns:p14="http://schemas.microsoft.com/office/powerpoint/2010/main" val="3923460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C67AF-5400-26E9-2D06-68EA8DD68D4F}"/>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RESULT</a:t>
            </a:r>
          </a:p>
        </p:txBody>
      </p:sp>
      <p:sp>
        <p:nvSpPr>
          <p:cNvPr id="3" name="Content Placeholder 2">
            <a:extLst>
              <a:ext uri="{FF2B5EF4-FFF2-40B4-BE49-F238E27FC236}">
                <a16:creationId xmlns:a16="http://schemas.microsoft.com/office/drawing/2014/main" id="{6C6156DA-B495-5E91-690D-C35666DEC07D}"/>
              </a:ext>
            </a:extLst>
          </p:cNvPr>
          <p:cNvSpPr>
            <a:spLocks noGrp="1"/>
          </p:cNvSpPr>
          <p:nvPr>
            <p:ph idx="1"/>
          </p:nvPr>
        </p:nvSpPr>
        <p:spPr/>
        <p:txBody>
          <a:bodyPr>
            <a:normAutofit/>
          </a:bodyPr>
          <a:lstStyle/>
          <a:p>
            <a:pPr algn="just"/>
            <a:r>
              <a:rPr lang="en-IN" sz="2400" dirty="0">
                <a:latin typeface="Times New Roman" panose="02020603050405020304" pitchFamily="18" charset="0"/>
                <a:cs typeface="Times New Roman" panose="02020603050405020304" pitchFamily="18" charset="0"/>
              </a:rPr>
              <a:t>This model able to predict the risk management using following machine learning algorithms and techniques.</a:t>
            </a:r>
          </a:p>
          <a:p>
            <a:pPr algn="just"/>
            <a:endParaRPr lang="en-US" sz="2400" dirty="0"/>
          </a:p>
        </p:txBody>
      </p:sp>
      <p:pic>
        <p:nvPicPr>
          <p:cNvPr id="5" name="Picture 4">
            <a:extLst>
              <a:ext uri="{FF2B5EF4-FFF2-40B4-BE49-F238E27FC236}">
                <a16:creationId xmlns:a16="http://schemas.microsoft.com/office/drawing/2014/main" id="{944D40FF-14E0-0925-D1EB-46DF2474C983}"/>
              </a:ext>
            </a:extLst>
          </p:cNvPr>
          <p:cNvPicPr>
            <a:picLocks noChangeAspect="1"/>
          </p:cNvPicPr>
          <p:nvPr/>
        </p:nvPicPr>
        <p:blipFill>
          <a:blip r:embed="rId2">
            <a:extLst>
              <a:ext uri="{28A0092B-C50C-407E-A947-70E740481C1C}">
                <a14:useLocalDpi xmlns:a14="http://schemas.microsoft.com/office/drawing/2010/main" val="0"/>
              </a:ext>
            </a:extLst>
          </a:blip>
          <a:srcRect l="34166" t="41110" r="35000" b="33192"/>
          <a:stretch/>
        </p:blipFill>
        <p:spPr>
          <a:xfrm>
            <a:off x="2133600" y="2743201"/>
            <a:ext cx="4572000" cy="3276600"/>
          </a:xfrm>
          <a:prstGeom prst="rect">
            <a:avLst/>
          </a:prstGeom>
        </p:spPr>
      </p:pic>
      <p:pic>
        <p:nvPicPr>
          <p:cNvPr id="6" name="Picture 5" descr="cmrity.jpg">
            <a:extLst>
              <a:ext uri="{FF2B5EF4-FFF2-40B4-BE49-F238E27FC236}">
                <a16:creationId xmlns:a16="http://schemas.microsoft.com/office/drawing/2014/main" id="{A480FEE4-5437-5CBD-9BD0-3065E69B03CE}"/>
              </a:ext>
            </a:extLst>
          </p:cNvPr>
          <p:cNvPicPr>
            <a:picLocks noChangeAspect="1"/>
          </p:cNvPicPr>
          <p:nvPr/>
        </p:nvPicPr>
        <p:blipFill>
          <a:blip r:embed="rId3"/>
          <a:stretch>
            <a:fillRect/>
          </a:stretch>
        </p:blipFill>
        <p:spPr>
          <a:xfrm>
            <a:off x="7924800" y="236056"/>
            <a:ext cx="914400" cy="914400"/>
          </a:xfrm>
          <a:prstGeom prst="rect">
            <a:avLst/>
          </a:prstGeom>
        </p:spPr>
      </p:pic>
    </p:spTree>
    <p:extLst>
      <p:ext uri="{BB962C8B-B14F-4D97-AF65-F5344CB8AC3E}">
        <p14:creationId xmlns:p14="http://schemas.microsoft.com/office/powerpoint/2010/main" val="315055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949</Words>
  <Application>Microsoft Office PowerPoint</Application>
  <PresentationFormat>On-screen Show (4:3)</PresentationFormat>
  <Paragraphs>86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Office Theme</vt:lpstr>
      <vt:lpstr>Machine Learning based Analysis of Cryptocurrency Market Financial Risk Management</vt:lpstr>
      <vt:lpstr>INTRODUCTION</vt:lpstr>
      <vt:lpstr>ABSTRACT</vt:lpstr>
      <vt:lpstr>LITERATURE SURVEY</vt:lpstr>
      <vt:lpstr>PROBLEM STATEMENT </vt:lpstr>
      <vt:lpstr>METHODOLOGY</vt:lpstr>
      <vt:lpstr> </vt:lpstr>
      <vt:lpstr>ARCHITECTURE</vt:lpstr>
      <vt:lpstr>RESULT</vt:lpstr>
      <vt:lpstr>.</vt:lpstr>
      <vt:lpstr>CONCLUSION</vt:lpstr>
      <vt:lpstr>FUTURE ENHANCEMENT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Project</dc:title>
  <dc:creator>student</dc:creator>
  <cp:lastModifiedBy>Ashwini Kairamkonda</cp:lastModifiedBy>
  <cp:revision>25</cp:revision>
  <dcterms:created xsi:type="dcterms:W3CDTF">2024-09-26T06:08:00Z</dcterms:created>
  <dcterms:modified xsi:type="dcterms:W3CDTF">2024-12-18T12:36:07Z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743B5E490E4F4CDD9A26841D39D74D9F_12</vt:lpwstr>
  </property>
  <property fmtid="{D5CDD505-2E9C-101B-9397-08002B2CF9AE}" pid="3" name="KSOProductBuildVer">
    <vt:lpwstr>1033-12.2.0.17562</vt:lpwstr>
  </property>
</Properties>
</file>