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526" r:id="rId12"/>
    <p:sldId id="527" r:id="rId13"/>
    <p:sldId id="528" r:id="rId14"/>
    <p:sldId id="267" r:id="rId15"/>
    <p:sldId id="529" r:id="rId16"/>
    <p:sldId id="532" r:id="rId17"/>
    <p:sldId id="533" r:id="rId18"/>
    <p:sldId id="530" r:id="rId19"/>
    <p:sldId id="534" r:id="rId20"/>
    <p:sldId id="535" r:id="rId21"/>
    <p:sldId id="536" r:id="rId22"/>
    <p:sldId id="537" r:id="rId23"/>
    <p:sldId id="538" r:id="rId24"/>
    <p:sldId id="531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547" r:id="rId34"/>
    <p:sldId id="548" r:id="rId35"/>
    <p:sldId id="549" r:id="rId36"/>
    <p:sldId id="550" r:id="rId37"/>
    <p:sldId id="551" r:id="rId38"/>
    <p:sldId id="552" r:id="rId39"/>
    <p:sldId id="553" r:id="rId40"/>
    <p:sldId id="554" r:id="rId41"/>
    <p:sldId id="555" r:id="rId42"/>
    <p:sldId id="559" r:id="rId43"/>
    <p:sldId id="561" r:id="rId44"/>
    <p:sldId id="562" r:id="rId45"/>
    <p:sldId id="560" r:id="rId46"/>
    <p:sldId id="556" r:id="rId47"/>
    <p:sldId id="563" r:id="rId48"/>
    <p:sldId id="564" r:id="rId49"/>
    <p:sldId id="565" r:id="rId50"/>
    <p:sldId id="579" r:id="rId51"/>
    <p:sldId id="444" r:id="rId52"/>
    <p:sldId id="566" r:id="rId53"/>
    <p:sldId id="567" r:id="rId54"/>
    <p:sldId id="568" r:id="rId55"/>
    <p:sldId id="569" r:id="rId56"/>
    <p:sldId id="580" r:id="rId57"/>
    <p:sldId id="451" r:id="rId58"/>
    <p:sldId id="495" r:id="rId59"/>
    <p:sldId id="570" r:id="rId60"/>
    <p:sldId id="571" r:id="rId61"/>
    <p:sldId id="581" r:id="rId62"/>
    <p:sldId id="496" r:id="rId63"/>
    <p:sldId id="573" r:id="rId64"/>
    <p:sldId id="574" r:id="rId65"/>
    <p:sldId id="575" r:id="rId66"/>
    <p:sldId id="576" r:id="rId67"/>
    <p:sldId id="577" r:id="rId68"/>
    <p:sldId id="578" r:id="rId69"/>
    <p:sldId id="582" r:id="rId70"/>
    <p:sldId id="301" r:id="rId71"/>
    <p:sldId id="490" r:id="rId72"/>
    <p:sldId id="491" r:id="rId73"/>
    <p:sldId id="583" r:id="rId74"/>
    <p:sldId id="441" r:id="rId75"/>
    <p:sldId id="492" r:id="rId76"/>
    <p:sldId id="494" r:id="rId77"/>
    <p:sldId id="489" r:id="rId78"/>
    <p:sldId id="442" r:id="rId79"/>
    <p:sldId id="259" r:id="rId8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1A1"/>
    <a:srgbClr val="4D4DFF"/>
    <a:srgbClr val="275CF1"/>
    <a:srgbClr val="61D836"/>
    <a:srgbClr val="FFD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-1050" y="12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11933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35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5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19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61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767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158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0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32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808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03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51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73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292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19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00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541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980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3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69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810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13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82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3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0540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150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820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707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582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512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461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152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6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082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600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785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888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278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356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092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671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895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3642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96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9260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839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115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978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38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845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227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956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8928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2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53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7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94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5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657487"/>
            <a:ext cx="11607801" cy="461061"/>
          </a:xfrm>
          <a:prstGeom prst="rect">
            <a:avLst/>
          </a:prstGeom>
        </p:spPr>
        <p:txBody>
          <a:bodyPr anchor="b"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  <a:lvl2pPr marL="673100" indent="-292100" defTabSz="563540">
              <a:lnSpc>
                <a:spcPct val="100000"/>
              </a:lnSpc>
              <a:spcBef>
                <a:spcPts val="0"/>
              </a:spcBef>
              <a:defRPr sz="2300" b="1"/>
            </a:lvl2pPr>
            <a:lvl3pPr marL="1054100" indent="-292100" defTabSz="563540">
              <a:lnSpc>
                <a:spcPct val="100000"/>
              </a:lnSpc>
              <a:spcBef>
                <a:spcPts val="0"/>
              </a:spcBef>
              <a:defRPr sz="2300" b="1"/>
            </a:lvl3pPr>
            <a:lvl4pPr marL="1435100" indent="-292100" defTabSz="563540">
              <a:lnSpc>
                <a:spcPct val="100000"/>
              </a:lnSpc>
              <a:spcBef>
                <a:spcPts val="0"/>
              </a:spcBef>
              <a:defRPr sz="2300" b="1"/>
            </a:lvl4pPr>
            <a:lvl5pPr marL="1816100" indent="-292100" defTabSz="563540">
              <a:lnSpc>
                <a:spcPct val="100000"/>
              </a:lnSpc>
              <a:spcBef>
                <a:spcPts val="0"/>
              </a:spcBef>
              <a:defRPr sz="23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8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201"/>
            <a:ext cx="297892" cy="2874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6209979"/>
            <a:ext cx="11607800" cy="67180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algn="ctr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algn="ctr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algn="ctr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algn="ctr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Fact information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698500" y="999065"/>
            <a:ext cx="11607800" cy="5210915"/>
          </a:xfrm>
          <a:prstGeom prst="rect">
            <a:avLst/>
          </a:prstGeom>
        </p:spPr>
        <p:txBody>
          <a:bodyPr anchor="b"/>
          <a:lstStyle/>
          <a:p>
            <a:pPr marL="0" lvl="4" indent="402336" algn="ctr" defTabSz="762929">
              <a:lnSpc>
                <a:spcPct val="80000"/>
              </a:lnSpc>
              <a:spcBef>
                <a:spcPts val="0"/>
              </a:spcBef>
              <a:buSzTx/>
              <a:buNone/>
              <a:defRPr sz="7744" b="1" spc="-88"/>
            </a:pPr>
            <a:r>
              <a:t>100%
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60"/>
          </a:xfrm>
          <a:prstGeom prst="rect">
            <a:avLst/>
          </a:prstGeom>
        </p:spPr>
        <p:txBody>
          <a:bodyPr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</a:lstStyle>
          <a:p>
            <a:r>
              <a:t>Attribution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idx="21"/>
          </p:nvPr>
        </p:nvSpPr>
        <p:spPr>
          <a:xfrm>
            <a:off x="-2082800" y="687557"/>
            <a:ext cx="11165190" cy="83738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201"/>
            <a:ext cx="297892" cy="287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ctr" defTabSz="584200">
              <a:lnSpc>
                <a:spcPct val="100000"/>
              </a:lnSpc>
              <a:defRPr sz="8000" b="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anchor="t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75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3" cy="106821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499" y="571500"/>
            <a:ext cx="11607803" cy="461060"/>
          </a:xfrm>
          <a:prstGeom prst="rect">
            <a:avLst/>
          </a:prstGeom>
        </p:spPr>
        <p:txBody>
          <a:bodyPr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201"/>
            <a:ext cx="297892" cy="2874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5319128" y="495298"/>
            <a:ext cx="7543802" cy="87800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3"/>
            <a:ext cx="5105400" cy="4387467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499" y="1412977"/>
            <a:ext cx="11607803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12977"/>
            <a:ext cx="5105400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698500" y="3480196"/>
            <a:ext cx="5105400" cy="559316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12977"/>
            <a:ext cx="11607801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09700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100"/>
            </a:lvl1pPr>
          </a:lstStyle>
          <a:p>
            <a:r>
              <a:t>Agenda Topics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201"/>
            <a:ext cx="297892" cy="2874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jp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jpg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8.jpe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png"/><Relationship Id="rId5" Type="http://schemas.openxmlformats.org/officeDocument/2006/relationships/image" Target="../media/image45.png"/><Relationship Id="rId4" Type="http://schemas.openxmlformats.org/officeDocument/2006/relationships/image" Target="../media/image21.jp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6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E4A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61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69" y="215900"/>
            <a:ext cx="2543725" cy="127186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ext"/>
          <p:cNvSpPr txBox="1"/>
          <p:nvPr/>
        </p:nvSpPr>
        <p:spPr>
          <a:xfrm>
            <a:off x="427837" y="7118350"/>
            <a:ext cx="204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 </a:t>
            </a:r>
          </a:p>
        </p:txBody>
      </p:sp>
      <p:sp>
        <p:nvSpPr>
          <p:cNvPr id="163" name="Text"/>
          <p:cNvSpPr txBox="1"/>
          <p:nvPr/>
        </p:nvSpPr>
        <p:spPr>
          <a:xfrm>
            <a:off x="482244" y="7416800"/>
            <a:ext cx="22728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 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3442235" y="4627276"/>
            <a:ext cx="3266561" cy="3097572"/>
            <a:chOff x="0" y="596899"/>
            <a:chExt cx="3266560" cy="3097571"/>
          </a:xfrm>
        </p:grpSpPr>
        <p:sp>
          <p:nvSpPr>
            <p:cNvPr id="164" name="25th May - 25th June 2020"/>
            <p:cNvSpPr/>
            <p:nvPr/>
          </p:nvSpPr>
          <p:spPr>
            <a:xfrm>
              <a:off x="1996560" y="242447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108136" algn="just">
                <a:defRPr>
                  <a:solidFill>
                    <a:srgbClr val="FFFFFF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t>&lt;Date&gt;</a:t>
              </a:r>
            </a:p>
          </p:txBody>
        </p:sp>
        <p:sp>
          <p:nvSpPr>
            <p:cNvPr id="165" name="The Architecture Battle"/>
            <p:cNvSpPr/>
            <p:nvPr/>
          </p:nvSpPr>
          <p:spPr>
            <a:xfrm>
              <a:off x="0" y="59689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6300">
                  <a:solidFill>
                    <a:srgbClr val="FFFFFF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r>
                <a:rPr lang="en-US" dirty="0"/>
                <a:t>Introduction to Python</a:t>
              </a:r>
              <a:endParaRPr dirty="0"/>
            </a:p>
          </p:txBody>
        </p:sp>
        <p:sp>
          <p:nvSpPr>
            <p:cNvPr id="166" name="25th May - 25th June 2020"/>
            <p:cNvSpPr/>
            <p:nvPr/>
          </p:nvSpPr>
          <p:spPr>
            <a:xfrm>
              <a:off x="1996560" y="189107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108136" algn="just">
                <a:defRPr>
                  <a:solidFill>
                    <a:srgbClr val="FFFFFF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t>By &lt;Trainer’s Name&gt;</a:t>
              </a:r>
            </a:p>
          </p:txBody>
        </p:sp>
      </p:grpSp>
      <p:sp>
        <p:nvSpPr>
          <p:cNvPr id="168" name="Introduction to Machine Learning"/>
          <p:cNvSpPr txBox="1"/>
          <p:nvPr/>
        </p:nvSpPr>
        <p:spPr>
          <a:xfrm>
            <a:off x="6013761" y="508930"/>
            <a:ext cx="643455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Introduction to Machine </a:t>
            </a:r>
            <a:r>
              <a:rPr sz="3000"/>
              <a:t>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killenza_logo_new (1).png" descr="skillenza_logo_new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E19202A-759D-4C67-9A7B-08AC2226EF44}"/>
              </a:ext>
            </a:extLst>
          </p:cNvPr>
          <p:cNvGrpSpPr/>
          <p:nvPr/>
        </p:nvGrpSpPr>
        <p:grpSpPr>
          <a:xfrm>
            <a:off x="2157038" y="2583181"/>
            <a:ext cx="8690725" cy="5115278"/>
            <a:chOff x="2172855" y="1270532"/>
            <a:chExt cx="7846290" cy="4454597"/>
          </a:xfrm>
        </p:grpSpPr>
        <p:sp>
          <p:nvSpPr>
            <p:cNvPr id="10" name="Rectangle: Rounded Corners 1">
              <a:extLst>
                <a:ext uri="{FF2B5EF4-FFF2-40B4-BE49-F238E27FC236}">
                  <a16:creationId xmlns:a16="http://schemas.microsoft.com/office/drawing/2014/main" xmlns="" id="{8222E573-1B3D-4BCF-B89F-B689C34203DC}"/>
                </a:ext>
              </a:extLst>
            </p:cNvPr>
            <p:cNvSpPr/>
            <p:nvPr/>
          </p:nvSpPr>
          <p:spPr>
            <a:xfrm>
              <a:off x="2172855" y="1270532"/>
              <a:ext cx="7846290" cy="9011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771A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39"/>
              <a:r>
                <a:rPr lang="en-US" sz="2000" dirty="0">
                  <a:solidFill>
                    <a:prstClr val="black"/>
                  </a:solidFill>
                </a:rPr>
                <a:t>A variable is a memory location where you can store values and in python the datatype will get chosen according to the data you provide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: Rounded Corners 1">
              <a:extLst>
                <a:ext uri="{FF2B5EF4-FFF2-40B4-BE49-F238E27FC236}">
                  <a16:creationId xmlns:a16="http://schemas.microsoft.com/office/drawing/2014/main" xmlns="" id="{BCCC6716-40B4-479A-A237-B81DCE0CEF6F}"/>
                </a:ext>
              </a:extLst>
            </p:cNvPr>
            <p:cNvSpPr/>
            <p:nvPr/>
          </p:nvSpPr>
          <p:spPr>
            <a:xfrm>
              <a:off x="2172855" y="2527833"/>
              <a:ext cx="7846290" cy="9011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771A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39"/>
              <a:r>
                <a:rPr lang="en-US" sz="2000" dirty="0">
                  <a:solidFill>
                    <a:prstClr val="black"/>
                  </a:solidFill>
                </a:rPr>
                <a:t>It should start with a letter or an underscore and cannot start with numbers. </a:t>
              </a:r>
              <a:r>
                <a:rPr lang="en-US" sz="2000" b="1" dirty="0">
                  <a:solidFill>
                    <a:prstClr val="black"/>
                  </a:solidFill>
                </a:rPr>
                <a:t>There are two ways of assigning values to a variable: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242E9FDC-6C8E-4DFF-8D13-B60CC28459F2}"/>
                </a:ext>
              </a:extLst>
            </p:cNvPr>
            <p:cNvGrpSpPr/>
            <p:nvPr/>
          </p:nvGrpSpPr>
          <p:grpSpPr>
            <a:xfrm>
              <a:off x="4547753" y="4134180"/>
              <a:ext cx="3096493" cy="1590949"/>
              <a:chOff x="4314559" y="4032580"/>
              <a:chExt cx="3096493" cy="1590949"/>
            </a:xfrm>
          </p:grpSpPr>
          <p:sp>
            <p:nvSpPr>
              <p:cNvPr id="13" name="Rectangle: Rounded Corners 1">
                <a:extLst>
                  <a:ext uri="{FF2B5EF4-FFF2-40B4-BE49-F238E27FC236}">
                    <a16:creationId xmlns:a16="http://schemas.microsoft.com/office/drawing/2014/main" xmlns="" id="{0750940A-2D26-4117-BD29-76FF9FD50CBC}"/>
                  </a:ext>
                </a:extLst>
              </p:cNvPr>
              <p:cNvSpPr/>
              <p:nvPr/>
            </p:nvSpPr>
            <p:spPr>
              <a:xfrm>
                <a:off x="4777424" y="4032580"/>
                <a:ext cx="2633627" cy="5594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D4D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39"/>
                <a:r>
                  <a:rPr lang="en-US" sz="2000" dirty="0">
                    <a:solidFill>
                      <a:prstClr val="black"/>
                    </a:solidFill>
                  </a:rPr>
                  <a:t>Assigning Value</a:t>
                </a:r>
              </a:p>
            </p:txBody>
          </p:sp>
          <p:sp>
            <p:nvSpPr>
              <p:cNvPr id="14" name="Rectangle: Rounded Corners 1">
                <a:extLst>
                  <a:ext uri="{FF2B5EF4-FFF2-40B4-BE49-F238E27FC236}">
                    <a16:creationId xmlns:a16="http://schemas.microsoft.com/office/drawing/2014/main" xmlns="" id="{C3771607-3316-4D15-914F-C768B4F31DB1}"/>
                  </a:ext>
                </a:extLst>
              </p:cNvPr>
              <p:cNvSpPr/>
              <p:nvPr/>
            </p:nvSpPr>
            <p:spPr>
              <a:xfrm>
                <a:off x="4777424" y="5064061"/>
                <a:ext cx="2633628" cy="5594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D4D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39"/>
                <a:r>
                  <a:rPr lang="en-US" sz="2000" dirty="0">
                    <a:solidFill>
                      <a:prstClr val="black"/>
                    </a:solidFill>
                  </a:rPr>
                  <a:t>Multiple Assignment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DDD7B967-1999-46D9-BA13-81D8C0237064}"/>
                  </a:ext>
                </a:extLst>
              </p:cNvPr>
              <p:cNvSpPr/>
              <p:nvPr/>
            </p:nvSpPr>
            <p:spPr>
              <a:xfrm>
                <a:off x="4314559" y="4032580"/>
                <a:ext cx="572088" cy="559468"/>
              </a:xfrm>
              <a:prstGeom prst="ellipse">
                <a:avLst/>
              </a:prstGeom>
              <a:solidFill>
                <a:srgbClr val="4D4DFF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1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xmlns="" id="{B6F0050A-6932-4F69-8003-34049FB30DE1}"/>
                  </a:ext>
                </a:extLst>
              </p:cNvPr>
              <p:cNvSpPr/>
              <p:nvPr/>
            </p:nvSpPr>
            <p:spPr>
              <a:xfrm>
                <a:off x="4314559" y="5064061"/>
                <a:ext cx="572088" cy="559468"/>
              </a:xfrm>
              <a:prstGeom prst="ellipse">
                <a:avLst/>
              </a:prstGeom>
              <a:solidFill>
                <a:srgbClr val="4D4DFF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2</a:t>
                </a:r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0CF9D57-3922-4AE6-9510-C1BACD22C631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Variables</a:t>
            </a:r>
          </a:p>
        </p:txBody>
      </p:sp>
    </p:spTree>
    <p:extLst>
      <p:ext uri="{BB962C8B-B14F-4D97-AF65-F5344CB8AC3E}">
        <p14:creationId xmlns:p14="http://schemas.microsoft.com/office/powerpoint/2010/main" val="14256237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710441" y="4169939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Assigning Value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710441" y="567749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Multiple Assignment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383925" y="5111608"/>
            <a:ext cx="4958833" cy="444785"/>
          </a:xfrm>
          <a:prstGeom prst="rect">
            <a:avLst/>
          </a:prstGeom>
        </p:spPr>
      </p:pic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CE346211-D613-43CB-8506-E55516B33205}"/>
              </a:ext>
            </a:extLst>
          </p:cNvPr>
          <p:cNvSpPr/>
          <p:nvPr/>
        </p:nvSpPr>
        <p:spPr>
          <a:xfrm>
            <a:off x="6364983" y="2169270"/>
            <a:ext cx="4522304" cy="1270499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Assigning a single value to a variable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DC05EFF-F897-41E2-A3D3-0307BC651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642" y="3854024"/>
            <a:ext cx="3524986" cy="3487349"/>
          </a:xfrm>
          <a:prstGeom prst="rect">
            <a:avLst/>
          </a:prstGeom>
        </p:spPr>
      </p:pic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xmlns="" id="{C12900C2-4438-419C-927A-20B210A54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1E54B22-01B4-49D1-8E64-8536B4A2C4C8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Variables</a:t>
            </a:r>
          </a:p>
        </p:txBody>
      </p:sp>
    </p:spTree>
    <p:extLst>
      <p:ext uri="{BB962C8B-B14F-4D97-AF65-F5344CB8AC3E}">
        <p14:creationId xmlns:p14="http://schemas.microsoft.com/office/powerpoint/2010/main" val="369332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710441" y="416993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Assigning Value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710441" y="5677499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Multiple Assignment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383925" y="5111608"/>
            <a:ext cx="4958833" cy="444785"/>
          </a:xfrm>
          <a:prstGeom prst="rect">
            <a:avLst/>
          </a:prstGeom>
        </p:spPr>
      </p:pic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xmlns="" id="{B5E5718C-C03F-48A2-AE69-F02B79CF6495}"/>
              </a:ext>
            </a:extLst>
          </p:cNvPr>
          <p:cNvSpPr/>
          <p:nvPr/>
        </p:nvSpPr>
        <p:spPr>
          <a:xfrm>
            <a:off x="6364983" y="2671769"/>
            <a:ext cx="4522304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Assigning multiple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C8AB1AB-54A4-41F7-A54F-EB1972754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47" y="3854023"/>
            <a:ext cx="3155375" cy="3501359"/>
          </a:xfrm>
          <a:prstGeom prst="rect">
            <a:avLst/>
          </a:prstGeom>
        </p:spPr>
      </p:pic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xmlns="" id="{F971DC19-49B9-4E9B-8F8B-276D08867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5F293A0-9B0E-4700-ACE7-1563155A31F2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Variables</a:t>
            </a:r>
          </a:p>
        </p:txBody>
      </p:sp>
    </p:spTree>
    <p:extLst>
      <p:ext uri="{BB962C8B-B14F-4D97-AF65-F5344CB8AC3E}">
        <p14:creationId xmlns:p14="http://schemas.microsoft.com/office/powerpoint/2010/main" val="20010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54668B7-3344-4ACE-BBDA-B0E64345375F}"/>
              </a:ext>
            </a:extLst>
          </p:cNvPr>
          <p:cNvSpPr txBox="1"/>
          <p:nvPr/>
        </p:nvSpPr>
        <p:spPr>
          <a:xfrm>
            <a:off x="684691" y="3767018"/>
            <a:ext cx="2713744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Python Tokens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419022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killenza_logo_new (1).png" descr="skillenza_logo_new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8BBDA1D3-FA1E-4A37-9749-82EAF4BE6D2F}"/>
              </a:ext>
            </a:extLst>
          </p:cNvPr>
          <p:cNvSpPr/>
          <p:nvPr/>
        </p:nvSpPr>
        <p:spPr>
          <a:xfrm>
            <a:off x="2579255" y="2916452"/>
            <a:ext cx="7846290" cy="11069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39"/>
            <a:r>
              <a:rPr lang="en-US" sz="2000" dirty="0">
                <a:solidFill>
                  <a:prstClr val="black"/>
                </a:solidFill>
              </a:rPr>
              <a:t>In Python, every logical line of code is broken down into components known as Tokens.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0AAD354-0D8B-4096-9199-09A39E0C40E2}"/>
              </a:ext>
            </a:extLst>
          </p:cNvPr>
          <p:cNvGrpSpPr/>
          <p:nvPr/>
        </p:nvGrpSpPr>
        <p:grpSpPr>
          <a:xfrm>
            <a:off x="5202911" y="5440156"/>
            <a:ext cx="2598974" cy="2491311"/>
            <a:chOff x="4796512" y="3402649"/>
            <a:chExt cx="2598974" cy="249131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xmlns="" id="{DA52468E-3EB0-4B09-8938-3D53885D9FE9}"/>
                </a:ext>
              </a:extLst>
            </p:cNvPr>
            <p:cNvSpPr/>
            <p:nvPr/>
          </p:nvSpPr>
          <p:spPr>
            <a:xfrm>
              <a:off x="4796513" y="3402649"/>
              <a:ext cx="2598973" cy="4735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Keywords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A915B3E3-A7D8-4064-8AFC-4A411ABBC911}"/>
                </a:ext>
              </a:extLst>
            </p:cNvPr>
            <p:cNvSpPr/>
            <p:nvPr/>
          </p:nvSpPr>
          <p:spPr>
            <a:xfrm>
              <a:off x="4796512" y="4075248"/>
              <a:ext cx="2598973" cy="4735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Identifiers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3B23E773-E24E-4A37-B6FF-87E30BB9B4C7}"/>
                </a:ext>
              </a:extLst>
            </p:cNvPr>
            <p:cNvSpPr/>
            <p:nvPr/>
          </p:nvSpPr>
          <p:spPr>
            <a:xfrm>
              <a:off x="4796512" y="4747847"/>
              <a:ext cx="2598973" cy="4735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Literals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5C52E6A3-0F84-4302-9AAD-4389C10252AB}"/>
                </a:ext>
              </a:extLst>
            </p:cNvPr>
            <p:cNvSpPr/>
            <p:nvPr/>
          </p:nvSpPr>
          <p:spPr>
            <a:xfrm>
              <a:off x="4796512" y="5420446"/>
              <a:ext cx="2598973" cy="4735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Operators</a:t>
              </a:r>
            </a:p>
          </p:txBody>
        </p:sp>
      </p:grpSp>
      <p:sp>
        <p:nvSpPr>
          <p:cNvPr id="21" name="Rectangle: Rounded Corners 1">
            <a:extLst>
              <a:ext uri="{FF2B5EF4-FFF2-40B4-BE49-F238E27FC236}">
                <a16:creationId xmlns:a16="http://schemas.microsoft.com/office/drawing/2014/main" xmlns="" id="{D2AF5061-1788-4BE7-9A28-F1AB81BCE4CD}"/>
              </a:ext>
            </a:extLst>
          </p:cNvPr>
          <p:cNvSpPr/>
          <p:nvPr/>
        </p:nvSpPr>
        <p:spPr>
          <a:xfrm>
            <a:off x="4378420" y="4418940"/>
            <a:ext cx="4247954" cy="625636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39"/>
            <a:r>
              <a:rPr lang="en-US" sz="2000" b="1" dirty="0">
                <a:solidFill>
                  <a:prstClr val="black"/>
                </a:solidFill>
              </a:rPr>
              <a:t>The Normal Token types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5D2A66B-C616-4BF6-9369-982967B3A80C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Tokens</a:t>
            </a:r>
          </a:p>
        </p:txBody>
      </p:sp>
    </p:spTree>
    <p:extLst>
      <p:ext uri="{BB962C8B-B14F-4D97-AF65-F5344CB8AC3E}">
        <p14:creationId xmlns:p14="http://schemas.microsoft.com/office/powerpoint/2010/main" val="14083807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779020" y="3055769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Keywords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7790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Identifiers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452505" y="5111608"/>
            <a:ext cx="4958833" cy="444785"/>
          </a:xfrm>
          <a:prstGeom prst="rect">
            <a:avLst/>
          </a:prstGeom>
        </p:spPr>
      </p:pic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CE346211-D613-43CB-8506-E55516B33205}"/>
              </a:ext>
            </a:extLst>
          </p:cNvPr>
          <p:cNvSpPr/>
          <p:nvPr/>
        </p:nvSpPr>
        <p:spPr>
          <a:xfrm>
            <a:off x="6353415" y="1631901"/>
            <a:ext cx="3962636" cy="773923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What are Keywords?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779020" y="5472838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Literals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68F5228-E436-43D4-AB3F-868A58195566}"/>
              </a:ext>
            </a:extLst>
          </p:cNvPr>
          <p:cNvSpPr/>
          <p:nvPr/>
        </p:nvSpPr>
        <p:spPr>
          <a:xfrm>
            <a:off x="779020" y="6681372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Operators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9C295A7-4843-4E52-8BDB-0F5EF0756F25}"/>
              </a:ext>
            </a:extLst>
          </p:cNvPr>
          <p:cNvGrpSpPr/>
          <p:nvPr/>
        </p:nvGrpSpPr>
        <p:grpSpPr>
          <a:xfrm>
            <a:off x="4711292" y="2664942"/>
            <a:ext cx="7125345" cy="5243348"/>
            <a:chOff x="2802467" y="1337837"/>
            <a:chExt cx="6587066" cy="484724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8606A827-F3FA-4FC3-86F2-7816B9B34785}"/>
                </a:ext>
              </a:extLst>
            </p:cNvPr>
            <p:cNvSpPr/>
            <p:nvPr/>
          </p:nvSpPr>
          <p:spPr>
            <a:xfrm>
              <a:off x="2914823" y="1523231"/>
              <a:ext cx="6474710" cy="983111"/>
            </a:xfrm>
            <a:prstGeom prst="rect">
              <a:avLst/>
            </a:prstGeom>
            <a:solidFill>
              <a:srgbClr val="F0EEE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1493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D5D6C3F-45F0-4B5A-9673-8E8AE81FCDC0}"/>
                </a:ext>
              </a:extLst>
            </p:cNvPr>
            <p:cNvSpPr/>
            <p:nvPr/>
          </p:nvSpPr>
          <p:spPr>
            <a:xfrm>
              <a:off x="3785576" y="1424936"/>
              <a:ext cx="5505426" cy="98311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1493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96AC796D-568E-4CB1-B2A3-8D7496E1883A}"/>
                </a:ext>
              </a:extLst>
            </p:cNvPr>
            <p:cNvGrpSpPr/>
            <p:nvPr/>
          </p:nvGrpSpPr>
          <p:grpSpPr>
            <a:xfrm>
              <a:off x="2802467" y="1424936"/>
              <a:ext cx="1194802" cy="983111"/>
              <a:chOff x="3925455" y="1191491"/>
              <a:chExt cx="1178646" cy="96981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1E83D411-0C12-4B14-964C-D3DD85B4533D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00B09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75390" hangingPunct="1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4267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  <a:ea typeface="+mn-ea"/>
                    <a:cs typeface="+mn-cs"/>
                  </a:rPr>
                  <a:t>01</a:t>
                </a:r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xmlns="" id="{910D12B6-6D76-401C-BF2F-80CC677DE6DB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00B09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75390" hangingPunct="1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1493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A350461-7943-45CF-A929-C07F32FC9577}"/>
                </a:ext>
              </a:extLst>
            </p:cNvPr>
            <p:cNvSpPr txBox="1"/>
            <p:nvPr/>
          </p:nvSpPr>
          <p:spPr>
            <a:xfrm>
              <a:off x="4109626" y="1337837"/>
              <a:ext cx="5008344" cy="756134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lvl="0">
                <a:defRPr/>
              </a:pPr>
              <a:r>
                <a:rPr lang="en-US" sz="2000" dirty="0">
                  <a:solidFill>
                    <a:prstClr val="black"/>
                  </a:solidFill>
                  <a:latin typeface="+mn-lt"/>
                </a:rPr>
                <a:t>Python</a:t>
              </a:r>
              <a:r>
                <a:rPr lang="en-US" sz="2000" dirty="0">
                  <a:solidFill>
                    <a:prstClr val="black"/>
                  </a:solidFill>
                </a:rPr>
                <a:t> Keywords are special reserved words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9E3B8834-2E45-4D4B-A4A4-FEABCD61C1B5}"/>
                </a:ext>
              </a:extLst>
            </p:cNvPr>
            <p:cNvSpPr/>
            <p:nvPr/>
          </p:nvSpPr>
          <p:spPr>
            <a:xfrm>
              <a:off x="2914823" y="2761178"/>
              <a:ext cx="6474710" cy="983111"/>
            </a:xfrm>
            <a:prstGeom prst="rect">
              <a:avLst/>
            </a:prstGeom>
            <a:solidFill>
              <a:srgbClr val="F0EEE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1493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4B1D395C-A13B-4CBB-B2E1-3D25D6CF2047}"/>
                </a:ext>
              </a:extLst>
            </p:cNvPr>
            <p:cNvSpPr/>
            <p:nvPr/>
          </p:nvSpPr>
          <p:spPr>
            <a:xfrm>
              <a:off x="3785576" y="2662805"/>
              <a:ext cx="5505426" cy="98311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1493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23C6146D-5B70-48F2-A21B-EADEAF02779C}"/>
                </a:ext>
              </a:extLst>
            </p:cNvPr>
            <p:cNvGrpSpPr/>
            <p:nvPr/>
          </p:nvGrpSpPr>
          <p:grpSpPr>
            <a:xfrm>
              <a:off x="2802467" y="2662805"/>
              <a:ext cx="1194802" cy="983111"/>
              <a:chOff x="3925455" y="1191491"/>
              <a:chExt cx="1178646" cy="969818"/>
            </a:xfrm>
            <a:solidFill>
              <a:srgbClr val="0070C0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7C813D56-F288-4FCE-91AD-1CD676B2F28F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75390" hangingPunct="1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4267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  <a:ea typeface="+mn-ea"/>
                    <a:cs typeface="+mn-cs"/>
                  </a:rPr>
                  <a:t>02</a:t>
                </a:r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xmlns="" id="{C98D8BE5-75E4-42ED-B603-61A8BD827B24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75390" hangingPunct="1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1493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1B2F607-5622-41E6-8455-FC482DA5A4BC}"/>
                </a:ext>
              </a:extLst>
            </p:cNvPr>
            <p:cNvSpPr txBox="1"/>
            <p:nvPr/>
          </p:nvSpPr>
          <p:spPr>
            <a:xfrm>
              <a:off x="4109625" y="2728810"/>
              <a:ext cx="5181376" cy="756134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lvl="0">
                <a:defRPr/>
              </a:pPr>
              <a:r>
                <a:rPr lang="en-US" sz="2000" dirty="0">
                  <a:solidFill>
                    <a:prstClr val="black"/>
                  </a:solidFill>
                  <a:latin typeface="+mn-lt"/>
                </a:rPr>
                <a:t>Convey a special meaning to the compiler / interpreter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A17A0D72-9DFD-4271-BB00-E9005A16296C}"/>
                </a:ext>
              </a:extLst>
            </p:cNvPr>
            <p:cNvSpPr/>
            <p:nvPr/>
          </p:nvSpPr>
          <p:spPr>
            <a:xfrm>
              <a:off x="2914823" y="3979943"/>
              <a:ext cx="6474710" cy="983111"/>
            </a:xfrm>
            <a:prstGeom prst="rect">
              <a:avLst/>
            </a:prstGeom>
            <a:solidFill>
              <a:srgbClr val="F0EEE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1493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1746033-A4CA-4F56-AEB6-456DC086ED8D}"/>
                </a:ext>
              </a:extLst>
            </p:cNvPr>
            <p:cNvSpPr/>
            <p:nvPr/>
          </p:nvSpPr>
          <p:spPr>
            <a:xfrm>
              <a:off x="3785576" y="3881491"/>
              <a:ext cx="5505426" cy="98311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1493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EE579673-9648-4514-8B40-E7F58D8EC858}"/>
                </a:ext>
              </a:extLst>
            </p:cNvPr>
            <p:cNvGrpSpPr/>
            <p:nvPr/>
          </p:nvGrpSpPr>
          <p:grpSpPr>
            <a:xfrm>
              <a:off x="2802467" y="3881491"/>
              <a:ext cx="1194802" cy="983111"/>
              <a:chOff x="3925455" y="1191491"/>
              <a:chExt cx="1178646" cy="96981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A9F183CD-75B4-470F-BB89-1E1D283E5DEE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EBCB3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75390" hangingPunct="1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4267" b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  <a:ea typeface="+mn-ea"/>
                    <a:cs typeface="+mn-cs"/>
                  </a:rPr>
                  <a:t>03</a:t>
                </a: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xmlns="" id="{16BEE5F5-1736-4E76-97B9-902DD0505C66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EBCB3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75390" hangingPunct="1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1493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49602A5-B8AC-4832-B45E-658130824C75}"/>
                </a:ext>
              </a:extLst>
            </p:cNvPr>
            <p:cNvSpPr txBox="1"/>
            <p:nvPr/>
          </p:nvSpPr>
          <p:spPr>
            <a:xfrm>
              <a:off x="4151576" y="3943740"/>
              <a:ext cx="5008344" cy="756134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lvl="0">
                <a:defRPr/>
              </a:pPr>
              <a:r>
                <a:rPr lang="en-US" sz="2000" dirty="0">
                  <a:solidFill>
                    <a:prstClr val="black"/>
                  </a:solidFill>
                  <a:latin typeface="+mn-lt"/>
                </a:rPr>
                <a:t>Each keyword have a special meaning and a specific operation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D8361062-7BE4-4D80-A891-E42A81431A94}"/>
                </a:ext>
              </a:extLst>
            </p:cNvPr>
            <p:cNvSpPr/>
            <p:nvPr/>
          </p:nvSpPr>
          <p:spPr>
            <a:xfrm>
              <a:off x="2914823" y="5201969"/>
              <a:ext cx="6474710" cy="983111"/>
            </a:xfrm>
            <a:prstGeom prst="rect">
              <a:avLst/>
            </a:prstGeom>
            <a:solidFill>
              <a:srgbClr val="F0EEE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1493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BD4A11E9-24F3-4D76-946C-00840D8A92A6}"/>
                </a:ext>
              </a:extLst>
            </p:cNvPr>
            <p:cNvSpPr/>
            <p:nvPr/>
          </p:nvSpPr>
          <p:spPr>
            <a:xfrm>
              <a:off x="3785576" y="5103517"/>
              <a:ext cx="5505426" cy="98311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1493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35CEC2EB-4D81-4B79-B197-0EC54D0354CD}"/>
                </a:ext>
              </a:extLst>
            </p:cNvPr>
            <p:cNvSpPr/>
            <p:nvPr/>
          </p:nvSpPr>
          <p:spPr>
            <a:xfrm>
              <a:off x="2802467" y="5103517"/>
              <a:ext cx="983112" cy="983111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4267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  <a:ea typeface="+mn-ea"/>
                  <a:cs typeface="+mn-cs"/>
                </a:rPr>
                <a:t>04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71A5EA07-73CF-4525-8EA2-DBCC4C327434}"/>
                </a:ext>
              </a:extLst>
            </p:cNvPr>
            <p:cNvSpPr/>
            <p:nvPr/>
          </p:nvSpPr>
          <p:spPr>
            <a:xfrm rot="5400000">
              <a:off x="3692167" y="5453822"/>
              <a:ext cx="327703" cy="282503"/>
            </a:xfrm>
            <a:prstGeom prst="triangle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1493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02BC4E0A-E053-453A-B7FA-8AF40DF8017E}"/>
                </a:ext>
              </a:extLst>
            </p:cNvPr>
            <p:cNvSpPr txBox="1"/>
            <p:nvPr/>
          </p:nvSpPr>
          <p:spPr>
            <a:xfrm>
              <a:off x="4109626" y="5343260"/>
              <a:ext cx="5008344" cy="432076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lvl="0">
                <a:defRPr/>
              </a:pPr>
              <a:r>
                <a:rPr lang="en-US" sz="2000" b="1" dirty="0">
                  <a:solidFill>
                    <a:prstClr val="black"/>
                  </a:solidFill>
                  <a:latin typeface="+mn-lt"/>
                </a:rPr>
                <a:t>NEVER</a:t>
              </a:r>
              <a:r>
                <a:rPr lang="en-US" sz="2000" dirty="0">
                  <a:solidFill>
                    <a:prstClr val="black"/>
                  </a:solidFill>
                  <a:latin typeface="+mn-lt"/>
                </a:rPr>
                <a:t> use it as a variable</a:t>
              </a:r>
            </a:p>
          </p:txBody>
        </p:sp>
      </p:grpSp>
      <p:pic>
        <p:nvPicPr>
          <p:cNvPr id="40" name="skillenza_logo_new (1).png" descr="skillenza_logo_new (1).png">
            <a:extLst>
              <a:ext uri="{FF2B5EF4-FFF2-40B4-BE49-F238E27FC236}">
                <a16:creationId xmlns:a16="http://schemas.microsoft.com/office/drawing/2014/main" xmlns="" id="{9C9FEA72-8FD2-4A06-AFB5-84B531947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C9105DDA-F76C-4545-AF81-A4514619D134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Tokens</a:t>
            </a:r>
          </a:p>
        </p:txBody>
      </p:sp>
    </p:spTree>
    <p:extLst>
      <p:ext uri="{BB962C8B-B14F-4D97-AF65-F5344CB8AC3E}">
        <p14:creationId xmlns:p14="http://schemas.microsoft.com/office/powerpoint/2010/main" val="182213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779020" y="3055769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Keywords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7790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Identifiers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452505" y="5111608"/>
            <a:ext cx="4958833" cy="444785"/>
          </a:xfrm>
          <a:prstGeom prst="rect">
            <a:avLst/>
          </a:prstGeom>
        </p:spPr>
      </p:pic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CE346211-D613-43CB-8506-E55516B33205}"/>
              </a:ext>
            </a:extLst>
          </p:cNvPr>
          <p:cNvSpPr/>
          <p:nvPr/>
        </p:nvSpPr>
        <p:spPr>
          <a:xfrm>
            <a:off x="6144523" y="2763176"/>
            <a:ext cx="4522304" cy="585185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The Python keywords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779020" y="5472838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Literals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68F5228-E436-43D4-AB3F-868A58195566}"/>
              </a:ext>
            </a:extLst>
          </p:cNvPr>
          <p:cNvSpPr/>
          <p:nvPr/>
        </p:nvSpPr>
        <p:spPr>
          <a:xfrm>
            <a:off x="779020" y="6681372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Operators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xmlns="" id="{F99382EE-AABB-4474-9477-CD2BF4A47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45057"/>
              </p:ext>
            </p:extLst>
          </p:nvPr>
        </p:nvGraphicFramePr>
        <p:xfrm>
          <a:off x="4312585" y="3642084"/>
          <a:ext cx="8186180" cy="38598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7236">
                  <a:extLst>
                    <a:ext uri="{9D8B030D-6E8A-4147-A177-3AD203B41FA5}">
                      <a16:colId xmlns:a16="http://schemas.microsoft.com/office/drawing/2014/main" xmlns="" val="1357567444"/>
                    </a:ext>
                  </a:extLst>
                </a:gridCol>
                <a:gridCol w="1637236">
                  <a:extLst>
                    <a:ext uri="{9D8B030D-6E8A-4147-A177-3AD203B41FA5}">
                      <a16:colId xmlns:a16="http://schemas.microsoft.com/office/drawing/2014/main" xmlns="" val="3852785009"/>
                    </a:ext>
                  </a:extLst>
                </a:gridCol>
                <a:gridCol w="1637236">
                  <a:extLst>
                    <a:ext uri="{9D8B030D-6E8A-4147-A177-3AD203B41FA5}">
                      <a16:colId xmlns:a16="http://schemas.microsoft.com/office/drawing/2014/main" xmlns="" val="51669815"/>
                    </a:ext>
                  </a:extLst>
                </a:gridCol>
                <a:gridCol w="1637236">
                  <a:extLst>
                    <a:ext uri="{9D8B030D-6E8A-4147-A177-3AD203B41FA5}">
                      <a16:colId xmlns:a16="http://schemas.microsoft.com/office/drawing/2014/main" xmlns="" val="2665168258"/>
                    </a:ext>
                  </a:extLst>
                </a:gridCol>
                <a:gridCol w="1637236">
                  <a:extLst>
                    <a:ext uri="{9D8B030D-6E8A-4147-A177-3AD203B41FA5}">
                      <a16:colId xmlns:a16="http://schemas.microsoft.com/office/drawing/2014/main" xmlns="" val="353699439"/>
                    </a:ext>
                  </a:extLst>
                </a:gridCol>
              </a:tblGrid>
              <a:tr h="381965">
                <a:tc>
                  <a:txBody>
                    <a:bodyPr/>
                    <a:lstStyle/>
                    <a:p>
                      <a:pPr algn="ctr" fontAlgn="t"/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extLst>
                  <a:ext uri="{0D108BD9-81ED-4DB2-BD59-A6C34878D82A}">
                    <a16:rowId xmlns:a16="http://schemas.microsoft.com/office/drawing/2014/main" xmlns="" val="2517695329"/>
                  </a:ext>
                </a:extLst>
              </a:tr>
              <a:tr h="58204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True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False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None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and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as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extLst>
                  <a:ext uri="{0D108BD9-81ED-4DB2-BD59-A6C34878D82A}">
                    <a16:rowId xmlns:a16="http://schemas.microsoft.com/office/drawing/2014/main" xmlns="" val="3985653620"/>
                  </a:ext>
                </a:extLst>
              </a:tr>
              <a:tr h="5676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Asset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def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class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continue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break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extLst>
                  <a:ext uri="{0D108BD9-81ED-4DB2-BD59-A6C34878D82A}">
                    <a16:rowId xmlns:a16="http://schemas.microsoft.com/office/drawing/2014/main" xmlns="" val="4105620719"/>
                  </a:ext>
                </a:extLst>
              </a:tr>
              <a:tr h="58204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else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finally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 err="1">
                          <a:effectLst/>
                        </a:rPr>
                        <a:t>elif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del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except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extLst>
                  <a:ext uri="{0D108BD9-81ED-4DB2-BD59-A6C34878D82A}">
                    <a16:rowId xmlns:a16="http://schemas.microsoft.com/office/drawing/2014/main" xmlns="" val="511083542"/>
                  </a:ext>
                </a:extLst>
              </a:tr>
              <a:tr h="58204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global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for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if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from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import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extLst>
                  <a:ext uri="{0D108BD9-81ED-4DB2-BD59-A6C34878D82A}">
                    <a16:rowId xmlns:a16="http://schemas.microsoft.com/office/drawing/2014/main" xmlns="" val="297564070"/>
                  </a:ext>
                </a:extLst>
              </a:tr>
              <a:tr h="58204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raise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try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or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return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pass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extLst>
                  <a:ext uri="{0D108BD9-81ED-4DB2-BD59-A6C34878D82A}">
                    <a16:rowId xmlns:a16="http://schemas.microsoft.com/office/drawing/2014/main" xmlns="" val="3085476516"/>
                  </a:ext>
                </a:extLst>
              </a:tr>
              <a:tr h="58204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nonlocal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in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not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is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dirty="0">
                          <a:effectLst/>
                        </a:rPr>
                        <a:t>lambda</a:t>
                      </a:r>
                      <a:endParaRPr lang="en-IN" sz="2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22" marR="28422" marT="28422" marB="28422"/>
                </a:tc>
                <a:extLst>
                  <a:ext uri="{0D108BD9-81ED-4DB2-BD59-A6C34878D82A}">
                    <a16:rowId xmlns:a16="http://schemas.microsoft.com/office/drawing/2014/main" xmlns="" val="537080775"/>
                  </a:ext>
                </a:extLst>
              </a:tr>
            </a:tbl>
          </a:graphicData>
        </a:graphic>
      </p:graphicFrame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xmlns="" id="{03F06EAF-2FE8-4E6B-964B-3EFA7C9D6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9BA4A04-017A-4FEF-B7DE-1100F5AD89C7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Tokens</a:t>
            </a:r>
          </a:p>
        </p:txBody>
      </p:sp>
    </p:spTree>
    <p:extLst>
      <p:ext uri="{BB962C8B-B14F-4D97-AF65-F5344CB8AC3E}">
        <p14:creationId xmlns:p14="http://schemas.microsoft.com/office/powerpoint/2010/main" val="93330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84202C0-68A4-4A99-930C-B4DD7D67547D}"/>
              </a:ext>
            </a:extLst>
          </p:cNvPr>
          <p:cNvSpPr/>
          <p:nvPr/>
        </p:nvSpPr>
        <p:spPr>
          <a:xfrm>
            <a:off x="4310493" y="4527622"/>
            <a:ext cx="8294914" cy="3249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rgbClr val="3771A1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779020" y="305576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Keywords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779020" y="4264303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Identifiers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452505" y="5111608"/>
            <a:ext cx="4958833" cy="444785"/>
          </a:xfrm>
          <a:prstGeom prst="rect">
            <a:avLst/>
          </a:prstGeom>
        </p:spPr>
      </p:pic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CE346211-D613-43CB-8506-E55516B33205}"/>
              </a:ext>
            </a:extLst>
          </p:cNvPr>
          <p:cNvSpPr/>
          <p:nvPr/>
        </p:nvSpPr>
        <p:spPr>
          <a:xfrm>
            <a:off x="4592024" y="2254526"/>
            <a:ext cx="7731852" cy="9704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Identifiers are the name used to identify a variable, function, class or an object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779020" y="5472838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Literals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68F5228-E436-43D4-AB3F-868A58195566}"/>
              </a:ext>
            </a:extLst>
          </p:cNvPr>
          <p:cNvSpPr/>
          <p:nvPr/>
        </p:nvSpPr>
        <p:spPr>
          <a:xfrm>
            <a:off x="779020" y="6681372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14" name="Rectangle: Rounded Corners 1">
            <a:extLst>
              <a:ext uri="{FF2B5EF4-FFF2-40B4-BE49-F238E27FC236}">
                <a16:creationId xmlns:a16="http://schemas.microsoft.com/office/drawing/2014/main" xmlns="" id="{BA54C105-9EFA-4D9F-AD3C-58F21D7876CE}"/>
              </a:ext>
            </a:extLst>
          </p:cNvPr>
          <p:cNvSpPr/>
          <p:nvPr/>
        </p:nvSpPr>
        <p:spPr>
          <a:xfrm>
            <a:off x="6055382" y="3583147"/>
            <a:ext cx="5088448" cy="587119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Rules for naming a identifier: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F623F672-DAEF-4B27-8ECD-A17C3174FCE2}"/>
              </a:ext>
            </a:extLst>
          </p:cNvPr>
          <p:cNvSpPr/>
          <p:nvPr/>
        </p:nvSpPr>
        <p:spPr>
          <a:xfrm>
            <a:off x="5596507" y="3005266"/>
            <a:ext cx="4168381" cy="31061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88BC9AB8-7312-499B-A4B4-2F60A29E00D8}"/>
              </a:ext>
            </a:extLst>
          </p:cNvPr>
          <p:cNvSpPr/>
          <p:nvPr/>
        </p:nvSpPr>
        <p:spPr>
          <a:xfrm>
            <a:off x="3886200" y="4527622"/>
            <a:ext cx="9072879" cy="3154410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marL="872093" lvl="1" indent="-365771">
              <a:lnSpc>
                <a:spcPct val="150000"/>
              </a:lnSpc>
              <a:buFont typeface="+mj-lt"/>
              <a:buAutoNum type="arabicPeriod"/>
            </a:pPr>
            <a:r>
              <a:rPr lang="en-IN" sz="1707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special character except underscore ( _ ) can be used as an identifier</a:t>
            </a:r>
          </a:p>
          <a:p>
            <a:pPr marL="872093" lvl="1" indent="-365771">
              <a:lnSpc>
                <a:spcPct val="150000"/>
              </a:lnSpc>
              <a:buFont typeface="+mj-lt"/>
              <a:buAutoNum type="arabicPeriod"/>
            </a:pPr>
            <a:r>
              <a:rPr lang="en-IN" sz="1707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Keyword should not be used as an identifier name</a:t>
            </a:r>
          </a:p>
          <a:p>
            <a:pPr marL="872093" lvl="1" indent="-365771">
              <a:lnSpc>
                <a:spcPct val="150000"/>
              </a:lnSpc>
              <a:buFont typeface="+mj-lt"/>
              <a:buAutoNum type="arabicPeriod"/>
            </a:pPr>
            <a:r>
              <a:rPr lang="en-IN" sz="1707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Python is case sensitive, </a:t>
            </a:r>
            <a:r>
              <a:rPr lang="en-IN" sz="1707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i.e</a:t>
            </a:r>
            <a:r>
              <a:rPr lang="en-IN" sz="1707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Var and var are two different identifier</a:t>
            </a:r>
          </a:p>
          <a:p>
            <a:pPr marL="872093" lvl="1" indent="-365771">
              <a:lnSpc>
                <a:spcPct val="150000"/>
              </a:lnSpc>
              <a:buFont typeface="+mj-lt"/>
              <a:buAutoNum type="arabicPeriod"/>
            </a:pPr>
            <a:r>
              <a:rPr lang="en-IN" sz="1707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 character of an identifier can be character, underscore ( _ ) but not digit</a:t>
            </a:r>
          </a:p>
        </p:txBody>
      </p:sp>
      <p:pic>
        <p:nvPicPr>
          <p:cNvPr id="16" name="skillenza_logo_new (1).png" descr="skillenza_logo_new (1).png">
            <a:extLst>
              <a:ext uri="{FF2B5EF4-FFF2-40B4-BE49-F238E27FC236}">
                <a16:creationId xmlns:a16="http://schemas.microsoft.com/office/drawing/2014/main" xmlns="" id="{FF5B9EB2-FD4F-4794-99C6-84954E64C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A30A279-EB48-4291-B3EF-1510588CEAC0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Tokens</a:t>
            </a:r>
          </a:p>
        </p:txBody>
      </p:sp>
    </p:spTree>
    <p:extLst>
      <p:ext uri="{BB962C8B-B14F-4D97-AF65-F5344CB8AC3E}">
        <p14:creationId xmlns:p14="http://schemas.microsoft.com/office/powerpoint/2010/main" val="8443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779020" y="305576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Keywords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7790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Identifiers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452505" y="5111608"/>
            <a:ext cx="4958833" cy="44478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779020" y="5472838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Literals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68F5228-E436-43D4-AB3F-868A58195566}"/>
              </a:ext>
            </a:extLst>
          </p:cNvPr>
          <p:cNvSpPr/>
          <p:nvPr/>
        </p:nvSpPr>
        <p:spPr>
          <a:xfrm>
            <a:off x="779020" y="6681372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C79A6201-EAD4-48B4-850E-55CDED369EE6}"/>
              </a:ext>
            </a:extLst>
          </p:cNvPr>
          <p:cNvSpPr/>
          <p:nvPr/>
        </p:nvSpPr>
        <p:spPr>
          <a:xfrm>
            <a:off x="5311029" y="2671768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Literal is raw data given to a variable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FDDD689F-B5C9-44C8-9A84-2767F19A9B49}"/>
              </a:ext>
            </a:extLst>
          </p:cNvPr>
          <p:cNvGrpSpPr/>
          <p:nvPr/>
        </p:nvGrpSpPr>
        <p:grpSpPr>
          <a:xfrm>
            <a:off x="7145309" y="5099066"/>
            <a:ext cx="2772239" cy="2657398"/>
            <a:chOff x="4796512" y="3402649"/>
            <a:chExt cx="2598974" cy="249131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xmlns="" id="{5BD85F24-4134-4D71-A230-DF1451B6AEEA}"/>
                </a:ext>
              </a:extLst>
            </p:cNvPr>
            <p:cNvSpPr/>
            <p:nvPr/>
          </p:nvSpPr>
          <p:spPr>
            <a:xfrm>
              <a:off x="4796513" y="3402649"/>
              <a:ext cx="2598973" cy="4735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dirty="0">
                  <a:solidFill>
                    <a:schemeClr val="tx1"/>
                  </a:solidFill>
                </a:rPr>
                <a:t>String literals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78E5A505-D561-4DED-B54A-AC25955BF961}"/>
                </a:ext>
              </a:extLst>
            </p:cNvPr>
            <p:cNvSpPr/>
            <p:nvPr/>
          </p:nvSpPr>
          <p:spPr>
            <a:xfrm>
              <a:off x="4796512" y="4075248"/>
              <a:ext cx="2598973" cy="4735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dirty="0">
                  <a:solidFill>
                    <a:schemeClr val="tx1"/>
                  </a:solidFill>
                </a:rPr>
                <a:t>Numeric literals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D60F3DF4-866B-4B8F-B6B0-E952A0732FF5}"/>
                </a:ext>
              </a:extLst>
            </p:cNvPr>
            <p:cNvSpPr/>
            <p:nvPr/>
          </p:nvSpPr>
          <p:spPr>
            <a:xfrm>
              <a:off x="4796512" y="4747847"/>
              <a:ext cx="2598973" cy="4735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dirty="0">
                  <a:solidFill>
                    <a:schemeClr val="tx1"/>
                  </a:solidFill>
                </a:rPr>
                <a:t>Boolean literals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xmlns="" id="{4E51E618-53D8-41DD-AAB9-43C22816D137}"/>
                </a:ext>
              </a:extLst>
            </p:cNvPr>
            <p:cNvSpPr/>
            <p:nvPr/>
          </p:nvSpPr>
          <p:spPr>
            <a:xfrm>
              <a:off x="4796512" y="5420446"/>
              <a:ext cx="2598973" cy="4735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dirty="0">
                  <a:solidFill>
                    <a:schemeClr val="tx1"/>
                  </a:solidFill>
                </a:rPr>
                <a:t>Special literals</a:t>
              </a:r>
            </a:p>
          </p:txBody>
        </p:sp>
      </p:grpSp>
      <p:sp>
        <p:nvSpPr>
          <p:cNvPr id="22" name="Rectangle: Rounded Corners 1">
            <a:extLst>
              <a:ext uri="{FF2B5EF4-FFF2-40B4-BE49-F238E27FC236}">
                <a16:creationId xmlns:a16="http://schemas.microsoft.com/office/drawing/2014/main" xmlns="" id="{BF266CAB-539D-449E-9CC8-8D7F21C1D37B}"/>
              </a:ext>
            </a:extLst>
          </p:cNvPr>
          <p:cNvSpPr/>
          <p:nvPr/>
        </p:nvSpPr>
        <p:spPr>
          <a:xfrm>
            <a:off x="6265852" y="4009769"/>
            <a:ext cx="4531151" cy="667345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Various types of literals</a:t>
            </a:r>
          </a:p>
        </p:txBody>
      </p:sp>
      <p:pic>
        <p:nvPicPr>
          <p:cNvPr id="23" name="skillenza_logo_new (1).png" descr="skillenza_logo_new (1).png">
            <a:extLst>
              <a:ext uri="{FF2B5EF4-FFF2-40B4-BE49-F238E27FC236}">
                <a16:creationId xmlns:a16="http://schemas.microsoft.com/office/drawing/2014/main" xmlns="" id="{849DD578-1C7E-4A22-B715-0628292ED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94CF6CF-E240-4E17-AF06-BCFEE0D35B08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Tokens</a:t>
            </a:r>
          </a:p>
        </p:txBody>
      </p:sp>
    </p:spTree>
    <p:extLst>
      <p:ext uri="{BB962C8B-B14F-4D97-AF65-F5344CB8AC3E}">
        <p14:creationId xmlns:p14="http://schemas.microsoft.com/office/powerpoint/2010/main" val="381741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779020" y="305576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Keywords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7790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Identifiers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452505" y="5111608"/>
            <a:ext cx="4958833" cy="44478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779020" y="5472838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Literals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68F5228-E436-43D4-AB3F-868A58195566}"/>
              </a:ext>
            </a:extLst>
          </p:cNvPr>
          <p:cNvSpPr/>
          <p:nvPr/>
        </p:nvSpPr>
        <p:spPr>
          <a:xfrm>
            <a:off x="779020" y="6681372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F61ED0A1-6153-47D7-A5DC-A1197A06A21C}"/>
              </a:ext>
            </a:extLst>
          </p:cNvPr>
          <p:cNvSpPr/>
          <p:nvPr/>
        </p:nvSpPr>
        <p:spPr>
          <a:xfrm>
            <a:off x="6253946" y="2671769"/>
            <a:ext cx="4522304" cy="76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000" b="1" dirty="0">
                <a:solidFill>
                  <a:prstClr val="black"/>
                </a:solidFill>
              </a:rPr>
              <a:t>What are String Literals?</a:t>
            </a: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DF9B99DE-9A0B-4FBC-8F55-8EC16AE22902}"/>
              </a:ext>
            </a:extLst>
          </p:cNvPr>
          <p:cNvSpPr/>
          <p:nvPr/>
        </p:nvSpPr>
        <p:spPr>
          <a:xfrm>
            <a:off x="4425040" y="3704152"/>
            <a:ext cx="8131629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000" dirty="0">
                <a:solidFill>
                  <a:prstClr val="black"/>
                </a:solidFill>
              </a:rPr>
              <a:t>Formed by enclosing a text in the quotes. Both single and double quotes can be used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7B261E3-345A-4CE2-BF66-A6DE92324B6F}"/>
              </a:ext>
            </a:extLst>
          </p:cNvPr>
          <p:cNvGrpSpPr/>
          <p:nvPr/>
        </p:nvGrpSpPr>
        <p:grpSpPr>
          <a:xfrm>
            <a:off x="6253946" y="5624109"/>
            <a:ext cx="4381547" cy="2400781"/>
            <a:chOff x="5283202" y="3873351"/>
            <a:chExt cx="4396104" cy="240875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65CEC249-7526-4177-A2D3-1A60398129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8530"/>
            <a:stretch/>
          </p:blipFill>
          <p:spPr>
            <a:xfrm>
              <a:off x="5283202" y="3873351"/>
              <a:ext cx="1879598" cy="240875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48B45624-FC86-4965-B977-E1856226E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4511" r="33101" b="-1"/>
            <a:stretch/>
          </p:blipFill>
          <p:spPr>
            <a:xfrm>
              <a:off x="8361528" y="3873351"/>
              <a:ext cx="1317778" cy="1457420"/>
            </a:xfrm>
            <a:prstGeom prst="rect">
              <a:avLst/>
            </a:prstGeom>
          </p:spPr>
        </p:pic>
      </p:grpSp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xmlns="" id="{88BB3F50-E3B4-4EDF-ADA3-794EC81A7C5E}"/>
              </a:ext>
            </a:extLst>
          </p:cNvPr>
          <p:cNvSpPr/>
          <p:nvPr/>
        </p:nvSpPr>
        <p:spPr>
          <a:xfrm>
            <a:off x="6478783" y="4948257"/>
            <a:ext cx="1313414" cy="418507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000" dirty="0">
                <a:solidFill>
                  <a:prstClr val="black"/>
                </a:solidFill>
              </a:rPr>
              <a:t>Input</a:t>
            </a:r>
          </a:p>
        </p:txBody>
      </p:sp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xmlns="" id="{4FAC6E4C-04CF-471A-80E1-3229C5BEC98D}"/>
              </a:ext>
            </a:extLst>
          </p:cNvPr>
          <p:cNvSpPr/>
          <p:nvPr/>
        </p:nvSpPr>
        <p:spPr>
          <a:xfrm>
            <a:off x="9106107" y="4931928"/>
            <a:ext cx="1313414" cy="418507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000" dirty="0">
                <a:solidFill>
                  <a:prstClr val="black"/>
                </a:solidFill>
              </a:rPr>
              <a:t>Output</a:t>
            </a:r>
          </a:p>
        </p:txBody>
      </p:sp>
      <p:pic>
        <p:nvPicPr>
          <p:cNvPr id="16" name="skillenza_logo_new (1).png" descr="skillenza_logo_new (1).png">
            <a:extLst>
              <a:ext uri="{FF2B5EF4-FFF2-40B4-BE49-F238E27FC236}">
                <a16:creationId xmlns:a16="http://schemas.microsoft.com/office/drawing/2014/main" xmlns="" id="{A4DF3E95-2972-48BE-8FAE-7D60B40AA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FC459D7-5ED0-4310-8AA7-6E8413164BC3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Tokens</a:t>
            </a:r>
          </a:p>
        </p:txBody>
      </p:sp>
    </p:spTree>
    <p:extLst>
      <p:ext uri="{BB962C8B-B14F-4D97-AF65-F5344CB8AC3E}">
        <p14:creationId xmlns:p14="http://schemas.microsoft.com/office/powerpoint/2010/main" val="304629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20DD8DD-F079-4BB9-8754-E251A028A24F}"/>
              </a:ext>
            </a:extLst>
          </p:cNvPr>
          <p:cNvSpPr txBox="1"/>
          <p:nvPr/>
        </p:nvSpPr>
        <p:spPr>
          <a:xfrm>
            <a:off x="578021" y="4102879"/>
            <a:ext cx="2927083" cy="10669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Introduction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779020" y="305576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Keywords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7790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Identifiers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452505" y="5111608"/>
            <a:ext cx="4958833" cy="44478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779020" y="5472838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Literals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68F5228-E436-43D4-AB3F-868A58195566}"/>
              </a:ext>
            </a:extLst>
          </p:cNvPr>
          <p:cNvSpPr/>
          <p:nvPr/>
        </p:nvSpPr>
        <p:spPr>
          <a:xfrm>
            <a:off x="779020" y="6681372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F61ED0A1-6153-47D7-A5DC-A1197A06A21C}"/>
              </a:ext>
            </a:extLst>
          </p:cNvPr>
          <p:cNvSpPr/>
          <p:nvPr/>
        </p:nvSpPr>
        <p:spPr>
          <a:xfrm>
            <a:off x="6155971" y="2768198"/>
            <a:ext cx="4522304" cy="493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What are Numeric Literals?</a:t>
            </a: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DF9B99DE-9A0B-4FBC-8F55-8EC16AE22902}"/>
              </a:ext>
            </a:extLst>
          </p:cNvPr>
          <p:cNvSpPr/>
          <p:nvPr/>
        </p:nvSpPr>
        <p:spPr>
          <a:xfrm>
            <a:off x="5196725" y="3557191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It is a character string of digits from 0 to 9, decimal point, plus and the minus sign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D42274CA-E37F-484D-8612-68ADBE3B1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41403"/>
              </p:ext>
            </p:extLst>
          </p:nvPr>
        </p:nvGraphicFramePr>
        <p:xfrm>
          <a:off x="4470053" y="5626105"/>
          <a:ext cx="7894140" cy="2352348"/>
        </p:xfrm>
        <a:graphic>
          <a:graphicData uri="http://schemas.openxmlformats.org/drawingml/2006/table">
            <a:tbl>
              <a:tblPr firstRow="1" bandRow="1">
                <a:tableStyleId>{EEE7283C-3CF3-47DC-8721-378D4A62B228}</a:tableStyleId>
              </a:tblPr>
              <a:tblGrid>
                <a:gridCol w="1973535">
                  <a:extLst>
                    <a:ext uri="{9D8B030D-6E8A-4147-A177-3AD203B41FA5}">
                      <a16:colId xmlns:a16="http://schemas.microsoft.com/office/drawing/2014/main" xmlns="" val="3049226310"/>
                    </a:ext>
                  </a:extLst>
                </a:gridCol>
                <a:gridCol w="1973535">
                  <a:extLst>
                    <a:ext uri="{9D8B030D-6E8A-4147-A177-3AD203B41FA5}">
                      <a16:colId xmlns:a16="http://schemas.microsoft.com/office/drawing/2014/main" xmlns="" val="1379723578"/>
                    </a:ext>
                  </a:extLst>
                </a:gridCol>
                <a:gridCol w="1973535">
                  <a:extLst>
                    <a:ext uri="{9D8B030D-6E8A-4147-A177-3AD203B41FA5}">
                      <a16:colId xmlns:a16="http://schemas.microsoft.com/office/drawing/2014/main" xmlns="" val="3401753243"/>
                    </a:ext>
                  </a:extLst>
                </a:gridCol>
                <a:gridCol w="1973535">
                  <a:extLst>
                    <a:ext uri="{9D8B030D-6E8A-4147-A177-3AD203B41FA5}">
                      <a16:colId xmlns:a16="http://schemas.microsoft.com/office/drawing/2014/main" xmlns="" val="2987240022"/>
                    </a:ext>
                  </a:extLst>
                </a:gridCol>
              </a:tblGrid>
              <a:tr h="556915">
                <a:tc>
                  <a:txBody>
                    <a:bodyPr/>
                    <a:lstStyle/>
                    <a:p>
                      <a:r>
                        <a:rPr lang="en-IN" sz="2400" dirty="0"/>
                        <a:t>Int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 marL="137322" marR="137322" marT="68660" marB="6866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Long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 marL="137322" marR="137322" marT="68660" marB="6866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Float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 marL="137322" marR="137322" marT="68660" marB="6866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Complex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 marL="137322" marR="137322" marT="68660" marB="68660"/>
                </a:tc>
                <a:extLst>
                  <a:ext uri="{0D108BD9-81ED-4DB2-BD59-A6C34878D82A}">
                    <a16:rowId xmlns:a16="http://schemas.microsoft.com/office/drawing/2014/main" xmlns="" val="108781672"/>
                  </a:ext>
                </a:extLst>
              </a:tr>
              <a:tr h="1795433">
                <a:tc>
                  <a:txBody>
                    <a:bodyPr/>
                    <a:lstStyle/>
                    <a:p>
                      <a:r>
                        <a:rPr lang="en-IN" sz="1800" dirty="0"/>
                        <a:t>+</a:t>
                      </a:r>
                      <a:r>
                        <a:rPr lang="en-IN" sz="1800" dirty="0" err="1"/>
                        <a:t>ve</a:t>
                      </a:r>
                      <a:r>
                        <a:rPr lang="en-IN" sz="1800" dirty="0"/>
                        <a:t> and –</a:t>
                      </a:r>
                      <a:r>
                        <a:rPr lang="en-IN" sz="1800" dirty="0" err="1"/>
                        <a:t>ve</a:t>
                      </a:r>
                      <a:r>
                        <a:rPr lang="en-IN" sz="1800" dirty="0"/>
                        <a:t> numbers(integers) with no </a:t>
                      </a:r>
                      <a:r>
                        <a:rPr lang="en-IN" sz="1800" kern="1200" dirty="0"/>
                        <a:t>fractional</a:t>
                      </a:r>
                      <a:r>
                        <a:rPr lang="en-IN" sz="1800" dirty="0"/>
                        <a:t> part. Ex: 100,-234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marL="137322" marR="137322" marT="68660" marB="68660"/>
                </a:tc>
                <a:tc>
                  <a:txBody>
                    <a:bodyPr/>
                    <a:lstStyle/>
                    <a:p>
                      <a:r>
                        <a:rPr lang="en-IN" sz="1800" kern="1200" dirty="0"/>
                        <a:t>Unlimited integer size followed by upper or lowercase L. </a:t>
                      </a:r>
                    </a:p>
                    <a:p>
                      <a:r>
                        <a:rPr lang="en-IN" sz="1800" kern="1200" dirty="0"/>
                        <a:t>Ex: 233424243L</a:t>
                      </a:r>
                      <a:endParaRPr lang="en-IN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322" marR="137322" marT="68660" marB="686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Real numbers with both integer and fractional part </a:t>
                      </a:r>
                    </a:p>
                    <a:p>
                      <a:r>
                        <a:rPr lang="en-IN" sz="1800" dirty="0"/>
                        <a:t>Ex: -213.3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marL="137322" marR="137322" marT="68660" marB="686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In the form of </a:t>
                      </a:r>
                      <a:r>
                        <a:rPr lang="en-IN" sz="1800" dirty="0" err="1"/>
                        <a:t>a+bj</a:t>
                      </a:r>
                      <a:r>
                        <a:rPr lang="en-IN" sz="1800" dirty="0"/>
                        <a:t>. ‘a’ forms the real part &amp; b forms the imaginary part.</a:t>
                      </a:r>
                    </a:p>
                    <a:p>
                      <a:r>
                        <a:rPr lang="en-IN" sz="1800" dirty="0"/>
                        <a:t>Ex: 3.14j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marL="137322" marR="137322" marT="68660" marB="68660"/>
                </a:tc>
                <a:extLst>
                  <a:ext uri="{0D108BD9-81ED-4DB2-BD59-A6C34878D82A}">
                    <a16:rowId xmlns:a16="http://schemas.microsoft.com/office/drawing/2014/main" xmlns="" val="2904307172"/>
                  </a:ext>
                </a:extLst>
              </a:tr>
            </a:tbl>
          </a:graphicData>
        </a:graphic>
      </p:graphicFrame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xmlns="" id="{F58EF027-6ED5-424C-9AC1-C7AF21EA58BF}"/>
              </a:ext>
            </a:extLst>
          </p:cNvPr>
          <p:cNvSpPr/>
          <p:nvPr/>
        </p:nvSpPr>
        <p:spPr>
          <a:xfrm>
            <a:off x="6408762" y="4832425"/>
            <a:ext cx="4016723" cy="493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Numeric literal formats</a:t>
            </a:r>
          </a:p>
        </p:txBody>
      </p:sp>
      <p:pic>
        <p:nvPicPr>
          <p:cNvPr id="17" name="skillenza_logo_new (1).png" descr="skillenza_logo_new (1).png">
            <a:extLst>
              <a:ext uri="{FF2B5EF4-FFF2-40B4-BE49-F238E27FC236}">
                <a16:creationId xmlns:a16="http://schemas.microsoft.com/office/drawing/2014/main" xmlns="" id="{575F5789-CDBE-4580-884A-21ECA68E1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2FF763E-DABB-432E-84BA-B03F6020E792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Tokens</a:t>
            </a:r>
          </a:p>
        </p:txBody>
      </p:sp>
    </p:spTree>
    <p:extLst>
      <p:ext uri="{BB962C8B-B14F-4D97-AF65-F5344CB8AC3E}">
        <p14:creationId xmlns:p14="http://schemas.microsoft.com/office/powerpoint/2010/main" val="19852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F61ED0A1-6153-47D7-A5DC-A1197A06A21C}"/>
              </a:ext>
            </a:extLst>
          </p:cNvPr>
          <p:cNvSpPr/>
          <p:nvPr/>
        </p:nvSpPr>
        <p:spPr>
          <a:xfrm>
            <a:off x="5976363" y="3213815"/>
            <a:ext cx="4522304" cy="585185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What are Numeric Literals?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CA2ACD07-5753-436B-A320-A052D2706E43}"/>
              </a:ext>
            </a:extLst>
          </p:cNvPr>
          <p:cNvSpPr/>
          <p:nvPr/>
        </p:nvSpPr>
        <p:spPr>
          <a:xfrm>
            <a:off x="5037649" y="4623740"/>
            <a:ext cx="6399731" cy="29032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377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71" indent="-365771">
              <a:buFont typeface="+mj-lt"/>
              <a:buAutoNum type="arabicPeriod"/>
            </a:pPr>
            <a:r>
              <a:rPr lang="en-US" sz="2133" dirty="0">
                <a:solidFill>
                  <a:schemeClr val="tx1"/>
                </a:solidFill>
              </a:rPr>
              <a:t>In Python, value of an integer is not restricted by the number of bits and can expand to the limit of the available memory </a:t>
            </a:r>
          </a:p>
          <a:p>
            <a:pPr marL="365771" indent="-365771">
              <a:buFont typeface="+mj-lt"/>
              <a:buAutoNum type="arabicPeriod"/>
            </a:pPr>
            <a:r>
              <a:rPr lang="en-US" sz="2133" dirty="0">
                <a:solidFill>
                  <a:schemeClr val="tx1"/>
                </a:solidFill>
              </a:rPr>
              <a:t>No special arrangement is required for storing large numbers </a:t>
            </a:r>
          </a:p>
        </p:txBody>
      </p:sp>
      <p:pic>
        <p:nvPicPr>
          <p:cNvPr id="16" name="skillenza_logo_new (1).png" descr="skillenza_logo_new (1).png">
            <a:extLst>
              <a:ext uri="{FF2B5EF4-FFF2-40B4-BE49-F238E27FC236}">
                <a16:creationId xmlns:a16="http://schemas.microsoft.com/office/drawing/2014/main" xmlns="" id="{04232EA6-8271-4549-9F5B-75FBF0CE8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1050D1DE-28E6-4514-8006-7893392CCA8E}"/>
              </a:ext>
            </a:extLst>
          </p:cNvPr>
          <p:cNvSpPr/>
          <p:nvPr/>
        </p:nvSpPr>
        <p:spPr>
          <a:xfrm>
            <a:off x="779020" y="305576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Keywords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E26597F0-272F-4826-BCEF-34FDE64B880C}"/>
              </a:ext>
            </a:extLst>
          </p:cNvPr>
          <p:cNvSpPr/>
          <p:nvPr/>
        </p:nvSpPr>
        <p:spPr>
          <a:xfrm>
            <a:off x="7790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Identifiers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5FB0C75F-7F6D-47DC-AE5B-2D95087D2F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452505" y="5111608"/>
            <a:ext cx="4958833" cy="444785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82670AD4-0456-40C3-9EEB-263AA33B7B3A}"/>
              </a:ext>
            </a:extLst>
          </p:cNvPr>
          <p:cNvSpPr/>
          <p:nvPr/>
        </p:nvSpPr>
        <p:spPr>
          <a:xfrm>
            <a:off x="779020" y="5472838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Literals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C7A5440C-7C03-46BF-A589-2FD12B03AAB7}"/>
              </a:ext>
            </a:extLst>
          </p:cNvPr>
          <p:cNvSpPr/>
          <p:nvPr/>
        </p:nvSpPr>
        <p:spPr>
          <a:xfrm>
            <a:off x="779020" y="6681372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8DB8C59-6853-42EA-9897-6B10182B91DF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Tokens</a:t>
            </a:r>
          </a:p>
        </p:txBody>
      </p:sp>
    </p:spTree>
    <p:extLst>
      <p:ext uri="{BB962C8B-B14F-4D97-AF65-F5344CB8AC3E}">
        <p14:creationId xmlns:p14="http://schemas.microsoft.com/office/powerpoint/2010/main" val="77400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F61ED0A1-6153-47D7-A5DC-A1197A06A21C}"/>
              </a:ext>
            </a:extLst>
          </p:cNvPr>
          <p:cNvSpPr/>
          <p:nvPr/>
        </p:nvSpPr>
        <p:spPr>
          <a:xfrm>
            <a:off x="5976363" y="2671769"/>
            <a:ext cx="4522304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What are Boolean Literals?</a:t>
            </a:r>
          </a:p>
        </p:txBody>
      </p: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56D90121-631E-4542-89ED-86E5E3BAC111}"/>
              </a:ext>
            </a:extLst>
          </p:cNvPr>
          <p:cNvSpPr/>
          <p:nvPr/>
        </p:nvSpPr>
        <p:spPr>
          <a:xfrm>
            <a:off x="5017116" y="3704152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It can either be </a:t>
            </a:r>
            <a:r>
              <a:rPr lang="en-US" sz="2133" b="1" dirty="0">
                <a:solidFill>
                  <a:prstClr val="black"/>
                </a:solidFill>
              </a:rPr>
              <a:t>True</a:t>
            </a:r>
            <a:r>
              <a:rPr lang="en-US" sz="2133" dirty="0">
                <a:solidFill>
                  <a:prstClr val="black"/>
                </a:solidFill>
              </a:rPr>
              <a:t> or </a:t>
            </a:r>
            <a:r>
              <a:rPr lang="en-US" sz="2133" b="1" dirty="0">
                <a:solidFill>
                  <a:prstClr val="black"/>
                </a:solidFill>
              </a:rPr>
              <a:t>False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BAC56FA-6800-4D6D-80FA-1FBF5747C009}"/>
              </a:ext>
            </a:extLst>
          </p:cNvPr>
          <p:cNvGrpSpPr/>
          <p:nvPr/>
        </p:nvGrpSpPr>
        <p:grpSpPr>
          <a:xfrm>
            <a:off x="5688848" y="5253893"/>
            <a:ext cx="4809818" cy="1843383"/>
            <a:chOff x="4901903" y="4375348"/>
            <a:chExt cx="2501989" cy="95889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147A4723-26AB-4BDC-AC9A-AFD8BB6D0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1903" y="4375348"/>
              <a:ext cx="1117657" cy="95254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593355FF-5406-424D-836A-B0F1A2BBF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7037" y="4375348"/>
              <a:ext cx="1066855" cy="958899"/>
            </a:xfrm>
            <a:prstGeom prst="rect">
              <a:avLst/>
            </a:prstGeom>
          </p:spPr>
        </p:pic>
      </p:grpSp>
      <p:pic>
        <p:nvPicPr>
          <p:cNvPr id="16" name="skillenza_logo_new (1).png" descr="skillenza_logo_new (1).png">
            <a:extLst>
              <a:ext uri="{FF2B5EF4-FFF2-40B4-BE49-F238E27FC236}">
                <a16:creationId xmlns:a16="http://schemas.microsoft.com/office/drawing/2014/main" xmlns="" id="{C7AFBD0C-74E1-40F0-BA5D-E015F59C8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690E21B5-13E9-410A-943D-EA68F92F68ED}"/>
              </a:ext>
            </a:extLst>
          </p:cNvPr>
          <p:cNvSpPr/>
          <p:nvPr/>
        </p:nvSpPr>
        <p:spPr>
          <a:xfrm>
            <a:off x="779020" y="305576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Keywords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67127523-8461-42DB-BB16-999D01CC33DA}"/>
              </a:ext>
            </a:extLst>
          </p:cNvPr>
          <p:cNvSpPr/>
          <p:nvPr/>
        </p:nvSpPr>
        <p:spPr>
          <a:xfrm>
            <a:off x="7790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Identifiers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B346F3B8-1319-47C9-B99F-0005B459C6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452505" y="5111608"/>
            <a:ext cx="4958833" cy="444785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022428BC-704C-4209-B6EB-4627748CF45D}"/>
              </a:ext>
            </a:extLst>
          </p:cNvPr>
          <p:cNvSpPr/>
          <p:nvPr/>
        </p:nvSpPr>
        <p:spPr>
          <a:xfrm>
            <a:off x="779020" y="5472838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Literals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60DE7AB2-268D-499C-B1B3-9BED5B317AF5}"/>
              </a:ext>
            </a:extLst>
          </p:cNvPr>
          <p:cNvSpPr/>
          <p:nvPr/>
        </p:nvSpPr>
        <p:spPr>
          <a:xfrm>
            <a:off x="779020" y="6681372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76FE7BB-FA03-475D-899D-61F933CE5A11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Tokens</a:t>
            </a:r>
          </a:p>
        </p:txBody>
      </p:sp>
    </p:spTree>
    <p:extLst>
      <p:ext uri="{BB962C8B-B14F-4D97-AF65-F5344CB8AC3E}">
        <p14:creationId xmlns:p14="http://schemas.microsoft.com/office/powerpoint/2010/main" val="253647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F61ED0A1-6153-47D7-A5DC-A1197A06A21C}"/>
              </a:ext>
            </a:extLst>
          </p:cNvPr>
          <p:cNvSpPr/>
          <p:nvPr/>
        </p:nvSpPr>
        <p:spPr>
          <a:xfrm>
            <a:off x="5976363" y="2671769"/>
            <a:ext cx="4522304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What are Special Literals?</a:t>
            </a:r>
          </a:p>
        </p:txBody>
      </p: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56D90121-631E-4542-89ED-86E5E3BAC111}"/>
              </a:ext>
            </a:extLst>
          </p:cNvPr>
          <p:cNvSpPr/>
          <p:nvPr/>
        </p:nvSpPr>
        <p:spPr>
          <a:xfrm>
            <a:off x="5017116" y="3774179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There is a special literal in Python called </a:t>
            </a:r>
            <a:r>
              <a:rPr lang="en-US" sz="2133" b="1" dirty="0">
                <a:solidFill>
                  <a:prstClr val="black"/>
                </a:solidFill>
              </a:rPr>
              <a:t>None</a:t>
            </a:r>
            <a:r>
              <a:rPr lang="en-US" sz="2133" dirty="0">
                <a:solidFill>
                  <a:prstClr val="black"/>
                </a:solidFill>
              </a:rPr>
              <a:t>. Which means that variable is yet to be initialized.</a:t>
            </a:r>
            <a:endParaRPr lang="en-US" sz="2133" b="1" dirty="0">
              <a:solidFill>
                <a:prstClr val="black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FFEAC9CD-884A-497C-AEF9-5DE9931D5599}"/>
              </a:ext>
            </a:extLst>
          </p:cNvPr>
          <p:cNvGrpSpPr/>
          <p:nvPr/>
        </p:nvGrpSpPr>
        <p:grpSpPr>
          <a:xfrm>
            <a:off x="6388012" y="5079019"/>
            <a:ext cx="3699006" cy="2314709"/>
            <a:chOff x="6128663" y="3618580"/>
            <a:chExt cx="3467818" cy="21700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AD5644A9-E199-4CCC-A3A7-1925FA01F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6282" y="3631280"/>
              <a:ext cx="1670199" cy="215734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0B00AEFE-CC6E-4C02-8479-1545D8DE3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8663" y="3618580"/>
              <a:ext cx="1647970" cy="2157340"/>
            </a:xfrm>
            <a:prstGeom prst="rect">
              <a:avLst/>
            </a:prstGeom>
          </p:spPr>
        </p:pic>
      </p:grpSp>
      <p:pic>
        <p:nvPicPr>
          <p:cNvPr id="17" name="skillenza_logo_new (1).png" descr="skillenza_logo_new (1).png">
            <a:extLst>
              <a:ext uri="{FF2B5EF4-FFF2-40B4-BE49-F238E27FC236}">
                <a16:creationId xmlns:a16="http://schemas.microsoft.com/office/drawing/2014/main" xmlns="" id="{C6356E93-949D-4D78-AC91-F3A2CCEF1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BE617600-5E7C-4C8A-8F4C-6142679F189E}"/>
              </a:ext>
            </a:extLst>
          </p:cNvPr>
          <p:cNvSpPr/>
          <p:nvPr/>
        </p:nvSpPr>
        <p:spPr>
          <a:xfrm>
            <a:off x="779020" y="305576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Keywords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B609E718-14B1-4AE7-8873-5EFF8CA857CA}"/>
              </a:ext>
            </a:extLst>
          </p:cNvPr>
          <p:cNvSpPr/>
          <p:nvPr/>
        </p:nvSpPr>
        <p:spPr>
          <a:xfrm>
            <a:off x="7790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Identifiers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AFFD2B9-C697-484E-AB85-46365EDE2D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452505" y="5111608"/>
            <a:ext cx="4958833" cy="44478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BE442819-D42C-4ED8-911A-6ABE58E0012E}"/>
              </a:ext>
            </a:extLst>
          </p:cNvPr>
          <p:cNvSpPr/>
          <p:nvPr/>
        </p:nvSpPr>
        <p:spPr>
          <a:xfrm>
            <a:off x="779020" y="5472838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Literals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CEA443B0-77FF-4448-A724-CBE5822E9BEC}"/>
              </a:ext>
            </a:extLst>
          </p:cNvPr>
          <p:cNvSpPr/>
          <p:nvPr/>
        </p:nvSpPr>
        <p:spPr>
          <a:xfrm>
            <a:off x="779020" y="6681372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ECB1530-154C-41E4-8016-E9BFCF7AAFC5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Tokens</a:t>
            </a:r>
          </a:p>
        </p:txBody>
      </p:sp>
    </p:spTree>
    <p:extLst>
      <p:ext uri="{BB962C8B-B14F-4D97-AF65-F5344CB8AC3E}">
        <p14:creationId xmlns:p14="http://schemas.microsoft.com/office/powerpoint/2010/main" val="30502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">
            <a:extLst>
              <a:ext uri="{FF2B5EF4-FFF2-40B4-BE49-F238E27FC236}">
                <a16:creationId xmlns:a16="http://schemas.microsoft.com/office/drawing/2014/main" xmlns="" id="{82FEC61B-9D46-4417-B7ED-2293542C6EEB}"/>
              </a:ext>
            </a:extLst>
          </p:cNvPr>
          <p:cNvSpPr/>
          <p:nvPr/>
        </p:nvSpPr>
        <p:spPr>
          <a:xfrm>
            <a:off x="5017116" y="2671768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Operators are special symbols which are used to carry out arithmetic and logical operations</a:t>
            </a:r>
          </a:p>
        </p:txBody>
      </p:sp>
      <p:sp>
        <p:nvSpPr>
          <p:cNvPr id="21" name="Rectangle: Rounded Corners 1">
            <a:extLst>
              <a:ext uri="{FF2B5EF4-FFF2-40B4-BE49-F238E27FC236}">
                <a16:creationId xmlns:a16="http://schemas.microsoft.com/office/drawing/2014/main" xmlns="" id="{1ACEF30B-7010-4F86-8429-9B45B62AA7DF}"/>
              </a:ext>
            </a:extLst>
          </p:cNvPr>
          <p:cNvSpPr/>
          <p:nvPr/>
        </p:nvSpPr>
        <p:spPr>
          <a:xfrm>
            <a:off x="5971939" y="4009769"/>
            <a:ext cx="4531151" cy="667345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Various types of literals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422BC90D-BF26-47C5-BF78-10BE5C52ECE6}"/>
              </a:ext>
            </a:extLst>
          </p:cNvPr>
          <p:cNvSpPr/>
          <p:nvPr/>
        </p:nvSpPr>
        <p:spPr>
          <a:xfrm>
            <a:off x="5198703" y="5044684"/>
            <a:ext cx="2772238" cy="50508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Arithmetic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C854586B-B6EC-4603-A0F3-AAEF7A242DF5}"/>
              </a:ext>
            </a:extLst>
          </p:cNvPr>
          <p:cNvSpPr/>
          <p:nvPr/>
        </p:nvSpPr>
        <p:spPr>
          <a:xfrm>
            <a:off x="5198702" y="5762122"/>
            <a:ext cx="2772238" cy="50508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9EFBB80-88CC-456C-8A9C-56528F1EBF20}"/>
              </a:ext>
            </a:extLst>
          </p:cNvPr>
          <p:cNvSpPr/>
          <p:nvPr/>
        </p:nvSpPr>
        <p:spPr>
          <a:xfrm>
            <a:off x="5198702" y="6479561"/>
            <a:ext cx="2772238" cy="50508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Comparison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69D68882-8B71-4D90-BC3D-C753F4A5C46F}"/>
              </a:ext>
            </a:extLst>
          </p:cNvPr>
          <p:cNvSpPr/>
          <p:nvPr/>
        </p:nvSpPr>
        <p:spPr>
          <a:xfrm>
            <a:off x="5198702" y="7197000"/>
            <a:ext cx="2772238" cy="50508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Logical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667110AC-7BEE-4136-9D2E-70E798E11BFA}"/>
              </a:ext>
            </a:extLst>
          </p:cNvPr>
          <p:cNvSpPr/>
          <p:nvPr/>
        </p:nvSpPr>
        <p:spPr>
          <a:xfrm>
            <a:off x="8504090" y="5423990"/>
            <a:ext cx="2772238" cy="50508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Bitwise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46DA6A5D-9D44-4EC6-985A-CE4CB7FAD5F9}"/>
              </a:ext>
            </a:extLst>
          </p:cNvPr>
          <p:cNvSpPr/>
          <p:nvPr/>
        </p:nvSpPr>
        <p:spPr>
          <a:xfrm>
            <a:off x="8504089" y="6141429"/>
            <a:ext cx="2772238" cy="50508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Identity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34AF464D-FB9C-4177-91FC-24D5FE0060CC}"/>
              </a:ext>
            </a:extLst>
          </p:cNvPr>
          <p:cNvSpPr/>
          <p:nvPr/>
        </p:nvSpPr>
        <p:spPr>
          <a:xfrm>
            <a:off x="8504089" y="6858868"/>
            <a:ext cx="2772238" cy="50508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Membership</a:t>
            </a:r>
          </a:p>
        </p:txBody>
      </p:sp>
      <p:pic>
        <p:nvPicPr>
          <p:cNvPr id="22" name="skillenza_logo_new (1).png" descr="skillenza_logo_new (1).png">
            <a:extLst>
              <a:ext uri="{FF2B5EF4-FFF2-40B4-BE49-F238E27FC236}">
                <a16:creationId xmlns:a16="http://schemas.microsoft.com/office/drawing/2014/main" xmlns="" id="{274BE26A-01F4-437F-BEA0-15B398066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7CAA2AE1-F940-4609-9471-7E61FDBB83D1}"/>
              </a:ext>
            </a:extLst>
          </p:cNvPr>
          <p:cNvSpPr/>
          <p:nvPr/>
        </p:nvSpPr>
        <p:spPr>
          <a:xfrm>
            <a:off x="779020" y="305576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Keywords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33C491E4-4EAA-48F6-A275-AF80896C4632}"/>
              </a:ext>
            </a:extLst>
          </p:cNvPr>
          <p:cNvSpPr/>
          <p:nvPr/>
        </p:nvSpPr>
        <p:spPr>
          <a:xfrm>
            <a:off x="7790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Identifiers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A9A4610C-2035-4C42-98C9-ECAB66C160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452505" y="5111608"/>
            <a:ext cx="4958833" cy="444785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C409B031-88AD-46AA-A4BE-C733FEB1240B}"/>
              </a:ext>
            </a:extLst>
          </p:cNvPr>
          <p:cNvSpPr/>
          <p:nvPr/>
        </p:nvSpPr>
        <p:spPr>
          <a:xfrm>
            <a:off x="779020" y="5472838"/>
            <a:ext cx="2772238" cy="8205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Literals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56774F6A-2367-4F6E-BB15-3A2CE05CD45E}"/>
              </a:ext>
            </a:extLst>
          </p:cNvPr>
          <p:cNvSpPr/>
          <p:nvPr/>
        </p:nvSpPr>
        <p:spPr>
          <a:xfrm>
            <a:off x="779020" y="6681372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4B86CD9-5637-4876-B689-627FF324AA25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Tokens</a:t>
            </a:r>
          </a:p>
        </p:txBody>
      </p:sp>
    </p:spTree>
    <p:extLst>
      <p:ext uri="{BB962C8B-B14F-4D97-AF65-F5344CB8AC3E}">
        <p14:creationId xmlns:p14="http://schemas.microsoft.com/office/powerpoint/2010/main" val="145227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1603664-06E8-428D-B484-E0AA2B9F6709}"/>
              </a:ext>
            </a:extLst>
          </p:cNvPr>
          <p:cNvSpPr/>
          <p:nvPr/>
        </p:nvSpPr>
        <p:spPr>
          <a:xfrm>
            <a:off x="5976363" y="2671769"/>
            <a:ext cx="4522304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Arithmetic operators</a:t>
            </a:r>
          </a:p>
        </p:txBody>
      </p:sp>
      <p:sp>
        <p:nvSpPr>
          <p:cNvPr id="22" name="Rectangle: Rounded Corners 1">
            <a:extLst>
              <a:ext uri="{FF2B5EF4-FFF2-40B4-BE49-F238E27FC236}">
                <a16:creationId xmlns:a16="http://schemas.microsoft.com/office/drawing/2014/main" xmlns="" id="{2FB1F53F-166E-441A-8653-5BE54B1EF373}"/>
              </a:ext>
            </a:extLst>
          </p:cNvPr>
          <p:cNvSpPr/>
          <p:nvPr/>
        </p:nvSpPr>
        <p:spPr>
          <a:xfrm>
            <a:off x="5017116" y="3774179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These are used for common mathematical operations</a:t>
            </a:r>
            <a:endParaRPr lang="en-US" sz="2133" b="1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33D02D6E-D81A-49E0-AA97-CB2F02433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47607"/>
              </p:ext>
            </p:extLst>
          </p:nvPr>
        </p:nvGraphicFramePr>
        <p:xfrm>
          <a:off x="6243337" y="5079019"/>
          <a:ext cx="3988356" cy="281346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{2708684C-4D16-4618-839F-0558EEFCDFE6}</a:tableStyleId>
              </a:tblPr>
              <a:tblGrid>
                <a:gridCol w="1488996">
                  <a:extLst>
                    <a:ext uri="{9D8B030D-6E8A-4147-A177-3AD203B41FA5}">
                      <a16:colId xmlns:a16="http://schemas.microsoft.com/office/drawing/2014/main" xmlns="" val="370422128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xmlns="" val="2357738481"/>
                    </a:ext>
                  </a:extLst>
                </a:gridCol>
              </a:tblGrid>
              <a:tr h="401924">
                <a:tc>
                  <a:txBody>
                    <a:bodyPr/>
                    <a:lstStyle/>
                    <a:p>
                      <a:r>
                        <a:rPr lang="en-US" sz="2100" dirty="0"/>
                        <a:t>Operator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Operator Name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2350487579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+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Addition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3759825658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-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Subtraction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1613920860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*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Multiplication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980177260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/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Division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1239564263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%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Modulus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3006823903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**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Exponentiation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181638111"/>
                  </a:ext>
                </a:extLst>
              </a:tr>
            </a:tbl>
          </a:graphicData>
        </a:graphic>
      </p:graphicFrame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xmlns="" id="{20A02145-8EBF-4FB2-912F-FE03A6E56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6186AD5C-F985-411B-AA90-85DA9B3AD956}"/>
              </a:ext>
            </a:extLst>
          </p:cNvPr>
          <p:cNvSpPr/>
          <p:nvPr/>
        </p:nvSpPr>
        <p:spPr>
          <a:xfrm>
            <a:off x="779020" y="305576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Keywords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4F21B483-A305-4C1A-8CD1-00B5C0CB9549}"/>
              </a:ext>
            </a:extLst>
          </p:cNvPr>
          <p:cNvSpPr/>
          <p:nvPr/>
        </p:nvSpPr>
        <p:spPr>
          <a:xfrm>
            <a:off x="7790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Identifiers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3D5E7836-C96A-42C2-908E-88086F144A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452505" y="5111608"/>
            <a:ext cx="4958833" cy="44478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849ABF27-C165-402E-8958-641B5165BD67}"/>
              </a:ext>
            </a:extLst>
          </p:cNvPr>
          <p:cNvSpPr/>
          <p:nvPr/>
        </p:nvSpPr>
        <p:spPr>
          <a:xfrm>
            <a:off x="779020" y="5472838"/>
            <a:ext cx="2772238" cy="8205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Literals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CA918948-4C36-4808-8F62-D54A29139A5A}"/>
              </a:ext>
            </a:extLst>
          </p:cNvPr>
          <p:cNvSpPr/>
          <p:nvPr/>
        </p:nvSpPr>
        <p:spPr>
          <a:xfrm>
            <a:off x="779020" y="6681372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6CDFEB8-6FDB-4A15-920D-09F508B9F54F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Tokens</a:t>
            </a:r>
          </a:p>
        </p:txBody>
      </p:sp>
    </p:spTree>
    <p:extLst>
      <p:ext uri="{BB962C8B-B14F-4D97-AF65-F5344CB8AC3E}">
        <p14:creationId xmlns:p14="http://schemas.microsoft.com/office/powerpoint/2010/main" val="323506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1603664-06E8-428D-B484-E0AA2B9F6709}"/>
              </a:ext>
            </a:extLst>
          </p:cNvPr>
          <p:cNvSpPr/>
          <p:nvPr/>
        </p:nvSpPr>
        <p:spPr>
          <a:xfrm>
            <a:off x="5976363" y="2671769"/>
            <a:ext cx="4522304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Assignment operators</a:t>
            </a:r>
          </a:p>
        </p:txBody>
      </p:sp>
      <p:sp>
        <p:nvSpPr>
          <p:cNvPr id="22" name="Rectangle: Rounded Corners 1">
            <a:extLst>
              <a:ext uri="{FF2B5EF4-FFF2-40B4-BE49-F238E27FC236}">
                <a16:creationId xmlns:a16="http://schemas.microsoft.com/office/drawing/2014/main" xmlns="" id="{2FB1F53F-166E-441A-8653-5BE54B1EF373}"/>
              </a:ext>
            </a:extLst>
          </p:cNvPr>
          <p:cNvSpPr/>
          <p:nvPr/>
        </p:nvSpPr>
        <p:spPr>
          <a:xfrm>
            <a:off x="5017116" y="3774179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These are used to assign values to variables</a:t>
            </a:r>
            <a:endParaRPr lang="en-US" sz="2133" b="1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33D02D6E-D81A-49E0-AA97-CB2F02433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25488"/>
              </p:ext>
            </p:extLst>
          </p:nvPr>
        </p:nvGraphicFramePr>
        <p:xfrm>
          <a:off x="6243337" y="5079019"/>
          <a:ext cx="3988356" cy="281346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{2708684C-4D16-4618-839F-0558EEFCDFE6}</a:tableStyleId>
              </a:tblPr>
              <a:tblGrid>
                <a:gridCol w="1488996">
                  <a:extLst>
                    <a:ext uri="{9D8B030D-6E8A-4147-A177-3AD203B41FA5}">
                      <a16:colId xmlns:a16="http://schemas.microsoft.com/office/drawing/2014/main" xmlns="" val="370422128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xmlns="" val="2357738481"/>
                    </a:ext>
                  </a:extLst>
                </a:gridCol>
              </a:tblGrid>
              <a:tr h="401924">
                <a:tc>
                  <a:txBody>
                    <a:bodyPr/>
                    <a:lstStyle/>
                    <a:p>
                      <a:r>
                        <a:rPr lang="en-US" sz="2100" dirty="0"/>
                        <a:t>Operator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Operation 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2350487579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=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X=10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3759825658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+=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X=X+2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1613920860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-=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X=X-29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980177260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*=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X=X*12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1842697138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/=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X=X/3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1239564263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|=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X=X|6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3006823903"/>
                  </a:ext>
                </a:extLst>
              </a:tr>
            </a:tbl>
          </a:graphicData>
        </a:graphic>
      </p:graphicFrame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xmlns="" id="{4BC17F71-08FB-4852-A9DD-C0CF7B51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4A356A64-09F7-4EE9-BE84-F8F6DDCC21BF}"/>
              </a:ext>
            </a:extLst>
          </p:cNvPr>
          <p:cNvSpPr/>
          <p:nvPr/>
        </p:nvSpPr>
        <p:spPr>
          <a:xfrm>
            <a:off x="779020" y="305576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Keywords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24C4095C-1D6B-4963-8F26-6523953FA0C3}"/>
              </a:ext>
            </a:extLst>
          </p:cNvPr>
          <p:cNvSpPr/>
          <p:nvPr/>
        </p:nvSpPr>
        <p:spPr>
          <a:xfrm>
            <a:off x="7790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Identifiers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A1B75DF-4B3F-4E13-A65B-00812D3D18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452505" y="5111608"/>
            <a:ext cx="4958833" cy="44478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AE8030BB-4A4A-4D8E-91AA-AC2193F655E0}"/>
              </a:ext>
            </a:extLst>
          </p:cNvPr>
          <p:cNvSpPr/>
          <p:nvPr/>
        </p:nvSpPr>
        <p:spPr>
          <a:xfrm>
            <a:off x="779020" y="5472838"/>
            <a:ext cx="2772238" cy="8205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Literals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BDA514DF-878D-4475-841C-D55CA07067E0}"/>
              </a:ext>
            </a:extLst>
          </p:cNvPr>
          <p:cNvSpPr/>
          <p:nvPr/>
        </p:nvSpPr>
        <p:spPr>
          <a:xfrm>
            <a:off x="779020" y="6681372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6BF1BB0-B9E4-4C1E-878F-4FC135ED58C4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Tokens</a:t>
            </a:r>
          </a:p>
        </p:txBody>
      </p:sp>
    </p:spTree>
    <p:extLst>
      <p:ext uri="{BB962C8B-B14F-4D97-AF65-F5344CB8AC3E}">
        <p14:creationId xmlns:p14="http://schemas.microsoft.com/office/powerpoint/2010/main" val="351087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1603664-06E8-428D-B484-E0AA2B9F6709}"/>
              </a:ext>
            </a:extLst>
          </p:cNvPr>
          <p:cNvSpPr/>
          <p:nvPr/>
        </p:nvSpPr>
        <p:spPr>
          <a:xfrm>
            <a:off x="5976363" y="2671769"/>
            <a:ext cx="4522304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Comparison operators</a:t>
            </a:r>
          </a:p>
        </p:txBody>
      </p:sp>
      <p:sp>
        <p:nvSpPr>
          <p:cNvPr id="22" name="Rectangle: Rounded Corners 1">
            <a:extLst>
              <a:ext uri="{FF2B5EF4-FFF2-40B4-BE49-F238E27FC236}">
                <a16:creationId xmlns:a16="http://schemas.microsoft.com/office/drawing/2014/main" xmlns="" id="{2FB1F53F-166E-441A-8653-5BE54B1EF373}"/>
              </a:ext>
            </a:extLst>
          </p:cNvPr>
          <p:cNvSpPr/>
          <p:nvPr/>
        </p:nvSpPr>
        <p:spPr>
          <a:xfrm>
            <a:off x="5017116" y="3774179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Compares values and returns True or False</a:t>
            </a:r>
            <a:endParaRPr lang="en-US" sz="2133" b="1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33D02D6E-D81A-49E0-AA97-CB2F02433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276313"/>
              </p:ext>
            </p:extLst>
          </p:nvPr>
        </p:nvGraphicFramePr>
        <p:xfrm>
          <a:off x="5776549" y="5079019"/>
          <a:ext cx="4921931" cy="281346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{2708684C-4D16-4618-839F-0558EEFCDFE6}</a:tableStyleId>
              </a:tblPr>
              <a:tblGrid>
                <a:gridCol w="1837533">
                  <a:extLst>
                    <a:ext uri="{9D8B030D-6E8A-4147-A177-3AD203B41FA5}">
                      <a16:colId xmlns:a16="http://schemas.microsoft.com/office/drawing/2014/main" xmlns="" val="370422128"/>
                    </a:ext>
                  </a:extLst>
                </a:gridCol>
                <a:gridCol w="3084398">
                  <a:extLst>
                    <a:ext uri="{9D8B030D-6E8A-4147-A177-3AD203B41FA5}">
                      <a16:colId xmlns:a16="http://schemas.microsoft.com/office/drawing/2014/main" xmlns="" val="2357738481"/>
                    </a:ext>
                  </a:extLst>
                </a:gridCol>
              </a:tblGrid>
              <a:tr h="401924">
                <a:tc>
                  <a:txBody>
                    <a:bodyPr/>
                    <a:lstStyle/>
                    <a:p>
                      <a:r>
                        <a:rPr lang="en-US" sz="2100" dirty="0"/>
                        <a:t>Operator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Operation 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2350487579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==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Equal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3759825658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!=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Not equal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1613920860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&lt;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Less than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980177260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&gt;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Greater than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1842697138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&gt;=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Greater than or equal to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1239564263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&lt;=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Less than or equal to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3006823903"/>
                  </a:ext>
                </a:extLst>
              </a:tr>
            </a:tbl>
          </a:graphicData>
        </a:graphic>
      </p:graphicFrame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xmlns="" id="{B68281CC-68B3-4FE8-83B2-3C3B3014B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A8BF51D9-D44C-4607-9948-177F2C284B8C}"/>
              </a:ext>
            </a:extLst>
          </p:cNvPr>
          <p:cNvSpPr/>
          <p:nvPr/>
        </p:nvSpPr>
        <p:spPr>
          <a:xfrm>
            <a:off x="779020" y="305576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Keywords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D59DC950-DFAE-4FA1-9E2E-36108F1C4F82}"/>
              </a:ext>
            </a:extLst>
          </p:cNvPr>
          <p:cNvSpPr/>
          <p:nvPr/>
        </p:nvSpPr>
        <p:spPr>
          <a:xfrm>
            <a:off x="7790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Identifiers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8B4B0571-D85C-4C19-B6A2-F34C55E9B6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452505" y="5111608"/>
            <a:ext cx="4958833" cy="44478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AB6B9112-AB9F-400F-95B1-5C6D97A99483}"/>
              </a:ext>
            </a:extLst>
          </p:cNvPr>
          <p:cNvSpPr/>
          <p:nvPr/>
        </p:nvSpPr>
        <p:spPr>
          <a:xfrm>
            <a:off x="779020" y="5472838"/>
            <a:ext cx="2772238" cy="8205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Literals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46394C2E-3513-431A-955A-964198513498}"/>
              </a:ext>
            </a:extLst>
          </p:cNvPr>
          <p:cNvSpPr/>
          <p:nvPr/>
        </p:nvSpPr>
        <p:spPr>
          <a:xfrm>
            <a:off x="779020" y="6681372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D7E67D7-37AB-45D2-9144-30B1EF25062D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Tokens</a:t>
            </a:r>
          </a:p>
        </p:txBody>
      </p:sp>
    </p:spTree>
    <p:extLst>
      <p:ext uri="{BB962C8B-B14F-4D97-AF65-F5344CB8AC3E}">
        <p14:creationId xmlns:p14="http://schemas.microsoft.com/office/powerpoint/2010/main" val="23602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1603664-06E8-428D-B484-E0AA2B9F6709}"/>
              </a:ext>
            </a:extLst>
          </p:cNvPr>
          <p:cNvSpPr/>
          <p:nvPr/>
        </p:nvSpPr>
        <p:spPr>
          <a:xfrm>
            <a:off x="5976363" y="2671769"/>
            <a:ext cx="4522304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Logical operators</a:t>
            </a:r>
          </a:p>
        </p:txBody>
      </p:sp>
      <p:sp>
        <p:nvSpPr>
          <p:cNvPr id="22" name="Rectangle: Rounded Corners 1">
            <a:extLst>
              <a:ext uri="{FF2B5EF4-FFF2-40B4-BE49-F238E27FC236}">
                <a16:creationId xmlns:a16="http://schemas.microsoft.com/office/drawing/2014/main" xmlns="" id="{2FB1F53F-166E-441A-8653-5BE54B1EF373}"/>
              </a:ext>
            </a:extLst>
          </p:cNvPr>
          <p:cNvSpPr/>
          <p:nvPr/>
        </p:nvSpPr>
        <p:spPr>
          <a:xfrm>
            <a:off x="5017116" y="3774179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Used to combine conditional statements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33D02D6E-D81A-49E0-AA97-CB2F02433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19396"/>
              </p:ext>
            </p:extLst>
          </p:nvPr>
        </p:nvGraphicFramePr>
        <p:xfrm>
          <a:off x="5017116" y="5079019"/>
          <a:ext cx="6440798" cy="193281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{2708684C-4D16-4618-839F-0558EEFCDFE6}</a:tableStyleId>
              </a:tblPr>
              <a:tblGrid>
                <a:gridCol w="2023764">
                  <a:extLst>
                    <a:ext uri="{9D8B030D-6E8A-4147-A177-3AD203B41FA5}">
                      <a16:colId xmlns:a16="http://schemas.microsoft.com/office/drawing/2014/main" xmlns="" val="370422128"/>
                    </a:ext>
                  </a:extLst>
                </a:gridCol>
                <a:gridCol w="4417034">
                  <a:extLst>
                    <a:ext uri="{9D8B030D-6E8A-4147-A177-3AD203B41FA5}">
                      <a16:colId xmlns:a16="http://schemas.microsoft.com/office/drawing/2014/main" xmlns="" val="2357738481"/>
                    </a:ext>
                  </a:extLst>
                </a:gridCol>
              </a:tblGrid>
              <a:tr h="401924">
                <a:tc>
                  <a:txBody>
                    <a:bodyPr/>
                    <a:lstStyle/>
                    <a:p>
                      <a:r>
                        <a:rPr lang="en-US" sz="2100" dirty="0"/>
                        <a:t>Operator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Description 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2350487579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and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True is both statements are True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3759825658"/>
                  </a:ext>
                </a:extLst>
              </a:tr>
              <a:tr h="72704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or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True if one of the statements is True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1613920860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not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If True, then returns False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980177260"/>
                  </a:ext>
                </a:extLst>
              </a:tr>
            </a:tbl>
          </a:graphicData>
        </a:graphic>
      </p:graphicFrame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xmlns="" id="{EC1C03EF-52DB-4D77-811F-1FAB32097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21B323C5-4F2A-46AF-A324-9D12BAD0C2E4}"/>
              </a:ext>
            </a:extLst>
          </p:cNvPr>
          <p:cNvSpPr/>
          <p:nvPr/>
        </p:nvSpPr>
        <p:spPr>
          <a:xfrm>
            <a:off x="779020" y="305576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Keywords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44568D9F-D87D-4DCC-88E3-66EDA648DC75}"/>
              </a:ext>
            </a:extLst>
          </p:cNvPr>
          <p:cNvSpPr/>
          <p:nvPr/>
        </p:nvSpPr>
        <p:spPr>
          <a:xfrm>
            <a:off x="7790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Identifiers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8A5CBB4A-20F1-4DE1-B2CB-CE9D74F44A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452505" y="5111608"/>
            <a:ext cx="4958833" cy="44478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56C25121-A883-41BD-80DD-AF26EF68D572}"/>
              </a:ext>
            </a:extLst>
          </p:cNvPr>
          <p:cNvSpPr/>
          <p:nvPr/>
        </p:nvSpPr>
        <p:spPr>
          <a:xfrm>
            <a:off x="779020" y="5472838"/>
            <a:ext cx="2772238" cy="8205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Literals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B78C954-5677-47D1-B232-BE29A1E880F6}"/>
              </a:ext>
            </a:extLst>
          </p:cNvPr>
          <p:cNvSpPr/>
          <p:nvPr/>
        </p:nvSpPr>
        <p:spPr>
          <a:xfrm>
            <a:off x="779020" y="6681372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55AC310-91AE-4A91-9D06-1CBF0E33650F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Tokens</a:t>
            </a:r>
          </a:p>
        </p:txBody>
      </p:sp>
    </p:spTree>
    <p:extLst>
      <p:ext uri="{BB962C8B-B14F-4D97-AF65-F5344CB8AC3E}">
        <p14:creationId xmlns:p14="http://schemas.microsoft.com/office/powerpoint/2010/main" val="372169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1603664-06E8-428D-B484-E0AA2B9F6709}"/>
              </a:ext>
            </a:extLst>
          </p:cNvPr>
          <p:cNvSpPr/>
          <p:nvPr/>
        </p:nvSpPr>
        <p:spPr>
          <a:xfrm>
            <a:off x="5976363" y="2671769"/>
            <a:ext cx="4522304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Bitwise operators</a:t>
            </a:r>
          </a:p>
        </p:txBody>
      </p:sp>
      <p:sp>
        <p:nvSpPr>
          <p:cNvPr id="22" name="Rectangle: Rounded Corners 1">
            <a:extLst>
              <a:ext uri="{FF2B5EF4-FFF2-40B4-BE49-F238E27FC236}">
                <a16:creationId xmlns:a16="http://schemas.microsoft.com/office/drawing/2014/main" xmlns="" id="{2FB1F53F-166E-441A-8653-5BE54B1EF373}"/>
              </a:ext>
            </a:extLst>
          </p:cNvPr>
          <p:cNvSpPr/>
          <p:nvPr/>
        </p:nvSpPr>
        <p:spPr>
          <a:xfrm>
            <a:off x="5017116" y="3774179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These are used to Compare binary numbers</a:t>
            </a:r>
            <a:endParaRPr lang="en-US" sz="2133" b="1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33D02D6E-D81A-49E0-AA97-CB2F02433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61969"/>
              </p:ext>
            </p:extLst>
          </p:nvPr>
        </p:nvGraphicFramePr>
        <p:xfrm>
          <a:off x="6243337" y="5079019"/>
          <a:ext cx="3988356" cy="281346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{2708684C-4D16-4618-839F-0558EEFCDFE6}</a:tableStyleId>
              </a:tblPr>
              <a:tblGrid>
                <a:gridCol w="1488996">
                  <a:extLst>
                    <a:ext uri="{9D8B030D-6E8A-4147-A177-3AD203B41FA5}">
                      <a16:colId xmlns:a16="http://schemas.microsoft.com/office/drawing/2014/main" xmlns="" val="370422128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xmlns="" val="2357738481"/>
                    </a:ext>
                  </a:extLst>
                </a:gridCol>
              </a:tblGrid>
              <a:tr h="401924">
                <a:tc>
                  <a:txBody>
                    <a:bodyPr/>
                    <a:lstStyle/>
                    <a:p>
                      <a:r>
                        <a:rPr lang="en-US" sz="2100" dirty="0"/>
                        <a:t>Operator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Operation 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2350487579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&amp;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AND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3759825658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|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OR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1613920860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^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XOR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980177260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~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NOT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1842697138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&lt;&lt;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LEFT SHIFT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1239564263"/>
                  </a:ext>
                </a:extLst>
              </a:tr>
              <a:tr h="40192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&gt;&gt;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RIGHT SHIFT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3006823903"/>
                  </a:ext>
                </a:extLst>
              </a:tr>
            </a:tbl>
          </a:graphicData>
        </a:graphic>
      </p:graphicFrame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xmlns="" id="{A1687D25-AE40-4F70-9DFE-9809B9492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skillenza_logo_new (1).png" descr="skillenza_logo_new (1).png">
            <a:extLst>
              <a:ext uri="{FF2B5EF4-FFF2-40B4-BE49-F238E27FC236}">
                <a16:creationId xmlns:a16="http://schemas.microsoft.com/office/drawing/2014/main" xmlns="" id="{6BCECF01-413D-4A3C-86D3-EDE62EB15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78" y="2215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E77A6D98-A6ED-4CEF-96D0-E55EF815BCA2}"/>
              </a:ext>
            </a:extLst>
          </p:cNvPr>
          <p:cNvSpPr/>
          <p:nvPr/>
        </p:nvSpPr>
        <p:spPr>
          <a:xfrm>
            <a:off x="779020" y="305576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Keywords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92CFCB17-8405-4003-8B89-E1E1942990FF}"/>
              </a:ext>
            </a:extLst>
          </p:cNvPr>
          <p:cNvSpPr/>
          <p:nvPr/>
        </p:nvSpPr>
        <p:spPr>
          <a:xfrm>
            <a:off x="7790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Identifiers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25048B4-743A-492B-8136-25B0403C50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452505" y="5111608"/>
            <a:ext cx="4958833" cy="444785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8080F561-07B6-4604-9010-73AC774F8A96}"/>
              </a:ext>
            </a:extLst>
          </p:cNvPr>
          <p:cNvSpPr/>
          <p:nvPr/>
        </p:nvSpPr>
        <p:spPr>
          <a:xfrm>
            <a:off x="779020" y="5472838"/>
            <a:ext cx="2772238" cy="8205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Literals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8D4330AF-6CA1-4774-B4C9-76EA52E69540}"/>
              </a:ext>
            </a:extLst>
          </p:cNvPr>
          <p:cNvSpPr/>
          <p:nvPr/>
        </p:nvSpPr>
        <p:spPr>
          <a:xfrm>
            <a:off x="779020" y="6681372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1019317-318F-4BC2-8141-C2A901A84113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Tokens</a:t>
            </a:r>
          </a:p>
        </p:txBody>
      </p:sp>
    </p:spTree>
    <p:extLst>
      <p:ext uri="{BB962C8B-B14F-4D97-AF65-F5344CB8AC3E}">
        <p14:creationId xmlns:p14="http://schemas.microsoft.com/office/powerpoint/2010/main" val="372070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xmlns="" id="{00564CC9-022F-48DB-868A-46CA44F4121F}"/>
              </a:ext>
            </a:extLst>
          </p:cNvPr>
          <p:cNvSpPr/>
          <p:nvPr/>
        </p:nvSpPr>
        <p:spPr>
          <a:xfrm>
            <a:off x="815470" y="2573837"/>
            <a:ext cx="11373861" cy="24365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771A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39"/>
            <a:endParaRPr lang="en-US" sz="2000" b="1" dirty="0">
              <a:solidFill>
                <a:prstClr val="black"/>
              </a:solidFill>
            </a:endParaRPr>
          </a:p>
        </p:txBody>
      </p:sp>
      <p:pic>
        <p:nvPicPr>
          <p:cNvPr id="175" name="skillenza_logo_new (1).png" descr="skillenza_logo_new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14BE523-6FA8-4A55-A253-483655C836F9}"/>
              </a:ext>
            </a:extLst>
          </p:cNvPr>
          <p:cNvSpPr/>
          <p:nvPr/>
        </p:nvSpPr>
        <p:spPr>
          <a:xfrm>
            <a:off x="1244601" y="2968540"/>
            <a:ext cx="10515599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Python is a Object-oriented, interpreted, high-level programming language. It is general purpose and you use it to develop GUI and web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concentrate on the business logic of your code rather than investing a lot of time in common programming tasks.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A771C37-82D8-4FB4-B1C1-E89ACE42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4" y="5988509"/>
            <a:ext cx="2114552" cy="2114552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C3474B-1C03-411B-BD3E-27802AAD7426}"/>
              </a:ext>
            </a:extLst>
          </p:cNvPr>
          <p:cNvSpPr/>
          <p:nvPr/>
        </p:nvSpPr>
        <p:spPr>
          <a:xfrm>
            <a:off x="463210" y="375939"/>
            <a:ext cx="25409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Introduction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1603664-06E8-428D-B484-E0AA2B9F6709}"/>
              </a:ext>
            </a:extLst>
          </p:cNvPr>
          <p:cNvSpPr/>
          <p:nvPr/>
        </p:nvSpPr>
        <p:spPr>
          <a:xfrm>
            <a:off x="5976363" y="2671769"/>
            <a:ext cx="4522304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Identity operators</a:t>
            </a:r>
          </a:p>
        </p:txBody>
      </p:sp>
      <p:sp>
        <p:nvSpPr>
          <p:cNvPr id="22" name="Rectangle: Rounded Corners 1">
            <a:extLst>
              <a:ext uri="{FF2B5EF4-FFF2-40B4-BE49-F238E27FC236}">
                <a16:creationId xmlns:a16="http://schemas.microsoft.com/office/drawing/2014/main" xmlns="" id="{2FB1F53F-166E-441A-8653-5BE54B1EF373}"/>
              </a:ext>
            </a:extLst>
          </p:cNvPr>
          <p:cNvSpPr/>
          <p:nvPr/>
        </p:nvSpPr>
        <p:spPr>
          <a:xfrm>
            <a:off x="5017116" y="3774179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To compare objects if they are the same or not</a:t>
            </a:r>
            <a:endParaRPr lang="en-US" sz="2133" b="1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33D02D6E-D81A-49E0-AA97-CB2F02433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83330"/>
              </p:ext>
            </p:extLst>
          </p:nvPr>
        </p:nvGraphicFramePr>
        <p:xfrm>
          <a:off x="5105989" y="5079019"/>
          <a:ext cx="6263051" cy="185601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{2708684C-4D16-4618-839F-0558EEFCDFE6}</a:tableStyleId>
              </a:tblPr>
              <a:tblGrid>
                <a:gridCol w="2338221">
                  <a:extLst>
                    <a:ext uri="{9D8B030D-6E8A-4147-A177-3AD203B41FA5}">
                      <a16:colId xmlns:a16="http://schemas.microsoft.com/office/drawing/2014/main" xmlns="" val="370422128"/>
                    </a:ext>
                  </a:extLst>
                </a:gridCol>
                <a:gridCol w="3924830">
                  <a:extLst>
                    <a:ext uri="{9D8B030D-6E8A-4147-A177-3AD203B41FA5}">
                      <a16:colId xmlns:a16="http://schemas.microsoft.com/office/drawing/2014/main" xmlns="" val="2357738481"/>
                    </a:ext>
                  </a:extLst>
                </a:gridCol>
              </a:tblGrid>
              <a:tr h="401924">
                <a:tc>
                  <a:txBody>
                    <a:bodyPr/>
                    <a:lstStyle/>
                    <a:p>
                      <a:r>
                        <a:rPr lang="en-US" sz="2100" dirty="0"/>
                        <a:t>Operator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Operation 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2350487579"/>
                  </a:ext>
                </a:extLst>
              </a:tr>
              <a:tr h="72704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Is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Returns True if both variables are same object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3759825658"/>
                  </a:ext>
                </a:extLst>
              </a:tr>
              <a:tr h="72704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Is not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Returns True if both variables are not the same object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1613920860"/>
                  </a:ext>
                </a:extLst>
              </a:tr>
            </a:tbl>
          </a:graphicData>
        </a:graphic>
      </p:graphicFrame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xmlns="" id="{44A94D39-0C3A-4EFD-9409-CD8F0AAC2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112754C1-13C5-4B65-AD8F-83C38A8B1061}"/>
              </a:ext>
            </a:extLst>
          </p:cNvPr>
          <p:cNvSpPr/>
          <p:nvPr/>
        </p:nvSpPr>
        <p:spPr>
          <a:xfrm>
            <a:off x="779020" y="305576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Keywords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885AFF24-20ED-4E1F-BF59-2DDA3D420723}"/>
              </a:ext>
            </a:extLst>
          </p:cNvPr>
          <p:cNvSpPr/>
          <p:nvPr/>
        </p:nvSpPr>
        <p:spPr>
          <a:xfrm>
            <a:off x="7790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Identifiers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054731C-F54C-4A06-A4EB-F7BF3FCB05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452505" y="5111608"/>
            <a:ext cx="4958833" cy="44478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38AA4B99-C2C5-4569-8CF7-30CBDCF20C11}"/>
              </a:ext>
            </a:extLst>
          </p:cNvPr>
          <p:cNvSpPr/>
          <p:nvPr/>
        </p:nvSpPr>
        <p:spPr>
          <a:xfrm>
            <a:off x="779020" y="5472838"/>
            <a:ext cx="2772238" cy="8205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Literals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CE5A5FDE-25DF-4E60-BA62-386FC186DDF3}"/>
              </a:ext>
            </a:extLst>
          </p:cNvPr>
          <p:cNvSpPr/>
          <p:nvPr/>
        </p:nvSpPr>
        <p:spPr>
          <a:xfrm>
            <a:off x="779020" y="6681372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9280FAE-33EA-4014-A7F0-1BD477D3F6D0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Tokens</a:t>
            </a:r>
          </a:p>
        </p:txBody>
      </p:sp>
    </p:spTree>
    <p:extLst>
      <p:ext uri="{BB962C8B-B14F-4D97-AF65-F5344CB8AC3E}">
        <p14:creationId xmlns:p14="http://schemas.microsoft.com/office/powerpoint/2010/main" val="47026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1603664-06E8-428D-B484-E0AA2B9F6709}"/>
              </a:ext>
            </a:extLst>
          </p:cNvPr>
          <p:cNvSpPr/>
          <p:nvPr/>
        </p:nvSpPr>
        <p:spPr>
          <a:xfrm>
            <a:off x="5976363" y="2671769"/>
            <a:ext cx="4522304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Membership operators</a:t>
            </a:r>
          </a:p>
        </p:txBody>
      </p:sp>
      <p:sp>
        <p:nvSpPr>
          <p:cNvPr id="22" name="Rectangle: Rounded Corners 1">
            <a:extLst>
              <a:ext uri="{FF2B5EF4-FFF2-40B4-BE49-F238E27FC236}">
                <a16:creationId xmlns:a16="http://schemas.microsoft.com/office/drawing/2014/main" xmlns="" id="{2FB1F53F-166E-441A-8653-5BE54B1EF373}"/>
              </a:ext>
            </a:extLst>
          </p:cNvPr>
          <p:cNvSpPr/>
          <p:nvPr/>
        </p:nvSpPr>
        <p:spPr>
          <a:xfrm>
            <a:off x="5017116" y="3774179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Used to test if a sequence is presented in an object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33D02D6E-D81A-49E0-AA97-CB2F02433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04341"/>
              </p:ext>
            </p:extLst>
          </p:nvPr>
        </p:nvGraphicFramePr>
        <p:xfrm>
          <a:off x="5105989" y="5079019"/>
          <a:ext cx="6263051" cy="218113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{2708684C-4D16-4618-839F-0558EEFCDFE6}</a:tableStyleId>
              </a:tblPr>
              <a:tblGrid>
                <a:gridCol w="2338221">
                  <a:extLst>
                    <a:ext uri="{9D8B030D-6E8A-4147-A177-3AD203B41FA5}">
                      <a16:colId xmlns:a16="http://schemas.microsoft.com/office/drawing/2014/main" xmlns="" val="370422128"/>
                    </a:ext>
                  </a:extLst>
                </a:gridCol>
                <a:gridCol w="3924830">
                  <a:extLst>
                    <a:ext uri="{9D8B030D-6E8A-4147-A177-3AD203B41FA5}">
                      <a16:colId xmlns:a16="http://schemas.microsoft.com/office/drawing/2014/main" xmlns="" val="2357738481"/>
                    </a:ext>
                  </a:extLst>
                </a:gridCol>
              </a:tblGrid>
              <a:tr h="401924">
                <a:tc>
                  <a:txBody>
                    <a:bodyPr/>
                    <a:lstStyle/>
                    <a:p>
                      <a:r>
                        <a:rPr lang="en-US" sz="2100" dirty="0"/>
                        <a:t>Operator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Operation 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2350487579"/>
                  </a:ext>
                </a:extLst>
              </a:tr>
              <a:tr h="72704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in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Returns True if the specified value is present in the object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3759825658"/>
                  </a:ext>
                </a:extLst>
              </a:tr>
              <a:tr h="105216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not in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Returns True if the specified value is not present in the object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1613920860"/>
                  </a:ext>
                </a:extLst>
              </a:tr>
            </a:tbl>
          </a:graphicData>
        </a:graphic>
      </p:graphicFrame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xmlns="" id="{D87907CF-C807-4554-94DA-38DC91EE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BCDF218-DA3D-4244-B197-D29E2D0A8C85}"/>
              </a:ext>
            </a:extLst>
          </p:cNvPr>
          <p:cNvSpPr/>
          <p:nvPr/>
        </p:nvSpPr>
        <p:spPr>
          <a:xfrm>
            <a:off x="779020" y="305576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Keywords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8A15FE41-11FD-4130-A5F3-03B40C69DE0C}"/>
              </a:ext>
            </a:extLst>
          </p:cNvPr>
          <p:cNvSpPr/>
          <p:nvPr/>
        </p:nvSpPr>
        <p:spPr>
          <a:xfrm>
            <a:off x="7790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Identifiers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E06D0CC-309B-42E2-ACC0-1C60F586A3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452505" y="5111608"/>
            <a:ext cx="4958833" cy="44478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ADC38D7D-16CD-47B7-BCA7-810932488250}"/>
              </a:ext>
            </a:extLst>
          </p:cNvPr>
          <p:cNvSpPr/>
          <p:nvPr/>
        </p:nvSpPr>
        <p:spPr>
          <a:xfrm>
            <a:off x="779020" y="5472838"/>
            <a:ext cx="2772238" cy="8205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Literals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E0F604F0-DA17-42DD-BCF9-15A2A24916DB}"/>
              </a:ext>
            </a:extLst>
          </p:cNvPr>
          <p:cNvSpPr/>
          <p:nvPr/>
        </p:nvSpPr>
        <p:spPr>
          <a:xfrm>
            <a:off x="779020" y="6681372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99DB13C-8703-4360-AACE-C021BF09B52F}"/>
              </a:ext>
            </a:extLst>
          </p:cNvPr>
          <p:cNvSpPr/>
          <p:nvPr/>
        </p:nvSpPr>
        <p:spPr>
          <a:xfrm>
            <a:off x="463210" y="375939"/>
            <a:ext cx="34229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Tokens</a:t>
            </a:r>
          </a:p>
        </p:txBody>
      </p:sp>
    </p:spTree>
    <p:extLst>
      <p:ext uri="{BB962C8B-B14F-4D97-AF65-F5344CB8AC3E}">
        <p14:creationId xmlns:p14="http://schemas.microsoft.com/office/powerpoint/2010/main" val="72579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20DD8DD-F079-4BB9-8754-E251A028A24F}"/>
              </a:ext>
            </a:extLst>
          </p:cNvPr>
          <p:cNvSpPr txBox="1"/>
          <p:nvPr/>
        </p:nvSpPr>
        <p:spPr>
          <a:xfrm>
            <a:off x="584720" y="3887287"/>
            <a:ext cx="2713744" cy="1620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 Types in Python</a:t>
            </a:r>
          </a:p>
        </p:txBody>
      </p:sp>
    </p:spTree>
    <p:extLst>
      <p:ext uri="{BB962C8B-B14F-4D97-AF65-F5344CB8AC3E}">
        <p14:creationId xmlns:p14="http://schemas.microsoft.com/office/powerpoint/2010/main" val="226014893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6CADA592-6997-4CC3-9066-AC19E9A71DF8}"/>
              </a:ext>
            </a:extLst>
          </p:cNvPr>
          <p:cNvSpPr/>
          <p:nvPr/>
        </p:nvSpPr>
        <p:spPr bwMode="auto">
          <a:xfrm>
            <a:off x="1361188" y="6940548"/>
            <a:ext cx="1720129" cy="5487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7536" tIns="48768" rIns="97536" bIns="48768" numCol="1" rtlCol="0" anchor="ctr" anchorCtr="0" compatLnSpc="1">
            <a:prstTxWarp prst="textNoShape">
              <a:avLst/>
            </a:prstTxWarp>
          </a:bodyPr>
          <a:lstStyle/>
          <a:p>
            <a:pPr algn="ctr" defTabSz="243848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IN" sz="2133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D59502D6-0DEE-4F02-A096-911C3CD47587}"/>
              </a:ext>
            </a:extLst>
          </p:cNvPr>
          <p:cNvSpPr/>
          <p:nvPr/>
        </p:nvSpPr>
        <p:spPr bwMode="auto">
          <a:xfrm>
            <a:off x="5533362" y="3037840"/>
            <a:ext cx="2140099" cy="5487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7536" tIns="48768" rIns="97536" bIns="48768" numCol="1" rtlCol="0" anchor="ctr" anchorCtr="0" compatLnSpc="1">
            <a:prstTxWarp prst="textNoShape">
              <a:avLst/>
            </a:prstTxWarp>
          </a:bodyPr>
          <a:lstStyle/>
          <a:p>
            <a:pPr algn="ctr" defTabSz="243848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IN" sz="2133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type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F2666AE9-4882-418B-9B64-5BA03C4BDE8A}"/>
              </a:ext>
            </a:extLst>
          </p:cNvPr>
          <p:cNvSpPr/>
          <p:nvPr/>
        </p:nvSpPr>
        <p:spPr bwMode="auto">
          <a:xfrm>
            <a:off x="2570968" y="4299949"/>
            <a:ext cx="2140099" cy="5487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7536" tIns="48768" rIns="97536" bIns="48768" numCol="1" rtlCol="0" anchor="ctr" anchorCtr="0" compatLnSpc="1">
            <a:prstTxWarp prst="textNoShape">
              <a:avLst/>
            </a:prstTxWarp>
          </a:bodyPr>
          <a:lstStyle/>
          <a:p>
            <a:pPr algn="ctr" defTabSz="243848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IN" sz="2133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Immutable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B324907C-DE17-45A1-8435-F9E481C3B92C}"/>
              </a:ext>
            </a:extLst>
          </p:cNvPr>
          <p:cNvSpPr/>
          <p:nvPr/>
        </p:nvSpPr>
        <p:spPr bwMode="auto">
          <a:xfrm>
            <a:off x="8552273" y="4310719"/>
            <a:ext cx="2140099" cy="5487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7536" tIns="48768" rIns="97536" bIns="48768" numCol="1" rtlCol="0" anchor="ctr" anchorCtr="0" compatLnSpc="1">
            <a:prstTxWarp prst="textNoShape">
              <a:avLst/>
            </a:prstTxWarp>
          </a:bodyPr>
          <a:lstStyle/>
          <a:p>
            <a:pPr algn="ctr" defTabSz="243848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IN" sz="2133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Mutable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BE90C70C-0FC1-43CE-A6D4-54183764D5B0}"/>
              </a:ext>
            </a:extLst>
          </p:cNvPr>
          <p:cNvSpPr/>
          <p:nvPr/>
        </p:nvSpPr>
        <p:spPr bwMode="auto">
          <a:xfrm>
            <a:off x="2780952" y="5865325"/>
            <a:ext cx="1720129" cy="5487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7536" tIns="48768" rIns="97536" bIns="48768" numCol="1" rtlCol="0" anchor="ctr" anchorCtr="0" compatLnSpc="1">
            <a:prstTxWarp prst="textNoShape">
              <a:avLst/>
            </a:prstTxWarp>
          </a:bodyPr>
          <a:lstStyle/>
          <a:p>
            <a:pPr algn="ctr" defTabSz="243848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IN" sz="2133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Strings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009BE99E-2F95-426C-A4E1-70E576D96E43}"/>
              </a:ext>
            </a:extLst>
          </p:cNvPr>
          <p:cNvSpPr/>
          <p:nvPr/>
        </p:nvSpPr>
        <p:spPr bwMode="auto">
          <a:xfrm>
            <a:off x="4105399" y="6940548"/>
            <a:ext cx="1720129" cy="5487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7536" tIns="48768" rIns="97536" bIns="48768" numCol="1" rtlCol="0" anchor="ctr" anchorCtr="0" compatLnSpc="1">
            <a:prstTxWarp prst="textNoShape">
              <a:avLst/>
            </a:prstTxWarp>
          </a:bodyPr>
          <a:lstStyle/>
          <a:p>
            <a:pPr algn="ctr" defTabSz="243848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IN" sz="2133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Tuples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B12BEB34-49AE-4388-8D73-30F024855B5E}"/>
              </a:ext>
            </a:extLst>
          </p:cNvPr>
          <p:cNvSpPr/>
          <p:nvPr/>
        </p:nvSpPr>
        <p:spPr bwMode="auto">
          <a:xfrm>
            <a:off x="7673461" y="6968362"/>
            <a:ext cx="1720129" cy="5487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7536" tIns="48768" rIns="97536" bIns="48768" numCol="1" rtlCol="0" anchor="ctr" anchorCtr="0" compatLnSpc="1">
            <a:prstTxWarp prst="textNoShape">
              <a:avLst/>
            </a:prstTxWarp>
          </a:bodyPr>
          <a:lstStyle/>
          <a:p>
            <a:pPr algn="ctr" defTabSz="243848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IN" sz="2133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Lists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5CE82C6E-4554-4A26-88DC-A5A2B203EE7F}"/>
              </a:ext>
            </a:extLst>
          </p:cNvPr>
          <p:cNvSpPr/>
          <p:nvPr/>
        </p:nvSpPr>
        <p:spPr bwMode="auto">
          <a:xfrm>
            <a:off x="8762257" y="5851402"/>
            <a:ext cx="1720129" cy="5480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7536" tIns="48768" rIns="97536" bIns="48768" numCol="1" rtlCol="0" anchor="ctr" anchorCtr="0" compatLnSpc="1">
            <a:prstTxWarp prst="textNoShape">
              <a:avLst/>
            </a:prstTxWarp>
          </a:bodyPr>
          <a:lstStyle/>
          <a:p>
            <a:pPr algn="ctr" defTabSz="243848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IN" sz="2133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Dictionaries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4601BCE4-4D24-469E-89CA-5973E75EBF5F}"/>
              </a:ext>
            </a:extLst>
          </p:cNvPr>
          <p:cNvSpPr/>
          <p:nvPr/>
        </p:nvSpPr>
        <p:spPr bwMode="auto">
          <a:xfrm>
            <a:off x="9923483" y="6968362"/>
            <a:ext cx="1720129" cy="5487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7536" tIns="48768" rIns="97536" bIns="48768" numCol="1" rtlCol="0" anchor="ctr" anchorCtr="0" compatLnSpc="1">
            <a:prstTxWarp prst="textNoShape">
              <a:avLst/>
            </a:prstTxWarp>
          </a:bodyPr>
          <a:lstStyle/>
          <a:p>
            <a:pPr algn="ctr" defTabSz="243848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IN" sz="2133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3B0063C0-4715-49B2-B7FD-AEA2A1E3B8CC}"/>
              </a:ext>
            </a:extLst>
          </p:cNvPr>
          <p:cNvCxnSpPr>
            <a:cxnSpLocks/>
          </p:cNvCxnSpPr>
          <p:nvPr/>
        </p:nvCxnSpPr>
        <p:spPr bwMode="auto">
          <a:xfrm>
            <a:off x="3668454" y="3860957"/>
            <a:ext cx="5953869" cy="0"/>
          </a:xfrm>
          <a:prstGeom prst="line">
            <a:avLst/>
          </a:prstGeom>
          <a:noFill/>
          <a:ln w="38100" cap="flat" cmpd="sng" algn="ctr">
            <a:solidFill>
              <a:srgbClr val="86424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9641EA1D-1D1A-4A75-8FC3-D007D3FBCF26}"/>
              </a:ext>
            </a:extLst>
          </p:cNvPr>
          <p:cNvCxnSpPr>
            <a:cxnSpLocks/>
          </p:cNvCxnSpPr>
          <p:nvPr/>
        </p:nvCxnSpPr>
        <p:spPr bwMode="auto">
          <a:xfrm>
            <a:off x="3668454" y="3860957"/>
            <a:ext cx="0" cy="438995"/>
          </a:xfrm>
          <a:prstGeom prst="straightConnector1">
            <a:avLst/>
          </a:prstGeom>
          <a:noFill/>
          <a:ln w="38100" cap="flat" cmpd="sng" algn="ctr">
            <a:solidFill>
              <a:srgbClr val="864242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CCEEA518-9C30-4295-B6A3-D776EF76F14A}"/>
              </a:ext>
            </a:extLst>
          </p:cNvPr>
          <p:cNvCxnSpPr>
            <a:cxnSpLocks/>
          </p:cNvCxnSpPr>
          <p:nvPr/>
        </p:nvCxnSpPr>
        <p:spPr bwMode="auto">
          <a:xfrm>
            <a:off x="9622323" y="3860957"/>
            <a:ext cx="0" cy="438995"/>
          </a:xfrm>
          <a:prstGeom prst="straightConnector1">
            <a:avLst/>
          </a:prstGeom>
          <a:noFill/>
          <a:ln w="38100" cap="flat" cmpd="sng" algn="ctr">
            <a:solidFill>
              <a:srgbClr val="864242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CAB2DA72-AC0A-47D6-AE23-6A74B50CCDF4}"/>
              </a:ext>
            </a:extLst>
          </p:cNvPr>
          <p:cNvCxnSpPr>
            <a:cxnSpLocks/>
          </p:cNvCxnSpPr>
          <p:nvPr/>
        </p:nvCxnSpPr>
        <p:spPr bwMode="auto">
          <a:xfrm>
            <a:off x="6620561" y="3586583"/>
            <a:ext cx="0" cy="274372"/>
          </a:xfrm>
          <a:prstGeom prst="line">
            <a:avLst/>
          </a:prstGeom>
          <a:noFill/>
          <a:ln w="38100" cap="flat" cmpd="sng" algn="ctr">
            <a:solidFill>
              <a:srgbClr val="86424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F559EA15-6A60-4330-A36A-ABC2B533A05D}"/>
              </a:ext>
            </a:extLst>
          </p:cNvPr>
          <p:cNvCxnSpPr>
            <a:cxnSpLocks/>
          </p:cNvCxnSpPr>
          <p:nvPr/>
        </p:nvCxnSpPr>
        <p:spPr bwMode="auto">
          <a:xfrm>
            <a:off x="2201873" y="5287683"/>
            <a:ext cx="2751890" cy="7495"/>
          </a:xfrm>
          <a:prstGeom prst="line">
            <a:avLst/>
          </a:prstGeom>
          <a:noFill/>
          <a:ln w="38100" cap="flat" cmpd="sng" algn="ctr">
            <a:solidFill>
              <a:srgbClr val="86424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05084E78-5551-4FFD-BFAD-9DABDB0A5E19}"/>
              </a:ext>
            </a:extLst>
          </p:cNvPr>
          <p:cNvCxnSpPr>
            <a:cxnSpLocks/>
          </p:cNvCxnSpPr>
          <p:nvPr/>
        </p:nvCxnSpPr>
        <p:spPr bwMode="auto">
          <a:xfrm>
            <a:off x="2201873" y="5278187"/>
            <a:ext cx="0" cy="1633461"/>
          </a:xfrm>
          <a:prstGeom prst="straightConnector1">
            <a:avLst/>
          </a:prstGeom>
          <a:noFill/>
          <a:ln w="38100" cap="flat" cmpd="sng" algn="ctr">
            <a:solidFill>
              <a:srgbClr val="864242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50F10B46-7509-4EBC-A1FB-4254CB3500D3}"/>
              </a:ext>
            </a:extLst>
          </p:cNvPr>
          <p:cNvCxnSpPr>
            <a:cxnSpLocks/>
          </p:cNvCxnSpPr>
          <p:nvPr/>
        </p:nvCxnSpPr>
        <p:spPr bwMode="auto">
          <a:xfrm>
            <a:off x="4965463" y="5287681"/>
            <a:ext cx="0" cy="1652866"/>
          </a:xfrm>
          <a:prstGeom prst="straightConnector1">
            <a:avLst/>
          </a:prstGeom>
          <a:noFill/>
          <a:ln w="38100" cap="flat" cmpd="sng" algn="ctr">
            <a:solidFill>
              <a:srgbClr val="864242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9EB65629-779A-4FC3-A103-60FF14A73F28}"/>
              </a:ext>
            </a:extLst>
          </p:cNvPr>
          <p:cNvCxnSpPr>
            <a:cxnSpLocks/>
          </p:cNvCxnSpPr>
          <p:nvPr/>
        </p:nvCxnSpPr>
        <p:spPr bwMode="auto">
          <a:xfrm flipH="1">
            <a:off x="3641017" y="4848692"/>
            <a:ext cx="1" cy="346514"/>
          </a:xfrm>
          <a:prstGeom prst="line">
            <a:avLst/>
          </a:prstGeom>
          <a:noFill/>
          <a:ln w="38100" cap="flat" cmpd="sng" algn="ctr">
            <a:solidFill>
              <a:srgbClr val="86424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487027B6-707F-4122-BC5D-75EC224FC14E}"/>
              </a:ext>
            </a:extLst>
          </p:cNvPr>
          <p:cNvCxnSpPr>
            <a:cxnSpLocks/>
          </p:cNvCxnSpPr>
          <p:nvPr/>
        </p:nvCxnSpPr>
        <p:spPr bwMode="auto">
          <a:xfrm>
            <a:off x="3641017" y="5195206"/>
            <a:ext cx="0" cy="670118"/>
          </a:xfrm>
          <a:prstGeom prst="straightConnector1">
            <a:avLst/>
          </a:prstGeom>
          <a:noFill/>
          <a:ln w="38100" cap="flat" cmpd="sng" algn="ctr">
            <a:solidFill>
              <a:srgbClr val="864242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BFD4BF97-8EB7-4BA1-A8C8-C6D5AE6AEB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533524" y="5264787"/>
            <a:ext cx="2272416" cy="6541"/>
          </a:xfrm>
          <a:prstGeom prst="line">
            <a:avLst/>
          </a:prstGeom>
          <a:noFill/>
          <a:ln w="38100" cap="flat" cmpd="sng" algn="ctr">
            <a:solidFill>
              <a:srgbClr val="86424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6063DB7C-4101-4F90-9B76-32E75E57D4C3}"/>
              </a:ext>
            </a:extLst>
          </p:cNvPr>
          <p:cNvCxnSpPr>
            <a:cxnSpLocks/>
          </p:cNvCxnSpPr>
          <p:nvPr/>
        </p:nvCxnSpPr>
        <p:spPr bwMode="auto">
          <a:xfrm>
            <a:off x="8533525" y="5252933"/>
            <a:ext cx="1" cy="1715428"/>
          </a:xfrm>
          <a:prstGeom prst="straightConnector1">
            <a:avLst/>
          </a:prstGeom>
          <a:noFill/>
          <a:ln w="38100" cap="flat" cmpd="sng" algn="ctr">
            <a:solidFill>
              <a:srgbClr val="864242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6295EDD9-A1D1-4E02-AD5F-5B75C64BD0CB}"/>
              </a:ext>
            </a:extLst>
          </p:cNvPr>
          <p:cNvCxnSpPr>
            <a:cxnSpLocks/>
          </p:cNvCxnSpPr>
          <p:nvPr/>
        </p:nvCxnSpPr>
        <p:spPr bwMode="auto">
          <a:xfrm>
            <a:off x="10783548" y="5278187"/>
            <a:ext cx="0" cy="1690175"/>
          </a:xfrm>
          <a:prstGeom prst="straightConnector1">
            <a:avLst/>
          </a:prstGeom>
          <a:noFill/>
          <a:ln w="38100" cap="flat" cmpd="sng" algn="ctr">
            <a:solidFill>
              <a:srgbClr val="864242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EC0DEF26-CFB3-4374-BCCA-4F8F31176E8F}"/>
              </a:ext>
            </a:extLst>
          </p:cNvPr>
          <p:cNvCxnSpPr>
            <a:cxnSpLocks/>
          </p:cNvCxnSpPr>
          <p:nvPr/>
        </p:nvCxnSpPr>
        <p:spPr bwMode="auto">
          <a:xfrm flipH="1">
            <a:off x="9622320" y="4859461"/>
            <a:ext cx="2" cy="393472"/>
          </a:xfrm>
          <a:prstGeom prst="line">
            <a:avLst/>
          </a:prstGeom>
          <a:noFill/>
          <a:ln w="38100" cap="flat" cmpd="sng" algn="ctr">
            <a:solidFill>
              <a:srgbClr val="86424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D2A8521C-B0E7-4D61-91C1-4F991AE8CA9E}"/>
              </a:ext>
            </a:extLst>
          </p:cNvPr>
          <p:cNvCxnSpPr>
            <a:cxnSpLocks/>
          </p:cNvCxnSpPr>
          <p:nvPr/>
        </p:nvCxnSpPr>
        <p:spPr bwMode="auto">
          <a:xfrm>
            <a:off x="9622321" y="5195205"/>
            <a:ext cx="1" cy="656196"/>
          </a:xfrm>
          <a:prstGeom prst="straightConnector1">
            <a:avLst/>
          </a:prstGeom>
          <a:noFill/>
          <a:ln w="38100" cap="flat" cmpd="sng" algn="ctr">
            <a:solidFill>
              <a:srgbClr val="864242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07B8E0FE-A087-46E0-8302-0BCA8E7C2CCC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Types in Python</a:t>
            </a:r>
          </a:p>
        </p:txBody>
      </p:sp>
      <p:pic>
        <p:nvPicPr>
          <p:cNvPr id="32" name="skillenza_logo_new (1).png" descr="skillenza_logo_new (1).png">
            <a:extLst>
              <a:ext uri="{FF2B5EF4-FFF2-40B4-BE49-F238E27FC236}">
                <a16:creationId xmlns:a16="http://schemas.microsoft.com/office/drawing/2014/main" xmlns="" id="{8171FAFD-D163-4355-B4CA-0870F153A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815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096903" y="5111608"/>
            <a:ext cx="4958833" cy="44478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433685" y="3715185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433685" y="492371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433685" y="613225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Tuples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1603664-06E8-428D-B484-E0AA2B9F6709}"/>
              </a:ext>
            </a:extLst>
          </p:cNvPr>
          <p:cNvSpPr/>
          <p:nvPr/>
        </p:nvSpPr>
        <p:spPr>
          <a:xfrm>
            <a:off x="6077961" y="2671769"/>
            <a:ext cx="4522304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There are 3 numeric data types: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33D02D6E-D81A-49E0-AA97-CB2F02433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48704"/>
              </p:ext>
            </p:extLst>
          </p:nvPr>
        </p:nvGraphicFramePr>
        <p:xfrm>
          <a:off x="3960407" y="4160207"/>
          <a:ext cx="4988025" cy="290817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{2708684C-4D16-4618-839F-0558EEFCDFE6}</a:tableStyleId>
              </a:tblPr>
              <a:tblGrid>
                <a:gridCol w="1400527">
                  <a:extLst>
                    <a:ext uri="{9D8B030D-6E8A-4147-A177-3AD203B41FA5}">
                      <a16:colId xmlns:a16="http://schemas.microsoft.com/office/drawing/2014/main" xmlns="" val="370422128"/>
                    </a:ext>
                  </a:extLst>
                </a:gridCol>
                <a:gridCol w="3587498">
                  <a:extLst>
                    <a:ext uri="{9D8B030D-6E8A-4147-A177-3AD203B41FA5}">
                      <a16:colId xmlns:a16="http://schemas.microsoft.com/office/drawing/2014/main" xmlns="" val="2357738481"/>
                    </a:ext>
                  </a:extLst>
                </a:gridCol>
              </a:tblGrid>
              <a:tr h="72704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Data Type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Description 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2350487579"/>
                  </a:ext>
                </a:extLst>
              </a:tr>
              <a:tr h="72704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Int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Integer type (Whole number, no </a:t>
                      </a:r>
                      <a:r>
                        <a:rPr lang="en-US" sz="2100" dirty="0" err="1"/>
                        <a:t>decimels</a:t>
                      </a:r>
                      <a:r>
                        <a:rPr lang="en-US" sz="2100" dirty="0"/>
                        <a:t>)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3759825658"/>
                  </a:ext>
                </a:extLst>
              </a:tr>
              <a:tr h="72704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float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Floating point type (One or more </a:t>
                      </a:r>
                      <a:r>
                        <a:rPr lang="en-US" sz="2100" dirty="0" err="1"/>
                        <a:t>decimels</a:t>
                      </a:r>
                      <a:r>
                        <a:rPr lang="en-US" sz="2100" dirty="0"/>
                        <a:t>)</a:t>
                      </a:r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1613920860"/>
                  </a:ext>
                </a:extLst>
              </a:tr>
              <a:tr h="72704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complex</a:t>
                      </a:r>
                    </a:p>
                  </a:txBody>
                  <a:tcPr marL="76803" marR="76803" marT="38402" marB="38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Written with a imaginary number j</a:t>
                      </a:r>
                      <a:endParaRPr lang="en-US" sz="2100" b="1" dirty="0"/>
                    </a:p>
                  </a:txBody>
                  <a:tcPr marL="76803" marR="76803" marT="38402" marB="38402"/>
                </a:tc>
                <a:extLst>
                  <a:ext uri="{0D108BD9-81ED-4DB2-BD59-A6C34878D82A}">
                    <a16:rowId xmlns:a16="http://schemas.microsoft.com/office/drawing/2014/main" xmlns="" val="112030506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F2F1D8-8658-4B14-9176-1C142A1C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533" y="3821639"/>
            <a:ext cx="2860243" cy="32601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661995F-8414-43D4-AED1-782ECAEB41EC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Types in Python</a:t>
            </a:r>
          </a:p>
        </p:txBody>
      </p:sp>
      <p:pic>
        <p:nvPicPr>
          <p:cNvPr id="16" name="skillenza_logo_new (1).png" descr="skillenza_logo_new (1).png">
            <a:extLst>
              <a:ext uri="{FF2B5EF4-FFF2-40B4-BE49-F238E27FC236}">
                <a16:creationId xmlns:a16="http://schemas.microsoft.com/office/drawing/2014/main" xmlns="" id="{C11E0718-8F38-4B44-9E74-95F6E4647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3952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096903" y="5111608"/>
            <a:ext cx="4958833" cy="44478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433685" y="3715185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433685" y="4923719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433685" y="613225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Tuples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1603664-06E8-428D-B484-E0AA2B9F6709}"/>
              </a:ext>
            </a:extLst>
          </p:cNvPr>
          <p:cNvSpPr/>
          <p:nvPr/>
        </p:nvSpPr>
        <p:spPr>
          <a:xfrm>
            <a:off x="6077961" y="2671769"/>
            <a:ext cx="4522304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Strings</a:t>
            </a:r>
          </a:p>
        </p:txBody>
      </p:sp>
      <p:sp>
        <p:nvSpPr>
          <p:cNvPr id="22" name="Rectangle: Rounded Corners 1">
            <a:extLst>
              <a:ext uri="{FF2B5EF4-FFF2-40B4-BE49-F238E27FC236}">
                <a16:creationId xmlns:a16="http://schemas.microsoft.com/office/drawing/2014/main" xmlns="" id="{2FB1F53F-166E-441A-8653-5BE54B1EF373}"/>
              </a:ext>
            </a:extLst>
          </p:cNvPr>
          <p:cNvSpPr/>
          <p:nvPr/>
        </p:nvSpPr>
        <p:spPr>
          <a:xfrm>
            <a:off x="5118714" y="3774179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 value of the string data type is a string literal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4383F45-5E5B-4BF0-89DE-40DAE8DC3C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73"/>
          <a:stretch/>
        </p:blipFill>
        <p:spPr>
          <a:xfrm>
            <a:off x="5221185" y="5079019"/>
            <a:ext cx="3340181" cy="24306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17375A0-D138-448E-8B1F-87C93E09DB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98"/>
          <a:stretch/>
        </p:blipFill>
        <p:spPr>
          <a:xfrm>
            <a:off x="8649076" y="5580716"/>
            <a:ext cx="2807964" cy="104075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DEC1681-1464-4E02-A9F5-49632E0CC26D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Types in Python</a:t>
            </a:r>
          </a:p>
        </p:txBody>
      </p:sp>
      <p:pic>
        <p:nvPicPr>
          <p:cNvPr id="16" name="skillenza_logo_new (1).png" descr="skillenza_logo_new (1).png">
            <a:extLst>
              <a:ext uri="{FF2B5EF4-FFF2-40B4-BE49-F238E27FC236}">
                <a16:creationId xmlns:a16="http://schemas.microsoft.com/office/drawing/2014/main" xmlns="" id="{26205512-F85F-4A12-BFCA-26D3D7969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045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096903" y="5111608"/>
            <a:ext cx="4958833" cy="44478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433685" y="3715185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433685" y="492371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433685" y="6132253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Tuples</a:t>
            </a:r>
          </a:p>
        </p:txBody>
      </p:sp>
      <p:sp>
        <p:nvSpPr>
          <p:cNvPr id="14" name="Rectangle: Rounded Corners 1">
            <a:extLst>
              <a:ext uri="{FF2B5EF4-FFF2-40B4-BE49-F238E27FC236}">
                <a16:creationId xmlns:a16="http://schemas.microsoft.com/office/drawing/2014/main" xmlns="" id="{BE54E15B-0202-40DB-B76D-F2161BA66EAA}"/>
              </a:ext>
            </a:extLst>
          </p:cNvPr>
          <p:cNvSpPr/>
          <p:nvPr/>
        </p:nvSpPr>
        <p:spPr>
          <a:xfrm>
            <a:off x="6077961" y="2671769"/>
            <a:ext cx="4522304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Tuples</a:t>
            </a:r>
          </a:p>
        </p:txBody>
      </p: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E95F1F29-2112-4490-9D34-0EAF570DFFB2}"/>
              </a:ext>
            </a:extLst>
          </p:cNvPr>
          <p:cNvSpPr/>
          <p:nvPr/>
        </p:nvSpPr>
        <p:spPr>
          <a:xfrm>
            <a:off x="5118714" y="3774179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 sequence of immutable python objects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4A32A86-9EBE-4085-A0E9-2BDA70B0E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130" y="5079019"/>
            <a:ext cx="4209965" cy="256402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A11B5CE-EEE0-411E-BB15-228785954B90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Types in Python</a:t>
            </a:r>
          </a:p>
        </p:txBody>
      </p:sp>
      <p:pic>
        <p:nvPicPr>
          <p:cNvPr id="18" name="skillenza_logo_new (1).png" descr="skillenza_logo_new (1).png">
            <a:extLst>
              <a:ext uri="{FF2B5EF4-FFF2-40B4-BE49-F238E27FC236}">
                <a16:creationId xmlns:a16="http://schemas.microsoft.com/office/drawing/2014/main" xmlns="" id="{4BBBC56A-F545-4FDA-AFCB-BF5A596F9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5377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096903" y="5111608"/>
            <a:ext cx="4958833" cy="44478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433685" y="3715185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Lists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433685" y="492371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Dictionaries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433685" y="613225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1603664-06E8-428D-B484-E0AA2B9F6709}"/>
              </a:ext>
            </a:extLst>
          </p:cNvPr>
          <p:cNvSpPr/>
          <p:nvPr/>
        </p:nvSpPr>
        <p:spPr>
          <a:xfrm>
            <a:off x="6077961" y="2671769"/>
            <a:ext cx="4522304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Lists</a:t>
            </a:r>
          </a:p>
        </p:txBody>
      </p:sp>
      <p:sp>
        <p:nvSpPr>
          <p:cNvPr id="22" name="Rectangle: Rounded Corners 1">
            <a:extLst>
              <a:ext uri="{FF2B5EF4-FFF2-40B4-BE49-F238E27FC236}">
                <a16:creationId xmlns:a16="http://schemas.microsoft.com/office/drawing/2014/main" xmlns="" id="{2FB1F53F-166E-441A-8653-5BE54B1EF373}"/>
              </a:ext>
            </a:extLst>
          </p:cNvPr>
          <p:cNvSpPr/>
          <p:nvPr/>
        </p:nvSpPr>
        <p:spPr>
          <a:xfrm>
            <a:off x="5118714" y="3774179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 sequence of mutable objects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77ABA2C-A83E-4F29-8408-E94DC8D8E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69" y="5079019"/>
            <a:ext cx="4136087" cy="2538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EE4B169-105D-4ED3-BA71-FFBC1764C660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Types in Python</a:t>
            </a:r>
          </a:p>
        </p:txBody>
      </p:sp>
      <p:pic>
        <p:nvPicPr>
          <p:cNvPr id="16" name="skillenza_logo_new (1).png" descr="skillenza_logo_new (1).png">
            <a:extLst>
              <a:ext uri="{FF2B5EF4-FFF2-40B4-BE49-F238E27FC236}">
                <a16:creationId xmlns:a16="http://schemas.microsoft.com/office/drawing/2014/main" xmlns="" id="{1CD0706C-FA99-4DA3-986A-19CB665CB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7924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096903" y="5111608"/>
            <a:ext cx="4958833" cy="44478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433685" y="3715185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Lists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433685" y="4923719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Dictionaries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433685" y="613225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1603664-06E8-428D-B484-E0AA2B9F6709}"/>
              </a:ext>
            </a:extLst>
          </p:cNvPr>
          <p:cNvSpPr/>
          <p:nvPr/>
        </p:nvSpPr>
        <p:spPr>
          <a:xfrm>
            <a:off x="6077961" y="2671769"/>
            <a:ext cx="4522304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Dictionaries</a:t>
            </a:r>
          </a:p>
        </p:txBody>
      </p:sp>
      <p:sp>
        <p:nvSpPr>
          <p:cNvPr id="22" name="Rectangle: Rounded Corners 1">
            <a:extLst>
              <a:ext uri="{FF2B5EF4-FFF2-40B4-BE49-F238E27FC236}">
                <a16:creationId xmlns:a16="http://schemas.microsoft.com/office/drawing/2014/main" xmlns="" id="{2FB1F53F-166E-441A-8653-5BE54B1EF373}"/>
              </a:ext>
            </a:extLst>
          </p:cNvPr>
          <p:cNvSpPr/>
          <p:nvPr/>
        </p:nvSpPr>
        <p:spPr>
          <a:xfrm>
            <a:off x="5118714" y="3774179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It is an unordered collection of items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2809A61-4497-43FA-BB31-4AFDD2970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583" y="5079019"/>
            <a:ext cx="4551682" cy="24180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F2FDE01-A28E-4A42-A098-E405E202F594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Types in Python</a:t>
            </a:r>
          </a:p>
        </p:txBody>
      </p:sp>
      <p:pic>
        <p:nvPicPr>
          <p:cNvPr id="16" name="skillenza_logo_new (1).png" descr="skillenza_logo_new (1).png">
            <a:extLst>
              <a:ext uri="{FF2B5EF4-FFF2-40B4-BE49-F238E27FC236}">
                <a16:creationId xmlns:a16="http://schemas.microsoft.com/office/drawing/2014/main" xmlns="" id="{2204A049-7169-4AEC-8E5C-D861A0A10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042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1096903" y="5111608"/>
            <a:ext cx="4958833" cy="44478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433685" y="3715185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Lists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433685" y="492371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Dictionaries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433685" y="6132253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1603664-06E8-428D-B484-E0AA2B9F6709}"/>
              </a:ext>
            </a:extLst>
          </p:cNvPr>
          <p:cNvSpPr/>
          <p:nvPr/>
        </p:nvSpPr>
        <p:spPr>
          <a:xfrm>
            <a:off x="6077961" y="2671769"/>
            <a:ext cx="4522304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Sets</a:t>
            </a:r>
          </a:p>
        </p:txBody>
      </p:sp>
      <p:sp>
        <p:nvSpPr>
          <p:cNvPr id="22" name="Rectangle: Rounded Corners 1">
            <a:extLst>
              <a:ext uri="{FF2B5EF4-FFF2-40B4-BE49-F238E27FC236}">
                <a16:creationId xmlns:a16="http://schemas.microsoft.com/office/drawing/2014/main" xmlns="" id="{2FB1F53F-166E-441A-8653-5BE54B1EF373}"/>
              </a:ext>
            </a:extLst>
          </p:cNvPr>
          <p:cNvSpPr/>
          <p:nvPr/>
        </p:nvSpPr>
        <p:spPr>
          <a:xfrm>
            <a:off x="5118714" y="3774179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Unordered collection of immutable data and has no duplicate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AB089D-597F-497E-993D-186EFCA2B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40" y="5030171"/>
            <a:ext cx="2140346" cy="30247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669BAE8-825F-4262-A85C-EA60D9FACA52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Types in Python</a:t>
            </a:r>
          </a:p>
        </p:txBody>
      </p:sp>
      <p:pic>
        <p:nvPicPr>
          <p:cNvPr id="16" name="skillenza_logo_new (1).png" descr="skillenza_logo_new (1).png">
            <a:extLst>
              <a:ext uri="{FF2B5EF4-FFF2-40B4-BE49-F238E27FC236}">
                <a16:creationId xmlns:a16="http://schemas.microsoft.com/office/drawing/2014/main" xmlns="" id="{E256C5E1-D010-4212-988B-282FFB25C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0851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killenza_logo_new (1).png" descr="skillenza_logo_new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B72728-6669-40B5-AB32-6979E11E96BE}"/>
              </a:ext>
            </a:extLst>
          </p:cNvPr>
          <p:cNvGrpSpPr/>
          <p:nvPr/>
        </p:nvGrpSpPr>
        <p:grpSpPr>
          <a:xfrm>
            <a:off x="2341685" y="2338754"/>
            <a:ext cx="8321430" cy="5382691"/>
            <a:chOff x="2693030" y="1544761"/>
            <a:chExt cx="6805940" cy="4402401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xmlns="" id="{D03454AD-C8F0-42BD-8F54-19B988337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577" y="2339627"/>
              <a:ext cx="2446846" cy="24468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: Rounded Corners 1">
              <a:extLst>
                <a:ext uri="{FF2B5EF4-FFF2-40B4-BE49-F238E27FC236}">
                  <a16:creationId xmlns:a16="http://schemas.microsoft.com/office/drawing/2014/main" xmlns="" id="{F6B79DE0-5DE9-4657-911C-D41C3A6AC21F}"/>
                </a:ext>
              </a:extLst>
            </p:cNvPr>
            <p:cNvSpPr/>
            <p:nvPr/>
          </p:nvSpPr>
          <p:spPr>
            <a:xfrm>
              <a:off x="3593510" y="1544761"/>
              <a:ext cx="5004979" cy="4692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771A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39"/>
              <a:r>
                <a:rPr lang="en-US" sz="2000" dirty="0">
                  <a:solidFill>
                    <a:prstClr val="black"/>
                  </a:solidFill>
                </a:rPr>
                <a:t>Python was created by Guido Van </a:t>
              </a:r>
              <a:r>
                <a:rPr lang="en-US" sz="2000" dirty="0" err="1">
                  <a:solidFill>
                    <a:prstClr val="black"/>
                  </a:solidFill>
                </a:rPr>
                <a:t>Rossom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9" name="Rectangle: Rounded Corners 1">
              <a:extLst>
                <a:ext uri="{FF2B5EF4-FFF2-40B4-BE49-F238E27FC236}">
                  <a16:creationId xmlns:a16="http://schemas.microsoft.com/office/drawing/2014/main" xmlns="" id="{72BFEFA9-A967-449B-8CDB-401FCA990D2A}"/>
                </a:ext>
              </a:extLst>
            </p:cNvPr>
            <p:cNvSpPr/>
            <p:nvPr/>
          </p:nvSpPr>
          <p:spPr>
            <a:xfrm>
              <a:off x="2693030" y="5097146"/>
              <a:ext cx="6805940" cy="850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771A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39"/>
              <a:r>
                <a:rPr lang="en-US" sz="2000" dirty="0">
                  <a:solidFill>
                    <a:prstClr val="black"/>
                  </a:solidFill>
                </a:rPr>
                <a:t>The initial code was published for the </a:t>
              </a:r>
              <a:r>
                <a:rPr lang="en-US" sz="2000" b="1" dirty="0">
                  <a:solidFill>
                    <a:prstClr val="black"/>
                  </a:solidFill>
                </a:rPr>
                <a:t>Version 0.9 in 1991</a:t>
              </a:r>
              <a:r>
                <a:rPr lang="en-US" sz="2000" dirty="0">
                  <a:solidFill>
                    <a:prstClr val="black"/>
                  </a:solidFill>
                </a:rPr>
                <a:t> and it grew up to </a:t>
              </a:r>
              <a:r>
                <a:rPr lang="en-US" sz="2000" b="1" dirty="0">
                  <a:solidFill>
                    <a:prstClr val="black"/>
                  </a:solidFill>
                </a:rPr>
                <a:t>Version 1 in January 1994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088BDFD-C54D-4BC2-9240-D43841464839}"/>
              </a:ext>
            </a:extLst>
          </p:cNvPr>
          <p:cNvSpPr/>
          <p:nvPr/>
        </p:nvSpPr>
        <p:spPr>
          <a:xfrm>
            <a:off x="463210" y="375939"/>
            <a:ext cx="25409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8715244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20DD8DD-F079-4BB9-8754-E251A028A24F}"/>
              </a:ext>
            </a:extLst>
          </p:cNvPr>
          <p:cNvSpPr txBox="1"/>
          <p:nvPr/>
        </p:nvSpPr>
        <p:spPr>
          <a:xfrm>
            <a:off x="698325" y="3887287"/>
            <a:ext cx="2713744" cy="1620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116309539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584C074-FD02-4A6E-BBBD-AFF9F666ADDF}"/>
              </a:ext>
            </a:extLst>
          </p:cNvPr>
          <p:cNvGrpSpPr/>
          <p:nvPr/>
        </p:nvGrpSpPr>
        <p:grpSpPr>
          <a:xfrm>
            <a:off x="2848668" y="5047912"/>
            <a:ext cx="3653732" cy="2147261"/>
            <a:chOff x="2670626" y="3589417"/>
            <a:chExt cx="3425374" cy="2013057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xmlns="" id="{7A52BB17-0A05-4127-8308-05A5CCE21135}"/>
                </a:ext>
              </a:extLst>
            </p:cNvPr>
            <p:cNvCxnSpPr>
              <a:stCxn id="24" idx="2"/>
              <a:endCxn id="17" idx="0"/>
            </p:cNvCxnSpPr>
            <p:nvPr/>
          </p:nvCxnSpPr>
          <p:spPr>
            <a:xfrm rot="5400000">
              <a:off x="4417357" y="3137191"/>
              <a:ext cx="1226417" cy="2130869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xmlns="" id="{1A5190DD-0E9F-4FBE-AE09-572100F815B9}"/>
                </a:ext>
              </a:extLst>
            </p:cNvPr>
            <p:cNvSpPr/>
            <p:nvPr/>
          </p:nvSpPr>
          <p:spPr>
            <a:xfrm>
              <a:off x="2670626" y="4815834"/>
              <a:ext cx="2589008" cy="786640"/>
            </a:xfrm>
            <a:prstGeom prst="roundRect">
              <a:avLst/>
            </a:prstGeom>
            <a:ln w="28575">
              <a:solidFill>
                <a:srgbClr val="3771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133" dirty="0"/>
                <a:t>Go to the doctor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C92B90A-E1C4-4476-A69C-42B89A0BB58E}"/>
                </a:ext>
              </a:extLst>
            </p:cNvPr>
            <p:cNvSpPr txBox="1"/>
            <p:nvPr/>
          </p:nvSpPr>
          <p:spPr>
            <a:xfrm>
              <a:off x="4177385" y="3798071"/>
              <a:ext cx="1294502" cy="39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TRUE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E146AEE-9412-4F1E-A730-741C5DBE2D7A}"/>
              </a:ext>
            </a:extLst>
          </p:cNvPr>
          <p:cNvGrpSpPr/>
          <p:nvPr/>
        </p:nvGrpSpPr>
        <p:grpSpPr>
          <a:xfrm>
            <a:off x="6502401" y="5047910"/>
            <a:ext cx="3653729" cy="2147262"/>
            <a:chOff x="6096000" y="3589416"/>
            <a:chExt cx="3425371" cy="2013058"/>
          </a:xfrm>
        </p:grpSpPr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xmlns="" id="{542A03CE-10E4-4E42-9E1B-F824AAA523B0}"/>
                </a:ext>
              </a:extLst>
            </p:cNvPr>
            <p:cNvCxnSpPr>
              <a:cxnSpLocks/>
              <a:stCxn id="24" idx="2"/>
              <a:endCxn id="22" idx="0"/>
            </p:cNvCxnSpPr>
            <p:nvPr/>
          </p:nvCxnSpPr>
          <p:spPr>
            <a:xfrm rot="16200000" flipH="1">
              <a:off x="6548226" y="3137190"/>
              <a:ext cx="1226417" cy="213087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8DF4D9C4-346C-4A47-964F-00FC57FDD38C}"/>
                </a:ext>
              </a:extLst>
            </p:cNvPr>
            <p:cNvSpPr/>
            <p:nvPr/>
          </p:nvSpPr>
          <p:spPr>
            <a:xfrm>
              <a:off x="6932367" y="4815834"/>
              <a:ext cx="2589004" cy="786640"/>
            </a:xfrm>
            <a:prstGeom prst="roundRect">
              <a:avLst/>
            </a:prstGeom>
            <a:ln w="28575">
              <a:solidFill>
                <a:srgbClr val="3771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133" dirty="0"/>
                <a:t>Go and play football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F79DEC0-0D7D-49A2-998C-C130F078C892}"/>
                </a:ext>
              </a:extLst>
            </p:cNvPr>
            <p:cNvSpPr txBox="1"/>
            <p:nvPr/>
          </p:nvSpPr>
          <p:spPr>
            <a:xfrm>
              <a:off x="6720113" y="3798071"/>
              <a:ext cx="1506756" cy="39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FALSE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73436ABB-CD96-4F49-BB7C-15B9AFBE6B36}"/>
              </a:ext>
            </a:extLst>
          </p:cNvPr>
          <p:cNvSpPr/>
          <p:nvPr/>
        </p:nvSpPr>
        <p:spPr>
          <a:xfrm>
            <a:off x="5263845" y="4208829"/>
            <a:ext cx="2477107" cy="839083"/>
          </a:xfrm>
          <a:prstGeom prst="roundRect">
            <a:avLst/>
          </a:prstGeom>
          <a:ln w="28575">
            <a:solidFill>
              <a:srgbClr val="3771A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33" dirty="0"/>
              <a:t>You are sick</a:t>
            </a: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97948320-F36C-4420-B85D-1A6196DF4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843" y="4196644"/>
            <a:ext cx="863452" cy="863452"/>
          </a:xfrm>
          <a:prstGeom prst="rect">
            <a:avLst/>
          </a:prstGeom>
        </p:spPr>
      </p:pic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xmlns="" id="{607D282D-0219-4633-9A01-3204CB0D0614}"/>
              </a:ext>
            </a:extLst>
          </p:cNvPr>
          <p:cNvSpPr/>
          <p:nvPr/>
        </p:nvSpPr>
        <p:spPr>
          <a:xfrm>
            <a:off x="2259650" y="2550160"/>
            <a:ext cx="8485498" cy="110526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These statements are used to change the flow of execution when a provided condition is True or False`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B380C9D-6ECF-49A6-95FD-D07A1E1CE899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Conditional Statements</a:t>
            </a:r>
          </a:p>
        </p:txBody>
      </p:sp>
      <p:pic>
        <p:nvPicPr>
          <p:cNvPr id="27" name="skillenza_logo_new (1).png" descr="skillenza_logo_new (1).png">
            <a:extLst>
              <a:ext uri="{FF2B5EF4-FFF2-40B4-BE49-F238E27FC236}">
                <a16:creationId xmlns:a16="http://schemas.microsoft.com/office/drawing/2014/main" xmlns="" id="{03131449-C07F-436C-A791-A6D00CE34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32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995305" y="5111608"/>
            <a:ext cx="4958833" cy="44478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19B2AF2-C45B-483B-8BB4-3401041A6889}"/>
              </a:ext>
            </a:extLst>
          </p:cNvPr>
          <p:cNvGrpSpPr/>
          <p:nvPr/>
        </p:nvGrpSpPr>
        <p:grpSpPr>
          <a:xfrm>
            <a:off x="374470" y="4319452"/>
            <a:ext cx="2772238" cy="2029094"/>
            <a:chOff x="311331" y="2339985"/>
            <a:chExt cx="2598973" cy="190227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27B97526-B862-4125-9CB2-0A37023CB82B}"/>
                </a:ext>
              </a:extLst>
            </p:cNvPr>
            <p:cNvSpPr/>
            <p:nvPr/>
          </p:nvSpPr>
          <p:spPr>
            <a:xfrm>
              <a:off x="311331" y="2339985"/>
              <a:ext cx="2598973" cy="76927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dirty="0">
                  <a:solidFill>
                    <a:schemeClr val="tx1"/>
                  </a:solidFill>
                </a:rPr>
                <a:t>If-else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6A5844CB-A198-4602-BA8D-0C7DCB032C66}"/>
                </a:ext>
              </a:extLst>
            </p:cNvPr>
            <p:cNvSpPr/>
            <p:nvPr/>
          </p:nvSpPr>
          <p:spPr>
            <a:xfrm>
              <a:off x="311331" y="3472986"/>
              <a:ext cx="2598973" cy="7692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dirty="0">
                  <a:solidFill>
                    <a:schemeClr val="tx1"/>
                  </a:solidFill>
                </a:rPr>
                <a:t>Nested if-else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143A010-FAD3-4EC8-9BA3-8F9F3337B800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Conditional Statements</a:t>
            </a:r>
          </a:p>
        </p:txBody>
      </p:sp>
      <p:pic>
        <p:nvPicPr>
          <p:cNvPr id="16" name="skillenza_logo_new (1).png" descr="skillenza_logo_new (1).png">
            <a:extLst>
              <a:ext uri="{FF2B5EF4-FFF2-40B4-BE49-F238E27FC236}">
                <a16:creationId xmlns:a16="http://schemas.microsoft.com/office/drawing/2014/main" xmlns="" id="{757374AF-FC8E-4ADC-8BE2-CF533BD63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if-else-statement">
            <a:extLst>
              <a:ext uri="{FF2B5EF4-FFF2-40B4-BE49-F238E27FC236}">
                <a16:creationId xmlns:a16="http://schemas.microsoft.com/office/drawing/2014/main" xmlns="" id="{5F6E8E67-DE46-43CA-B0C0-B4EF47B6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4" y="2117412"/>
            <a:ext cx="3882545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36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995305" y="5111608"/>
            <a:ext cx="4958833" cy="44478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374470" y="4319452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If-else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374470" y="5527987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Nested if-else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80934AC-8893-436C-A9A3-610AD762E32E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Conditional Statements</a:t>
            </a:r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xmlns="" id="{BC3C99F3-DA15-476A-9868-B00AD71FC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Picture 2" descr="nested-if">
            <a:extLst>
              <a:ext uri="{FF2B5EF4-FFF2-40B4-BE49-F238E27FC236}">
                <a16:creationId xmlns:a16="http://schemas.microsoft.com/office/drawing/2014/main" xmlns="" id="{88510297-6698-4ADB-BE69-558F817E5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1" y="2389494"/>
            <a:ext cx="7416800" cy="550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9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20DD8DD-F079-4BB9-8754-E251A028A24F}"/>
              </a:ext>
            </a:extLst>
          </p:cNvPr>
          <p:cNvSpPr txBox="1"/>
          <p:nvPr/>
        </p:nvSpPr>
        <p:spPr>
          <a:xfrm>
            <a:off x="715256" y="3532842"/>
            <a:ext cx="2713744" cy="1620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Looping Statements</a:t>
            </a:r>
          </a:p>
        </p:txBody>
      </p:sp>
    </p:spTree>
    <p:extLst>
      <p:ext uri="{BB962C8B-B14F-4D97-AF65-F5344CB8AC3E}">
        <p14:creationId xmlns:p14="http://schemas.microsoft.com/office/powerpoint/2010/main" val="429105267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">
            <a:extLst>
              <a:ext uri="{FF2B5EF4-FFF2-40B4-BE49-F238E27FC236}">
                <a16:creationId xmlns:a16="http://schemas.microsoft.com/office/drawing/2014/main" xmlns="" id="{CA3580D3-F2FD-44E2-B257-77F41B73018C}"/>
              </a:ext>
            </a:extLst>
          </p:cNvPr>
          <p:cNvSpPr/>
          <p:nvPr/>
        </p:nvSpPr>
        <p:spPr>
          <a:xfrm>
            <a:off x="1659467" y="2550160"/>
            <a:ext cx="9685867" cy="110526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Looping is the process in which you have a list of statements which executes repeatedly until it satisfies a condition</a:t>
            </a:r>
          </a:p>
        </p:txBody>
      </p:sp>
      <p:pic>
        <p:nvPicPr>
          <p:cNvPr id="1026" name="Picture 2" descr="[svg-to-png output image]">
            <a:extLst>
              <a:ext uri="{FF2B5EF4-FFF2-40B4-BE49-F238E27FC236}">
                <a16:creationId xmlns:a16="http://schemas.microsoft.com/office/drawing/2014/main" xmlns="" id="{39E99040-0AAB-4D1C-8E46-2050D181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519" y="4297680"/>
            <a:ext cx="2905760" cy="29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F0831FD-7CE3-4F4D-8856-ECADF799A129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Looping Statements</a:t>
            </a:r>
          </a:p>
        </p:txBody>
      </p:sp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xmlns="" id="{49925273-0702-4F26-9160-AB2691E3B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0164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995305" y="5111608"/>
            <a:ext cx="4958833" cy="44478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318397" y="3106946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for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318397" y="4315480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while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318397" y="5524014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A4356941-172C-4E7A-9E78-24134F358082}"/>
              </a:ext>
            </a:extLst>
          </p:cNvPr>
          <p:cNvSpPr/>
          <p:nvPr/>
        </p:nvSpPr>
        <p:spPr>
          <a:xfrm>
            <a:off x="318397" y="673254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continue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4D66ABA3-AA5B-49A9-8637-E53FDD062E88}"/>
              </a:ext>
            </a:extLst>
          </p:cNvPr>
          <p:cNvGrpSpPr/>
          <p:nvPr/>
        </p:nvGrpSpPr>
        <p:grpSpPr>
          <a:xfrm>
            <a:off x="7282244" y="3568401"/>
            <a:ext cx="5256649" cy="4398178"/>
            <a:chOff x="5062538" y="1574484"/>
            <a:chExt cx="3815842" cy="3192672"/>
          </a:xfrm>
        </p:grpSpPr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xmlns="" id="{7F9FF99D-8B4A-47BA-B687-1FC5AD0724D2}"/>
                </a:ext>
              </a:extLst>
            </p:cNvPr>
            <p:cNvSpPr/>
            <p:nvPr/>
          </p:nvSpPr>
          <p:spPr>
            <a:xfrm>
              <a:off x="5801754" y="4181679"/>
              <a:ext cx="1643911" cy="585477"/>
            </a:xfrm>
            <a:prstGeom prst="flowChartDecision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874AB5B1-0E5B-49CE-BDE5-F104679102ED}"/>
                </a:ext>
              </a:extLst>
            </p:cNvPr>
            <p:cNvSpPr/>
            <p:nvPr/>
          </p:nvSpPr>
          <p:spPr>
            <a:xfrm>
              <a:off x="6177105" y="2141346"/>
              <a:ext cx="880881" cy="34801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67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Count = 0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0DE0826F-27A7-45D8-B3E9-FD2E3FA9794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flipV="1">
              <a:off x="7445665" y="4481674"/>
              <a:ext cx="551834" cy="1556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xmlns="" id="{F15C50F8-B1F5-450D-A86D-5822D4B105DA}"/>
                </a:ext>
              </a:extLst>
            </p:cNvPr>
            <p:cNvSpPr/>
            <p:nvPr/>
          </p:nvSpPr>
          <p:spPr>
            <a:xfrm>
              <a:off x="6159684" y="1574484"/>
              <a:ext cx="898302" cy="314376"/>
            </a:xfrm>
            <a:prstGeom prst="flowChartAlternateProcess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67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START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A552B754-2FEE-4782-94D9-3EEB0EE74E08}"/>
                </a:ext>
              </a:extLst>
            </p:cNvPr>
            <p:cNvCxnSpPr/>
            <p:nvPr/>
          </p:nvCxnSpPr>
          <p:spPr>
            <a:xfrm>
              <a:off x="6613891" y="1902850"/>
              <a:ext cx="0" cy="211256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955C28FC-3604-4DDA-A636-A8CD9C756D8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08298" y="2227248"/>
              <a:ext cx="1" cy="1017865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F44F498F-FF43-4AE1-9612-E7DBB9EED087}"/>
                </a:ext>
              </a:extLst>
            </p:cNvPr>
            <p:cNvCxnSpPr/>
            <p:nvPr/>
          </p:nvCxnSpPr>
          <p:spPr>
            <a:xfrm>
              <a:off x="6616927" y="2839850"/>
              <a:ext cx="0" cy="158720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926494A6-050D-41FD-AA96-43F721E0E92D}"/>
                </a:ext>
              </a:extLst>
            </p:cNvPr>
            <p:cNvSpPr/>
            <p:nvPr/>
          </p:nvSpPr>
          <p:spPr>
            <a:xfrm>
              <a:off x="6530187" y="2652024"/>
              <a:ext cx="174669" cy="17466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3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06E78799-1065-4FFD-8734-0F658D6E50DD}"/>
                </a:ext>
              </a:extLst>
            </p:cNvPr>
            <p:cNvSpPr/>
            <p:nvPr/>
          </p:nvSpPr>
          <p:spPr>
            <a:xfrm>
              <a:off x="5914377" y="3596501"/>
              <a:ext cx="1418669" cy="34801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67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1 to Count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B650277B-5D24-4694-ACDA-A111CFC6700E}"/>
                </a:ext>
              </a:extLst>
            </p:cNvPr>
            <p:cNvSpPr/>
            <p:nvPr/>
          </p:nvSpPr>
          <p:spPr>
            <a:xfrm>
              <a:off x="5914377" y="3011262"/>
              <a:ext cx="1418669" cy="34801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67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Execute Statements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34DAF105-F05C-45DC-B8D3-9108FF3D1766}"/>
                </a:ext>
              </a:extLst>
            </p:cNvPr>
            <p:cNvCxnSpPr/>
            <p:nvPr/>
          </p:nvCxnSpPr>
          <p:spPr>
            <a:xfrm>
              <a:off x="6623711" y="3358534"/>
              <a:ext cx="0" cy="232382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939ECFA1-1C1C-4357-BCC0-EC7E0877E8E3}"/>
                </a:ext>
              </a:extLst>
            </p:cNvPr>
            <p:cNvCxnSpPr/>
            <p:nvPr/>
          </p:nvCxnSpPr>
          <p:spPr>
            <a:xfrm>
              <a:off x="6613891" y="2495996"/>
              <a:ext cx="0" cy="158720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5EAF7093-A21C-4A92-91E9-7340A107D62D}"/>
                </a:ext>
              </a:extLst>
            </p:cNvPr>
            <p:cNvCxnSpPr/>
            <p:nvPr/>
          </p:nvCxnSpPr>
          <p:spPr>
            <a:xfrm>
              <a:off x="6623710" y="3949359"/>
              <a:ext cx="0" cy="232382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C44B6263-3E09-4F21-B0C8-118E4073478E}"/>
                </a:ext>
              </a:extLst>
            </p:cNvPr>
            <p:cNvCxnSpPr>
              <a:cxnSpLocks/>
            </p:cNvCxnSpPr>
            <p:nvPr/>
          </p:nvCxnSpPr>
          <p:spPr>
            <a:xfrm>
              <a:off x="5490196" y="4472916"/>
              <a:ext cx="316456" cy="0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4BA3007F-C267-419E-BAAB-A9CC105DA837}"/>
                </a:ext>
              </a:extLst>
            </p:cNvPr>
            <p:cNvCxnSpPr/>
            <p:nvPr/>
          </p:nvCxnSpPr>
          <p:spPr>
            <a:xfrm>
              <a:off x="5499366" y="2726655"/>
              <a:ext cx="0" cy="1750443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9B23E067-F92C-4F47-9E06-D085E53493F9}"/>
                </a:ext>
              </a:extLst>
            </p:cNvPr>
            <p:cNvSpPr/>
            <p:nvPr/>
          </p:nvSpPr>
          <p:spPr>
            <a:xfrm>
              <a:off x="7997499" y="4307669"/>
              <a:ext cx="880881" cy="348010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67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Exit loop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74B70D09-7E96-400B-A573-EE6CBF1B406B}"/>
                </a:ext>
              </a:extLst>
            </p:cNvPr>
            <p:cNvSpPr/>
            <p:nvPr/>
          </p:nvSpPr>
          <p:spPr>
            <a:xfrm>
              <a:off x="5062538" y="3406377"/>
              <a:ext cx="759311" cy="245152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67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Repeat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D4E86A41-592A-4715-8410-F1DB2A50369F}"/>
                </a:ext>
              </a:extLst>
            </p:cNvPr>
            <p:cNvSpPr/>
            <p:nvPr/>
          </p:nvSpPr>
          <p:spPr bwMode="auto">
            <a:xfrm>
              <a:off x="5528456" y="4184374"/>
              <a:ext cx="522744" cy="24260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r>
                <a:rPr lang="en-IN" sz="1067" b="1" dirty="0">
                  <a:solidFill>
                    <a:srgbClr val="26C44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TRUE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BFEFCE16-28D1-45E1-8FAA-2A5B712E101E}"/>
                </a:ext>
              </a:extLst>
            </p:cNvPr>
            <p:cNvSpPr/>
            <p:nvPr/>
          </p:nvSpPr>
          <p:spPr bwMode="auto">
            <a:xfrm>
              <a:off x="7410890" y="4233430"/>
              <a:ext cx="522744" cy="24260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r>
                <a:rPr lang="en-IN" sz="1067" b="1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FALSE</a:t>
              </a:r>
            </a:p>
          </p:txBody>
        </p:sp>
      </p:grpSp>
      <p:sp>
        <p:nvSpPr>
          <p:cNvPr id="37" name="Rectangle: Rounded Corners 1">
            <a:extLst>
              <a:ext uri="{FF2B5EF4-FFF2-40B4-BE49-F238E27FC236}">
                <a16:creationId xmlns:a16="http://schemas.microsoft.com/office/drawing/2014/main" xmlns="" id="{09AD7D71-9881-4DF2-B164-2B93AE9874DC}"/>
              </a:ext>
            </a:extLst>
          </p:cNvPr>
          <p:cNvSpPr/>
          <p:nvPr/>
        </p:nvSpPr>
        <p:spPr>
          <a:xfrm>
            <a:off x="4685635" y="2606748"/>
            <a:ext cx="2036491" cy="791723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Syntax</a:t>
            </a:r>
          </a:p>
        </p:txBody>
      </p:sp>
      <p:sp>
        <p:nvSpPr>
          <p:cNvPr id="38" name="Rectangle: Rounded Corners 1">
            <a:extLst>
              <a:ext uri="{FF2B5EF4-FFF2-40B4-BE49-F238E27FC236}">
                <a16:creationId xmlns:a16="http://schemas.microsoft.com/office/drawing/2014/main" xmlns="" id="{282A85A1-E39A-40E3-9CE9-05765E631514}"/>
              </a:ext>
            </a:extLst>
          </p:cNvPr>
          <p:cNvSpPr/>
          <p:nvPr/>
        </p:nvSpPr>
        <p:spPr>
          <a:xfrm>
            <a:off x="8394155" y="2538315"/>
            <a:ext cx="2036491" cy="791723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Flowchart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CE782880-D624-4633-86D4-ABAA87DB268C}"/>
              </a:ext>
            </a:extLst>
          </p:cNvPr>
          <p:cNvSpPr/>
          <p:nvPr/>
        </p:nvSpPr>
        <p:spPr>
          <a:xfrm>
            <a:off x="4211144" y="3751625"/>
            <a:ext cx="3031967" cy="1837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800" dirty="0"/>
              <a:t>for </a:t>
            </a:r>
            <a:r>
              <a:rPr lang="en-US" sz="1800" dirty="0" err="1"/>
              <a:t>iterate_var</a:t>
            </a:r>
            <a:r>
              <a:rPr lang="en-US" sz="1800" dirty="0"/>
              <a:t> in list:</a:t>
            </a:r>
          </a:p>
          <a:p>
            <a:r>
              <a:rPr lang="en-US" sz="1800" dirty="0"/>
              <a:t>             Statements</a:t>
            </a:r>
          </a:p>
          <a:p>
            <a:r>
              <a:rPr lang="en-US" sz="1800" dirty="0"/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59EBF69-7BB6-4876-814D-8BFFB2D6E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818" y="6095804"/>
            <a:ext cx="3129441" cy="136828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1AB73CB-5785-4A32-8C85-0511E4413A17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Looping Statements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5A8145F-3A1A-4687-B1C7-78444DF7C942}"/>
              </a:ext>
            </a:extLst>
          </p:cNvPr>
          <p:cNvSpPr txBox="1"/>
          <p:nvPr/>
        </p:nvSpPr>
        <p:spPr>
          <a:xfrm>
            <a:off x="6722126" y="368910"/>
            <a:ext cx="102657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0F707A3-10FD-430A-BC19-262B2E2BE007}"/>
              </a:ext>
            </a:extLst>
          </p:cNvPr>
          <p:cNvSpPr txBox="1"/>
          <p:nvPr/>
        </p:nvSpPr>
        <p:spPr>
          <a:xfrm>
            <a:off x="9054852" y="7096987"/>
            <a:ext cx="800348" cy="661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070" dirty="0">
                <a:solidFill>
                  <a:schemeClr val="bg1"/>
                </a:solidFill>
              </a:rPr>
              <a:t>Count &lt; 10</a:t>
            </a:r>
            <a:endParaRPr kumimoji="0" lang="en-US" sz="107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C6928ED-A7C3-43BB-8879-6535D5EDFA9F}"/>
              </a:ext>
            </a:extLst>
          </p:cNvPr>
          <p:cNvSpPr/>
          <p:nvPr/>
        </p:nvSpPr>
        <p:spPr>
          <a:xfrm>
            <a:off x="9100378" y="7315782"/>
            <a:ext cx="691215" cy="240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70" dirty="0">
                <a:solidFill>
                  <a:schemeClr val="bg1"/>
                </a:solidFill>
              </a:rPr>
              <a:t>check if </a:t>
            </a:r>
          </a:p>
        </p:txBody>
      </p:sp>
      <p:pic>
        <p:nvPicPr>
          <p:cNvPr id="61" name="skillenza_logo_new (1).png" descr="skillenza_logo_new (1).png">
            <a:extLst>
              <a:ext uri="{FF2B5EF4-FFF2-40B4-BE49-F238E27FC236}">
                <a16:creationId xmlns:a16="http://schemas.microsoft.com/office/drawing/2014/main" xmlns="" id="{CF13522B-5BD0-4BF2-A247-9E2F597F2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2365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995305" y="5111608"/>
            <a:ext cx="4958833" cy="44478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318397" y="3110918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for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318397" y="4319452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while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318397" y="5527987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A4356941-172C-4E7A-9E78-24134F358082}"/>
              </a:ext>
            </a:extLst>
          </p:cNvPr>
          <p:cNvSpPr/>
          <p:nvPr/>
        </p:nvSpPr>
        <p:spPr>
          <a:xfrm>
            <a:off x="318397" y="6736521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continue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653A4A0-92D7-42A1-A71C-45B62EB0E318}"/>
              </a:ext>
            </a:extLst>
          </p:cNvPr>
          <p:cNvGrpSpPr/>
          <p:nvPr/>
        </p:nvGrpSpPr>
        <p:grpSpPr>
          <a:xfrm>
            <a:off x="7282244" y="3568401"/>
            <a:ext cx="5256649" cy="4398177"/>
            <a:chOff x="5062538" y="1574484"/>
            <a:chExt cx="3815842" cy="3192671"/>
          </a:xfrm>
        </p:grpSpPr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xmlns="" id="{B00DB24E-88CB-477E-A0C4-96A451BE6687}"/>
                </a:ext>
              </a:extLst>
            </p:cNvPr>
            <p:cNvSpPr/>
            <p:nvPr/>
          </p:nvSpPr>
          <p:spPr>
            <a:xfrm>
              <a:off x="5801754" y="4181678"/>
              <a:ext cx="1643911" cy="585477"/>
            </a:xfrm>
            <a:prstGeom prst="flowChartDecision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8B0D8C8E-DEA7-4BBE-961A-91FE77BD5DE7}"/>
                </a:ext>
              </a:extLst>
            </p:cNvPr>
            <p:cNvSpPr/>
            <p:nvPr/>
          </p:nvSpPr>
          <p:spPr>
            <a:xfrm>
              <a:off x="6177105" y="2141346"/>
              <a:ext cx="880881" cy="34801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67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Count = 0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E05B0C2E-6077-4E6C-9851-7B38884E9C9C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flipV="1">
              <a:off x="7445665" y="4481674"/>
              <a:ext cx="551834" cy="1556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xmlns="" id="{E122062B-E16D-4D7B-80D6-1024813DBA34}"/>
                </a:ext>
              </a:extLst>
            </p:cNvPr>
            <p:cNvSpPr/>
            <p:nvPr/>
          </p:nvSpPr>
          <p:spPr>
            <a:xfrm>
              <a:off x="6159684" y="1574484"/>
              <a:ext cx="898302" cy="314376"/>
            </a:xfrm>
            <a:prstGeom prst="flowChartAlternateProcess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67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START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DFBD11F3-E028-4977-8ED7-903A12D5CD73}"/>
                </a:ext>
              </a:extLst>
            </p:cNvPr>
            <p:cNvCxnSpPr/>
            <p:nvPr/>
          </p:nvCxnSpPr>
          <p:spPr>
            <a:xfrm>
              <a:off x="6613891" y="1902850"/>
              <a:ext cx="0" cy="211256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2D68BD7F-2A5C-4237-8022-278B97DADA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08298" y="2227248"/>
              <a:ext cx="1" cy="1017865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A63ECD32-A5E3-47D2-A82C-6638196A6F31}"/>
                </a:ext>
              </a:extLst>
            </p:cNvPr>
            <p:cNvCxnSpPr/>
            <p:nvPr/>
          </p:nvCxnSpPr>
          <p:spPr>
            <a:xfrm>
              <a:off x="6616927" y="2839850"/>
              <a:ext cx="0" cy="158720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019FBA3D-6C0F-437E-AF05-9D44107C06BC}"/>
                </a:ext>
              </a:extLst>
            </p:cNvPr>
            <p:cNvSpPr/>
            <p:nvPr/>
          </p:nvSpPr>
          <p:spPr>
            <a:xfrm>
              <a:off x="6530187" y="2652024"/>
              <a:ext cx="174669" cy="17466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3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0326D954-F3F8-4CAE-A912-3C445CFDC43C}"/>
                </a:ext>
              </a:extLst>
            </p:cNvPr>
            <p:cNvSpPr/>
            <p:nvPr/>
          </p:nvSpPr>
          <p:spPr>
            <a:xfrm>
              <a:off x="5914377" y="3596501"/>
              <a:ext cx="1418669" cy="34801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67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1 to Count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9073A84-FA01-4F57-8B7E-542582E85470}"/>
                </a:ext>
              </a:extLst>
            </p:cNvPr>
            <p:cNvSpPr/>
            <p:nvPr/>
          </p:nvSpPr>
          <p:spPr>
            <a:xfrm>
              <a:off x="5914377" y="3011262"/>
              <a:ext cx="1418669" cy="34801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67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Execute Statements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0D1B6779-73C7-4CBC-BF61-F0E7D53982B3}"/>
                </a:ext>
              </a:extLst>
            </p:cNvPr>
            <p:cNvCxnSpPr/>
            <p:nvPr/>
          </p:nvCxnSpPr>
          <p:spPr>
            <a:xfrm>
              <a:off x="6623711" y="3358534"/>
              <a:ext cx="0" cy="232382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42141630-3E87-4541-A491-ED041BB5CFFF}"/>
                </a:ext>
              </a:extLst>
            </p:cNvPr>
            <p:cNvCxnSpPr/>
            <p:nvPr/>
          </p:nvCxnSpPr>
          <p:spPr>
            <a:xfrm>
              <a:off x="6613891" y="2495996"/>
              <a:ext cx="0" cy="158720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AFC84D6D-6E9F-4238-9E37-853B726E985C}"/>
                </a:ext>
              </a:extLst>
            </p:cNvPr>
            <p:cNvCxnSpPr/>
            <p:nvPr/>
          </p:nvCxnSpPr>
          <p:spPr>
            <a:xfrm>
              <a:off x="6623710" y="3949359"/>
              <a:ext cx="0" cy="232382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3A8135FA-C272-453E-BF6A-A133C132BFF8}"/>
                </a:ext>
              </a:extLst>
            </p:cNvPr>
            <p:cNvCxnSpPr>
              <a:cxnSpLocks/>
            </p:cNvCxnSpPr>
            <p:nvPr/>
          </p:nvCxnSpPr>
          <p:spPr>
            <a:xfrm>
              <a:off x="5490196" y="4472916"/>
              <a:ext cx="316456" cy="0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BAE5644F-DC66-477E-BE3E-AC74D8296AD5}"/>
                </a:ext>
              </a:extLst>
            </p:cNvPr>
            <p:cNvCxnSpPr/>
            <p:nvPr/>
          </p:nvCxnSpPr>
          <p:spPr>
            <a:xfrm>
              <a:off x="5499366" y="2726655"/>
              <a:ext cx="0" cy="1750443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3718720-D74E-4850-811E-D6829F52A1D3}"/>
                </a:ext>
              </a:extLst>
            </p:cNvPr>
            <p:cNvSpPr/>
            <p:nvPr/>
          </p:nvSpPr>
          <p:spPr>
            <a:xfrm>
              <a:off x="7997499" y="4307669"/>
              <a:ext cx="880881" cy="348010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67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Exit loop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3D258F98-271B-4507-B073-A11757F909BC}"/>
                </a:ext>
              </a:extLst>
            </p:cNvPr>
            <p:cNvSpPr/>
            <p:nvPr/>
          </p:nvSpPr>
          <p:spPr>
            <a:xfrm>
              <a:off x="5062538" y="3406377"/>
              <a:ext cx="759311" cy="245152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67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Repeat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B460ABFA-B5A1-4A88-A473-C3CC02DD9AE5}"/>
                </a:ext>
              </a:extLst>
            </p:cNvPr>
            <p:cNvSpPr/>
            <p:nvPr/>
          </p:nvSpPr>
          <p:spPr bwMode="auto">
            <a:xfrm>
              <a:off x="5528456" y="4184374"/>
              <a:ext cx="522744" cy="24260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r>
                <a:rPr lang="en-IN" sz="1067" b="1" dirty="0">
                  <a:solidFill>
                    <a:srgbClr val="26C44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TRUE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A21E02E7-2752-4842-BEB7-FC8B30BAF26E}"/>
                </a:ext>
              </a:extLst>
            </p:cNvPr>
            <p:cNvSpPr/>
            <p:nvPr/>
          </p:nvSpPr>
          <p:spPr bwMode="auto">
            <a:xfrm>
              <a:off x="7410890" y="4233430"/>
              <a:ext cx="522744" cy="24260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r>
                <a:rPr lang="en-IN" sz="1067" b="1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FALSE</a:t>
              </a: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6295B9D9-D59A-44C1-A284-A4B26E3E8804}"/>
              </a:ext>
            </a:extLst>
          </p:cNvPr>
          <p:cNvSpPr/>
          <p:nvPr/>
        </p:nvSpPr>
        <p:spPr>
          <a:xfrm>
            <a:off x="4172863" y="3651011"/>
            <a:ext cx="3139436" cy="1837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800" dirty="0"/>
              <a:t>while(condition is True):</a:t>
            </a:r>
          </a:p>
          <a:p>
            <a:r>
              <a:rPr lang="en-US" sz="1800" dirty="0"/>
              <a:t>         Statements</a:t>
            </a:r>
          </a:p>
          <a:p>
            <a:r>
              <a:rPr lang="en-US" sz="1800" dirty="0"/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D7BECEA-18D3-4FE3-973E-F9D87D130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841" y="5861368"/>
            <a:ext cx="1555870" cy="189676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0D41E763-AACB-400A-970A-73283A05CA97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Looping Statements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358A448F-3BE1-49E3-BC79-5935B0D41F38}"/>
              </a:ext>
            </a:extLst>
          </p:cNvPr>
          <p:cNvSpPr/>
          <p:nvPr/>
        </p:nvSpPr>
        <p:spPr>
          <a:xfrm>
            <a:off x="9100378" y="7315782"/>
            <a:ext cx="691215" cy="240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70" dirty="0">
                <a:solidFill>
                  <a:schemeClr val="bg1"/>
                </a:solidFill>
              </a:rPr>
              <a:t>check if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3013CE2-50F1-4E74-BEDF-CC43EB29B559}"/>
              </a:ext>
            </a:extLst>
          </p:cNvPr>
          <p:cNvSpPr txBox="1"/>
          <p:nvPr/>
        </p:nvSpPr>
        <p:spPr>
          <a:xfrm>
            <a:off x="9054852" y="7096987"/>
            <a:ext cx="800348" cy="661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070" dirty="0">
                <a:solidFill>
                  <a:schemeClr val="bg1"/>
                </a:solidFill>
              </a:rPr>
              <a:t>Count &lt; 10</a:t>
            </a:r>
            <a:endParaRPr kumimoji="0" lang="en-US" sz="107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/>
            </a:endParaRPr>
          </a:p>
        </p:txBody>
      </p:sp>
      <p:sp>
        <p:nvSpPr>
          <p:cNvPr id="43" name="Rectangle: Rounded Corners 1">
            <a:extLst>
              <a:ext uri="{FF2B5EF4-FFF2-40B4-BE49-F238E27FC236}">
                <a16:creationId xmlns:a16="http://schemas.microsoft.com/office/drawing/2014/main" xmlns="" id="{D2623918-B559-49A9-8789-BEED21D797CB}"/>
              </a:ext>
            </a:extLst>
          </p:cNvPr>
          <p:cNvSpPr/>
          <p:nvPr/>
        </p:nvSpPr>
        <p:spPr>
          <a:xfrm>
            <a:off x="4685635" y="2606748"/>
            <a:ext cx="2036491" cy="791723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Syntax</a:t>
            </a:r>
          </a:p>
        </p:txBody>
      </p:sp>
      <p:sp>
        <p:nvSpPr>
          <p:cNvPr id="44" name="Rectangle: Rounded Corners 1">
            <a:extLst>
              <a:ext uri="{FF2B5EF4-FFF2-40B4-BE49-F238E27FC236}">
                <a16:creationId xmlns:a16="http://schemas.microsoft.com/office/drawing/2014/main" xmlns="" id="{21657BAE-714E-41EB-8EA4-8C9E9987B752}"/>
              </a:ext>
            </a:extLst>
          </p:cNvPr>
          <p:cNvSpPr/>
          <p:nvPr/>
        </p:nvSpPr>
        <p:spPr>
          <a:xfrm>
            <a:off x="8394155" y="2538315"/>
            <a:ext cx="2036491" cy="791723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Flowchart</a:t>
            </a:r>
          </a:p>
        </p:txBody>
      </p:sp>
      <p:pic>
        <p:nvPicPr>
          <p:cNvPr id="45" name="skillenza_logo_new (1).png" descr="skillenza_logo_new (1).png">
            <a:extLst>
              <a:ext uri="{FF2B5EF4-FFF2-40B4-BE49-F238E27FC236}">
                <a16:creationId xmlns:a16="http://schemas.microsoft.com/office/drawing/2014/main" xmlns="" id="{4CD34D26-F23B-4FC0-A4F2-14E774658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670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995305" y="5111608"/>
            <a:ext cx="4958833" cy="44478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318397" y="3110918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for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318397" y="4319452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while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318397" y="5527987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A4356941-172C-4E7A-9E78-24134F358082}"/>
              </a:ext>
            </a:extLst>
          </p:cNvPr>
          <p:cNvSpPr/>
          <p:nvPr/>
        </p:nvSpPr>
        <p:spPr>
          <a:xfrm>
            <a:off x="318397" y="6736521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continue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0F15D5A-448E-402A-AD13-B00C96127A0E}"/>
              </a:ext>
            </a:extLst>
          </p:cNvPr>
          <p:cNvGrpSpPr/>
          <p:nvPr/>
        </p:nvGrpSpPr>
        <p:grpSpPr>
          <a:xfrm>
            <a:off x="7220317" y="3626258"/>
            <a:ext cx="5632083" cy="4369018"/>
            <a:chOff x="18593314" y="5456384"/>
            <a:chExt cx="23805435" cy="17435832"/>
          </a:xfrm>
        </p:grpSpPr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xmlns="" id="{59A65B3E-136B-4A7A-A223-05C913DC7290}"/>
                </a:ext>
              </a:extLst>
            </p:cNvPr>
            <p:cNvSpPr/>
            <p:nvPr/>
          </p:nvSpPr>
          <p:spPr>
            <a:xfrm>
              <a:off x="21380617" y="9665884"/>
              <a:ext cx="8160638" cy="3516069"/>
            </a:xfrm>
            <a:prstGeom prst="flowChartDecision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CHECK CONDITION 1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7DB0EB06-B2CB-404F-8F5F-22867802944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551213" y="5973589"/>
              <a:ext cx="19" cy="4716936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8C88E51-C116-41AE-AE8D-58B4DE680F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192753" y="8342417"/>
              <a:ext cx="7873" cy="13816739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Decision 19">
              <a:extLst>
                <a:ext uri="{FF2B5EF4-FFF2-40B4-BE49-F238E27FC236}">
                  <a16:creationId xmlns:a16="http://schemas.microsoft.com/office/drawing/2014/main" xmlns="" id="{13931391-8F0C-49CF-90A5-0DEC9DB281CB}"/>
                </a:ext>
              </a:extLst>
            </p:cNvPr>
            <p:cNvSpPr/>
            <p:nvPr/>
          </p:nvSpPr>
          <p:spPr>
            <a:xfrm>
              <a:off x="22054240" y="14265298"/>
              <a:ext cx="6776469" cy="3684243"/>
            </a:xfrm>
            <a:prstGeom prst="flowChartDecision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Check break condition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A0426433-ADA1-4E0C-9098-3675EE49B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244" y="13181952"/>
              <a:ext cx="18460" cy="1083346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xmlns="" id="{C26FC069-0F31-40FC-956D-972324FD5511}"/>
                </a:ext>
              </a:extLst>
            </p:cNvPr>
            <p:cNvSpPr/>
            <p:nvPr/>
          </p:nvSpPr>
          <p:spPr>
            <a:xfrm>
              <a:off x="23385875" y="5456384"/>
              <a:ext cx="3784425" cy="1324424"/>
            </a:xfrm>
            <a:prstGeom prst="flowChartAlternateProcess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D749A9E6-9BB8-40EA-8ABB-F09C2D001FBA}"/>
                </a:ext>
              </a:extLst>
            </p:cNvPr>
            <p:cNvCxnSpPr/>
            <p:nvPr/>
          </p:nvCxnSpPr>
          <p:spPr>
            <a:xfrm>
              <a:off x="25299387" y="6912579"/>
              <a:ext cx="0" cy="978995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77167183-AAF6-4974-985B-5F778A36BC19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39682091" y="11275214"/>
              <a:ext cx="0" cy="3906500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B5E2ECEE-D507-488D-9979-645FC74C1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64560" y="11275214"/>
              <a:ext cx="10108351" cy="125529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5657A211-4EB7-4C9B-9DCF-8D2AFAC5EBCA}"/>
                </a:ext>
              </a:extLst>
            </p:cNvPr>
            <p:cNvSpPr/>
            <p:nvPr/>
          </p:nvSpPr>
          <p:spPr>
            <a:xfrm>
              <a:off x="24983356" y="7873214"/>
              <a:ext cx="735855" cy="73585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 b="1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225798BF-7FA7-4947-A0B9-8696B5139C4D}"/>
                </a:ext>
              </a:extLst>
            </p:cNvPr>
            <p:cNvCxnSpPr/>
            <p:nvPr/>
          </p:nvCxnSpPr>
          <p:spPr>
            <a:xfrm>
              <a:off x="25351283" y="8726405"/>
              <a:ext cx="0" cy="978995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197976F7-059B-4780-8AA8-A0CEB385E485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20180998" y="22151092"/>
              <a:ext cx="2544817" cy="8063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524FC3E8-60FC-44FB-AFEC-2BF9F9F34581}"/>
                </a:ext>
              </a:extLst>
            </p:cNvPr>
            <p:cNvSpPr/>
            <p:nvPr/>
          </p:nvSpPr>
          <p:spPr>
            <a:xfrm>
              <a:off x="18593314" y="12211805"/>
              <a:ext cx="3198873" cy="1363446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Repeat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4B2F751-AE6C-4D29-9B0B-1468CF459F67}"/>
                </a:ext>
              </a:extLst>
            </p:cNvPr>
            <p:cNvSpPr/>
            <p:nvPr/>
          </p:nvSpPr>
          <p:spPr bwMode="auto">
            <a:xfrm>
              <a:off x="23142002" y="13151009"/>
              <a:ext cx="2090974" cy="97041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r>
                <a:rPr lang="en-IN" sz="1067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TRUE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CF900589-0929-4A34-AEB1-864563B0C543}"/>
                </a:ext>
              </a:extLst>
            </p:cNvPr>
            <p:cNvSpPr/>
            <p:nvPr/>
          </p:nvSpPr>
          <p:spPr bwMode="auto">
            <a:xfrm>
              <a:off x="32756633" y="10367558"/>
              <a:ext cx="2090974" cy="97041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r>
                <a:rPr lang="en-IN" sz="1067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FALSE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9B1FC226-8FD0-4791-B450-D710C294CC35}"/>
                </a:ext>
              </a:extLst>
            </p:cNvPr>
            <p:cNvSpPr/>
            <p:nvPr/>
          </p:nvSpPr>
          <p:spPr>
            <a:xfrm>
              <a:off x="29695595" y="15341607"/>
              <a:ext cx="5433320" cy="146612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8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break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6DDAE555-2989-41FD-89EC-5D39B0AFEA49}"/>
                </a:ext>
              </a:extLst>
            </p:cNvPr>
            <p:cNvCxnSpPr>
              <a:cxnSpLocks/>
            </p:cNvCxnSpPr>
            <p:nvPr/>
          </p:nvCxnSpPr>
          <p:spPr>
            <a:xfrm>
              <a:off x="25431162" y="17949542"/>
              <a:ext cx="22621" cy="3476554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40E7B0A-F10A-48F8-922D-F0219FCBD423}"/>
                </a:ext>
              </a:extLst>
            </p:cNvPr>
            <p:cNvSpPr/>
            <p:nvPr/>
          </p:nvSpPr>
          <p:spPr bwMode="auto">
            <a:xfrm>
              <a:off x="27374930" y="14765574"/>
              <a:ext cx="2090974" cy="97041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r>
                <a:rPr lang="en-IN" sz="1067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TRUE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A55A2189-1855-448A-99D6-36EC5A582F80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28830709" y="16074667"/>
              <a:ext cx="864886" cy="0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ACA2ADE7-F359-420B-895F-0B5D312DE708}"/>
                </a:ext>
              </a:extLst>
            </p:cNvPr>
            <p:cNvSpPr/>
            <p:nvPr/>
          </p:nvSpPr>
          <p:spPr bwMode="auto">
            <a:xfrm>
              <a:off x="23412709" y="18742293"/>
              <a:ext cx="2090974" cy="97041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r>
                <a:rPr lang="en-IN" sz="1067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FALSE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C00ED7F3-2F13-4B0A-9444-6C47EC4121EB}"/>
                </a:ext>
              </a:extLst>
            </p:cNvPr>
            <p:cNvSpPr/>
            <p:nvPr/>
          </p:nvSpPr>
          <p:spPr>
            <a:xfrm>
              <a:off x="22725815" y="21426096"/>
              <a:ext cx="5433320" cy="146612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EXECUTE BLOCK 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02D5E9E5-7F10-494C-95E3-8D9CBD879073}"/>
                </a:ext>
              </a:extLst>
            </p:cNvPr>
            <p:cNvSpPr/>
            <p:nvPr/>
          </p:nvSpPr>
          <p:spPr>
            <a:xfrm>
              <a:off x="36965429" y="15181714"/>
              <a:ext cx="5433320" cy="1466120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EXIT LOOP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90BC6178-4BC8-4CD6-8BC8-545A21209085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35128915" y="15914774"/>
              <a:ext cx="1836514" cy="0"/>
            </a:xfrm>
            <a:prstGeom prst="straightConnector1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53F85F8F-5C4A-43F9-AC4E-1CDFC9B97F7B}"/>
              </a:ext>
            </a:extLst>
          </p:cNvPr>
          <p:cNvSpPr/>
          <p:nvPr/>
        </p:nvSpPr>
        <p:spPr>
          <a:xfrm>
            <a:off x="4429896" y="3663568"/>
            <a:ext cx="2630746" cy="45907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800" dirty="0"/>
              <a:t>while [ command ]</a:t>
            </a:r>
          </a:p>
          <a:p>
            <a:r>
              <a:rPr lang="en-US" sz="1800" dirty="0"/>
              <a:t>do</a:t>
            </a:r>
          </a:p>
          <a:p>
            <a:r>
              <a:rPr lang="en-US" sz="1800" dirty="0"/>
              <a:t>      If [ command ]  </a:t>
            </a:r>
          </a:p>
          <a:p>
            <a:r>
              <a:rPr lang="en-US" sz="1800" dirty="0"/>
              <a:t>      then	</a:t>
            </a:r>
          </a:p>
          <a:p>
            <a:r>
              <a:rPr lang="en-US" sz="1800" dirty="0"/>
              <a:t>break</a:t>
            </a:r>
          </a:p>
          <a:p>
            <a:r>
              <a:rPr lang="en-US" sz="1800" dirty="0"/>
              <a:t>      fi</a:t>
            </a:r>
          </a:p>
          <a:p>
            <a:r>
              <a:rPr lang="en-US" sz="1800" dirty="0"/>
              <a:t>done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DC5115F7-48DC-42FF-B20C-CA319E2CD9C7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Looping Statements</a:t>
            </a:r>
          </a:p>
        </p:txBody>
      </p:sp>
      <p:sp>
        <p:nvSpPr>
          <p:cNvPr id="44" name="Rectangle: Rounded Corners 1">
            <a:extLst>
              <a:ext uri="{FF2B5EF4-FFF2-40B4-BE49-F238E27FC236}">
                <a16:creationId xmlns:a16="http://schemas.microsoft.com/office/drawing/2014/main" xmlns="" id="{4AC23232-ED96-4591-9F58-2CD430303C1B}"/>
              </a:ext>
            </a:extLst>
          </p:cNvPr>
          <p:cNvSpPr/>
          <p:nvPr/>
        </p:nvSpPr>
        <p:spPr>
          <a:xfrm>
            <a:off x="4685635" y="2606748"/>
            <a:ext cx="2036491" cy="791723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Syntax</a:t>
            </a:r>
          </a:p>
        </p:txBody>
      </p:sp>
      <p:sp>
        <p:nvSpPr>
          <p:cNvPr id="45" name="Rectangle: Rounded Corners 1">
            <a:extLst>
              <a:ext uri="{FF2B5EF4-FFF2-40B4-BE49-F238E27FC236}">
                <a16:creationId xmlns:a16="http://schemas.microsoft.com/office/drawing/2014/main" xmlns="" id="{FA39AA73-8D4F-4EF1-8DEA-6802ACAF4C1C}"/>
              </a:ext>
            </a:extLst>
          </p:cNvPr>
          <p:cNvSpPr/>
          <p:nvPr/>
        </p:nvSpPr>
        <p:spPr>
          <a:xfrm>
            <a:off x="8394155" y="2538315"/>
            <a:ext cx="2036491" cy="791723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Flowchart</a:t>
            </a:r>
          </a:p>
        </p:txBody>
      </p:sp>
      <p:pic>
        <p:nvPicPr>
          <p:cNvPr id="46" name="skillenza_logo_new (1).png" descr="skillenza_logo_new (1).png">
            <a:extLst>
              <a:ext uri="{FF2B5EF4-FFF2-40B4-BE49-F238E27FC236}">
                <a16:creationId xmlns:a16="http://schemas.microsoft.com/office/drawing/2014/main" xmlns="" id="{FC4ED16F-028A-465D-ADC7-DF4F846DC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394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995305" y="5111608"/>
            <a:ext cx="4958833" cy="44478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318397" y="3110918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for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318397" y="4319452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while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318397" y="5527987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A4356941-172C-4E7A-9E78-24134F358082}"/>
              </a:ext>
            </a:extLst>
          </p:cNvPr>
          <p:cNvSpPr/>
          <p:nvPr/>
        </p:nvSpPr>
        <p:spPr>
          <a:xfrm>
            <a:off x="318397" y="6736521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continue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090D5CE-4A52-4437-9D8C-B45BA4D59638}"/>
              </a:ext>
            </a:extLst>
          </p:cNvPr>
          <p:cNvGrpSpPr/>
          <p:nvPr/>
        </p:nvGrpSpPr>
        <p:grpSpPr>
          <a:xfrm>
            <a:off x="7231885" y="3585351"/>
            <a:ext cx="5540830" cy="4524971"/>
            <a:chOff x="13233660" y="3295868"/>
            <a:chExt cx="22186386" cy="1727813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129FF091-0F8F-40E6-B3E8-EA2665A301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593801" y="13822583"/>
              <a:ext cx="0" cy="333146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82A78384-C4EC-48DF-A250-C772B96FED91}"/>
                </a:ext>
              </a:extLst>
            </p:cNvPr>
            <p:cNvGrpSpPr/>
            <p:nvPr/>
          </p:nvGrpSpPr>
          <p:grpSpPr>
            <a:xfrm>
              <a:off x="13233660" y="3295868"/>
              <a:ext cx="22186386" cy="17278132"/>
              <a:chOff x="18593314" y="5456384"/>
              <a:chExt cx="22186386" cy="17278132"/>
            </a:xfrm>
          </p:grpSpPr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xmlns="" id="{A6544E30-03E7-4ECA-AA39-CD48C4EFE2E2}"/>
                  </a:ext>
                </a:extLst>
              </p:cNvPr>
              <p:cNvSpPr/>
              <p:nvPr/>
            </p:nvSpPr>
            <p:spPr>
              <a:xfrm>
                <a:off x="21161314" y="9665884"/>
                <a:ext cx="8379943" cy="2984502"/>
              </a:xfrm>
              <a:prstGeom prst="flowChartDecision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6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CHECK CONDITION 1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21B1BCD8-1DC1-40C5-8083-42EFC4A043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2551213" y="5973589"/>
                <a:ext cx="19" cy="4716936"/>
              </a:xfrm>
              <a:prstGeom prst="straightConnector1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81F4BA9E-FE11-4C14-89CA-010F3270AE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16" y="8342420"/>
                <a:ext cx="67338" cy="13650970"/>
              </a:xfrm>
              <a:prstGeom prst="line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xmlns="" id="{6A59782F-4629-43B0-B9E2-A9F181588F06}"/>
                  </a:ext>
                </a:extLst>
              </p:cNvPr>
              <p:cNvCxnSpPr>
                <a:cxnSpLocks/>
                <a:stCxn id="21" idx="2"/>
                <a:endCxn id="39" idx="0"/>
              </p:cNvCxnSpPr>
              <p:nvPr/>
            </p:nvCxnSpPr>
            <p:spPr>
              <a:xfrm>
                <a:off x="25351285" y="12650388"/>
                <a:ext cx="16505" cy="1311490"/>
              </a:xfrm>
              <a:prstGeom prst="straightConnector1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lowchart: Alternate Process 24">
                <a:extLst>
                  <a:ext uri="{FF2B5EF4-FFF2-40B4-BE49-F238E27FC236}">
                    <a16:creationId xmlns:a16="http://schemas.microsoft.com/office/drawing/2014/main" xmlns="" id="{AD01B850-8312-433B-9D84-D4690F442BF5}"/>
                  </a:ext>
                </a:extLst>
              </p:cNvPr>
              <p:cNvSpPr/>
              <p:nvPr/>
            </p:nvSpPr>
            <p:spPr>
              <a:xfrm>
                <a:off x="23385875" y="5456384"/>
                <a:ext cx="3784425" cy="1324424"/>
              </a:xfrm>
              <a:prstGeom prst="flowChartAlternateProcess">
                <a:avLst/>
              </a:prstGeom>
              <a:solidFill>
                <a:schemeClr val="accent4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6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xmlns="" id="{45F41661-CF83-4C18-A710-FE69F1C0B270}"/>
                  </a:ext>
                </a:extLst>
              </p:cNvPr>
              <p:cNvCxnSpPr/>
              <p:nvPr/>
            </p:nvCxnSpPr>
            <p:spPr>
              <a:xfrm>
                <a:off x="25299387" y="6912579"/>
                <a:ext cx="0" cy="978995"/>
              </a:xfrm>
              <a:prstGeom prst="straightConnector1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7A2484CF-C9DA-4985-BBD9-2E054DD54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10213" y="11050151"/>
                <a:ext cx="0" cy="3797121"/>
              </a:xfrm>
              <a:prstGeom prst="straightConnector1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xmlns="" id="{687A769D-8845-42ED-9413-7775E8A51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7133" y="11100451"/>
                <a:ext cx="9733079" cy="0"/>
              </a:xfrm>
              <a:prstGeom prst="line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C4662270-9F91-4C8C-9051-F7641623E55A}"/>
                  </a:ext>
                </a:extLst>
              </p:cNvPr>
              <p:cNvSpPr/>
              <p:nvPr/>
            </p:nvSpPr>
            <p:spPr>
              <a:xfrm>
                <a:off x="24983356" y="7873214"/>
                <a:ext cx="735855" cy="735855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67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xmlns="" id="{388E848A-A607-45F3-A645-6FD726623359}"/>
                  </a:ext>
                </a:extLst>
              </p:cNvPr>
              <p:cNvCxnSpPr/>
              <p:nvPr/>
            </p:nvCxnSpPr>
            <p:spPr>
              <a:xfrm>
                <a:off x="25351283" y="8726405"/>
                <a:ext cx="0" cy="978995"/>
              </a:xfrm>
              <a:prstGeom prst="straightConnector1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7B13CB69-459D-4E90-9648-667B0B9E5826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20067185" y="21993390"/>
                <a:ext cx="2567437" cy="8067"/>
              </a:xfrm>
              <a:prstGeom prst="line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04E4B553-46CB-407F-8795-DB1B4360E6FE}"/>
                  </a:ext>
                </a:extLst>
              </p:cNvPr>
              <p:cNvSpPr/>
              <p:nvPr/>
            </p:nvSpPr>
            <p:spPr>
              <a:xfrm>
                <a:off x="18593314" y="12211812"/>
                <a:ext cx="3198875" cy="1032791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6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Repeat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33500FE3-D45D-4212-A7DC-7932D543D367}"/>
                  </a:ext>
                </a:extLst>
              </p:cNvPr>
              <p:cNvSpPr/>
              <p:nvPr/>
            </p:nvSpPr>
            <p:spPr bwMode="auto">
              <a:xfrm>
                <a:off x="23142003" y="12785031"/>
                <a:ext cx="2090974" cy="970417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r>
                  <a:rPr lang="en-IN" sz="1067" b="1" dirty="0">
                    <a:solidFill>
                      <a:schemeClr val="accent3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TRUE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2918C7AE-1C99-42BE-AE04-3F1A08224633}"/>
                  </a:ext>
                </a:extLst>
              </p:cNvPr>
              <p:cNvSpPr/>
              <p:nvPr/>
            </p:nvSpPr>
            <p:spPr bwMode="auto">
              <a:xfrm>
                <a:off x="32756631" y="9713205"/>
                <a:ext cx="2090974" cy="970417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r>
                  <a:rPr lang="en-IN" sz="1067" b="1" dirty="0">
                    <a:solidFill>
                      <a:schemeClr val="accent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FALSE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2EC2DF54-74DA-42B0-95BB-B1B10D9F97BF}"/>
                  </a:ext>
                </a:extLst>
              </p:cNvPr>
              <p:cNvSpPr/>
              <p:nvPr/>
            </p:nvSpPr>
            <p:spPr>
              <a:xfrm>
                <a:off x="29465907" y="14743575"/>
                <a:ext cx="5433323" cy="1466117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8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Continue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xmlns="" id="{E93C2C3E-6C16-4D40-A138-977A6FDE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67786" y="16395704"/>
                <a:ext cx="0" cy="5029323"/>
              </a:xfrm>
              <a:prstGeom prst="straightConnector1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E7FD15A9-7935-4C07-B45E-386D49B7C0B2}"/>
                  </a:ext>
                </a:extLst>
              </p:cNvPr>
              <p:cNvSpPr/>
              <p:nvPr/>
            </p:nvSpPr>
            <p:spPr bwMode="auto">
              <a:xfrm>
                <a:off x="27374931" y="14031774"/>
                <a:ext cx="2090974" cy="970417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r>
                  <a:rPr lang="en-IN" sz="1067" b="1" dirty="0">
                    <a:solidFill>
                      <a:schemeClr val="accent3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TRUE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xmlns="" id="{BF1D685B-8C03-4EC5-9CC3-81B1CA55B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23183" y="15476635"/>
                <a:ext cx="1142724" cy="28940"/>
              </a:xfrm>
              <a:prstGeom prst="straightConnector1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lowchart: Decision 38">
                <a:extLst>
                  <a:ext uri="{FF2B5EF4-FFF2-40B4-BE49-F238E27FC236}">
                    <a16:creationId xmlns:a16="http://schemas.microsoft.com/office/drawing/2014/main" xmlns="" id="{88E855BF-D17B-48A5-9128-D2AD13CBAD58}"/>
                  </a:ext>
                </a:extLst>
              </p:cNvPr>
              <p:cNvSpPr/>
              <p:nvPr/>
            </p:nvSpPr>
            <p:spPr>
              <a:xfrm>
                <a:off x="22351202" y="13961877"/>
                <a:ext cx="6033176" cy="3087397"/>
              </a:xfrm>
              <a:prstGeom prst="flowChartDecision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6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Check continue condition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CFEF0F1D-C2C2-4317-B90E-9EFC1BAB9189}"/>
                  </a:ext>
                </a:extLst>
              </p:cNvPr>
              <p:cNvSpPr/>
              <p:nvPr/>
            </p:nvSpPr>
            <p:spPr bwMode="auto">
              <a:xfrm>
                <a:off x="23298985" y="17542248"/>
                <a:ext cx="2090976" cy="970418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24384" tIns="12192" rIns="24384" bIns="1219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096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</a:pPr>
                <a:r>
                  <a:rPr lang="en-IN" sz="1067" b="1" dirty="0">
                    <a:solidFill>
                      <a:schemeClr val="accent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FALSE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5023B0ED-C66B-4278-AED3-4CA42F4C34D7}"/>
                  </a:ext>
                </a:extLst>
              </p:cNvPr>
              <p:cNvSpPr/>
              <p:nvPr/>
            </p:nvSpPr>
            <p:spPr>
              <a:xfrm>
                <a:off x="22634622" y="21268398"/>
                <a:ext cx="5433321" cy="1466118"/>
              </a:xfrm>
              <a:prstGeom prst="rect">
                <a:avLst/>
              </a:pr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6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EXECUTE BLOCK 1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A3DD8A96-3274-46C1-9C1E-965F3FB55EE0}"/>
                  </a:ext>
                </a:extLst>
              </p:cNvPr>
              <p:cNvSpPr/>
              <p:nvPr/>
            </p:nvSpPr>
            <p:spPr>
              <a:xfrm>
                <a:off x="36493558" y="14759520"/>
                <a:ext cx="4286142" cy="1466117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6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EXIT LOOP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xmlns="" id="{A179709F-1630-4F06-9E7A-920C830E997D}"/>
                  </a:ext>
                </a:extLst>
              </p:cNvPr>
              <p:cNvCxnSpPr>
                <a:cxnSpLocks/>
                <a:stCxn id="35" idx="3"/>
                <a:endCxn id="42" idx="1"/>
              </p:cNvCxnSpPr>
              <p:nvPr/>
            </p:nvCxnSpPr>
            <p:spPr>
              <a:xfrm>
                <a:off x="34899229" y="15476635"/>
                <a:ext cx="1594328" cy="15946"/>
              </a:xfrm>
              <a:prstGeom prst="straightConnector1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7A11722-E65C-4EB5-A809-7E0A3DB42A9D}"/>
                </a:ext>
              </a:extLst>
            </p:cNvPr>
            <p:cNvCxnSpPr>
              <a:cxnSpLocks/>
            </p:cNvCxnSpPr>
            <p:nvPr/>
          </p:nvCxnSpPr>
          <p:spPr>
            <a:xfrm>
              <a:off x="14841631" y="17125733"/>
              <a:ext cx="11752169" cy="56620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xmlns="" id="{60B64A98-0AFE-49B0-8982-B47BCA5E25B0}"/>
                </a:ext>
              </a:extLst>
            </p:cNvPr>
            <p:cNvSpPr/>
            <p:nvPr/>
          </p:nvSpPr>
          <p:spPr bwMode="auto">
            <a:xfrm>
              <a:off x="19771064" y="16933483"/>
              <a:ext cx="441122" cy="441121"/>
            </a:xfrm>
            <a:prstGeom prst="flowChartConnector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24384" tIns="12192" rIns="24384" bIns="121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0962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</a:pPr>
              <a:endParaRPr lang="en-IN" sz="480">
                <a:latin typeface="Arial" pitchFamily="34" charset="0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AFBA2F58-BD97-4908-B387-7D63D3A6EAD3}"/>
              </a:ext>
            </a:extLst>
          </p:cNvPr>
          <p:cNvSpPr/>
          <p:nvPr/>
        </p:nvSpPr>
        <p:spPr>
          <a:xfrm>
            <a:off x="4415458" y="3696665"/>
            <a:ext cx="2560067" cy="45491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800" dirty="0"/>
              <a:t>while [ command ]</a:t>
            </a:r>
          </a:p>
          <a:p>
            <a:r>
              <a:rPr lang="en-US" sz="1800" dirty="0"/>
              <a:t>do</a:t>
            </a:r>
          </a:p>
          <a:p>
            <a:r>
              <a:rPr lang="en-US" sz="1800" dirty="0"/>
              <a:t>      If [ command ]</a:t>
            </a:r>
          </a:p>
          <a:p>
            <a:r>
              <a:rPr lang="en-US" sz="1800" dirty="0"/>
              <a:t>      then</a:t>
            </a:r>
          </a:p>
          <a:p>
            <a:r>
              <a:rPr lang="en-US" sz="1800" dirty="0"/>
              <a:t>      continue</a:t>
            </a:r>
          </a:p>
          <a:p>
            <a:r>
              <a:rPr lang="en-US" sz="1800" dirty="0"/>
              <a:t>      fi</a:t>
            </a:r>
          </a:p>
          <a:p>
            <a:r>
              <a:rPr lang="en-US" sz="1800" dirty="0"/>
              <a:t>done</a:t>
            </a:r>
          </a:p>
        </p:txBody>
      </p:sp>
      <p:sp>
        <p:nvSpPr>
          <p:cNvPr id="47" name="Rectangle: Rounded Corners 1">
            <a:extLst>
              <a:ext uri="{FF2B5EF4-FFF2-40B4-BE49-F238E27FC236}">
                <a16:creationId xmlns:a16="http://schemas.microsoft.com/office/drawing/2014/main" xmlns="" id="{B267FDA2-E6B2-469A-8C1F-E17FFE20281B}"/>
              </a:ext>
            </a:extLst>
          </p:cNvPr>
          <p:cNvSpPr/>
          <p:nvPr/>
        </p:nvSpPr>
        <p:spPr>
          <a:xfrm>
            <a:off x="4685635" y="2606748"/>
            <a:ext cx="2036491" cy="791723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Syntax</a:t>
            </a:r>
          </a:p>
        </p:txBody>
      </p:sp>
      <p:sp>
        <p:nvSpPr>
          <p:cNvPr id="48" name="Rectangle: Rounded Corners 1">
            <a:extLst>
              <a:ext uri="{FF2B5EF4-FFF2-40B4-BE49-F238E27FC236}">
                <a16:creationId xmlns:a16="http://schemas.microsoft.com/office/drawing/2014/main" xmlns="" id="{4A945CE6-5904-4A0A-97D2-10818E1F206B}"/>
              </a:ext>
            </a:extLst>
          </p:cNvPr>
          <p:cNvSpPr/>
          <p:nvPr/>
        </p:nvSpPr>
        <p:spPr>
          <a:xfrm>
            <a:off x="8892323" y="2606748"/>
            <a:ext cx="2036491" cy="791723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Flowchart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2771EC37-27A7-4D18-9366-4A3102891935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Looping Statements</a:t>
            </a:r>
          </a:p>
        </p:txBody>
      </p:sp>
      <p:pic>
        <p:nvPicPr>
          <p:cNvPr id="46" name="skillenza_logo_new (1).png" descr="skillenza_logo_new (1).png">
            <a:extLst>
              <a:ext uri="{FF2B5EF4-FFF2-40B4-BE49-F238E27FC236}">
                <a16:creationId xmlns:a16="http://schemas.microsoft.com/office/drawing/2014/main" xmlns="" id="{DE6571FA-E9EC-4E77-A2D2-7CE05D93F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996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killenza_logo_new (1).png" descr="skillenza_logo_new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xmlns="" id="{9C9B682F-E498-4159-90C4-9A38B1522F77}"/>
              </a:ext>
            </a:extLst>
          </p:cNvPr>
          <p:cNvSpPr/>
          <p:nvPr/>
        </p:nvSpPr>
        <p:spPr>
          <a:xfrm>
            <a:off x="1922412" y="1628301"/>
            <a:ext cx="9159976" cy="740173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39"/>
            <a:r>
              <a:rPr lang="en-US" sz="2000" b="1" dirty="0">
                <a:solidFill>
                  <a:prstClr val="black"/>
                </a:solidFill>
              </a:rPr>
              <a:t>There are 1000’s of languages, so why Python?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C3934F4-360F-494F-B12F-5246D5C2E989}"/>
              </a:ext>
            </a:extLst>
          </p:cNvPr>
          <p:cNvGrpSpPr/>
          <p:nvPr/>
        </p:nvGrpSpPr>
        <p:grpSpPr>
          <a:xfrm>
            <a:off x="2009115" y="2662433"/>
            <a:ext cx="8986571" cy="5989200"/>
            <a:chOff x="3741018" y="2029385"/>
            <a:chExt cx="5874620" cy="42714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CC1E938-5296-4AA8-ACDC-B895F6F46CCB}"/>
                </a:ext>
              </a:extLst>
            </p:cNvPr>
            <p:cNvSpPr/>
            <p:nvPr/>
          </p:nvSpPr>
          <p:spPr>
            <a:xfrm>
              <a:off x="3821355" y="2099669"/>
              <a:ext cx="5794283" cy="702956"/>
            </a:xfrm>
            <a:prstGeom prst="rect">
              <a:avLst/>
            </a:prstGeom>
            <a:solidFill>
              <a:srgbClr val="F0EEE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3A85987-E907-457C-A435-AB81653CC88B}"/>
                </a:ext>
              </a:extLst>
            </p:cNvPr>
            <p:cNvSpPr/>
            <p:nvPr/>
          </p:nvSpPr>
          <p:spPr>
            <a:xfrm>
              <a:off x="4443973" y="2029385"/>
              <a:ext cx="5091557" cy="70295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28A8C6F7-E330-4C00-8D02-F9113C3CEC3C}"/>
                </a:ext>
              </a:extLst>
            </p:cNvPr>
            <p:cNvGrpSpPr/>
            <p:nvPr/>
          </p:nvGrpSpPr>
          <p:grpSpPr>
            <a:xfrm>
              <a:off x="3741018" y="2029385"/>
              <a:ext cx="854322" cy="702956"/>
              <a:chOff x="3925455" y="1191491"/>
              <a:chExt cx="1178646" cy="96981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DCC8673C-DF77-4992-8355-EB6F07CEBAE5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00B09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01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xmlns="" id="{C1E673F8-EBD3-4EA9-8DAA-00FCC7BE97D8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00B09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0FD7004-132F-4B72-9B24-A8E32EE15116}"/>
                </a:ext>
              </a:extLst>
            </p:cNvPr>
            <p:cNvSpPr txBox="1"/>
            <p:nvPr/>
          </p:nvSpPr>
          <p:spPr>
            <a:xfrm>
              <a:off x="4749513" y="2204549"/>
              <a:ext cx="4631844" cy="285358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Python is simple and easy to learn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150888C4-2CA5-4FB3-8A31-E99B4F900B66}"/>
                </a:ext>
              </a:extLst>
            </p:cNvPr>
            <p:cNvSpPr/>
            <p:nvPr/>
          </p:nvSpPr>
          <p:spPr>
            <a:xfrm>
              <a:off x="3821355" y="2947452"/>
              <a:ext cx="5794283" cy="702956"/>
            </a:xfrm>
            <a:prstGeom prst="rect">
              <a:avLst/>
            </a:prstGeom>
            <a:solidFill>
              <a:srgbClr val="F0EEE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71057A4-3405-490F-A318-A3784D5F5FC1}"/>
                </a:ext>
              </a:extLst>
            </p:cNvPr>
            <p:cNvSpPr/>
            <p:nvPr/>
          </p:nvSpPr>
          <p:spPr>
            <a:xfrm>
              <a:off x="4443973" y="2877112"/>
              <a:ext cx="5091557" cy="70295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C72F1DB7-A6B2-46DC-9A05-E2552BBD410A}"/>
                </a:ext>
              </a:extLst>
            </p:cNvPr>
            <p:cNvGrpSpPr/>
            <p:nvPr/>
          </p:nvGrpSpPr>
          <p:grpSpPr>
            <a:xfrm>
              <a:off x="3741018" y="2877112"/>
              <a:ext cx="854322" cy="702956"/>
              <a:chOff x="3925455" y="1191491"/>
              <a:chExt cx="1178646" cy="969818"/>
            </a:xfrm>
            <a:solidFill>
              <a:srgbClr val="0070C0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9B3535EC-E38D-4173-8A66-5584E8B263E0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02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xmlns="" id="{3029C05C-D669-4D21-A284-025B0D66EDFD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3EB0906-829E-4318-A3E0-F6169522B22A}"/>
                </a:ext>
              </a:extLst>
            </p:cNvPr>
            <p:cNvSpPr txBox="1"/>
            <p:nvPr/>
          </p:nvSpPr>
          <p:spPr>
            <a:xfrm>
              <a:off x="4749513" y="2971794"/>
              <a:ext cx="4785787" cy="504863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black"/>
                  </a:solidFill>
                </a:rPr>
                <a:t>It has a library for almost everything. Django for web development and matplotlib for data visualization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8EC4A54C-693E-428A-9B0C-5CBF7C9570B9}"/>
                </a:ext>
              </a:extLst>
            </p:cNvPr>
            <p:cNvSpPr/>
            <p:nvPr/>
          </p:nvSpPr>
          <p:spPr>
            <a:xfrm>
              <a:off x="3821355" y="3856296"/>
              <a:ext cx="5794283" cy="702956"/>
            </a:xfrm>
            <a:prstGeom prst="rect">
              <a:avLst/>
            </a:prstGeom>
            <a:solidFill>
              <a:srgbClr val="F0EEE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AAA38CEE-7773-4270-B4D2-0363326016AE}"/>
                </a:ext>
              </a:extLst>
            </p:cNvPr>
            <p:cNvSpPr/>
            <p:nvPr/>
          </p:nvSpPr>
          <p:spPr>
            <a:xfrm>
              <a:off x="4443973" y="3785900"/>
              <a:ext cx="5091557" cy="70295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A8F4E755-2791-4C43-8BD8-686A8A79E0D5}"/>
                </a:ext>
              </a:extLst>
            </p:cNvPr>
            <p:cNvGrpSpPr/>
            <p:nvPr/>
          </p:nvGrpSpPr>
          <p:grpSpPr>
            <a:xfrm>
              <a:off x="3741018" y="3785900"/>
              <a:ext cx="854322" cy="702956"/>
              <a:chOff x="3925455" y="1191491"/>
              <a:chExt cx="1178646" cy="9698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63FA9912-B403-436C-8886-4114EC851E12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EBCB3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03</a:t>
                </a:r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xmlns="" id="{CB264883-BA01-4FA1-B09C-4B8E211E5B7A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EBCB3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8DA64D7-517B-479B-87D5-F409690BC308}"/>
                </a:ext>
              </a:extLst>
            </p:cNvPr>
            <p:cNvSpPr txBox="1"/>
            <p:nvPr/>
          </p:nvSpPr>
          <p:spPr>
            <a:xfrm>
              <a:off x="4749513" y="3994699"/>
              <a:ext cx="4631844" cy="285358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It is reliable, efficient and time saving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8AE972AF-445C-4611-9754-A13C03052257}"/>
                </a:ext>
              </a:extLst>
            </p:cNvPr>
            <p:cNvSpPr/>
            <p:nvPr/>
          </p:nvSpPr>
          <p:spPr>
            <a:xfrm>
              <a:off x="3821355" y="4730084"/>
              <a:ext cx="5794283" cy="702956"/>
            </a:xfrm>
            <a:prstGeom prst="rect">
              <a:avLst/>
            </a:prstGeom>
            <a:solidFill>
              <a:srgbClr val="F0EEE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2EBD2022-888B-4AC9-98E4-17963592AD49}"/>
                </a:ext>
              </a:extLst>
            </p:cNvPr>
            <p:cNvSpPr/>
            <p:nvPr/>
          </p:nvSpPr>
          <p:spPr>
            <a:xfrm>
              <a:off x="4443973" y="4659688"/>
              <a:ext cx="5091557" cy="70295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B759CEF6-4016-4CA0-960A-ED633FEDCB87}"/>
                </a:ext>
              </a:extLst>
            </p:cNvPr>
            <p:cNvSpPr/>
            <p:nvPr/>
          </p:nvSpPr>
          <p:spPr>
            <a:xfrm>
              <a:off x="3741018" y="4659688"/>
              <a:ext cx="702957" cy="70295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04</a:t>
              </a: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xmlns="" id="{CBEEB698-8C15-453A-8AE6-66481EFD87FA}"/>
                </a:ext>
              </a:extLst>
            </p:cNvPr>
            <p:cNvSpPr/>
            <p:nvPr/>
          </p:nvSpPr>
          <p:spPr>
            <a:xfrm rot="5400000">
              <a:off x="4377182" y="4910167"/>
              <a:ext cx="234318" cy="201999"/>
            </a:xfrm>
            <a:prstGeom prst="triangle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B93CC1EF-10F8-4A1F-8024-ABF1C8A88522}"/>
                </a:ext>
              </a:extLst>
            </p:cNvPr>
            <p:cNvSpPr txBox="1"/>
            <p:nvPr/>
          </p:nvSpPr>
          <p:spPr>
            <a:xfrm>
              <a:off x="4749513" y="4842968"/>
              <a:ext cx="4631844" cy="285358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 large, active and a helping open source community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D383A7-D077-43C7-8A9C-7813D6CA02D1}"/>
                </a:ext>
              </a:extLst>
            </p:cNvPr>
            <p:cNvSpPr/>
            <p:nvPr/>
          </p:nvSpPr>
          <p:spPr>
            <a:xfrm>
              <a:off x="3821355" y="5597919"/>
              <a:ext cx="5794283" cy="702956"/>
            </a:xfrm>
            <a:prstGeom prst="rect">
              <a:avLst/>
            </a:prstGeom>
            <a:solidFill>
              <a:srgbClr val="F0EEE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62B111AE-51FA-4012-9678-32A877E378CE}"/>
                </a:ext>
              </a:extLst>
            </p:cNvPr>
            <p:cNvSpPr/>
            <p:nvPr/>
          </p:nvSpPr>
          <p:spPr>
            <a:xfrm>
              <a:off x="4443973" y="5527523"/>
              <a:ext cx="5091557" cy="70295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54AE15AF-D976-4FFF-BBC6-CF05E2388A4F}"/>
                </a:ext>
              </a:extLst>
            </p:cNvPr>
            <p:cNvSpPr/>
            <p:nvPr/>
          </p:nvSpPr>
          <p:spPr>
            <a:xfrm>
              <a:off x="3741018" y="5527523"/>
              <a:ext cx="702957" cy="702956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05</a:t>
              </a: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xmlns="" id="{25F26622-DB89-423E-824D-CFEC485E31FE}"/>
                </a:ext>
              </a:extLst>
            </p:cNvPr>
            <p:cNvSpPr/>
            <p:nvPr/>
          </p:nvSpPr>
          <p:spPr>
            <a:xfrm rot="5400000">
              <a:off x="4377182" y="5778002"/>
              <a:ext cx="234318" cy="201999"/>
            </a:xfrm>
            <a:prstGeom prst="triangl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55DB750A-9CD9-4B79-B7A3-9E671CB17B74}"/>
                </a:ext>
              </a:extLst>
            </p:cNvPr>
            <p:cNvSpPr txBox="1"/>
            <p:nvPr/>
          </p:nvSpPr>
          <p:spPr>
            <a:xfrm>
              <a:off x="4749513" y="5710803"/>
              <a:ext cx="4631844" cy="285358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Career opportunities in various fields 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AEBDD3A4-1A13-4EAE-BA30-444272D211EC}"/>
              </a:ext>
            </a:extLst>
          </p:cNvPr>
          <p:cNvSpPr/>
          <p:nvPr/>
        </p:nvSpPr>
        <p:spPr>
          <a:xfrm>
            <a:off x="463210" y="375939"/>
            <a:ext cx="25409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90100225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20DD8DD-F079-4BB9-8754-E251A028A24F}"/>
              </a:ext>
            </a:extLst>
          </p:cNvPr>
          <p:cNvSpPr txBox="1"/>
          <p:nvPr/>
        </p:nvSpPr>
        <p:spPr>
          <a:xfrm>
            <a:off x="684691" y="3871324"/>
            <a:ext cx="2713744" cy="1620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Functions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290830930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xmlns="" id="{DFB6E0DA-CF19-4538-9BD0-68B4AA7EC718}"/>
              </a:ext>
            </a:extLst>
          </p:cNvPr>
          <p:cNvSpPr/>
          <p:nvPr/>
        </p:nvSpPr>
        <p:spPr>
          <a:xfrm>
            <a:off x="1635760" y="2574434"/>
            <a:ext cx="9733280" cy="1180702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 function is a block of organized, reusable sets of instructions that is used to perform some related actions</a:t>
            </a:r>
          </a:p>
        </p:txBody>
      </p:sp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xmlns="" id="{D77035AD-912F-4025-A9D2-A303B7944D22}"/>
              </a:ext>
            </a:extLst>
          </p:cNvPr>
          <p:cNvSpPr/>
          <p:nvPr/>
        </p:nvSpPr>
        <p:spPr>
          <a:xfrm>
            <a:off x="5262880" y="4358640"/>
            <a:ext cx="2479040" cy="70093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Functions</a:t>
            </a:r>
          </a:p>
        </p:txBody>
      </p:sp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xmlns="" id="{C1DD9D2D-0F4F-49A4-A3CD-6E5622CE2BAF}"/>
              </a:ext>
            </a:extLst>
          </p:cNvPr>
          <p:cNvSpPr/>
          <p:nvPr/>
        </p:nvSpPr>
        <p:spPr>
          <a:xfrm>
            <a:off x="7040883" y="6289040"/>
            <a:ext cx="2987036" cy="70093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Built-in Function</a:t>
            </a:r>
          </a:p>
        </p:txBody>
      </p:sp>
      <p:sp>
        <p:nvSpPr>
          <p:cNvPr id="27" name="Rectangle: Rounded Corners 1">
            <a:extLst>
              <a:ext uri="{FF2B5EF4-FFF2-40B4-BE49-F238E27FC236}">
                <a16:creationId xmlns:a16="http://schemas.microsoft.com/office/drawing/2014/main" xmlns="" id="{6A12A897-0CC9-479A-9207-1178E35EFEFB}"/>
              </a:ext>
            </a:extLst>
          </p:cNvPr>
          <p:cNvSpPr/>
          <p:nvPr/>
        </p:nvSpPr>
        <p:spPr>
          <a:xfrm>
            <a:off x="2976881" y="6289040"/>
            <a:ext cx="2987038" cy="70093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User-Defined Function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xmlns="" id="{E98D140D-27CA-47F1-88A9-E06EB1EB52C8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 rot="5400000">
            <a:off x="4871665" y="4658305"/>
            <a:ext cx="1229470" cy="2032000"/>
          </a:xfrm>
          <a:prstGeom prst="bentConnector3">
            <a:avLst/>
          </a:prstGeom>
          <a:ln w="38100">
            <a:solidFill>
              <a:srgbClr val="377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xmlns="" id="{4F827F8A-32F8-4C4D-A7C6-F690A61ACAB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rot="16200000" flipH="1">
            <a:off x="6903665" y="4658305"/>
            <a:ext cx="1229470" cy="2032001"/>
          </a:xfrm>
          <a:prstGeom prst="bentConnector3">
            <a:avLst>
              <a:gd name="adj1" fmla="val 50000"/>
            </a:avLst>
          </a:prstGeom>
          <a:ln w="38100">
            <a:solidFill>
              <a:srgbClr val="377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608CBFD-DF06-499B-A254-079FA8124A7C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Functions in Python</a:t>
            </a:r>
          </a:p>
        </p:txBody>
      </p:sp>
      <p:pic>
        <p:nvPicPr>
          <p:cNvPr id="12" name="skillenza_logo_new (1).png" descr="skillenza_logo_new (1).png">
            <a:extLst>
              <a:ext uri="{FF2B5EF4-FFF2-40B4-BE49-F238E27FC236}">
                <a16:creationId xmlns:a16="http://schemas.microsoft.com/office/drawing/2014/main" xmlns="" id="{A9B71E7C-BA08-48FE-B73C-EF281FDE2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5193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995305" y="5111608"/>
            <a:ext cx="4958833" cy="44478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19B2AF2-C45B-483B-8BB4-3401041A6889}"/>
              </a:ext>
            </a:extLst>
          </p:cNvPr>
          <p:cNvGrpSpPr/>
          <p:nvPr/>
        </p:nvGrpSpPr>
        <p:grpSpPr>
          <a:xfrm>
            <a:off x="374470" y="4319452"/>
            <a:ext cx="2772238" cy="2029094"/>
            <a:chOff x="311331" y="2339985"/>
            <a:chExt cx="2598973" cy="190227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27B97526-B862-4125-9CB2-0A37023CB82B}"/>
                </a:ext>
              </a:extLst>
            </p:cNvPr>
            <p:cNvSpPr/>
            <p:nvPr/>
          </p:nvSpPr>
          <p:spPr>
            <a:xfrm>
              <a:off x="311331" y="2339985"/>
              <a:ext cx="2598973" cy="76927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00456"/>
              <a:r>
                <a:rPr lang="en-US" sz="2133" dirty="0">
                  <a:solidFill>
                    <a:prstClr val="black"/>
                  </a:solidFill>
                </a:rPr>
                <a:t>User-Defined Function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6A5844CB-A198-4602-BA8D-0C7DCB032C66}"/>
                </a:ext>
              </a:extLst>
            </p:cNvPr>
            <p:cNvSpPr/>
            <p:nvPr/>
          </p:nvSpPr>
          <p:spPr>
            <a:xfrm>
              <a:off x="311331" y="3472986"/>
              <a:ext cx="2598973" cy="7692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00456"/>
              <a:r>
                <a:rPr lang="en-US" sz="2133" dirty="0">
                  <a:solidFill>
                    <a:prstClr val="black"/>
                  </a:solidFill>
                </a:rPr>
                <a:t>Built-in Function</a:t>
              </a:r>
            </a:p>
          </p:txBody>
        </p:sp>
      </p:grpSp>
      <p:sp>
        <p:nvSpPr>
          <p:cNvPr id="17" name="Rectangle: Rounded Corners 1">
            <a:extLst>
              <a:ext uri="{FF2B5EF4-FFF2-40B4-BE49-F238E27FC236}">
                <a16:creationId xmlns:a16="http://schemas.microsoft.com/office/drawing/2014/main" xmlns="" id="{7CBFB0BF-09EA-4FA0-BDEB-B3D08490CAF1}"/>
              </a:ext>
            </a:extLst>
          </p:cNvPr>
          <p:cNvSpPr/>
          <p:nvPr/>
        </p:nvSpPr>
        <p:spPr>
          <a:xfrm>
            <a:off x="4909155" y="2698703"/>
            <a:ext cx="6459885" cy="791723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These functions are created by the user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9746D9E-E402-467E-8AD7-3C92C4343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114" y="3789161"/>
            <a:ext cx="4813967" cy="40242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D89DF1C-5A66-4E0C-88AC-C255C4946951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Functions in Python</a:t>
            </a:r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xmlns="" id="{47971D13-00B1-44C4-B049-935217379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893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995305" y="5111608"/>
            <a:ext cx="4958833" cy="44478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374470" y="4319452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User-Defined 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374470" y="5527987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Built-in Function</a:t>
            </a:r>
          </a:p>
        </p:txBody>
      </p:sp>
      <p:sp>
        <p:nvSpPr>
          <p:cNvPr id="37" name="Rectangle: Rounded Corners 1">
            <a:extLst>
              <a:ext uri="{FF2B5EF4-FFF2-40B4-BE49-F238E27FC236}">
                <a16:creationId xmlns:a16="http://schemas.microsoft.com/office/drawing/2014/main" xmlns="" id="{2CECC24F-8F1B-4A4F-8D1C-29FBE0E7B033}"/>
              </a:ext>
            </a:extLst>
          </p:cNvPr>
          <p:cNvSpPr/>
          <p:nvPr/>
        </p:nvSpPr>
        <p:spPr>
          <a:xfrm>
            <a:off x="4198832" y="2608266"/>
            <a:ext cx="7813294" cy="791723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000" dirty="0">
                <a:solidFill>
                  <a:prstClr val="black"/>
                </a:solidFill>
              </a:rPr>
              <a:t>A function which is already available in a language which you can directly use in your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C9EB438-0B6D-4ABE-B4F6-6A08000026B7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Functions in Python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F3B64C9C-3CBC-4A3A-8A10-03E264C5A261}"/>
              </a:ext>
            </a:extLst>
          </p:cNvPr>
          <p:cNvSpPr/>
          <p:nvPr/>
        </p:nvSpPr>
        <p:spPr>
          <a:xfrm>
            <a:off x="4198832" y="4089772"/>
            <a:ext cx="7864716" cy="45175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dirty="0"/>
              <a:t>abs(): </a:t>
            </a:r>
            <a:r>
              <a:rPr lang="en-US" sz="2000" dirty="0"/>
              <a:t>Returns the absolute value of a number</a:t>
            </a:r>
          </a:p>
          <a:p>
            <a:r>
              <a:rPr lang="en-US" sz="2000" b="1" dirty="0"/>
              <a:t>all(): </a:t>
            </a:r>
            <a:r>
              <a:rPr lang="en-US" sz="2000" dirty="0"/>
              <a:t>Returns True if all items in an </a:t>
            </a:r>
            <a:r>
              <a:rPr lang="en-US" sz="2000" dirty="0" err="1"/>
              <a:t>iterable</a:t>
            </a:r>
            <a:r>
              <a:rPr lang="en-US" sz="2000" dirty="0"/>
              <a:t> object are true</a:t>
            </a:r>
            <a:endParaRPr lang="en-US" sz="2000" b="1" dirty="0"/>
          </a:p>
          <a:p>
            <a:r>
              <a:rPr lang="en-US" sz="2000" b="1" dirty="0"/>
              <a:t>any(): </a:t>
            </a:r>
            <a:r>
              <a:rPr lang="en-US" sz="2000" dirty="0"/>
              <a:t>Returns True if any item in an </a:t>
            </a:r>
            <a:r>
              <a:rPr lang="en-US" sz="2000" dirty="0" err="1"/>
              <a:t>iterable</a:t>
            </a:r>
            <a:r>
              <a:rPr lang="en-US" sz="2000" dirty="0"/>
              <a:t> object is true</a:t>
            </a:r>
          </a:p>
          <a:p>
            <a:r>
              <a:rPr lang="en-US" sz="2000" b="1" dirty="0"/>
              <a:t>ascii(): </a:t>
            </a:r>
            <a:r>
              <a:rPr lang="en-US" sz="2000" dirty="0"/>
              <a:t>Returns a readable version of an object. Replaces non-ascii characters with escape character</a:t>
            </a:r>
            <a:endParaRPr lang="en-US" sz="2000" b="1" dirty="0"/>
          </a:p>
          <a:p>
            <a:r>
              <a:rPr lang="en-US" sz="2000" b="1" dirty="0"/>
              <a:t>bin(): </a:t>
            </a:r>
            <a:r>
              <a:rPr lang="en-US" sz="2000" dirty="0"/>
              <a:t>Returns the binary version of a number</a:t>
            </a:r>
          </a:p>
          <a:p>
            <a:r>
              <a:rPr lang="en-US" sz="2000" b="1" dirty="0"/>
              <a:t>bool(): </a:t>
            </a:r>
            <a:r>
              <a:rPr lang="en-US" sz="2000" dirty="0"/>
              <a:t>Returns the Boolean value of the specified object</a:t>
            </a:r>
          </a:p>
        </p:txBody>
      </p:sp>
      <p:pic>
        <p:nvPicPr>
          <p:cNvPr id="16" name="skillenza_logo_new (1).png" descr="skillenza_logo_new (1).png">
            <a:extLst>
              <a:ext uri="{FF2B5EF4-FFF2-40B4-BE49-F238E27FC236}">
                <a16:creationId xmlns:a16="http://schemas.microsoft.com/office/drawing/2014/main" xmlns="" id="{656033AC-E9CB-414F-AE75-DF3B3D64E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170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xmlns="" id="{DFB6E0DA-CF19-4538-9BD0-68B4AA7EC718}"/>
              </a:ext>
            </a:extLst>
          </p:cNvPr>
          <p:cNvSpPr/>
          <p:nvPr/>
        </p:nvSpPr>
        <p:spPr>
          <a:xfrm>
            <a:off x="1635760" y="3744795"/>
            <a:ext cx="9733280" cy="1180702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Anonymous function, i.e. a function having no name. Lambda function cannot contain more than one expression 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xmlns="" id="{7A6E1D93-CF30-433E-94B0-C5A45ECFF6A8}"/>
              </a:ext>
            </a:extLst>
          </p:cNvPr>
          <p:cNvSpPr/>
          <p:nvPr/>
        </p:nvSpPr>
        <p:spPr>
          <a:xfrm>
            <a:off x="4775200" y="2600960"/>
            <a:ext cx="3454400" cy="800388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Lambda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BA1FFC9-891D-4296-8B58-47B01DCAA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0" y="5268943"/>
            <a:ext cx="3544166" cy="26009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229235-6DBA-4C16-9B54-CE430903D28A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Functions in Python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xmlns="" id="{CAF539B6-06AA-4AFA-AC32-392D6DFF8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4163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xmlns="" id="{7A6E1D93-CF30-433E-94B0-C5A45ECFF6A8}"/>
              </a:ext>
            </a:extLst>
          </p:cNvPr>
          <p:cNvSpPr/>
          <p:nvPr/>
        </p:nvSpPr>
        <p:spPr>
          <a:xfrm>
            <a:off x="762000" y="3028875"/>
            <a:ext cx="4856480" cy="800388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Function vs Lambda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ADEA8D-C284-40ED-A656-FED7C5E7E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42" y="4439920"/>
            <a:ext cx="4815196" cy="2677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4475645-7459-48B0-B384-0FA6759FD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4022984" y="5121768"/>
            <a:ext cx="4958833" cy="444785"/>
          </a:xfrm>
          <a:prstGeom prst="rect">
            <a:avLst/>
          </a:prstGeom>
        </p:spPr>
      </p:pic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xmlns="" id="{5A296991-3371-4BB2-AB7C-E35BB12F294B}"/>
              </a:ext>
            </a:extLst>
          </p:cNvPr>
          <p:cNvSpPr/>
          <p:nvPr/>
        </p:nvSpPr>
        <p:spPr>
          <a:xfrm>
            <a:off x="7254010" y="3028875"/>
            <a:ext cx="4856480" cy="800388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Power of Lambda: Anonymous Function inside another function…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998BB3-1CF3-438A-8C73-708A1D028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091" y="4439921"/>
            <a:ext cx="4404318" cy="23233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9ABAC6-5D3A-40BD-9766-0FB23AEF756A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Functions in Python</a:t>
            </a:r>
          </a:p>
        </p:txBody>
      </p:sp>
      <p:pic>
        <p:nvPicPr>
          <p:cNvPr id="11" name="skillenza_logo_new (1).png" descr="skillenza_logo_new (1).png">
            <a:extLst>
              <a:ext uri="{FF2B5EF4-FFF2-40B4-BE49-F238E27FC236}">
                <a16:creationId xmlns:a16="http://schemas.microsoft.com/office/drawing/2014/main" xmlns="" id="{80A273FA-E390-4238-ACB5-8A98439D5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5725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20DD8DD-F079-4BB9-8754-E251A028A24F}"/>
              </a:ext>
            </a:extLst>
          </p:cNvPr>
          <p:cNvSpPr txBox="1"/>
          <p:nvPr/>
        </p:nvSpPr>
        <p:spPr>
          <a:xfrm>
            <a:off x="715256" y="3638352"/>
            <a:ext cx="2713744" cy="1620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Python Arrays</a:t>
            </a:r>
          </a:p>
        </p:txBody>
      </p:sp>
    </p:spTree>
    <p:extLst>
      <p:ext uri="{BB962C8B-B14F-4D97-AF65-F5344CB8AC3E}">
        <p14:creationId xmlns:p14="http://schemas.microsoft.com/office/powerpoint/2010/main" val="99412750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xmlns="" id="{D04999C9-6AC1-491B-B7C7-151994390853}"/>
              </a:ext>
            </a:extLst>
          </p:cNvPr>
          <p:cNvSpPr/>
          <p:nvPr/>
        </p:nvSpPr>
        <p:spPr>
          <a:xfrm>
            <a:off x="2429845" y="2508439"/>
            <a:ext cx="8145111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Used to store multiple values in one single variable.</a:t>
            </a:r>
          </a:p>
        </p:txBody>
      </p:sp>
      <p:sp>
        <p:nvSpPr>
          <p:cNvPr id="34" name="Rectangle: Rounded Corners 1">
            <a:extLst>
              <a:ext uri="{FF2B5EF4-FFF2-40B4-BE49-F238E27FC236}">
                <a16:creationId xmlns:a16="http://schemas.microsoft.com/office/drawing/2014/main" xmlns="" id="{7B2FCED4-42ED-47E0-BC84-06C045ED9709}"/>
              </a:ext>
            </a:extLst>
          </p:cNvPr>
          <p:cNvSpPr/>
          <p:nvPr/>
        </p:nvSpPr>
        <p:spPr>
          <a:xfrm>
            <a:off x="1159843" y="3539375"/>
            <a:ext cx="10685114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Python does not have built-in support for Arrays, but Python lists can be used instead</a:t>
            </a:r>
            <a:endParaRPr lang="en-US" sz="2133" b="1" dirty="0">
              <a:solidFill>
                <a:prstClr val="black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69EE574-F6C4-4699-82B7-322CA6E2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080" y="4570310"/>
            <a:ext cx="4104640" cy="3432969"/>
          </a:xfrm>
          <a:prstGeom prst="rect">
            <a:avLst/>
          </a:prstGeom>
        </p:spPr>
      </p:pic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xmlns="" id="{60C633AC-92C3-404D-A530-D05D48B64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654557D-28B4-451E-98FD-BDA1451A922A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Arrays</a:t>
            </a:r>
          </a:p>
        </p:txBody>
      </p:sp>
    </p:spTree>
    <p:extLst>
      <p:ext uri="{BB962C8B-B14F-4D97-AF65-F5344CB8AC3E}">
        <p14:creationId xmlns:p14="http://schemas.microsoft.com/office/powerpoint/2010/main" val="156587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EBB6115-E1B6-4C5A-AA87-EF1324191F10}"/>
              </a:ext>
            </a:extLst>
          </p:cNvPr>
          <p:cNvGrpSpPr/>
          <p:nvPr/>
        </p:nvGrpSpPr>
        <p:grpSpPr>
          <a:xfrm>
            <a:off x="847073" y="2758989"/>
            <a:ext cx="4651838" cy="971581"/>
            <a:chOff x="563327" y="1520197"/>
            <a:chExt cx="4361098" cy="91085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7533FCE1-6DB3-42B5-A1F5-BFFC4D99D224}"/>
                </a:ext>
              </a:extLst>
            </p:cNvPr>
            <p:cNvSpPr/>
            <p:nvPr/>
          </p:nvSpPr>
          <p:spPr>
            <a:xfrm>
              <a:off x="1415853" y="1630141"/>
              <a:ext cx="3508572" cy="64633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1E9CBB8D-3183-4B67-884C-14B021469702}"/>
                </a:ext>
              </a:extLst>
            </p:cNvPr>
            <p:cNvSpPr/>
            <p:nvPr/>
          </p:nvSpPr>
          <p:spPr>
            <a:xfrm>
              <a:off x="1892103" y="1779335"/>
              <a:ext cx="2525031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Accessing an element</a:t>
              </a: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xmlns="" id="{AD1B501D-9F0C-4EF3-849A-0E554F2B4C0B}"/>
                </a:ext>
              </a:extLst>
            </p:cNvPr>
            <p:cNvSpPr/>
            <p:nvPr/>
          </p:nvSpPr>
          <p:spPr>
            <a:xfrm flipH="1">
              <a:off x="563327" y="1520197"/>
              <a:ext cx="1214476" cy="910857"/>
            </a:xfrm>
            <a:prstGeom prst="parallelogram">
              <a:avLst>
                <a:gd name="adj" fmla="val 2904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innerShdw dist="152400" dir="8400000">
                <a:prstClr val="black">
                  <a:alpha val="38000"/>
                </a:prstClr>
              </a:innerShdw>
            </a:effectLst>
          </p:spPr>
          <p:txBody>
            <a:bodyPr tIns="829056" rtlCol="0" anchor="b" anchorCtr="0"/>
            <a:lstStyle/>
            <a:p>
              <a:pPr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4693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  <a:ea typeface="+mn-ea"/>
                  <a:cs typeface="+mn-cs"/>
                </a:rPr>
                <a:t>01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B160F3D-DAF4-47C6-B703-2D9FBAE96D0C}"/>
              </a:ext>
            </a:extLst>
          </p:cNvPr>
          <p:cNvGrpSpPr/>
          <p:nvPr/>
        </p:nvGrpSpPr>
        <p:grpSpPr>
          <a:xfrm>
            <a:off x="7212579" y="2735180"/>
            <a:ext cx="4651838" cy="971580"/>
            <a:chOff x="563327" y="2977832"/>
            <a:chExt cx="4361098" cy="91085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D789F684-B9CC-4DC0-9DDC-29D4456C84DF}"/>
                </a:ext>
              </a:extLst>
            </p:cNvPr>
            <p:cNvSpPr/>
            <p:nvPr/>
          </p:nvSpPr>
          <p:spPr>
            <a:xfrm>
              <a:off x="1415853" y="3077098"/>
              <a:ext cx="3508572" cy="71232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85E4E8C-85F1-4ACA-A0FA-40D57A7C6CCC}"/>
                </a:ext>
              </a:extLst>
            </p:cNvPr>
            <p:cNvSpPr/>
            <p:nvPr/>
          </p:nvSpPr>
          <p:spPr>
            <a:xfrm>
              <a:off x="1844476" y="3244334"/>
              <a:ext cx="2689174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Modifying an element</a:t>
              </a: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xmlns="" id="{A5DD7971-6E82-428B-BB1A-44ECF36C641A}"/>
                </a:ext>
              </a:extLst>
            </p:cNvPr>
            <p:cNvSpPr/>
            <p:nvPr/>
          </p:nvSpPr>
          <p:spPr>
            <a:xfrm flipH="1">
              <a:off x="563327" y="2977832"/>
              <a:ext cx="1214476" cy="910857"/>
            </a:xfrm>
            <a:prstGeom prst="parallelogram">
              <a:avLst>
                <a:gd name="adj" fmla="val 29040"/>
              </a:avLst>
            </a:prstGeom>
            <a:solidFill>
              <a:schemeClr val="accent2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innerShdw dist="152400" dir="8400000">
                <a:prstClr val="black">
                  <a:alpha val="38000"/>
                </a:prstClr>
              </a:innerShdw>
            </a:effectLst>
          </p:spPr>
          <p:txBody>
            <a:bodyPr rot="0" spcFirstLastPara="0" vertOverflow="overflow" horzOverflow="overflow" vert="horz" wrap="square" lIns="97536" tIns="829056" rIns="97536" bIns="4876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4693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  <a:ea typeface="+mn-ea"/>
                  <a:cs typeface="+mn-cs"/>
                </a:rPr>
                <a:t>02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4004239-B248-4262-97DD-F211868DB321}"/>
              </a:ext>
            </a:extLst>
          </p:cNvPr>
          <p:cNvGrpSpPr/>
          <p:nvPr/>
        </p:nvGrpSpPr>
        <p:grpSpPr>
          <a:xfrm>
            <a:off x="847072" y="5458809"/>
            <a:ext cx="4651838" cy="971581"/>
            <a:chOff x="563327" y="4435463"/>
            <a:chExt cx="4361098" cy="91085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07A2F689-924C-453A-AAD4-BDE782180508}"/>
                </a:ext>
              </a:extLst>
            </p:cNvPr>
            <p:cNvSpPr/>
            <p:nvPr/>
          </p:nvSpPr>
          <p:spPr>
            <a:xfrm>
              <a:off x="1415853" y="4528456"/>
              <a:ext cx="3508572" cy="71232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EEDE8D36-D0D9-4E74-A05D-8585EDF4B543}"/>
                </a:ext>
              </a:extLst>
            </p:cNvPr>
            <p:cNvSpPr/>
            <p:nvPr/>
          </p:nvSpPr>
          <p:spPr>
            <a:xfrm>
              <a:off x="1892103" y="4699951"/>
              <a:ext cx="2186897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Length of the array</a:t>
              </a: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xmlns="" id="{001752D6-A647-4DBE-B7FE-797863C4B727}"/>
                </a:ext>
              </a:extLst>
            </p:cNvPr>
            <p:cNvSpPr/>
            <p:nvPr/>
          </p:nvSpPr>
          <p:spPr>
            <a:xfrm flipH="1">
              <a:off x="563327" y="4435463"/>
              <a:ext cx="1214476" cy="910857"/>
            </a:xfrm>
            <a:prstGeom prst="parallelogram">
              <a:avLst>
                <a:gd name="adj" fmla="val 2904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innerShdw dist="152400" dir="8400000">
                <a:prstClr val="black">
                  <a:alpha val="38000"/>
                </a:prstClr>
              </a:innerShdw>
            </a:effectLst>
          </p:spPr>
          <p:txBody>
            <a:bodyPr rot="0" spcFirstLastPara="0" vertOverflow="overflow" horzOverflow="overflow" vert="horz" wrap="square" lIns="97536" tIns="829056" rIns="97536" bIns="4876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4693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  <a:ea typeface="+mn-ea"/>
                  <a:cs typeface="+mn-cs"/>
                </a:rPr>
                <a:t>03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82EE693D-CE28-4090-8D6C-9CF1A96BB316}"/>
              </a:ext>
            </a:extLst>
          </p:cNvPr>
          <p:cNvGrpSpPr/>
          <p:nvPr/>
        </p:nvGrpSpPr>
        <p:grpSpPr>
          <a:xfrm>
            <a:off x="7212580" y="5452115"/>
            <a:ext cx="4651837" cy="971581"/>
            <a:chOff x="563327" y="4435463"/>
            <a:chExt cx="4361098" cy="91085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EE258BA5-D19C-4BDA-A9B3-5A7897DBE5EF}"/>
                </a:ext>
              </a:extLst>
            </p:cNvPr>
            <p:cNvSpPr/>
            <p:nvPr/>
          </p:nvSpPr>
          <p:spPr>
            <a:xfrm>
              <a:off x="1415853" y="4528456"/>
              <a:ext cx="3508572" cy="71232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693886E-6445-471A-9E2D-203CEA87D07F}"/>
                </a:ext>
              </a:extLst>
            </p:cNvPr>
            <p:cNvSpPr/>
            <p:nvPr/>
          </p:nvSpPr>
          <p:spPr>
            <a:xfrm>
              <a:off x="1892103" y="4699951"/>
              <a:ext cx="2042627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Looping the array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xmlns="" id="{F5DF1EFA-E797-4E70-B321-62810567A573}"/>
                </a:ext>
              </a:extLst>
            </p:cNvPr>
            <p:cNvSpPr/>
            <p:nvPr/>
          </p:nvSpPr>
          <p:spPr>
            <a:xfrm flipH="1">
              <a:off x="563327" y="4435463"/>
              <a:ext cx="1214476" cy="910857"/>
            </a:xfrm>
            <a:prstGeom prst="parallelogram">
              <a:avLst>
                <a:gd name="adj" fmla="val 2904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innerShdw dist="152400" dir="8400000">
                <a:prstClr val="black">
                  <a:alpha val="38000"/>
                </a:prstClr>
              </a:innerShdw>
            </a:effectLst>
          </p:spPr>
          <p:txBody>
            <a:bodyPr rot="0" spcFirstLastPara="0" vertOverflow="overflow" horzOverflow="overflow" vert="horz" wrap="square" lIns="97536" tIns="829056" rIns="97536" bIns="4876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4693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  <a:ea typeface="+mn-ea"/>
                  <a:cs typeface="+mn-cs"/>
                </a:rPr>
                <a:t>04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E07B77-E4E6-4A7E-A0CD-DE2A66C3C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668" y="3841814"/>
            <a:ext cx="1861739" cy="1361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9B59D1F-BB68-4B95-8906-086B04F20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838" y="3841813"/>
            <a:ext cx="2137109" cy="11515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728CEEFD-5796-4655-94AD-A6D16AEE5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668" y="6533288"/>
            <a:ext cx="1861741" cy="11725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CC0887A-1D62-4841-89A4-35A5CEF826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6634" y="6533289"/>
            <a:ext cx="1593517" cy="1432467"/>
          </a:xfrm>
          <a:prstGeom prst="rect">
            <a:avLst/>
          </a:prstGeom>
        </p:spPr>
      </p:pic>
      <p:pic>
        <p:nvPicPr>
          <p:cNvPr id="24" name="skillenza_logo_new (1).png" descr="skillenza_logo_new (1).png">
            <a:extLst>
              <a:ext uri="{FF2B5EF4-FFF2-40B4-BE49-F238E27FC236}">
                <a16:creationId xmlns:a16="http://schemas.microsoft.com/office/drawing/2014/main" xmlns="" id="{7A9C4A85-D0BD-4FCB-B6D2-FC7C07726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7D6AB1A-58AD-4CFC-B17A-5D420F70325B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Arrays</a:t>
            </a:r>
          </a:p>
        </p:txBody>
      </p:sp>
    </p:spTree>
    <p:extLst>
      <p:ext uri="{BB962C8B-B14F-4D97-AF65-F5344CB8AC3E}">
        <p14:creationId xmlns:p14="http://schemas.microsoft.com/office/powerpoint/2010/main" val="143078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EBB6115-E1B6-4C5A-AA87-EF1324191F10}"/>
              </a:ext>
            </a:extLst>
          </p:cNvPr>
          <p:cNvGrpSpPr/>
          <p:nvPr/>
        </p:nvGrpSpPr>
        <p:grpSpPr>
          <a:xfrm>
            <a:off x="847072" y="2758989"/>
            <a:ext cx="4651837" cy="971581"/>
            <a:chOff x="563327" y="1520197"/>
            <a:chExt cx="4361098" cy="91085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7533FCE1-6DB3-42B5-A1F5-BFFC4D99D224}"/>
                </a:ext>
              </a:extLst>
            </p:cNvPr>
            <p:cNvSpPr/>
            <p:nvPr/>
          </p:nvSpPr>
          <p:spPr>
            <a:xfrm>
              <a:off x="1415853" y="1630141"/>
              <a:ext cx="3508572" cy="64633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1E9CBB8D-3183-4B67-884C-14B021469702}"/>
                </a:ext>
              </a:extLst>
            </p:cNvPr>
            <p:cNvSpPr/>
            <p:nvPr/>
          </p:nvSpPr>
          <p:spPr>
            <a:xfrm>
              <a:off x="1892103" y="1779335"/>
              <a:ext cx="2177880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Adding an element</a:t>
              </a: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xmlns="" id="{AD1B501D-9F0C-4EF3-849A-0E554F2B4C0B}"/>
                </a:ext>
              </a:extLst>
            </p:cNvPr>
            <p:cNvSpPr/>
            <p:nvPr/>
          </p:nvSpPr>
          <p:spPr>
            <a:xfrm flipH="1">
              <a:off x="563327" y="1520197"/>
              <a:ext cx="1214476" cy="910857"/>
            </a:xfrm>
            <a:prstGeom prst="parallelogram">
              <a:avLst>
                <a:gd name="adj" fmla="val 2904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innerShdw dist="152400" dir="8400000">
                <a:prstClr val="black">
                  <a:alpha val="38000"/>
                </a:prstClr>
              </a:innerShdw>
            </a:effectLst>
          </p:spPr>
          <p:txBody>
            <a:bodyPr tIns="829056" rtlCol="0" anchor="b" anchorCtr="0"/>
            <a:lstStyle/>
            <a:p>
              <a:pPr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4693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  <a:ea typeface="+mn-ea"/>
                  <a:cs typeface="+mn-cs"/>
                </a:rPr>
                <a:t>05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B160F3D-DAF4-47C6-B703-2D9FBAE96D0C}"/>
              </a:ext>
            </a:extLst>
          </p:cNvPr>
          <p:cNvGrpSpPr/>
          <p:nvPr/>
        </p:nvGrpSpPr>
        <p:grpSpPr>
          <a:xfrm>
            <a:off x="7212579" y="2735181"/>
            <a:ext cx="4651838" cy="971581"/>
            <a:chOff x="563327" y="2977832"/>
            <a:chExt cx="4361098" cy="91085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D789F684-B9CC-4DC0-9DDC-29D4456C84DF}"/>
                </a:ext>
              </a:extLst>
            </p:cNvPr>
            <p:cNvSpPr/>
            <p:nvPr/>
          </p:nvSpPr>
          <p:spPr>
            <a:xfrm>
              <a:off x="1415853" y="3077098"/>
              <a:ext cx="3508572" cy="7123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85E4E8C-85F1-4ACA-A0FA-40D57A7C6CCC}"/>
                </a:ext>
              </a:extLst>
            </p:cNvPr>
            <p:cNvSpPr/>
            <p:nvPr/>
          </p:nvSpPr>
          <p:spPr>
            <a:xfrm>
              <a:off x="1844478" y="3110096"/>
              <a:ext cx="2964006" cy="6059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Removing element in a position</a:t>
              </a: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xmlns="" id="{A5DD7971-6E82-428B-BB1A-44ECF36C641A}"/>
                </a:ext>
              </a:extLst>
            </p:cNvPr>
            <p:cNvSpPr/>
            <p:nvPr/>
          </p:nvSpPr>
          <p:spPr>
            <a:xfrm flipH="1">
              <a:off x="563327" y="2977832"/>
              <a:ext cx="1214476" cy="910857"/>
            </a:xfrm>
            <a:prstGeom prst="parallelogram">
              <a:avLst>
                <a:gd name="adj" fmla="val 2904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innerShdw dist="152400" dir="8400000">
                <a:prstClr val="black">
                  <a:alpha val="38000"/>
                </a:prstClr>
              </a:innerShdw>
            </a:effectLst>
          </p:spPr>
          <p:txBody>
            <a:bodyPr rot="0" spcFirstLastPara="0" vertOverflow="overflow" horzOverflow="overflow" vert="horz" wrap="square" lIns="97536" tIns="829056" rIns="97536" bIns="4876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4693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  <a:ea typeface="+mn-ea"/>
                  <a:cs typeface="+mn-cs"/>
                </a:rPr>
                <a:t>06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4004239-B248-4262-97DD-F211868DB321}"/>
              </a:ext>
            </a:extLst>
          </p:cNvPr>
          <p:cNvGrpSpPr/>
          <p:nvPr/>
        </p:nvGrpSpPr>
        <p:grpSpPr>
          <a:xfrm>
            <a:off x="4422671" y="5458809"/>
            <a:ext cx="4651838" cy="971581"/>
            <a:chOff x="563327" y="4435463"/>
            <a:chExt cx="4361098" cy="91085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07A2F689-924C-453A-AAD4-BDE782180508}"/>
                </a:ext>
              </a:extLst>
            </p:cNvPr>
            <p:cNvSpPr/>
            <p:nvPr/>
          </p:nvSpPr>
          <p:spPr>
            <a:xfrm>
              <a:off x="1415853" y="4528456"/>
              <a:ext cx="3508572" cy="7123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EEDE8D36-D0D9-4E74-A05D-8585EDF4B543}"/>
                </a:ext>
              </a:extLst>
            </p:cNvPr>
            <p:cNvSpPr/>
            <p:nvPr/>
          </p:nvSpPr>
          <p:spPr>
            <a:xfrm>
              <a:off x="1809673" y="4699951"/>
              <a:ext cx="3058530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Remove a specific element</a:t>
              </a: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xmlns="" id="{001752D6-A647-4DBE-B7FE-797863C4B727}"/>
                </a:ext>
              </a:extLst>
            </p:cNvPr>
            <p:cNvSpPr/>
            <p:nvPr/>
          </p:nvSpPr>
          <p:spPr>
            <a:xfrm flipH="1">
              <a:off x="563327" y="4435463"/>
              <a:ext cx="1214476" cy="910857"/>
            </a:xfrm>
            <a:prstGeom prst="parallelogram">
              <a:avLst>
                <a:gd name="adj" fmla="val 2904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innerShdw dist="152400" dir="8400000">
                <a:prstClr val="black">
                  <a:alpha val="38000"/>
                </a:prstClr>
              </a:innerShdw>
            </a:effectLst>
          </p:spPr>
          <p:txBody>
            <a:bodyPr rot="0" spcFirstLastPara="0" vertOverflow="overflow" horzOverflow="overflow" vert="horz" wrap="square" lIns="97536" tIns="829056" rIns="97536" bIns="4876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4693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  <a:ea typeface="+mn-ea"/>
                  <a:cs typeface="+mn-cs"/>
                </a:rPr>
                <a:t>07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76BE3CC-6E08-466A-9D9F-867A5D1D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"/>
          <a:stretch/>
        </p:blipFill>
        <p:spPr>
          <a:xfrm>
            <a:off x="1969740" y="3937564"/>
            <a:ext cx="2683772" cy="12925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B008B79-7B8F-4DB3-8044-5AB5E06C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614" y="3794638"/>
            <a:ext cx="2045652" cy="15443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B17932C-8E45-43FE-9085-B8C1CE18A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149" y="6605139"/>
            <a:ext cx="2214882" cy="1715226"/>
          </a:xfrm>
          <a:prstGeom prst="rect">
            <a:avLst/>
          </a:prstGeom>
        </p:spPr>
      </p:pic>
      <p:pic>
        <p:nvPicPr>
          <p:cNvPr id="22" name="skillenza_logo_new (1).png" descr="skillenza_logo_new (1).png">
            <a:extLst>
              <a:ext uri="{FF2B5EF4-FFF2-40B4-BE49-F238E27FC236}">
                <a16:creationId xmlns:a16="http://schemas.microsoft.com/office/drawing/2014/main" xmlns="" id="{AF507F5E-40BF-4433-B7E4-CD886DBDE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D083E1E-C8DE-498E-9E56-E95F8B0532FE}"/>
              </a:ext>
            </a:extLst>
          </p:cNvPr>
          <p:cNvSpPr/>
          <p:nvPr/>
        </p:nvSpPr>
        <p:spPr>
          <a:xfrm>
            <a:off x="463209" y="375939"/>
            <a:ext cx="4752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Arrays</a:t>
            </a:r>
          </a:p>
        </p:txBody>
      </p:sp>
    </p:spTree>
    <p:extLst>
      <p:ext uri="{BB962C8B-B14F-4D97-AF65-F5344CB8AC3E}">
        <p14:creationId xmlns:p14="http://schemas.microsoft.com/office/powerpoint/2010/main" val="27130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killenza_logo_new (1).png" descr="skillenza_logo_new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Rectangle: Rounded Corners 1">
            <a:extLst>
              <a:ext uri="{FF2B5EF4-FFF2-40B4-BE49-F238E27FC236}">
                <a16:creationId xmlns:a16="http://schemas.microsoft.com/office/drawing/2014/main" xmlns="" id="{C26B17CF-E2FB-45A8-AFC7-A3A742C33C8E}"/>
              </a:ext>
            </a:extLst>
          </p:cNvPr>
          <p:cNvSpPr/>
          <p:nvPr/>
        </p:nvSpPr>
        <p:spPr>
          <a:xfrm>
            <a:off x="3508412" y="1713358"/>
            <a:ext cx="5987976" cy="598798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39"/>
            <a:r>
              <a:rPr lang="en-US" sz="2000" b="1" dirty="0">
                <a:solidFill>
                  <a:prstClr val="black"/>
                </a:solidFill>
              </a:rPr>
              <a:t>Where can you use Python?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71E30CBE-6FDD-4CAF-BE3D-8C631B9043C5}"/>
              </a:ext>
            </a:extLst>
          </p:cNvPr>
          <p:cNvGrpSpPr/>
          <p:nvPr/>
        </p:nvGrpSpPr>
        <p:grpSpPr>
          <a:xfrm>
            <a:off x="889174" y="3323491"/>
            <a:ext cx="11204968" cy="5028611"/>
            <a:chOff x="647701" y="2034216"/>
            <a:chExt cx="9935177" cy="4458749"/>
          </a:xfrm>
        </p:grpSpPr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xmlns="" id="{30E78420-E7FF-4C16-A456-89DA6FC07874}"/>
                </a:ext>
              </a:extLst>
            </p:cNvPr>
            <p:cNvSpPr>
              <a:spLocks/>
            </p:cNvSpPr>
            <p:nvPr/>
          </p:nvSpPr>
          <p:spPr bwMode="auto">
            <a:xfrm rot="1988943">
              <a:off x="7138936" y="2139907"/>
              <a:ext cx="585414" cy="440937"/>
            </a:xfrm>
            <a:custGeom>
              <a:avLst/>
              <a:gdLst>
                <a:gd name="T0" fmla="*/ 32 w 44"/>
                <a:gd name="T1" fmla="*/ 0 h 33"/>
                <a:gd name="T2" fmla="*/ 12 w 44"/>
                <a:gd name="T3" fmla="*/ 0 h 33"/>
                <a:gd name="T4" fmla="*/ 0 w 44"/>
                <a:gd name="T5" fmla="*/ 12 h 33"/>
                <a:gd name="T6" fmla="*/ 0 w 44"/>
                <a:gd name="T7" fmla="*/ 33 h 33"/>
                <a:gd name="T8" fmla="*/ 44 w 44"/>
                <a:gd name="T9" fmla="*/ 33 h 33"/>
                <a:gd name="T10" fmla="*/ 44 w 44"/>
                <a:gd name="T11" fmla="*/ 12 h 33"/>
                <a:gd name="T12" fmla="*/ 32 w 4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33">
                  <a:moveTo>
                    <a:pt x="3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6"/>
                    <a:pt x="38" y="0"/>
                    <a:pt x="3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FBBC7">
                    <a:shade val="67500"/>
                    <a:satMod val="115000"/>
                  </a:srgbClr>
                </a:gs>
                <a:gs pos="100000">
                  <a:srgbClr val="EFBBC7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1C551EA3-C00F-41FC-AD16-3BAA44C24B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8943">
              <a:off x="6898336" y="2509234"/>
              <a:ext cx="585414" cy="439060"/>
            </a:xfrm>
            <a:prstGeom prst="rect">
              <a:avLst/>
            </a:prstGeom>
            <a:gradFill flip="none" rotWithShape="1">
              <a:gsLst>
                <a:gs pos="0">
                  <a:srgbClr val="828282">
                    <a:shade val="30000"/>
                    <a:satMod val="115000"/>
                  </a:srgbClr>
                </a:gs>
                <a:gs pos="50000">
                  <a:srgbClr val="828282">
                    <a:shade val="67500"/>
                    <a:satMod val="115000"/>
                  </a:srgbClr>
                </a:gs>
                <a:gs pos="100000">
                  <a:srgbClr val="82828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585B9698-E681-49A6-A921-D56C961339AB}"/>
                </a:ext>
              </a:extLst>
            </p:cNvPr>
            <p:cNvGrpSpPr/>
            <p:nvPr/>
          </p:nvGrpSpPr>
          <p:grpSpPr>
            <a:xfrm>
              <a:off x="5071856" y="5073480"/>
              <a:ext cx="518619" cy="997478"/>
              <a:chOff x="3615496" y="3251040"/>
              <a:chExt cx="438786" cy="843934"/>
            </a:xfrm>
          </p:grpSpPr>
          <p:sp>
            <p:nvSpPr>
              <p:cNvPr id="103" name="Freeform 24">
                <a:extLst>
                  <a:ext uri="{FF2B5EF4-FFF2-40B4-BE49-F238E27FC236}">
                    <a16:creationId xmlns:a16="http://schemas.microsoft.com/office/drawing/2014/main" xmlns="" id="{8992EAA1-85C5-4EB0-B473-70ECFBAAC067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8943">
                <a:off x="3615496" y="3251040"/>
                <a:ext cx="123825" cy="654050"/>
              </a:xfrm>
              <a:custGeom>
                <a:avLst/>
                <a:gdLst>
                  <a:gd name="T0" fmla="*/ 0 w 11"/>
                  <a:gd name="T1" fmla="*/ 52 h 58"/>
                  <a:gd name="T2" fmla="*/ 11 w 11"/>
                  <a:gd name="T3" fmla="*/ 52 h 58"/>
                  <a:gd name="T4" fmla="*/ 11 w 11"/>
                  <a:gd name="T5" fmla="*/ 0 h 58"/>
                  <a:gd name="T6" fmla="*/ 0 w 11"/>
                  <a:gd name="T7" fmla="*/ 0 h 58"/>
                  <a:gd name="T8" fmla="*/ 0 w 11"/>
                  <a:gd name="T9" fmla="*/ 5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8">
                    <a:moveTo>
                      <a:pt x="0" y="52"/>
                    </a:moveTo>
                    <a:cubicBezTo>
                      <a:pt x="3" y="58"/>
                      <a:pt x="10" y="57"/>
                      <a:pt x="11" y="5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4" name="Freeform 29">
                <a:extLst>
                  <a:ext uri="{FF2B5EF4-FFF2-40B4-BE49-F238E27FC236}">
                    <a16:creationId xmlns:a16="http://schemas.microsoft.com/office/drawing/2014/main" xmlns="" id="{C5E9874B-2738-49FC-BBE1-E9F4E4241452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8943">
                <a:off x="3919344" y="3452036"/>
                <a:ext cx="134938" cy="642938"/>
              </a:xfrm>
              <a:custGeom>
                <a:avLst/>
                <a:gdLst>
                  <a:gd name="T0" fmla="*/ 0 w 12"/>
                  <a:gd name="T1" fmla="*/ 52 h 57"/>
                  <a:gd name="T2" fmla="*/ 12 w 12"/>
                  <a:gd name="T3" fmla="*/ 52 h 57"/>
                  <a:gd name="T4" fmla="*/ 12 w 12"/>
                  <a:gd name="T5" fmla="*/ 0 h 57"/>
                  <a:gd name="T6" fmla="*/ 0 w 12"/>
                  <a:gd name="T7" fmla="*/ 0 h 57"/>
                  <a:gd name="T8" fmla="*/ 0 w 12"/>
                  <a:gd name="T9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57">
                    <a:moveTo>
                      <a:pt x="0" y="52"/>
                    </a:moveTo>
                    <a:cubicBezTo>
                      <a:pt x="3" y="57"/>
                      <a:pt x="9" y="57"/>
                      <a:pt x="12" y="5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E317C62A-AFEB-4133-B10D-319CFBE7D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8943">
                <a:off x="3706959" y="3348663"/>
                <a:ext cx="236538" cy="6651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83F44934-09C1-4EEC-9720-D40C250B70FF}"/>
                </a:ext>
              </a:extLst>
            </p:cNvPr>
            <p:cNvGrpSpPr/>
            <p:nvPr/>
          </p:nvGrpSpPr>
          <p:grpSpPr>
            <a:xfrm>
              <a:off x="6621134" y="2735115"/>
              <a:ext cx="515027" cy="941993"/>
              <a:chOff x="4926289" y="1272620"/>
              <a:chExt cx="435748" cy="796991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E0802181-2D19-4805-9928-D326DBD8D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8943">
                <a:off x="4926289" y="1272620"/>
                <a:ext cx="123825" cy="5969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xmlns="" id="{373C7EE9-1585-4852-9339-18C7B9B98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8943">
                <a:off x="5227099" y="1472711"/>
                <a:ext cx="134938" cy="5969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1AC2D2C9-252C-4D04-878D-D79BFB0DB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8943">
                <a:off x="5020789" y="1371146"/>
                <a:ext cx="236538" cy="596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86849B31-EABC-4773-9CD0-EE89C3720B26}"/>
                </a:ext>
              </a:extLst>
            </p:cNvPr>
            <p:cNvGrpSpPr/>
            <p:nvPr/>
          </p:nvGrpSpPr>
          <p:grpSpPr>
            <a:xfrm>
              <a:off x="5476617" y="4486574"/>
              <a:ext cx="515027" cy="943872"/>
              <a:chOff x="3957951" y="2754476"/>
              <a:chExt cx="435748" cy="79858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7308F1D3-0CCA-45F7-B576-C918FE495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8943">
                <a:off x="3957951" y="2754476"/>
                <a:ext cx="123825" cy="598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CF17489B-690B-4EB5-810B-4C5E319CC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8943">
                <a:off x="4258761" y="2954568"/>
                <a:ext cx="134938" cy="59848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id="{2758F77D-47E1-4BE3-9680-307375B6D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8943">
                <a:off x="4052452" y="2853003"/>
                <a:ext cx="236538" cy="5984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18FD4A8E-45F9-4044-9AD6-A6D591E91369}"/>
                </a:ext>
              </a:extLst>
            </p:cNvPr>
            <p:cNvGrpSpPr/>
            <p:nvPr/>
          </p:nvGrpSpPr>
          <p:grpSpPr>
            <a:xfrm>
              <a:off x="5859320" y="3908114"/>
              <a:ext cx="515027" cy="928861"/>
              <a:chOff x="4281743" y="2265059"/>
              <a:chExt cx="435748" cy="78588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756F481F-5032-4424-87D3-CDEBD7346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8943">
                <a:off x="4281743" y="2265059"/>
                <a:ext cx="123825" cy="5857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B8CA8E76-B512-4587-AED3-3168D930B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8943">
                <a:off x="4582553" y="2465151"/>
                <a:ext cx="134938" cy="58578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xmlns="" id="{D4B533D4-CB8C-4F9A-92D4-EFB2867ED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8943">
                <a:off x="4376244" y="2363586"/>
                <a:ext cx="236538" cy="58578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50F19021-F55D-425E-8898-92578FBFDB14}"/>
                </a:ext>
              </a:extLst>
            </p:cNvPr>
            <p:cNvGrpSpPr/>
            <p:nvPr/>
          </p:nvGrpSpPr>
          <p:grpSpPr>
            <a:xfrm>
              <a:off x="6238432" y="3326709"/>
              <a:ext cx="515027" cy="930736"/>
              <a:chOff x="4602497" y="1773150"/>
              <a:chExt cx="435748" cy="787467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062F02ED-3DAA-49AF-A567-B3B7B312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8943">
                <a:off x="4602497" y="1773150"/>
                <a:ext cx="123825" cy="58737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4C2F9DC7-D914-4308-ABDC-DF2E6901C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8943">
                <a:off x="4903307" y="1973242"/>
                <a:ext cx="134938" cy="58737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7868CAA5-1592-43C9-BD2A-0BFD36F2E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8943">
                <a:off x="4696998" y="1871676"/>
                <a:ext cx="236538" cy="5873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xmlns="" id="{F99A4504-1190-4198-9F3F-DFC289CD0D4C}"/>
                </a:ext>
              </a:extLst>
            </p:cNvPr>
            <p:cNvSpPr>
              <a:spLocks/>
            </p:cNvSpPr>
            <p:nvPr/>
          </p:nvSpPr>
          <p:spPr bwMode="auto">
            <a:xfrm rot="1988943">
              <a:off x="4730377" y="5794889"/>
              <a:ext cx="585414" cy="506608"/>
            </a:xfrm>
            <a:custGeom>
              <a:avLst/>
              <a:gdLst>
                <a:gd name="T0" fmla="*/ 30 w 44"/>
                <a:gd name="T1" fmla="*/ 38 h 38"/>
                <a:gd name="T2" fmla="*/ 44 w 44"/>
                <a:gd name="T3" fmla="*/ 0 h 38"/>
                <a:gd name="T4" fmla="*/ 32 w 44"/>
                <a:gd name="T5" fmla="*/ 0 h 38"/>
                <a:gd name="T6" fmla="*/ 11 w 44"/>
                <a:gd name="T7" fmla="*/ 0 h 38"/>
                <a:gd name="T8" fmla="*/ 0 w 44"/>
                <a:gd name="T9" fmla="*/ 0 h 38"/>
                <a:gd name="T10" fmla="*/ 14 w 44"/>
                <a:gd name="T11" fmla="*/ 38 h 38"/>
                <a:gd name="T12" fmla="*/ 22 w 44"/>
                <a:gd name="T13" fmla="*/ 38 h 38"/>
                <a:gd name="T14" fmla="*/ 30 w 44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8">
                  <a:moveTo>
                    <a:pt x="30" y="3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1" y="2"/>
                    <a:pt x="36" y="2"/>
                    <a:pt x="32" y="0"/>
                  </a:cubicBezTo>
                  <a:cubicBezTo>
                    <a:pt x="27" y="4"/>
                    <a:pt x="15" y="4"/>
                    <a:pt x="11" y="0"/>
                  </a:cubicBezTo>
                  <a:cubicBezTo>
                    <a:pt x="7" y="2"/>
                    <a:pt x="2" y="2"/>
                    <a:pt x="0" y="0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9" y="38"/>
                    <a:pt x="22" y="38"/>
                  </a:cubicBezTo>
                  <a:cubicBezTo>
                    <a:pt x="25" y="38"/>
                    <a:pt x="27" y="38"/>
                    <a:pt x="30" y="3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2CCBB">
                    <a:shade val="67500"/>
                    <a:satMod val="115000"/>
                  </a:srgbClr>
                </a:gs>
                <a:gs pos="100000">
                  <a:srgbClr val="F2CCBB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xmlns="" id="{699FD84C-A92A-410E-A26B-7CFC2BB622F8}"/>
                </a:ext>
              </a:extLst>
            </p:cNvPr>
            <p:cNvSpPr>
              <a:spLocks/>
            </p:cNvSpPr>
            <p:nvPr/>
          </p:nvSpPr>
          <p:spPr bwMode="auto">
            <a:xfrm rot="1988943">
              <a:off x="4708366" y="6239660"/>
              <a:ext cx="213901" cy="253305"/>
            </a:xfrm>
            <a:custGeom>
              <a:avLst/>
              <a:gdLst>
                <a:gd name="T0" fmla="*/ 7 w 16"/>
                <a:gd name="T1" fmla="*/ 18 h 19"/>
                <a:gd name="T2" fmla="*/ 9 w 16"/>
                <a:gd name="T3" fmla="*/ 18 h 19"/>
                <a:gd name="T4" fmla="*/ 10 w 16"/>
                <a:gd name="T5" fmla="*/ 17 h 19"/>
                <a:gd name="T6" fmla="*/ 16 w 16"/>
                <a:gd name="T7" fmla="*/ 0 h 19"/>
                <a:gd name="T8" fmla="*/ 8 w 16"/>
                <a:gd name="T9" fmla="*/ 0 h 19"/>
                <a:gd name="T10" fmla="*/ 0 w 16"/>
                <a:gd name="T11" fmla="*/ 0 h 19"/>
                <a:gd name="T12" fmla="*/ 6 w 16"/>
                <a:gd name="T13" fmla="*/ 17 h 19"/>
                <a:gd name="T14" fmla="*/ 7 w 16"/>
                <a:gd name="T1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9">
                  <a:moveTo>
                    <a:pt x="7" y="18"/>
                  </a:moveTo>
                  <a:cubicBezTo>
                    <a:pt x="7" y="19"/>
                    <a:pt x="8" y="19"/>
                    <a:pt x="9" y="18"/>
                  </a:cubicBezTo>
                  <a:cubicBezTo>
                    <a:pt x="9" y="18"/>
                    <a:pt x="10" y="18"/>
                    <a:pt x="10" y="1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7" y="1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2A93FE73-C791-47E8-BB6A-64B9987F8BA1}"/>
                </a:ext>
              </a:extLst>
            </p:cNvPr>
            <p:cNvGrpSpPr/>
            <p:nvPr/>
          </p:nvGrpSpPr>
          <p:grpSpPr>
            <a:xfrm>
              <a:off x="1586051" y="4429821"/>
              <a:ext cx="2851348" cy="547842"/>
              <a:chOff x="1796725" y="4558118"/>
              <a:chExt cx="2851348" cy="54784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xmlns="" id="{0CFAAD04-D2D6-449B-BBA6-1B9332946113}"/>
                  </a:ext>
                </a:extLst>
              </p:cNvPr>
              <p:cNvSpPr/>
              <p:nvPr/>
            </p:nvSpPr>
            <p:spPr>
              <a:xfrm>
                <a:off x="1796725" y="4619089"/>
                <a:ext cx="2158072" cy="24287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lnSpc>
                    <a:spcPct val="89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Web Application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xmlns="" id="{0B7751E7-2F0C-4649-A146-0E078DB319A7}"/>
                  </a:ext>
                </a:extLst>
              </p:cNvPr>
              <p:cNvSpPr/>
              <p:nvPr/>
            </p:nvSpPr>
            <p:spPr>
              <a:xfrm>
                <a:off x="4128700" y="4558118"/>
                <a:ext cx="519373" cy="54784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>
                  <a:lnSpc>
                    <a:spcPct val="89000"/>
                  </a:lnSpc>
                </a:pPr>
                <a:r>
                  <a:rPr lang="en-US" sz="4000" dirty="0"/>
                  <a:t>01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F0E8DA70-C3C3-4E0E-8064-CA0134BDA24D}"/>
                  </a:ext>
                </a:extLst>
              </p:cNvPr>
              <p:cNvSpPr/>
              <p:nvPr/>
            </p:nvSpPr>
            <p:spPr>
              <a:xfrm>
                <a:off x="1816947" y="4892814"/>
                <a:ext cx="2158072" cy="19172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lnSpc>
                    <a:spcPct val="89000"/>
                  </a:lnSpc>
                </a:pPr>
                <a:r>
                  <a:rPr lang="en-IN" sz="1400" dirty="0"/>
                  <a:t>Django, Flask, Tornado</a:t>
                </a:r>
                <a:endParaRPr lang="en-US" sz="1400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83FA78ED-1D71-45F0-A056-B62969DAFE92}"/>
                </a:ext>
              </a:extLst>
            </p:cNvPr>
            <p:cNvGrpSpPr/>
            <p:nvPr/>
          </p:nvGrpSpPr>
          <p:grpSpPr>
            <a:xfrm>
              <a:off x="6976509" y="4901557"/>
              <a:ext cx="3240370" cy="547842"/>
              <a:chOff x="6798149" y="4857584"/>
              <a:chExt cx="3240370" cy="547842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xmlns="" id="{5E07236F-E909-4699-A07D-065DE2723DD7}"/>
                  </a:ext>
                </a:extLst>
              </p:cNvPr>
              <p:cNvSpPr/>
              <p:nvPr/>
            </p:nvSpPr>
            <p:spPr>
              <a:xfrm>
                <a:off x="7479141" y="4918331"/>
                <a:ext cx="2559378" cy="24287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89000"/>
                  </a:lnSpc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Desktop Application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xmlns="" id="{71F15796-8E08-43C4-9D04-8913718A729B}"/>
                  </a:ext>
                </a:extLst>
              </p:cNvPr>
              <p:cNvSpPr/>
              <p:nvPr/>
            </p:nvSpPr>
            <p:spPr>
              <a:xfrm>
                <a:off x="6798149" y="4857584"/>
                <a:ext cx="519373" cy="54784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89000"/>
                  </a:lnSpc>
                </a:pPr>
                <a:r>
                  <a:rPr lang="en-US" sz="4000" dirty="0"/>
                  <a:t>02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xmlns="" id="{DD38D2A6-AA9D-46A9-90C9-E11B098EFD1E}"/>
                  </a:ext>
                </a:extLst>
              </p:cNvPr>
              <p:cNvSpPr/>
              <p:nvPr/>
            </p:nvSpPr>
            <p:spPr>
              <a:xfrm>
                <a:off x="7479141" y="5203791"/>
                <a:ext cx="2158072" cy="19172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89000"/>
                  </a:lnSpc>
                </a:pPr>
                <a:r>
                  <a:rPr lang="en-IN" sz="1400" dirty="0" err="1"/>
                  <a:t>PyGTK</a:t>
                </a:r>
                <a:r>
                  <a:rPr lang="en-IN" sz="1400" dirty="0"/>
                  <a:t>, Cocoa</a:t>
                </a:r>
                <a:endParaRPr lang="en-US" sz="14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8572AC1B-1608-4EEC-A075-75A3DDA2818F}"/>
                </a:ext>
              </a:extLst>
            </p:cNvPr>
            <p:cNvGrpSpPr/>
            <p:nvPr/>
          </p:nvGrpSpPr>
          <p:grpSpPr>
            <a:xfrm>
              <a:off x="647701" y="3296139"/>
              <a:ext cx="4591998" cy="560091"/>
              <a:chOff x="855832" y="3391929"/>
              <a:chExt cx="4591998" cy="560091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xmlns="" id="{C3561429-D204-4189-B973-BE50E014463F}"/>
                  </a:ext>
                </a:extLst>
              </p:cNvPr>
              <p:cNvSpPr/>
              <p:nvPr/>
            </p:nvSpPr>
            <p:spPr>
              <a:xfrm>
                <a:off x="855832" y="3391929"/>
                <a:ext cx="4011358" cy="24287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lnSpc>
                    <a:spcPct val="89000"/>
                  </a:lnSpc>
                </a:pPr>
                <a:r>
                  <a:rPr lang="en-US" sz="2000" dirty="0">
                    <a:solidFill>
                      <a:schemeClr val="accent3">
                        <a:lumMod val="50000"/>
                      </a:schemeClr>
                    </a:solidFill>
                  </a:rPr>
                  <a:t>Machine Learning, DS, Deep </a:t>
                </a:r>
                <a:r>
                  <a:rPr lang="en-US" sz="2000" dirty="0" err="1">
                    <a:solidFill>
                      <a:schemeClr val="accent3">
                        <a:lumMod val="50000"/>
                      </a:schemeClr>
                    </a:solidFill>
                  </a:rPr>
                  <a:t>Laearning</a:t>
                </a:r>
                <a:endParaRPr lang="en-US" sz="20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xmlns="" id="{A072C687-A369-47CE-B666-53C1E1C09691}"/>
                  </a:ext>
                </a:extLst>
              </p:cNvPr>
              <p:cNvSpPr/>
              <p:nvPr/>
            </p:nvSpPr>
            <p:spPr>
              <a:xfrm>
                <a:off x="4928457" y="3404178"/>
                <a:ext cx="519373" cy="54784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>
                  <a:lnSpc>
                    <a:spcPct val="89000"/>
                  </a:lnSpc>
                </a:pPr>
                <a:r>
                  <a:rPr lang="en-US" sz="4000" dirty="0"/>
                  <a:t>03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xmlns="" id="{636F00F9-847C-45CA-AAD6-770EE6BEAD76}"/>
                  </a:ext>
                </a:extLst>
              </p:cNvPr>
              <p:cNvSpPr/>
              <p:nvPr/>
            </p:nvSpPr>
            <p:spPr>
              <a:xfrm>
                <a:off x="2226725" y="3690707"/>
                <a:ext cx="2650776" cy="16999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lnSpc>
                    <a:spcPct val="89000"/>
                  </a:lnSpc>
                </a:pPr>
                <a:r>
                  <a:rPr lang="en-US" sz="1400" dirty="0"/>
                  <a:t> </a:t>
                </a:r>
                <a:r>
                  <a:rPr lang="en-US" sz="1400" dirty="0" err="1"/>
                  <a:t>Sklearn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Tensorflow</a:t>
                </a:r>
                <a:r>
                  <a:rPr lang="en-US" sz="1400" dirty="0"/>
                  <a:t>, Theano, Spark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6BEFDF05-8E6B-4F2B-AF5E-1161F87165FB}"/>
                </a:ext>
              </a:extLst>
            </p:cNvPr>
            <p:cNvGrpSpPr/>
            <p:nvPr/>
          </p:nvGrpSpPr>
          <p:grpSpPr>
            <a:xfrm>
              <a:off x="7743815" y="3753965"/>
              <a:ext cx="2839063" cy="553584"/>
              <a:chOff x="7533663" y="3706916"/>
              <a:chExt cx="2839063" cy="55358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xmlns="" id="{5D8EC653-D73A-48BD-AD18-37CFE40AFF70}"/>
                  </a:ext>
                </a:extLst>
              </p:cNvPr>
              <p:cNvSpPr/>
              <p:nvPr/>
            </p:nvSpPr>
            <p:spPr>
              <a:xfrm>
                <a:off x="8214654" y="3767662"/>
                <a:ext cx="2158072" cy="24287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89000"/>
                  </a:lnSpc>
                </a:pPr>
                <a:r>
                  <a:rPr lang="en-US" sz="2000" dirty="0">
                    <a:solidFill>
                      <a:schemeClr val="accent4">
                        <a:lumMod val="75000"/>
                      </a:schemeClr>
                    </a:solidFill>
                  </a:rPr>
                  <a:t>Cloud and DevOps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xmlns="" id="{0D351A1B-1E01-4D87-851E-F5500EB65E4D}"/>
                  </a:ext>
                </a:extLst>
              </p:cNvPr>
              <p:cNvSpPr/>
              <p:nvPr/>
            </p:nvSpPr>
            <p:spPr>
              <a:xfrm>
                <a:off x="7533663" y="3706916"/>
                <a:ext cx="519373" cy="54784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89000"/>
                  </a:lnSpc>
                </a:pPr>
                <a:r>
                  <a:rPr lang="en-US" sz="4000" dirty="0"/>
                  <a:t>04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xmlns="" id="{6B601170-4E5D-4C1E-B5CD-63AD4472B760}"/>
                  </a:ext>
                </a:extLst>
              </p:cNvPr>
              <p:cNvSpPr/>
              <p:nvPr/>
            </p:nvSpPr>
            <p:spPr>
              <a:xfrm>
                <a:off x="8214654" y="4068780"/>
                <a:ext cx="2158072" cy="19172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89000"/>
                  </a:lnSpc>
                </a:pPr>
                <a:r>
                  <a:rPr lang="en-US" sz="1400" dirty="0"/>
                  <a:t>OpenStack APIs, Fabric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D7F4D0DB-791F-4C99-86FC-968A566DE5DB}"/>
                </a:ext>
              </a:extLst>
            </p:cNvPr>
            <p:cNvGrpSpPr/>
            <p:nvPr/>
          </p:nvGrpSpPr>
          <p:grpSpPr>
            <a:xfrm>
              <a:off x="2012764" y="2094258"/>
              <a:ext cx="3962852" cy="570309"/>
              <a:chOff x="2202670" y="2189638"/>
              <a:chExt cx="3962852" cy="570309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xmlns="" id="{35899E1C-BD22-4D88-9F1C-3F38DEB33A9C}"/>
                  </a:ext>
                </a:extLst>
              </p:cNvPr>
              <p:cNvSpPr/>
              <p:nvPr/>
            </p:nvSpPr>
            <p:spPr>
              <a:xfrm>
                <a:off x="2202670" y="2189638"/>
                <a:ext cx="3237000" cy="24287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lnSpc>
                    <a:spcPct val="89000"/>
                  </a:lnSpc>
                </a:pPr>
                <a:r>
                  <a:rPr lang="en-US" sz="2000" dirty="0">
                    <a:solidFill>
                      <a:srgbClr val="FF0000"/>
                    </a:solidFill>
                  </a:rPr>
                  <a:t>Hardware Programming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xmlns="" id="{644083A1-710C-4672-816E-16F163ACF1D3}"/>
                  </a:ext>
                </a:extLst>
              </p:cNvPr>
              <p:cNvSpPr/>
              <p:nvPr/>
            </p:nvSpPr>
            <p:spPr>
              <a:xfrm>
                <a:off x="5646149" y="2212105"/>
                <a:ext cx="519373" cy="54784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>
                  <a:lnSpc>
                    <a:spcPct val="89000"/>
                  </a:lnSpc>
                </a:pPr>
                <a:r>
                  <a:rPr lang="en-US" sz="4000" dirty="0"/>
                  <a:t>05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6DF80C47-ECFA-4B97-94BF-BEBA686785EC}"/>
                  </a:ext>
                </a:extLst>
              </p:cNvPr>
              <p:cNvSpPr/>
              <p:nvPr/>
            </p:nvSpPr>
            <p:spPr>
              <a:xfrm>
                <a:off x="2203589" y="2483785"/>
                <a:ext cx="3237000" cy="19172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lnSpc>
                    <a:spcPct val="89000"/>
                  </a:lnSpc>
                </a:pPr>
                <a:r>
                  <a:rPr lang="en-US" sz="1400" dirty="0"/>
                  <a:t>Raspberry Pi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F8D062D1-54CC-4D51-9A10-4AD3A5914B7D}"/>
                </a:ext>
              </a:extLst>
            </p:cNvPr>
            <p:cNvGrpSpPr/>
            <p:nvPr/>
          </p:nvGrpSpPr>
          <p:grpSpPr>
            <a:xfrm>
              <a:off x="4563150" y="4361262"/>
              <a:ext cx="725078" cy="725076"/>
              <a:chOff x="4754352" y="4549296"/>
              <a:chExt cx="526821" cy="526821"/>
            </a:xfrm>
          </p:grpSpPr>
          <p:sp>
            <p:nvSpPr>
              <p:cNvPr id="73" name="Teardrop 72">
                <a:extLst>
                  <a:ext uri="{FF2B5EF4-FFF2-40B4-BE49-F238E27FC236}">
                    <a16:creationId xmlns:a16="http://schemas.microsoft.com/office/drawing/2014/main" xmlns="" id="{8D04705A-E953-4385-8919-3A27850D72F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754352" y="4549296"/>
                <a:ext cx="526821" cy="526821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xmlns="" id="{BFB49077-4DC3-4723-9FC8-D8B8F048BFD4}"/>
                  </a:ext>
                </a:extLst>
              </p:cNvPr>
              <p:cNvSpPr/>
              <p:nvPr/>
            </p:nvSpPr>
            <p:spPr>
              <a:xfrm>
                <a:off x="4779993" y="4574938"/>
                <a:ext cx="475536" cy="475536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784F8050-C961-47C7-B78F-F6378D4881CE}"/>
                </a:ext>
              </a:extLst>
            </p:cNvPr>
            <p:cNvGrpSpPr/>
            <p:nvPr/>
          </p:nvGrpSpPr>
          <p:grpSpPr>
            <a:xfrm>
              <a:off x="6169622" y="4825085"/>
              <a:ext cx="725078" cy="725076"/>
              <a:chOff x="6178261" y="4832138"/>
              <a:chExt cx="526821" cy="526821"/>
            </a:xfrm>
          </p:grpSpPr>
          <p:sp>
            <p:nvSpPr>
              <p:cNvPr id="70" name="Teardrop 69">
                <a:extLst>
                  <a:ext uri="{FF2B5EF4-FFF2-40B4-BE49-F238E27FC236}">
                    <a16:creationId xmlns:a16="http://schemas.microsoft.com/office/drawing/2014/main" xmlns="" id="{07FD831B-8F00-47F3-8F3D-D827FD9EB25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178261" y="4832138"/>
                <a:ext cx="526821" cy="526821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xmlns="" id="{35DC9839-AF19-4D6A-9765-E0123298D2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03902" y="4857781"/>
                <a:ext cx="475536" cy="475536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6F5B8A29-1A71-40CD-8CE3-E7DC01E16206}"/>
                </a:ext>
              </a:extLst>
            </p:cNvPr>
            <p:cNvGrpSpPr/>
            <p:nvPr/>
          </p:nvGrpSpPr>
          <p:grpSpPr>
            <a:xfrm>
              <a:off x="6925137" y="3657730"/>
              <a:ext cx="725078" cy="725076"/>
              <a:chOff x="6933776" y="3664783"/>
              <a:chExt cx="526821" cy="526821"/>
            </a:xfrm>
          </p:grpSpPr>
          <p:sp>
            <p:nvSpPr>
              <p:cNvPr id="67" name="Teardrop 66">
                <a:extLst>
                  <a:ext uri="{FF2B5EF4-FFF2-40B4-BE49-F238E27FC236}">
                    <a16:creationId xmlns:a16="http://schemas.microsoft.com/office/drawing/2014/main" xmlns="" id="{FC1CB3B2-D04A-4B71-911B-C06A0CFC2D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933776" y="3664783"/>
                <a:ext cx="526821" cy="526821"/>
              </a:xfrm>
              <a:prstGeom prst="teardrop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xmlns="" id="{C37AB521-394F-4BD7-A25E-B2EE9AC4EC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9419" y="3690426"/>
                <a:ext cx="475536" cy="475536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7427019F-F7E2-4CEB-A7DE-7338FEB6A59C}"/>
                </a:ext>
              </a:extLst>
            </p:cNvPr>
            <p:cNvGrpSpPr/>
            <p:nvPr/>
          </p:nvGrpSpPr>
          <p:grpSpPr>
            <a:xfrm>
              <a:off x="5334123" y="3200297"/>
              <a:ext cx="725078" cy="725076"/>
              <a:chOff x="5525325" y="3388331"/>
              <a:chExt cx="526821" cy="526821"/>
            </a:xfrm>
          </p:grpSpPr>
          <p:sp>
            <p:nvSpPr>
              <p:cNvPr id="64" name="Teardrop 63">
                <a:extLst>
                  <a:ext uri="{FF2B5EF4-FFF2-40B4-BE49-F238E27FC236}">
                    <a16:creationId xmlns:a16="http://schemas.microsoft.com/office/drawing/2014/main" xmlns="" id="{3055A992-E188-4A2D-AB93-118E4758A50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5525325" y="3388331"/>
                <a:ext cx="526821" cy="526821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xmlns="" id="{1F181616-FCAC-4C32-8428-224E8F526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0965" y="3413971"/>
                <a:ext cx="475536" cy="475536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4AF2452C-34E6-49E1-AABA-CA790C283065}"/>
                </a:ext>
              </a:extLst>
            </p:cNvPr>
            <p:cNvGrpSpPr/>
            <p:nvPr/>
          </p:nvGrpSpPr>
          <p:grpSpPr>
            <a:xfrm>
              <a:off x="6107238" y="2034216"/>
              <a:ext cx="725078" cy="725076"/>
              <a:chOff x="6298440" y="2222250"/>
              <a:chExt cx="526821" cy="526821"/>
            </a:xfrm>
          </p:grpSpPr>
          <p:sp>
            <p:nvSpPr>
              <p:cNvPr id="61" name="Teardrop 60">
                <a:extLst>
                  <a:ext uri="{FF2B5EF4-FFF2-40B4-BE49-F238E27FC236}">
                    <a16:creationId xmlns:a16="http://schemas.microsoft.com/office/drawing/2014/main" xmlns="" id="{075FDFED-B030-49B5-9308-2763EE9F292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298440" y="2222250"/>
                <a:ext cx="526821" cy="526821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xmlns="" id="{8A027486-4669-4FFF-A54D-3428F0AC0154}"/>
                  </a:ext>
                </a:extLst>
              </p:cNvPr>
              <p:cNvSpPr/>
              <p:nvPr/>
            </p:nvSpPr>
            <p:spPr>
              <a:xfrm>
                <a:off x="6324082" y="2247894"/>
                <a:ext cx="475536" cy="475536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9238CC1B-BE32-4B44-8493-6B0D17F1D8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84" y="3539419"/>
            <a:ext cx="367140" cy="36714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2B71233-5B3E-46FA-937C-0F2733E533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82" y="4890015"/>
            <a:ext cx="321143" cy="32114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EBDDEC4-D3B6-40EF-9627-C1572D36C5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699" y="6209517"/>
            <a:ext cx="316882" cy="31688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378EE4F-E1F7-440A-B460-D6DC50B6D6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16" y="5427556"/>
            <a:ext cx="318285" cy="318285"/>
          </a:xfrm>
          <a:prstGeom prst="rect">
            <a:avLst/>
          </a:prstGeom>
        </p:spPr>
      </p:pic>
      <p:pic>
        <p:nvPicPr>
          <p:cNvPr id="107" name="Picture 10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544FDA7-DB61-4748-9871-B0A8D8329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95" y="6736297"/>
            <a:ext cx="290169" cy="290169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3BFAA403-F3BC-429E-9361-3D5FF18FDC23}"/>
              </a:ext>
            </a:extLst>
          </p:cNvPr>
          <p:cNvSpPr/>
          <p:nvPr/>
        </p:nvSpPr>
        <p:spPr>
          <a:xfrm>
            <a:off x="463210" y="375939"/>
            <a:ext cx="25409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3839414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1">
            <a:extLst>
              <a:ext uri="{FF2B5EF4-FFF2-40B4-BE49-F238E27FC236}">
                <a16:creationId xmlns:a16="http://schemas.microsoft.com/office/drawing/2014/main" xmlns="" id="{25E3543B-BAAF-4C7E-BA5B-356CCC14D024}"/>
              </a:ext>
            </a:extLst>
          </p:cNvPr>
          <p:cNvSpPr/>
          <p:nvPr/>
        </p:nvSpPr>
        <p:spPr>
          <a:xfrm>
            <a:off x="2429845" y="2508439"/>
            <a:ext cx="8145111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What is a class and an object in Python?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88F56CED-E0C8-403E-97A2-0E81A292C14C}"/>
              </a:ext>
            </a:extLst>
          </p:cNvPr>
          <p:cNvGrpSpPr/>
          <p:nvPr/>
        </p:nvGrpSpPr>
        <p:grpSpPr>
          <a:xfrm>
            <a:off x="867656" y="3736589"/>
            <a:ext cx="10792706" cy="3838593"/>
            <a:chOff x="649143" y="2207652"/>
            <a:chExt cx="10118162" cy="3598681"/>
          </a:xfrm>
        </p:grpSpPr>
        <p:sp>
          <p:nvSpPr>
            <p:cNvPr id="22" name="Rectangle: Rounded Corners 1">
              <a:extLst>
                <a:ext uri="{FF2B5EF4-FFF2-40B4-BE49-F238E27FC236}">
                  <a16:creationId xmlns:a16="http://schemas.microsoft.com/office/drawing/2014/main" xmlns="" id="{2E2F17F9-7B39-4EC2-8736-B5424B5051F0}"/>
                </a:ext>
              </a:extLst>
            </p:cNvPr>
            <p:cNvSpPr/>
            <p:nvPr/>
          </p:nvSpPr>
          <p:spPr>
            <a:xfrm>
              <a:off x="649143" y="2560502"/>
              <a:ext cx="7206400" cy="29406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771A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87695" indent="-487695" defTabSz="1300456">
                <a:buFont typeface="+mj-lt"/>
                <a:buAutoNum type="arabicPeriod"/>
              </a:pPr>
              <a:r>
                <a:rPr lang="en-US" sz="2133" dirty="0">
                  <a:solidFill>
                    <a:prstClr val="black"/>
                  </a:solidFill>
                </a:rPr>
                <a:t>Python is an object-oriented programming language</a:t>
              </a:r>
            </a:p>
            <a:p>
              <a:pPr marL="487695" indent="-487695" defTabSz="1300456">
                <a:buFont typeface="+mj-lt"/>
                <a:buAutoNum type="arabicPeriod"/>
              </a:pPr>
              <a:r>
                <a:rPr lang="en-US" sz="2133" dirty="0">
                  <a:solidFill>
                    <a:prstClr val="black"/>
                  </a:solidFill>
                </a:rPr>
                <a:t>Almost everything in Python is an object, with its properties and methods</a:t>
              </a:r>
            </a:p>
            <a:p>
              <a:pPr marL="487695" indent="-487695" defTabSz="1300456">
                <a:buFont typeface="+mj-lt"/>
                <a:buAutoNum type="arabicPeriod"/>
              </a:pPr>
              <a:r>
                <a:rPr lang="en-US" sz="2133" dirty="0">
                  <a:solidFill>
                    <a:prstClr val="black"/>
                  </a:solidFill>
                </a:rPr>
                <a:t>A Class is like a "blueprint" for creating objects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A73E0F86-5073-4781-BFB2-B7DA629CAE13}"/>
                </a:ext>
              </a:extLst>
            </p:cNvPr>
            <p:cNvGrpSpPr/>
            <p:nvPr/>
          </p:nvGrpSpPr>
          <p:grpSpPr>
            <a:xfrm>
              <a:off x="8490741" y="2207652"/>
              <a:ext cx="2276564" cy="3598681"/>
              <a:chOff x="8147841" y="2600719"/>
              <a:chExt cx="2276564" cy="359868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xmlns="" id="{AD75BA94-77A4-42E5-B926-71F2B94F0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7841" y="2600719"/>
                <a:ext cx="2276564" cy="1656562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xmlns="" id="{13936D09-4746-4666-BAD3-2460752ED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7841" y="4423874"/>
                <a:ext cx="2077954" cy="1775526"/>
              </a:xfrm>
              <a:prstGeom prst="rect">
                <a:avLst/>
              </a:prstGeom>
            </p:spPr>
          </p:pic>
        </p:grpSp>
      </p:grp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xmlns="" id="{96E9DBC5-4E5B-41FC-82FD-60793D433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C3F108C-50A5-4C4D-AF6F-8D918603A4C9}"/>
              </a:ext>
            </a:extLst>
          </p:cNvPr>
          <p:cNvSpPr/>
          <p:nvPr/>
        </p:nvSpPr>
        <p:spPr>
          <a:xfrm>
            <a:off x="463209" y="375939"/>
            <a:ext cx="62365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Python- 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312798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20DD8DD-F079-4BB9-8754-E251A028A24F}"/>
              </a:ext>
            </a:extLst>
          </p:cNvPr>
          <p:cNvSpPr txBox="1"/>
          <p:nvPr/>
        </p:nvSpPr>
        <p:spPr>
          <a:xfrm>
            <a:off x="715256" y="3449279"/>
            <a:ext cx="2713744" cy="2174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File Handling in Python</a:t>
            </a:r>
          </a:p>
        </p:txBody>
      </p:sp>
    </p:spTree>
    <p:extLst>
      <p:ext uri="{BB962C8B-B14F-4D97-AF65-F5344CB8AC3E}">
        <p14:creationId xmlns:p14="http://schemas.microsoft.com/office/powerpoint/2010/main" val="2673297748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xmlns="" id="{685F2AAB-F6EC-4637-89B8-434B23D51114}"/>
              </a:ext>
            </a:extLst>
          </p:cNvPr>
          <p:cNvSpPr/>
          <p:nvPr/>
        </p:nvSpPr>
        <p:spPr>
          <a:xfrm>
            <a:off x="3749038" y="2626222"/>
            <a:ext cx="5506724" cy="76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Why do we need file handling?</a:t>
            </a:r>
          </a:p>
        </p:txBody>
      </p: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xmlns="" id="{D7C1A7DD-7AAB-4DC1-B335-D98204D579A3}"/>
              </a:ext>
            </a:extLst>
          </p:cNvPr>
          <p:cNvSpPr/>
          <p:nvPr/>
        </p:nvSpPr>
        <p:spPr>
          <a:xfrm>
            <a:off x="2082800" y="3762929"/>
            <a:ext cx="8839200" cy="119515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File handling is important in any application which handles permanent data. We will need file handling if we had to read in to or write from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7803390-6342-426F-A43E-9A1DA81B0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677" y="5326787"/>
            <a:ext cx="2311447" cy="23114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1A3069-D782-4973-879D-F0DB6F43028F}"/>
              </a:ext>
            </a:extLst>
          </p:cNvPr>
          <p:cNvSpPr/>
          <p:nvPr/>
        </p:nvSpPr>
        <p:spPr>
          <a:xfrm>
            <a:off x="463209" y="375939"/>
            <a:ext cx="62365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File Handling in Python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xmlns="" id="{797D2BDD-5607-4A75-B68B-CF06F4558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1785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xmlns="" id="{685F2AAB-F6EC-4637-89B8-434B23D51114}"/>
              </a:ext>
            </a:extLst>
          </p:cNvPr>
          <p:cNvSpPr/>
          <p:nvPr/>
        </p:nvSpPr>
        <p:spPr>
          <a:xfrm>
            <a:off x="3749038" y="2626222"/>
            <a:ext cx="5506724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The important file handling operations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78E9880-5F1E-4BB4-BC53-79E224E6C352}"/>
              </a:ext>
            </a:extLst>
          </p:cNvPr>
          <p:cNvGrpSpPr/>
          <p:nvPr/>
        </p:nvGrpSpPr>
        <p:grpSpPr>
          <a:xfrm>
            <a:off x="4775200" y="4075835"/>
            <a:ext cx="3454400" cy="3311300"/>
            <a:chOff x="4796512" y="3402649"/>
            <a:chExt cx="2598974" cy="249131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85AE4E10-067F-48B0-868D-3E7C08F3D7FF}"/>
                </a:ext>
              </a:extLst>
            </p:cNvPr>
            <p:cNvSpPr/>
            <p:nvPr/>
          </p:nvSpPr>
          <p:spPr>
            <a:xfrm>
              <a:off x="4796513" y="3402649"/>
              <a:ext cx="2598973" cy="4735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dirty="0">
                  <a:solidFill>
                    <a:schemeClr val="tx1"/>
                  </a:solidFill>
                </a:rPr>
                <a:t>Open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CB31E0DD-F69A-4172-BEE1-8204DB79A83B}"/>
                </a:ext>
              </a:extLst>
            </p:cNvPr>
            <p:cNvSpPr/>
            <p:nvPr/>
          </p:nvSpPr>
          <p:spPr>
            <a:xfrm>
              <a:off x="4796512" y="4075248"/>
              <a:ext cx="2598973" cy="4735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4F25048C-01FC-4C22-8C19-091C31938331}"/>
                </a:ext>
              </a:extLst>
            </p:cNvPr>
            <p:cNvSpPr/>
            <p:nvPr/>
          </p:nvSpPr>
          <p:spPr>
            <a:xfrm>
              <a:off x="4796512" y="4747847"/>
              <a:ext cx="2598973" cy="4735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dirty="0">
                  <a:solidFill>
                    <a:schemeClr val="tx1"/>
                  </a:solidFill>
                </a:rPr>
                <a:t>Write / Create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04AA03AD-209D-4101-BB95-77CB0B071CEC}"/>
                </a:ext>
              </a:extLst>
            </p:cNvPr>
            <p:cNvSpPr/>
            <p:nvPr/>
          </p:nvSpPr>
          <p:spPr>
            <a:xfrm>
              <a:off x="4796512" y="5420446"/>
              <a:ext cx="2598973" cy="4735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dirty="0">
                  <a:solidFill>
                    <a:schemeClr val="tx1"/>
                  </a:solidFill>
                </a:rPr>
                <a:t>Delete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D6083E1-012D-4149-B3F5-B887961F7F4C}"/>
              </a:ext>
            </a:extLst>
          </p:cNvPr>
          <p:cNvSpPr/>
          <p:nvPr/>
        </p:nvSpPr>
        <p:spPr>
          <a:xfrm>
            <a:off x="463209" y="375939"/>
            <a:ext cx="62365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File Handling in Python</a:t>
            </a:r>
          </a:p>
        </p:txBody>
      </p:sp>
      <p:pic>
        <p:nvPicPr>
          <p:cNvPr id="14" name="skillenza_logo_new (1).png" descr="skillenza_logo_new (1).png">
            <a:extLst>
              <a:ext uri="{FF2B5EF4-FFF2-40B4-BE49-F238E27FC236}">
                <a16:creationId xmlns:a16="http://schemas.microsoft.com/office/drawing/2014/main" xmlns="" id="{45EBB77F-D2D8-40E4-B3B4-0F61BE83B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589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48483" y="1436954"/>
            <a:ext cx="9233767" cy="820560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13" b="1" dirty="0">
                <a:solidFill>
                  <a:srgbClr val="604878"/>
                </a:solidFill>
              </a:rPr>
              <a:t>File Handling in Python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321820" y="3055769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3218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Read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995305" y="5111608"/>
            <a:ext cx="4958833" cy="44478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321820" y="5472838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Write / Create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68F5228-E436-43D4-AB3F-868A58195566}"/>
              </a:ext>
            </a:extLst>
          </p:cNvPr>
          <p:cNvSpPr/>
          <p:nvPr/>
        </p:nvSpPr>
        <p:spPr>
          <a:xfrm>
            <a:off x="321820" y="6681372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22" name="Rectangle: Rounded Corners 1">
            <a:extLst>
              <a:ext uri="{FF2B5EF4-FFF2-40B4-BE49-F238E27FC236}">
                <a16:creationId xmlns:a16="http://schemas.microsoft.com/office/drawing/2014/main" xmlns="" id="{2FB1F53F-166E-441A-8653-5BE54B1EF373}"/>
              </a:ext>
            </a:extLst>
          </p:cNvPr>
          <p:cNvSpPr/>
          <p:nvPr/>
        </p:nvSpPr>
        <p:spPr>
          <a:xfrm>
            <a:off x="5345722" y="2661767"/>
            <a:ext cx="5943601" cy="926242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endParaRPr lang="en-US" sz="2133" dirty="0">
              <a:solidFill>
                <a:prstClr val="black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3E61DD0-4AEB-43F9-B4CC-C1592CEFD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629" y="3949450"/>
            <a:ext cx="2625771" cy="92624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194C35C-634F-47E1-A640-BB23E7DD0BAF}"/>
              </a:ext>
            </a:extLst>
          </p:cNvPr>
          <p:cNvSpPr/>
          <p:nvPr/>
        </p:nvSpPr>
        <p:spPr>
          <a:xfrm>
            <a:off x="4191589" y="5472838"/>
            <a:ext cx="8091851" cy="39159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000" b="1" dirty="0"/>
              <a:t>"r" - Read </a:t>
            </a:r>
            <a:r>
              <a:rPr lang="en-US" sz="2000" dirty="0"/>
              <a:t>- Default value. Opens a file for reading, error if the file does not exist</a:t>
            </a:r>
          </a:p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000" b="1" dirty="0"/>
              <a:t>"a" - Append </a:t>
            </a:r>
            <a:r>
              <a:rPr lang="en-US" sz="2000" dirty="0"/>
              <a:t>- Opens a file for appending, creates the file if it does not exist</a:t>
            </a:r>
          </a:p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000" b="1" dirty="0"/>
              <a:t>"w" - Write </a:t>
            </a:r>
            <a:r>
              <a:rPr lang="en-US" sz="2000" dirty="0"/>
              <a:t>- Opens a file for writing, creates the file if it does not exist</a:t>
            </a:r>
          </a:p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000" b="1" dirty="0"/>
              <a:t>"x" - Create </a:t>
            </a:r>
            <a:r>
              <a:rPr lang="en-US" sz="2000" dirty="0"/>
              <a:t>- Creates the specified file, returns an error if the file with same name exists</a:t>
            </a:r>
          </a:p>
        </p:txBody>
      </p: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41897959-8C44-4203-8899-7A81687BD68A}"/>
              </a:ext>
            </a:extLst>
          </p:cNvPr>
          <p:cNvSpPr/>
          <p:nvPr/>
        </p:nvSpPr>
        <p:spPr>
          <a:xfrm>
            <a:off x="6538549" y="5035426"/>
            <a:ext cx="3397931" cy="597146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Mode options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D8A702-2492-43A7-9C1D-C1915C5D6D41}"/>
              </a:ext>
            </a:extLst>
          </p:cNvPr>
          <p:cNvSpPr/>
          <p:nvPr/>
        </p:nvSpPr>
        <p:spPr>
          <a:xfrm>
            <a:off x="463209" y="375939"/>
            <a:ext cx="62365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File Handling in Python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A6FA401-5FFE-4786-B805-169F6AE260A1}"/>
              </a:ext>
            </a:extLst>
          </p:cNvPr>
          <p:cNvSpPr/>
          <p:nvPr/>
        </p:nvSpPr>
        <p:spPr>
          <a:xfrm>
            <a:off x="5719807" y="2772533"/>
            <a:ext cx="513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00456"/>
            <a:r>
              <a:rPr lang="en-US" sz="2000" dirty="0">
                <a:solidFill>
                  <a:prstClr val="black"/>
                </a:solidFill>
              </a:rPr>
              <a:t>The open() function takes two parameters: filename and mode.</a:t>
            </a:r>
          </a:p>
        </p:txBody>
      </p:sp>
      <p:pic>
        <p:nvPicPr>
          <p:cNvPr id="17" name="skillenza_logo_new (1).png" descr="skillenza_logo_new (1).png">
            <a:extLst>
              <a:ext uri="{FF2B5EF4-FFF2-40B4-BE49-F238E27FC236}">
                <a16:creationId xmlns:a16="http://schemas.microsoft.com/office/drawing/2014/main" xmlns="" id="{2DE1C781-8A58-4F72-9D8B-F0368E604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583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321820" y="305576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321820" y="4264303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Read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995305" y="5111608"/>
            <a:ext cx="4958833" cy="44478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321820" y="5472838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Write / Create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68F5228-E436-43D4-AB3F-868A58195566}"/>
              </a:ext>
            </a:extLst>
          </p:cNvPr>
          <p:cNvSpPr/>
          <p:nvPr/>
        </p:nvSpPr>
        <p:spPr>
          <a:xfrm>
            <a:off x="321820" y="6681372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4" name="Rectangle: Rounded Corners 1">
            <a:extLst>
              <a:ext uri="{FF2B5EF4-FFF2-40B4-BE49-F238E27FC236}">
                <a16:creationId xmlns:a16="http://schemas.microsoft.com/office/drawing/2014/main" xmlns="" id="{7B49E7B1-7A8D-4AA5-AE11-8919AA82DAFA}"/>
              </a:ext>
            </a:extLst>
          </p:cNvPr>
          <p:cNvSpPr/>
          <p:nvPr/>
        </p:nvSpPr>
        <p:spPr>
          <a:xfrm>
            <a:off x="5017116" y="2775693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 read() function used to read n bytes from the mentioned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DB3331C-C6B6-44DA-982E-CFF018474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249" y="3876329"/>
            <a:ext cx="3188531" cy="125199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9B0A8E7-0AE0-4BB0-B0C7-043AEB55E32A}"/>
              </a:ext>
            </a:extLst>
          </p:cNvPr>
          <p:cNvGrpSpPr/>
          <p:nvPr/>
        </p:nvGrpSpPr>
        <p:grpSpPr>
          <a:xfrm>
            <a:off x="4320150" y="5412876"/>
            <a:ext cx="7834729" cy="2239756"/>
            <a:chOff x="4050141" y="3931571"/>
            <a:chExt cx="7345058" cy="20997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FF2C5117-686E-48D3-A8E9-B8E9B046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0141" y="4786619"/>
              <a:ext cx="3410692" cy="120599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D6AE1C3A-5D6F-4F06-9A5C-CDF8618FD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60417" y="4747888"/>
              <a:ext cx="2934782" cy="1283454"/>
            </a:xfrm>
            <a:prstGeom prst="rect">
              <a:avLst/>
            </a:prstGeom>
          </p:spPr>
        </p:pic>
        <p:sp>
          <p:nvSpPr>
            <p:cNvPr id="16" name="Rectangle: Rounded Corners 1">
              <a:extLst>
                <a:ext uri="{FF2B5EF4-FFF2-40B4-BE49-F238E27FC236}">
                  <a16:creationId xmlns:a16="http://schemas.microsoft.com/office/drawing/2014/main" xmlns="" id="{C1D10C18-B7D9-41D6-BB77-16F7A5B11AA7}"/>
                </a:ext>
              </a:extLst>
            </p:cNvPr>
            <p:cNvSpPr/>
            <p:nvPr/>
          </p:nvSpPr>
          <p:spPr>
            <a:xfrm>
              <a:off x="4619907" y="3931571"/>
              <a:ext cx="2271160" cy="6696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771A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00456"/>
              <a:r>
                <a:rPr lang="en-US" sz="2133" dirty="0">
                  <a:solidFill>
                    <a:prstClr val="black"/>
                  </a:solidFill>
                </a:rPr>
                <a:t>Reading first 5 lines</a:t>
              </a:r>
            </a:p>
          </p:txBody>
        </p:sp>
        <p:sp>
          <p:nvSpPr>
            <p:cNvPr id="20" name="Rectangle: Rounded Corners 1">
              <a:extLst>
                <a:ext uri="{FF2B5EF4-FFF2-40B4-BE49-F238E27FC236}">
                  <a16:creationId xmlns:a16="http://schemas.microsoft.com/office/drawing/2014/main" xmlns="" id="{E9567A62-4650-448B-A684-DB44DFBA35AD}"/>
                </a:ext>
              </a:extLst>
            </p:cNvPr>
            <p:cNvSpPr/>
            <p:nvPr/>
          </p:nvSpPr>
          <p:spPr>
            <a:xfrm>
              <a:off x="8792228" y="3931571"/>
              <a:ext cx="2271160" cy="6696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771A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00456"/>
              <a:r>
                <a:rPr lang="en-US" sz="2133" dirty="0">
                  <a:solidFill>
                    <a:prstClr val="black"/>
                  </a:solidFill>
                </a:rPr>
                <a:t>Reading line by line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F518DED-1A1D-43B4-81DA-48537864BD96}"/>
              </a:ext>
            </a:extLst>
          </p:cNvPr>
          <p:cNvSpPr/>
          <p:nvPr/>
        </p:nvSpPr>
        <p:spPr>
          <a:xfrm>
            <a:off x="463209" y="375939"/>
            <a:ext cx="62365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File Handling in Python</a:t>
            </a:r>
          </a:p>
        </p:txBody>
      </p:sp>
      <p:pic>
        <p:nvPicPr>
          <p:cNvPr id="18" name="skillenza_logo_new (1).png" descr="skillenza_logo_new (1).png">
            <a:extLst>
              <a:ext uri="{FF2B5EF4-FFF2-40B4-BE49-F238E27FC236}">
                <a16:creationId xmlns:a16="http://schemas.microsoft.com/office/drawing/2014/main" xmlns="" id="{75C855D7-E493-4F9B-A0C6-2F85CAC653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194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321820" y="305576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3218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Read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995305" y="5111608"/>
            <a:ext cx="4958833" cy="44478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321820" y="5472838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Write / Create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68F5228-E436-43D4-AB3F-868A58195566}"/>
              </a:ext>
            </a:extLst>
          </p:cNvPr>
          <p:cNvSpPr/>
          <p:nvPr/>
        </p:nvSpPr>
        <p:spPr>
          <a:xfrm>
            <a:off x="321820" y="6681372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4" name="Rectangle: Rounded Corners 1">
            <a:extLst>
              <a:ext uri="{FF2B5EF4-FFF2-40B4-BE49-F238E27FC236}">
                <a16:creationId xmlns:a16="http://schemas.microsoft.com/office/drawing/2014/main" xmlns="" id="{03B26C38-22DA-49C0-9091-814E2FFFCF64}"/>
              </a:ext>
            </a:extLst>
          </p:cNvPr>
          <p:cNvSpPr/>
          <p:nvPr/>
        </p:nvSpPr>
        <p:spPr>
          <a:xfrm>
            <a:off x="5017116" y="2775693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To write to an existing file, you must add a parameter to the open() function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85EDF627-37FB-4EFF-A675-CC0088E2DDC0}"/>
              </a:ext>
            </a:extLst>
          </p:cNvPr>
          <p:cNvSpPr/>
          <p:nvPr/>
        </p:nvSpPr>
        <p:spPr>
          <a:xfrm>
            <a:off x="4191589" y="4051740"/>
            <a:ext cx="8091851" cy="116911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000" b="1" dirty="0"/>
              <a:t>"a" - Append </a:t>
            </a:r>
            <a:r>
              <a:rPr lang="en-US" sz="2000" dirty="0"/>
              <a:t>– Will append at the end of the file</a:t>
            </a:r>
          </a:p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000" b="1" dirty="0"/>
              <a:t>"w" - Write </a:t>
            </a:r>
            <a:r>
              <a:rPr lang="en-US" sz="2000" dirty="0"/>
              <a:t>– Will overwrite the existing content of the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645C1E4-3412-4FB0-BABB-0A9F04679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737" y="5755854"/>
            <a:ext cx="5655554" cy="23164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C89C769-2B36-4B8E-9B40-C526DF16FC77}"/>
              </a:ext>
            </a:extLst>
          </p:cNvPr>
          <p:cNvSpPr/>
          <p:nvPr/>
        </p:nvSpPr>
        <p:spPr>
          <a:xfrm>
            <a:off x="463209" y="375939"/>
            <a:ext cx="62365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File Handling in Python</a:t>
            </a:r>
          </a:p>
        </p:txBody>
      </p:sp>
      <p:pic>
        <p:nvPicPr>
          <p:cNvPr id="18" name="skillenza_logo_new (1).png" descr="skillenza_logo_new (1).png">
            <a:extLst>
              <a:ext uri="{FF2B5EF4-FFF2-40B4-BE49-F238E27FC236}">
                <a16:creationId xmlns:a16="http://schemas.microsoft.com/office/drawing/2014/main" xmlns="" id="{8FCA35B4-F822-4912-A1B7-D26465382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369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321820" y="305576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3218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Read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995305" y="5111608"/>
            <a:ext cx="4958833" cy="44478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321820" y="5472838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Write / Create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68F5228-E436-43D4-AB3F-868A58195566}"/>
              </a:ext>
            </a:extLst>
          </p:cNvPr>
          <p:cNvSpPr/>
          <p:nvPr/>
        </p:nvSpPr>
        <p:spPr>
          <a:xfrm>
            <a:off x="321820" y="6681372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4" name="Rectangle: Rounded Corners 1">
            <a:extLst>
              <a:ext uri="{FF2B5EF4-FFF2-40B4-BE49-F238E27FC236}">
                <a16:creationId xmlns:a16="http://schemas.microsoft.com/office/drawing/2014/main" xmlns="" id="{03B26C38-22DA-49C0-9091-814E2FFFCF64}"/>
              </a:ext>
            </a:extLst>
          </p:cNvPr>
          <p:cNvSpPr/>
          <p:nvPr/>
        </p:nvSpPr>
        <p:spPr>
          <a:xfrm>
            <a:off x="5017116" y="2775693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Creating a new file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85EDF627-37FB-4EFF-A675-CC0088E2DDC0}"/>
              </a:ext>
            </a:extLst>
          </p:cNvPr>
          <p:cNvSpPr/>
          <p:nvPr/>
        </p:nvSpPr>
        <p:spPr>
          <a:xfrm>
            <a:off x="4191589" y="4264303"/>
            <a:ext cx="8091851" cy="42898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04810" indent="-304810">
              <a:buFont typeface="Arial" panose="020B0604020202020204" pitchFamily="34" charset="0"/>
              <a:buChar char="•"/>
            </a:pPr>
            <a:r>
              <a:rPr lang="en-US" sz="2133" b="1" dirty="0"/>
              <a:t>"x" - Create </a:t>
            </a:r>
            <a:r>
              <a:rPr lang="en-US" sz="2133" dirty="0"/>
              <a:t>- Create a file, returns an error if the file exist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1F611AE-8D5E-4C0F-8C7D-2EA79558E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289" y="5252833"/>
            <a:ext cx="3988452" cy="100016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02DFC57-6218-4882-A5C6-904862E4B7D1}"/>
              </a:ext>
            </a:extLst>
          </p:cNvPr>
          <p:cNvSpPr/>
          <p:nvPr/>
        </p:nvSpPr>
        <p:spPr>
          <a:xfrm>
            <a:off x="463209" y="375939"/>
            <a:ext cx="62365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File Handling in Python</a:t>
            </a:r>
          </a:p>
        </p:txBody>
      </p:sp>
      <p:pic>
        <p:nvPicPr>
          <p:cNvPr id="18" name="skillenza_logo_new (1).png" descr="skillenza_logo_new (1).png">
            <a:extLst>
              <a:ext uri="{FF2B5EF4-FFF2-40B4-BE49-F238E27FC236}">
                <a16:creationId xmlns:a16="http://schemas.microsoft.com/office/drawing/2014/main" xmlns="" id="{BDA5D346-6F9C-44FA-B4B3-D920F08C3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8480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7B97526-B862-4125-9CB2-0A37023CB82B}"/>
              </a:ext>
            </a:extLst>
          </p:cNvPr>
          <p:cNvSpPr/>
          <p:nvPr/>
        </p:nvSpPr>
        <p:spPr>
          <a:xfrm>
            <a:off x="321820" y="3055769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Open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A5844CB-A198-4602-BA8D-0C7DCB032C66}"/>
              </a:ext>
            </a:extLst>
          </p:cNvPr>
          <p:cNvSpPr/>
          <p:nvPr/>
        </p:nvSpPr>
        <p:spPr>
          <a:xfrm>
            <a:off x="321820" y="4264303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Read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4B7780B-4BE9-4A3A-BC34-A9C500D7B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40822" r="15104" b="52870"/>
          <a:stretch/>
        </p:blipFill>
        <p:spPr>
          <a:xfrm rot="5400000">
            <a:off x="995305" y="5111608"/>
            <a:ext cx="4958833" cy="44478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C636448-0DE7-447D-ABA0-0015AD1DA211}"/>
              </a:ext>
            </a:extLst>
          </p:cNvPr>
          <p:cNvSpPr/>
          <p:nvPr/>
        </p:nvSpPr>
        <p:spPr>
          <a:xfrm>
            <a:off x="321820" y="5472838"/>
            <a:ext cx="2772238" cy="820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Write / Create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68F5228-E436-43D4-AB3F-868A58195566}"/>
              </a:ext>
            </a:extLst>
          </p:cNvPr>
          <p:cNvSpPr/>
          <p:nvPr/>
        </p:nvSpPr>
        <p:spPr>
          <a:xfrm>
            <a:off x="321820" y="6681372"/>
            <a:ext cx="2772238" cy="82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4" name="Rectangle: Rounded Corners 1">
            <a:extLst>
              <a:ext uri="{FF2B5EF4-FFF2-40B4-BE49-F238E27FC236}">
                <a16:creationId xmlns:a16="http://schemas.microsoft.com/office/drawing/2014/main" xmlns="" id="{47339E69-E309-4A12-9DBC-71AA11BA706C}"/>
              </a:ext>
            </a:extLst>
          </p:cNvPr>
          <p:cNvSpPr/>
          <p:nvPr/>
        </p:nvSpPr>
        <p:spPr>
          <a:xfrm>
            <a:off x="5017116" y="2775693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Import the OS module</a:t>
            </a:r>
          </a:p>
        </p:txBody>
      </p: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F705A930-D0D6-4FD2-86D9-D6EB5303850D}"/>
              </a:ext>
            </a:extLst>
          </p:cNvPr>
          <p:cNvSpPr/>
          <p:nvPr/>
        </p:nvSpPr>
        <p:spPr>
          <a:xfrm>
            <a:off x="5017116" y="4114433"/>
            <a:ext cx="6440798" cy="97043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Use the remove() function to delete the mentioned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B2758C1-7919-4831-8B60-57906415C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890" y="5453171"/>
            <a:ext cx="3837250" cy="12790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FA1F640-A7D1-438C-BDDE-95EEF97DD0BE}"/>
              </a:ext>
            </a:extLst>
          </p:cNvPr>
          <p:cNvSpPr/>
          <p:nvPr/>
        </p:nvSpPr>
        <p:spPr>
          <a:xfrm>
            <a:off x="463209" y="375939"/>
            <a:ext cx="62365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File Handling in Python</a:t>
            </a:r>
          </a:p>
        </p:txBody>
      </p:sp>
      <p:pic>
        <p:nvPicPr>
          <p:cNvPr id="18" name="skillenza_logo_new (1).png" descr="skillenza_logo_new (1).png">
            <a:extLst>
              <a:ext uri="{FF2B5EF4-FFF2-40B4-BE49-F238E27FC236}">
                <a16:creationId xmlns:a16="http://schemas.microsoft.com/office/drawing/2014/main" xmlns="" id="{1ADF8F2C-D70E-43A4-8C0C-1E7AF2C48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0207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20DD8DD-F079-4BB9-8754-E251A028A24F}"/>
              </a:ext>
            </a:extLst>
          </p:cNvPr>
          <p:cNvSpPr txBox="1"/>
          <p:nvPr/>
        </p:nvSpPr>
        <p:spPr>
          <a:xfrm>
            <a:off x="226233" y="3539761"/>
            <a:ext cx="3647074" cy="1620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What is Data Manipulation?</a:t>
            </a:r>
          </a:p>
        </p:txBody>
      </p:sp>
    </p:spTree>
    <p:extLst>
      <p:ext uri="{BB962C8B-B14F-4D97-AF65-F5344CB8AC3E}">
        <p14:creationId xmlns:p14="http://schemas.microsoft.com/office/powerpoint/2010/main" val="889897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killenza_logo_new (1).png" descr="skillenza_logo_new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Rectangle: Rounded Corners 1">
            <a:extLst>
              <a:ext uri="{FF2B5EF4-FFF2-40B4-BE49-F238E27FC236}">
                <a16:creationId xmlns:a16="http://schemas.microsoft.com/office/drawing/2014/main" xmlns="" id="{89039C3A-93A4-4526-A1FC-8F7DBE50BC1C}"/>
              </a:ext>
            </a:extLst>
          </p:cNvPr>
          <p:cNvSpPr/>
          <p:nvPr/>
        </p:nvSpPr>
        <p:spPr>
          <a:xfrm>
            <a:off x="3508412" y="2667053"/>
            <a:ext cx="5987976" cy="598798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39"/>
            <a:r>
              <a:rPr lang="en-US" sz="2000" b="1" dirty="0">
                <a:solidFill>
                  <a:prstClr val="black"/>
                </a:solidFill>
              </a:rPr>
              <a:t>Top companies using Python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3F9746E9-7166-4C97-833D-FD7439A5A1B2}"/>
              </a:ext>
            </a:extLst>
          </p:cNvPr>
          <p:cNvGrpSpPr/>
          <p:nvPr/>
        </p:nvGrpSpPr>
        <p:grpSpPr>
          <a:xfrm>
            <a:off x="1284118" y="4106700"/>
            <a:ext cx="10436564" cy="4045736"/>
            <a:chOff x="42025" y="1931384"/>
            <a:chExt cx="11607852" cy="4499787"/>
          </a:xfrm>
        </p:grpSpPr>
        <p:pic>
          <p:nvPicPr>
            <p:cNvPr id="108" name="Picture 6">
              <a:extLst>
                <a:ext uri="{FF2B5EF4-FFF2-40B4-BE49-F238E27FC236}">
                  <a16:creationId xmlns:a16="http://schemas.microsoft.com/office/drawing/2014/main" xmlns="" id="{CCDFB94D-01C2-4266-A79C-3BA4F34109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451" b="31451"/>
            <a:stretch/>
          </p:blipFill>
          <p:spPr bwMode="auto">
            <a:xfrm>
              <a:off x="7006251" y="2114528"/>
              <a:ext cx="3452260" cy="96052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xmlns="" id="{94FBB3DF-0DC2-43BE-96EB-742013D98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3" y="5062948"/>
              <a:ext cx="4372918" cy="115189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xmlns="" id="{10468F0F-9706-4EF4-99CD-F45A323E0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5" y="2859819"/>
              <a:ext cx="3088288" cy="173716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xmlns="" id="{D80EEFEC-DE9B-4769-A1DA-DC4F2BD81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8074" y="3429000"/>
              <a:ext cx="1712114" cy="171210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2" name="Picture 2" descr="Image result for nasa png">
              <a:extLst>
                <a:ext uri="{FF2B5EF4-FFF2-40B4-BE49-F238E27FC236}">
                  <a16:creationId xmlns:a16="http://schemas.microsoft.com/office/drawing/2014/main" xmlns="" id="{38CA0BC0-E41D-448E-B0B7-72558E392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3769" y="3341153"/>
              <a:ext cx="2057400" cy="2057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" descr="Image result for raspberry pi logo png">
              <a:extLst>
                <a:ext uri="{FF2B5EF4-FFF2-40B4-BE49-F238E27FC236}">
                  <a16:creationId xmlns:a16="http://schemas.microsoft.com/office/drawing/2014/main" xmlns="" id="{32D07CF0-FCD8-49C1-A5F3-242B3EB20E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169" y="2687210"/>
              <a:ext cx="1298170" cy="1657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6" descr="Image result for dropbox logo png">
              <a:extLst>
                <a:ext uri="{FF2B5EF4-FFF2-40B4-BE49-F238E27FC236}">
                  <a16:creationId xmlns:a16="http://schemas.microsoft.com/office/drawing/2014/main" xmlns="" id="{355A11BA-2D75-4907-8163-26AACE2360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8383" y="5655997"/>
              <a:ext cx="2844680" cy="775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8" descr="Image result for google logo png">
              <a:extLst>
                <a:ext uri="{FF2B5EF4-FFF2-40B4-BE49-F238E27FC236}">
                  <a16:creationId xmlns:a16="http://schemas.microsoft.com/office/drawing/2014/main" xmlns="" id="{BCE11593-7D4B-407E-8846-48B3883EE4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984" y="1931384"/>
              <a:ext cx="3103570" cy="1293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8" descr="Image result for trivago logo png">
              <a:extLst>
                <a:ext uri="{FF2B5EF4-FFF2-40B4-BE49-F238E27FC236}">
                  <a16:creationId xmlns:a16="http://schemas.microsoft.com/office/drawing/2014/main" xmlns="" id="{E7B0D00F-B12F-48A7-9604-96C3E62EE0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2205" y="5154744"/>
              <a:ext cx="3227672" cy="96830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10" descr="Image result for facebook logo png">
              <a:extLst>
                <a:ext uri="{FF2B5EF4-FFF2-40B4-BE49-F238E27FC236}">
                  <a16:creationId xmlns:a16="http://schemas.microsoft.com/office/drawing/2014/main" xmlns="" id="{EE1C21D6-F03C-4D18-B419-9491EED44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5407" y="2858034"/>
              <a:ext cx="2283074" cy="228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5B8EB47B-31EF-4D51-9323-021EF82C999F}"/>
              </a:ext>
            </a:extLst>
          </p:cNvPr>
          <p:cNvSpPr/>
          <p:nvPr/>
        </p:nvSpPr>
        <p:spPr>
          <a:xfrm>
            <a:off x="463210" y="375939"/>
            <a:ext cx="25409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0566837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2662400" y="2090948"/>
            <a:ext cx="7680000" cy="1397988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Data Manipulation is the process converting data into easily readable information and more organized</a:t>
            </a:r>
            <a:endParaRPr lang="en-US" sz="2133" b="1" dirty="0">
              <a:solidFill>
                <a:prstClr val="black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A40FCE5-E6E8-4FC6-84A3-103F0CCCE5D6}"/>
              </a:ext>
            </a:extLst>
          </p:cNvPr>
          <p:cNvGrpSpPr/>
          <p:nvPr/>
        </p:nvGrpSpPr>
        <p:grpSpPr>
          <a:xfrm>
            <a:off x="3064316" y="3873516"/>
            <a:ext cx="6876169" cy="4527686"/>
            <a:chOff x="2643580" y="2382858"/>
            <a:chExt cx="6446408" cy="424470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1EA3A05D-7B0D-4E3C-9FB1-A9234C374236}"/>
                </a:ext>
              </a:extLst>
            </p:cNvPr>
            <p:cNvGrpSpPr/>
            <p:nvPr/>
          </p:nvGrpSpPr>
          <p:grpSpPr>
            <a:xfrm>
              <a:off x="2643580" y="2382858"/>
              <a:ext cx="1801798" cy="4244706"/>
              <a:chOff x="2628757" y="2409150"/>
              <a:chExt cx="1801798" cy="424470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xmlns="" id="{6DD4ABA9-A55A-4200-A615-057930481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8757" y="2409150"/>
                <a:ext cx="1801798" cy="1801798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46172E8F-EE58-4BCD-B198-5FDD72315E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9699" y="4220387"/>
                <a:ext cx="1179914" cy="1179914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xmlns="" id="{FA54313E-9187-4300-88F8-8F20EC932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9699" y="5473942"/>
                <a:ext cx="1179914" cy="1179914"/>
              </a:xfrm>
              <a:prstGeom prst="rect">
                <a:avLst/>
              </a:prstGeom>
            </p:spPr>
          </p:pic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xmlns="" id="{0445040C-FAAB-4310-A932-4716FF2E3543}"/>
                </a:ext>
              </a:extLst>
            </p:cNvPr>
            <p:cNvSpPr/>
            <p:nvPr/>
          </p:nvSpPr>
          <p:spPr>
            <a:xfrm>
              <a:off x="4854872" y="2928664"/>
              <a:ext cx="4235116" cy="51976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771A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Data extraction from multiple sources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xmlns="" id="{31A7D227-B386-41C6-B807-B149E331D59A}"/>
                </a:ext>
              </a:extLst>
            </p:cNvPr>
            <p:cNvSpPr/>
            <p:nvPr/>
          </p:nvSpPr>
          <p:spPr>
            <a:xfrm>
              <a:off x="4854872" y="4305589"/>
              <a:ext cx="4235116" cy="51976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771A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Manipulating data using Python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xmlns="" id="{4124183D-7836-4B25-9913-8DDE0317D02E}"/>
                </a:ext>
              </a:extLst>
            </p:cNvPr>
            <p:cNvSpPr/>
            <p:nvPr/>
          </p:nvSpPr>
          <p:spPr>
            <a:xfrm>
              <a:off x="4854872" y="5682514"/>
              <a:ext cx="4235116" cy="51976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771A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Organized and readable information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43B3165-B116-4415-B37F-86DCC8ADD576}"/>
              </a:ext>
            </a:extLst>
          </p:cNvPr>
          <p:cNvSpPr/>
          <p:nvPr/>
        </p:nvSpPr>
        <p:spPr>
          <a:xfrm>
            <a:off x="463209" y="375939"/>
            <a:ext cx="62365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Data Manipulation?</a:t>
            </a:r>
          </a:p>
        </p:txBody>
      </p:sp>
      <p:pic>
        <p:nvPicPr>
          <p:cNvPr id="16" name="skillenza_logo_new (1).png" descr="skillenza_logo_new (1).png">
            <a:extLst>
              <a:ext uri="{FF2B5EF4-FFF2-40B4-BE49-F238E27FC236}">
                <a16:creationId xmlns:a16="http://schemas.microsoft.com/office/drawing/2014/main" xmlns="" id="{46F0B4AB-4E2A-4E0A-A44D-6CF4B4D04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2636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2662400" y="2599465"/>
            <a:ext cx="7958708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These are the popular Python libraries for data manipulation</a:t>
            </a:r>
            <a:endParaRPr lang="en-US" sz="2133" b="1" dirty="0">
              <a:solidFill>
                <a:prstClr val="black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75524F3-5806-4D94-9E2F-EB8E3CF0CBC2}"/>
              </a:ext>
            </a:extLst>
          </p:cNvPr>
          <p:cNvGrpSpPr/>
          <p:nvPr/>
        </p:nvGrpSpPr>
        <p:grpSpPr>
          <a:xfrm>
            <a:off x="1363785" y="4396154"/>
            <a:ext cx="10277230" cy="2712402"/>
            <a:chOff x="1043671" y="2754291"/>
            <a:chExt cx="10706511" cy="3433843"/>
          </a:xfrm>
        </p:grpSpPr>
        <p:pic>
          <p:nvPicPr>
            <p:cNvPr id="1026" name="Picture 2" descr="Image result for numpy logo png">
              <a:extLst>
                <a:ext uri="{FF2B5EF4-FFF2-40B4-BE49-F238E27FC236}">
                  <a16:creationId xmlns:a16="http://schemas.microsoft.com/office/drawing/2014/main" xmlns="" id="{DDA62840-E4C9-480D-9C59-9AD26363DD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447" y="2754291"/>
              <a:ext cx="3746696" cy="1484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xmlns="" id="{B1496F09-8838-4312-AA88-76C31670C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4452" y="2898243"/>
              <a:ext cx="6495730" cy="1349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xmlns="" id="{4F3821EF-8532-4E2A-93C4-B2F3AC73A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71" y="4651498"/>
              <a:ext cx="3867488" cy="1536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xmlns="" id="{A2C9FF40-AC47-43A1-99A8-153C9FC77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942" y="4895941"/>
              <a:ext cx="5238750" cy="1047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E1367C-B849-4EEC-9A52-B9A93E187C4D}"/>
              </a:ext>
            </a:extLst>
          </p:cNvPr>
          <p:cNvSpPr/>
          <p:nvPr/>
        </p:nvSpPr>
        <p:spPr>
          <a:xfrm>
            <a:off x="463209" y="375939"/>
            <a:ext cx="62365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Data Manipulation?</a:t>
            </a:r>
          </a:p>
        </p:txBody>
      </p:sp>
      <p:pic>
        <p:nvPicPr>
          <p:cNvPr id="11" name="skillenza_logo_new (1).png" descr="skillenza_logo_new (1).png">
            <a:extLst>
              <a:ext uri="{FF2B5EF4-FFF2-40B4-BE49-F238E27FC236}">
                <a16:creationId xmlns:a16="http://schemas.microsoft.com/office/drawing/2014/main" xmlns="" id="{E9B4D815-1D35-4692-A82E-E4D22D7AD2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9539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2317712" y="2574435"/>
            <a:ext cx="8369376" cy="961245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Machine learning </a:t>
            </a:r>
            <a:r>
              <a:rPr lang="en-US" sz="2133" dirty="0">
                <a:solidFill>
                  <a:prstClr val="black"/>
                </a:solidFill>
              </a:rPr>
              <a:t>and </a:t>
            </a:r>
            <a:r>
              <a:rPr lang="en-US" sz="2133" b="1" dirty="0">
                <a:solidFill>
                  <a:prstClr val="black"/>
                </a:solidFill>
              </a:rPr>
              <a:t>Artificial Intelligence </a:t>
            </a:r>
            <a:r>
              <a:rPr lang="en-US" sz="2133" dirty="0">
                <a:solidFill>
                  <a:prstClr val="black"/>
                </a:solidFill>
              </a:rPr>
              <a:t>are few areas where data manipulation using Python is required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A042E51-0DD8-47EB-90F8-4B604F0752C0}"/>
              </a:ext>
            </a:extLst>
          </p:cNvPr>
          <p:cNvGrpSpPr/>
          <p:nvPr/>
        </p:nvGrpSpPr>
        <p:grpSpPr>
          <a:xfrm>
            <a:off x="3344031" y="4436608"/>
            <a:ext cx="6338219" cy="2580640"/>
            <a:chOff x="2849495" y="2958568"/>
            <a:chExt cx="5942080" cy="24193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E3BECD89-0FA8-421D-BBFE-1DA4376D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495" y="3032863"/>
              <a:ext cx="2270760" cy="22707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91D4B101-A301-4595-AD9F-32C87119B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25" y="2958568"/>
              <a:ext cx="2419350" cy="241935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258B424-4BF3-4E49-840D-23A4019353C6}"/>
              </a:ext>
            </a:extLst>
          </p:cNvPr>
          <p:cNvSpPr/>
          <p:nvPr/>
        </p:nvSpPr>
        <p:spPr>
          <a:xfrm>
            <a:off x="463209" y="375939"/>
            <a:ext cx="62365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Why Data Manipulation?</a:t>
            </a:r>
          </a:p>
        </p:txBody>
      </p:sp>
    </p:spTree>
    <p:extLst>
      <p:ext uri="{BB962C8B-B14F-4D97-AF65-F5344CB8AC3E}">
        <p14:creationId xmlns:p14="http://schemas.microsoft.com/office/powerpoint/2010/main" val="364760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20DD8DD-F079-4BB9-8754-E251A028A24F}"/>
              </a:ext>
            </a:extLst>
          </p:cNvPr>
          <p:cNvSpPr txBox="1"/>
          <p:nvPr/>
        </p:nvSpPr>
        <p:spPr>
          <a:xfrm>
            <a:off x="226233" y="3539761"/>
            <a:ext cx="3647074" cy="1620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What is NumPy?</a:t>
            </a:r>
          </a:p>
        </p:txBody>
      </p:sp>
    </p:spTree>
    <p:extLst>
      <p:ext uri="{BB962C8B-B14F-4D97-AF65-F5344CB8AC3E}">
        <p14:creationId xmlns:p14="http://schemas.microsoft.com/office/powerpoint/2010/main" val="3401129338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xmlns="" id="{FC86AC90-E73B-48FB-92A2-C6031F45656A}"/>
              </a:ext>
            </a:extLst>
          </p:cNvPr>
          <p:cNvSpPr/>
          <p:nvPr/>
        </p:nvSpPr>
        <p:spPr>
          <a:xfrm>
            <a:off x="1711195" y="2317315"/>
            <a:ext cx="9582411" cy="1437821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000" dirty="0">
                <a:solidFill>
                  <a:prstClr val="black"/>
                </a:solidFill>
              </a:rPr>
              <a:t>The NumPy library is a very popular Python library and the abbreviation is "Numerical Python". The purpose of NumPy library is to do scientific computation and apply them to python applications.</a:t>
            </a:r>
            <a:endParaRPr lang="en-US" sz="2000" b="1" dirty="0">
              <a:solidFill>
                <a:prstClr val="black"/>
              </a:solidFill>
            </a:endParaRPr>
          </a:p>
        </p:txBody>
      </p:sp>
      <p:pic>
        <p:nvPicPr>
          <p:cNvPr id="12" name="Picture 2" descr="Image result for numpy logo png">
            <a:extLst>
              <a:ext uri="{FF2B5EF4-FFF2-40B4-BE49-F238E27FC236}">
                <a16:creationId xmlns:a16="http://schemas.microsoft.com/office/drawing/2014/main" xmlns="" id="{8E86DCEF-DCD8-4A61-BA9A-FAF0B36E2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634" y="4876800"/>
            <a:ext cx="5570208" cy="220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killenza_logo_new (1).png" descr="skillenza_logo_new (1).png">
            <a:extLst>
              <a:ext uri="{FF2B5EF4-FFF2-40B4-BE49-F238E27FC236}">
                <a16:creationId xmlns:a16="http://schemas.microsoft.com/office/drawing/2014/main" xmlns="" id="{5B071D17-F6B8-40CF-8F57-7C1C0F625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802F65-0641-4B55-9E4F-24D45DEC4C41}"/>
              </a:ext>
            </a:extLst>
          </p:cNvPr>
          <p:cNvSpPr/>
          <p:nvPr/>
        </p:nvSpPr>
        <p:spPr>
          <a:xfrm>
            <a:off x="463209" y="375939"/>
            <a:ext cx="62365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NumPy?</a:t>
            </a:r>
          </a:p>
        </p:txBody>
      </p:sp>
    </p:spTree>
    <p:extLst>
      <p:ext uri="{BB962C8B-B14F-4D97-AF65-F5344CB8AC3E}">
        <p14:creationId xmlns:p14="http://schemas.microsoft.com/office/powerpoint/2010/main" val="15176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xmlns="" id="{C024A2F1-7A7D-447B-A876-D535942E0265}"/>
              </a:ext>
            </a:extLst>
          </p:cNvPr>
          <p:cNvSpPr/>
          <p:nvPr/>
        </p:nvSpPr>
        <p:spPr>
          <a:xfrm>
            <a:off x="4844448" y="2765597"/>
            <a:ext cx="5044493" cy="872687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What features does NumPy provide?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7CABACEA-4942-4D8A-A01C-EA9203B4431B}"/>
              </a:ext>
            </a:extLst>
          </p:cNvPr>
          <p:cNvSpPr/>
          <p:nvPr/>
        </p:nvSpPr>
        <p:spPr>
          <a:xfrm>
            <a:off x="3939376" y="4126047"/>
            <a:ext cx="7045947" cy="55441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71A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durable N-Dimensional array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6B1DD5D0-06B9-4AEA-B97D-A72E228A7A08}"/>
              </a:ext>
            </a:extLst>
          </p:cNvPr>
          <p:cNvSpPr/>
          <p:nvPr/>
        </p:nvSpPr>
        <p:spPr>
          <a:xfrm>
            <a:off x="3939377" y="5118188"/>
            <a:ext cx="7045948" cy="55441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71A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Tools to Manipulate and work with the array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2FDA2EFC-D7F0-444B-B895-9EA58FAA72E9}"/>
              </a:ext>
            </a:extLst>
          </p:cNvPr>
          <p:cNvSpPr/>
          <p:nvPr/>
        </p:nvSpPr>
        <p:spPr>
          <a:xfrm>
            <a:off x="3939376" y="6110329"/>
            <a:ext cx="7045949" cy="55441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71A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Perform mathematical and logical operations on the array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9C509124-B493-40F1-80EA-9FBBC77EFB46}"/>
              </a:ext>
            </a:extLst>
          </p:cNvPr>
          <p:cNvSpPr/>
          <p:nvPr/>
        </p:nvSpPr>
        <p:spPr>
          <a:xfrm>
            <a:off x="3939377" y="7108896"/>
            <a:ext cx="7045946" cy="55441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71A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Powerful pre-defined functions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6505D15B-0069-43F9-A189-DACF4DD22F50}"/>
              </a:ext>
            </a:extLst>
          </p:cNvPr>
          <p:cNvSpPr/>
          <p:nvPr/>
        </p:nvSpPr>
        <p:spPr>
          <a:xfrm>
            <a:off x="2969423" y="4010002"/>
            <a:ext cx="804245" cy="786505"/>
          </a:xfrm>
          <a:prstGeom prst="ellipse">
            <a:avLst/>
          </a:prstGeom>
          <a:solidFill>
            <a:srgbClr val="275CF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4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EAD5C85A-9C31-40C9-A288-F771DF4B57E4}"/>
              </a:ext>
            </a:extLst>
          </p:cNvPr>
          <p:cNvSpPr/>
          <p:nvPr/>
        </p:nvSpPr>
        <p:spPr>
          <a:xfrm>
            <a:off x="2969423" y="5002143"/>
            <a:ext cx="804245" cy="786505"/>
          </a:xfrm>
          <a:prstGeom prst="ellipse">
            <a:avLst/>
          </a:prstGeom>
          <a:solidFill>
            <a:srgbClr val="275CF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4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3DCFEE99-1CAC-41BA-86AA-3E4A1F27D23F}"/>
              </a:ext>
            </a:extLst>
          </p:cNvPr>
          <p:cNvSpPr/>
          <p:nvPr/>
        </p:nvSpPr>
        <p:spPr>
          <a:xfrm>
            <a:off x="2969423" y="5994284"/>
            <a:ext cx="804245" cy="786505"/>
          </a:xfrm>
          <a:prstGeom prst="ellipse">
            <a:avLst/>
          </a:prstGeom>
          <a:solidFill>
            <a:srgbClr val="275CF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40" dirty="0"/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F47ACBC2-ACEE-4CB2-A049-704AA023FE26}"/>
              </a:ext>
            </a:extLst>
          </p:cNvPr>
          <p:cNvSpPr/>
          <p:nvPr/>
        </p:nvSpPr>
        <p:spPr>
          <a:xfrm>
            <a:off x="2969423" y="6986424"/>
            <a:ext cx="804245" cy="786505"/>
          </a:xfrm>
          <a:prstGeom prst="ellipse">
            <a:avLst/>
          </a:prstGeom>
          <a:solidFill>
            <a:srgbClr val="275CF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40" dirty="0"/>
              <a:t>4</a:t>
            </a:r>
          </a:p>
        </p:txBody>
      </p:sp>
      <p:pic>
        <p:nvPicPr>
          <p:cNvPr id="14" name="skillenza_logo_new (1).png" descr="skillenza_logo_new (1).png">
            <a:extLst>
              <a:ext uri="{FF2B5EF4-FFF2-40B4-BE49-F238E27FC236}">
                <a16:creationId xmlns:a16="http://schemas.microsoft.com/office/drawing/2014/main" xmlns="" id="{D5AC7EF8-5D41-4000-BAA6-43356E307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40F266E-CF38-426B-A904-F3165BA674DE}"/>
              </a:ext>
            </a:extLst>
          </p:cNvPr>
          <p:cNvSpPr/>
          <p:nvPr/>
        </p:nvSpPr>
        <p:spPr>
          <a:xfrm>
            <a:off x="463209" y="375939"/>
            <a:ext cx="62365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NumPy?</a:t>
            </a:r>
          </a:p>
        </p:txBody>
      </p:sp>
    </p:spTree>
    <p:extLst>
      <p:ext uri="{BB962C8B-B14F-4D97-AF65-F5344CB8AC3E}">
        <p14:creationId xmlns:p14="http://schemas.microsoft.com/office/powerpoint/2010/main" val="188079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xmlns="" id="{C024A2F1-7A7D-447B-A876-D535942E0265}"/>
              </a:ext>
            </a:extLst>
          </p:cNvPr>
          <p:cNvSpPr/>
          <p:nvPr/>
        </p:nvSpPr>
        <p:spPr>
          <a:xfrm>
            <a:off x="4419774" y="2765597"/>
            <a:ext cx="5044493" cy="87268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Operations of the NumPy Library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AF434E73-9D2F-4196-ADD2-AC7ADEC983C1}"/>
              </a:ext>
            </a:extLst>
          </p:cNvPr>
          <p:cNvGrpSpPr/>
          <p:nvPr/>
        </p:nvGrpSpPr>
        <p:grpSpPr>
          <a:xfrm>
            <a:off x="2969423" y="4010002"/>
            <a:ext cx="7065954" cy="3762927"/>
            <a:chOff x="2329168" y="2635427"/>
            <a:chExt cx="6624332" cy="352774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xmlns="" id="{7CABACEA-4942-4D8A-A01C-EA9203B4431B}"/>
                </a:ext>
              </a:extLst>
            </p:cNvPr>
            <p:cNvSpPr/>
            <p:nvPr/>
          </p:nvSpPr>
          <p:spPr>
            <a:xfrm>
              <a:off x="3238500" y="2744219"/>
              <a:ext cx="5715000" cy="51976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771A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Fourier Transform and Shape Manipulation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xmlns="" id="{6B1DD5D0-06B9-4AEA-B97D-A72E228A7A08}"/>
                </a:ext>
              </a:extLst>
            </p:cNvPr>
            <p:cNvSpPr/>
            <p:nvPr/>
          </p:nvSpPr>
          <p:spPr>
            <a:xfrm>
              <a:off x="3238500" y="3674351"/>
              <a:ext cx="5715000" cy="51976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771A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Linear Algebra and Random Number Generation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2FDA2EFC-D7F0-444B-B895-9EA58FAA72E9}"/>
                </a:ext>
              </a:extLst>
            </p:cNvPr>
            <p:cNvSpPr/>
            <p:nvPr/>
          </p:nvSpPr>
          <p:spPr>
            <a:xfrm>
              <a:off x="3238500" y="4604483"/>
              <a:ext cx="5715000" cy="51976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771A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Tools for integrating C/C++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xmlns="" id="{9C509124-B493-40F1-80EA-9FBBC77EFB46}"/>
                </a:ext>
              </a:extLst>
            </p:cNvPr>
            <p:cNvSpPr/>
            <p:nvPr/>
          </p:nvSpPr>
          <p:spPr>
            <a:xfrm>
              <a:off x="3238500" y="5540640"/>
              <a:ext cx="5715000" cy="51976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771A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Easily integrate with databases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6505D15B-0069-43F9-A189-DACF4DD22F50}"/>
                </a:ext>
              </a:extLst>
            </p:cNvPr>
            <p:cNvSpPr/>
            <p:nvPr/>
          </p:nvSpPr>
          <p:spPr>
            <a:xfrm>
              <a:off x="2329168" y="2635427"/>
              <a:ext cx="753980" cy="737348"/>
            </a:xfrm>
            <a:prstGeom prst="ellipse">
              <a:avLst/>
            </a:prstGeom>
            <a:solidFill>
              <a:srgbClr val="4D4DF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40" dirty="0"/>
                <a:t>1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EAD5C85A-9C31-40C9-A288-F771DF4B57E4}"/>
                </a:ext>
              </a:extLst>
            </p:cNvPr>
            <p:cNvSpPr/>
            <p:nvPr/>
          </p:nvSpPr>
          <p:spPr>
            <a:xfrm>
              <a:off x="2329168" y="3565559"/>
              <a:ext cx="753980" cy="737348"/>
            </a:xfrm>
            <a:prstGeom prst="ellipse">
              <a:avLst/>
            </a:prstGeom>
            <a:solidFill>
              <a:srgbClr val="4D4DF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40" dirty="0"/>
                <a:t>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3DCFEE99-1CAC-41BA-86AA-3E4A1F27D23F}"/>
                </a:ext>
              </a:extLst>
            </p:cNvPr>
            <p:cNvSpPr/>
            <p:nvPr/>
          </p:nvSpPr>
          <p:spPr>
            <a:xfrm>
              <a:off x="2329168" y="4495691"/>
              <a:ext cx="753980" cy="737348"/>
            </a:xfrm>
            <a:prstGeom prst="ellipse">
              <a:avLst/>
            </a:prstGeom>
            <a:solidFill>
              <a:srgbClr val="4D4DF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40" dirty="0"/>
                <a:t>3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F47ACBC2-ACEE-4CB2-A049-704AA023FE26}"/>
                </a:ext>
              </a:extLst>
            </p:cNvPr>
            <p:cNvSpPr/>
            <p:nvPr/>
          </p:nvSpPr>
          <p:spPr>
            <a:xfrm>
              <a:off x="2329168" y="5425823"/>
              <a:ext cx="753980" cy="737348"/>
            </a:xfrm>
            <a:prstGeom prst="ellipse">
              <a:avLst/>
            </a:prstGeom>
            <a:solidFill>
              <a:srgbClr val="4D4DF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40" dirty="0"/>
                <a:t>4</a:t>
              </a:r>
            </a:p>
          </p:txBody>
        </p:sp>
      </p:grp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xmlns="" id="{7C20FB3C-CD9C-492B-969F-37D81947B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1973F92-7467-4291-B361-9815E5E396ED}"/>
              </a:ext>
            </a:extLst>
          </p:cNvPr>
          <p:cNvSpPr/>
          <p:nvPr/>
        </p:nvSpPr>
        <p:spPr>
          <a:xfrm>
            <a:off x="463209" y="375939"/>
            <a:ext cx="62365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NumPy?</a:t>
            </a:r>
          </a:p>
        </p:txBody>
      </p:sp>
    </p:spTree>
    <p:extLst>
      <p:ext uri="{BB962C8B-B14F-4D97-AF65-F5344CB8AC3E}">
        <p14:creationId xmlns:p14="http://schemas.microsoft.com/office/powerpoint/2010/main" val="3485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B9E7FCC-7A22-4539-96FD-9705197998DB}"/>
              </a:ext>
            </a:extLst>
          </p:cNvPr>
          <p:cNvGrpSpPr/>
          <p:nvPr/>
        </p:nvGrpSpPr>
        <p:grpSpPr>
          <a:xfrm>
            <a:off x="2146583" y="1842889"/>
            <a:ext cx="8711635" cy="6295464"/>
            <a:chOff x="2802467" y="1424936"/>
            <a:chExt cx="6587066" cy="476014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1F0163A7-2A32-4A9A-A80E-C4D53E157444}"/>
                </a:ext>
              </a:extLst>
            </p:cNvPr>
            <p:cNvSpPr/>
            <p:nvPr/>
          </p:nvSpPr>
          <p:spPr>
            <a:xfrm>
              <a:off x="2914823" y="1523231"/>
              <a:ext cx="6474710" cy="983111"/>
            </a:xfrm>
            <a:prstGeom prst="rect">
              <a:avLst/>
            </a:prstGeom>
            <a:solidFill>
              <a:srgbClr val="F0EEE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192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E280111F-F668-4FAA-B110-031249AF8EF1}"/>
                </a:ext>
              </a:extLst>
            </p:cNvPr>
            <p:cNvSpPr/>
            <p:nvPr/>
          </p:nvSpPr>
          <p:spPr>
            <a:xfrm>
              <a:off x="3785576" y="1424936"/>
              <a:ext cx="5505426" cy="98311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192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xmlns="" id="{6D2D4B38-1141-4183-AB91-C0B0DACF05D0}"/>
                </a:ext>
              </a:extLst>
            </p:cNvPr>
            <p:cNvGrpSpPr/>
            <p:nvPr/>
          </p:nvGrpSpPr>
          <p:grpSpPr>
            <a:xfrm>
              <a:off x="2802467" y="1424936"/>
              <a:ext cx="1194802" cy="983111"/>
              <a:chOff x="3925455" y="1191491"/>
              <a:chExt cx="1178646" cy="969818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B3AC8A5B-0FC9-4C53-8325-D8F78BB08742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00B09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75390" hangingPunct="1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512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  <a:ea typeface="+mn-ea"/>
                    <a:cs typeface="+mn-cs"/>
                  </a:rPr>
                  <a:t>01</a:t>
                </a: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xmlns="" id="{7FD4BF43-F474-4DF3-850D-87A991766FD1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00B09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75390" hangingPunct="1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192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2838CD4A-FA37-4D81-8F10-98521BE1A813}"/>
                </a:ext>
              </a:extLst>
            </p:cNvPr>
            <p:cNvSpPr txBox="1"/>
            <p:nvPr/>
          </p:nvSpPr>
          <p:spPr>
            <a:xfrm>
              <a:off x="4049661" y="1677374"/>
              <a:ext cx="5008345" cy="535249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NumPy arrays consume lesser memory due to contiguous memory allocation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5F86C552-019C-4A60-85A4-9F650170B8D4}"/>
                </a:ext>
              </a:extLst>
            </p:cNvPr>
            <p:cNvSpPr/>
            <p:nvPr/>
          </p:nvSpPr>
          <p:spPr>
            <a:xfrm>
              <a:off x="2914823" y="2761178"/>
              <a:ext cx="6474710" cy="983111"/>
            </a:xfrm>
            <a:prstGeom prst="rect">
              <a:avLst/>
            </a:prstGeom>
            <a:solidFill>
              <a:srgbClr val="F0EEE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192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99C75C51-7659-4186-9F42-A33BDFA7EAC5}"/>
                </a:ext>
              </a:extLst>
            </p:cNvPr>
            <p:cNvSpPr/>
            <p:nvPr/>
          </p:nvSpPr>
          <p:spPr>
            <a:xfrm>
              <a:off x="3785576" y="2662805"/>
              <a:ext cx="5505426" cy="98311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192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xmlns="" id="{D76845D3-8159-4EB6-93B0-89F731CAF499}"/>
                </a:ext>
              </a:extLst>
            </p:cNvPr>
            <p:cNvGrpSpPr/>
            <p:nvPr/>
          </p:nvGrpSpPr>
          <p:grpSpPr>
            <a:xfrm>
              <a:off x="2802467" y="2662805"/>
              <a:ext cx="1194802" cy="983111"/>
              <a:chOff x="3925455" y="1191491"/>
              <a:chExt cx="1178646" cy="969818"/>
            </a:xfrm>
            <a:solidFill>
              <a:srgbClr val="0070C0"/>
            </a:solidFill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6FBC0468-9927-4685-96F4-A10A4DCB5456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75390" hangingPunct="1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512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  <a:ea typeface="+mn-ea"/>
                    <a:cs typeface="+mn-cs"/>
                  </a:rPr>
                  <a:t>02</a:t>
                </a: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xmlns="" id="{5EA37ACF-8372-440B-903E-5881E0192AB0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75390" hangingPunct="1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192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EDFF4E6F-8F29-4AAF-A03F-7248972A8C16}"/>
                </a:ext>
              </a:extLst>
            </p:cNvPr>
            <p:cNvSpPr txBox="1"/>
            <p:nvPr/>
          </p:nvSpPr>
          <p:spPr>
            <a:xfrm>
              <a:off x="4101093" y="2892229"/>
              <a:ext cx="5008345" cy="535249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Operations complete quicker in NumPy because of its better runtime </a:t>
              </a:r>
              <a:r>
                <a:rPr lang="en-US" sz="2000" dirty="0" err="1">
                  <a:solidFill>
                    <a:prstClr val="black"/>
                  </a:solidFill>
                </a:rPr>
                <a:t>behaviour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715F92EA-1101-4C91-ACB6-4AB142021A08}"/>
                </a:ext>
              </a:extLst>
            </p:cNvPr>
            <p:cNvSpPr/>
            <p:nvPr/>
          </p:nvSpPr>
          <p:spPr>
            <a:xfrm>
              <a:off x="2914823" y="3979943"/>
              <a:ext cx="6474710" cy="983111"/>
            </a:xfrm>
            <a:prstGeom prst="rect">
              <a:avLst/>
            </a:prstGeom>
            <a:solidFill>
              <a:srgbClr val="F0EEE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192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47918117-236D-41BA-ADF0-D8B8AE8FD94B}"/>
                </a:ext>
              </a:extLst>
            </p:cNvPr>
            <p:cNvSpPr/>
            <p:nvPr/>
          </p:nvSpPr>
          <p:spPr>
            <a:xfrm>
              <a:off x="3785576" y="3881491"/>
              <a:ext cx="5505426" cy="98311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192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xmlns="" id="{3868962A-2B71-4100-99FC-0DBCEE82A90B}"/>
                </a:ext>
              </a:extLst>
            </p:cNvPr>
            <p:cNvGrpSpPr/>
            <p:nvPr/>
          </p:nvGrpSpPr>
          <p:grpSpPr>
            <a:xfrm>
              <a:off x="2802467" y="3881491"/>
              <a:ext cx="1194802" cy="983111"/>
              <a:chOff x="3925455" y="1191491"/>
              <a:chExt cx="1178646" cy="969818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xmlns="" id="{DC6AEDC7-700E-471E-87D3-183F3E3719C1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EBCB3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75390" hangingPunct="1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5120" b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  <a:ea typeface="+mn-ea"/>
                    <a:cs typeface="+mn-cs"/>
                  </a:rPr>
                  <a:t>03</a:t>
                </a:r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xmlns="" id="{B2EB5F97-6CA0-4694-976B-0503486A2C4F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EBCB3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75390" hangingPunct="1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192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9EEA82F1-F1E0-428B-AE09-B27CEAA03004}"/>
                </a:ext>
              </a:extLst>
            </p:cNvPr>
            <p:cNvSpPr txBox="1"/>
            <p:nvPr/>
          </p:nvSpPr>
          <p:spPr>
            <a:xfrm>
              <a:off x="4088032" y="4092058"/>
              <a:ext cx="5008345" cy="535249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Pre-defined functions for linear algebra operations are available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F2456C6E-4CE7-4DDA-B22E-6A6FD7AE6BE4}"/>
                </a:ext>
              </a:extLst>
            </p:cNvPr>
            <p:cNvSpPr/>
            <p:nvPr/>
          </p:nvSpPr>
          <p:spPr>
            <a:xfrm>
              <a:off x="2914823" y="5201969"/>
              <a:ext cx="6474710" cy="983111"/>
            </a:xfrm>
            <a:prstGeom prst="rect">
              <a:avLst/>
            </a:prstGeom>
            <a:solidFill>
              <a:srgbClr val="F0EEE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192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D887D68B-7B14-4F35-A48B-D71CD9E06169}"/>
                </a:ext>
              </a:extLst>
            </p:cNvPr>
            <p:cNvSpPr/>
            <p:nvPr/>
          </p:nvSpPr>
          <p:spPr>
            <a:xfrm>
              <a:off x="3785576" y="5103517"/>
              <a:ext cx="5505426" cy="98311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192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98520B8A-1947-4CE1-AD3E-E384B030A540}"/>
                </a:ext>
              </a:extLst>
            </p:cNvPr>
            <p:cNvSpPr/>
            <p:nvPr/>
          </p:nvSpPr>
          <p:spPr>
            <a:xfrm>
              <a:off x="2802467" y="5103517"/>
              <a:ext cx="983112" cy="983111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512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  <a:ea typeface="+mn-ea"/>
                  <a:cs typeface="+mn-cs"/>
                </a:rPr>
                <a:t>04</a:t>
              </a:r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xmlns="" id="{2E5F5DFD-530C-49DC-AED5-B8F765A79CFC}"/>
                </a:ext>
              </a:extLst>
            </p:cNvPr>
            <p:cNvSpPr/>
            <p:nvPr/>
          </p:nvSpPr>
          <p:spPr>
            <a:xfrm rot="5400000">
              <a:off x="3692167" y="5453822"/>
              <a:ext cx="327703" cy="282503"/>
            </a:xfrm>
            <a:prstGeom prst="triangle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192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56A89B74-F346-4ACE-8C8B-CBEE7BCBCE8B}"/>
                </a:ext>
              </a:extLst>
            </p:cNvPr>
            <p:cNvSpPr txBox="1"/>
            <p:nvPr/>
          </p:nvSpPr>
          <p:spPr>
            <a:xfrm>
              <a:off x="4101092" y="5327448"/>
              <a:ext cx="5008345" cy="535249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defTabSz="975390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NumPy arrays have fixed types, so there is no type checking in execution which saves time</a:t>
              </a:r>
            </a:p>
          </p:txBody>
        </p:sp>
      </p:grpSp>
      <p:pic>
        <p:nvPicPr>
          <p:cNvPr id="28" name="skillenza_logo_new (1).png" descr="skillenza_logo_new (1).png">
            <a:extLst>
              <a:ext uri="{FF2B5EF4-FFF2-40B4-BE49-F238E27FC236}">
                <a16:creationId xmlns:a16="http://schemas.microsoft.com/office/drawing/2014/main" xmlns="" id="{33D1EAD3-0E45-4A27-985F-9746577AA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BFF0772-2623-4F7A-997D-C95AA7389FC2}"/>
              </a:ext>
            </a:extLst>
          </p:cNvPr>
          <p:cNvSpPr/>
          <p:nvPr/>
        </p:nvSpPr>
        <p:spPr>
          <a:xfrm>
            <a:off x="463209" y="375939"/>
            <a:ext cx="62365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Why NumPy over Lists?</a:t>
            </a:r>
          </a:p>
        </p:txBody>
      </p:sp>
    </p:spTree>
    <p:extLst>
      <p:ext uri="{BB962C8B-B14F-4D97-AF65-F5344CB8AC3E}">
        <p14:creationId xmlns:p14="http://schemas.microsoft.com/office/powerpoint/2010/main" val="1663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1900722" y="1915193"/>
            <a:ext cx="9203356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 simple example of why NumPy arrays are better than Python Lists</a:t>
            </a:r>
            <a:endParaRPr lang="en-US" sz="2133" b="1" dirty="0">
              <a:solidFill>
                <a:prstClr val="black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FE3E72B-2515-4C7E-B278-468137FB3F60}"/>
              </a:ext>
            </a:extLst>
          </p:cNvPr>
          <p:cNvGrpSpPr/>
          <p:nvPr/>
        </p:nvGrpSpPr>
        <p:grpSpPr>
          <a:xfrm>
            <a:off x="2351310" y="3527365"/>
            <a:ext cx="8302180" cy="5248550"/>
            <a:chOff x="2508985" y="2315144"/>
            <a:chExt cx="7783294" cy="4920516"/>
          </a:xfrm>
        </p:grpSpPr>
        <p:pic>
          <p:nvPicPr>
            <p:cNvPr id="7" name="Picture 2" descr="Image result for numpy vs list">
              <a:extLst>
                <a:ext uri="{FF2B5EF4-FFF2-40B4-BE49-F238E27FC236}">
                  <a16:creationId xmlns:a16="http://schemas.microsoft.com/office/drawing/2014/main" xmlns="" id="{3E189639-9D04-4429-8C0B-24D47929A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985" y="2315144"/>
              <a:ext cx="7174030" cy="4002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circle highlight png">
              <a:extLst>
                <a:ext uri="{FF2B5EF4-FFF2-40B4-BE49-F238E27FC236}">
                  <a16:creationId xmlns:a16="http://schemas.microsoft.com/office/drawing/2014/main" xmlns="" id="{0C802A06-2D6B-49DB-9CB9-83598FF5A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3343" y="5051337"/>
              <a:ext cx="885296" cy="885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circle highlight png">
              <a:extLst>
                <a:ext uri="{FF2B5EF4-FFF2-40B4-BE49-F238E27FC236}">
                  <a16:creationId xmlns:a16="http://schemas.microsoft.com/office/drawing/2014/main" xmlns="" id="{6E6B67B2-3AB1-4EDB-9F82-4F49572EF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0263" y="5426776"/>
              <a:ext cx="1173104" cy="117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arrow png">
              <a:extLst>
                <a:ext uri="{FF2B5EF4-FFF2-40B4-BE49-F238E27FC236}">
                  <a16:creationId xmlns:a16="http://schemas.microsoft.com/office/drawing/2014/main" xmlns="" id="{4B1CEC4A-3FEF-411A-B718-4CB0A8464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38952">
              <a:off x="6741942" y="4461580"/>
              <a:ext cx="442109" cy="630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448B4F9-6CF7-4419-BE34-87706047AA1B}"/>
                </a:ext>
              </a:extLst>
            </p:cNvPr>
            <p:cNvSpPr txBox="1"/>
            <p:nvPr/>
          </p:nvSpPr>
          <p:spPr>
            <a:xfrm>
              <a:off x="3583695" y="5681582"/>
              <a:ext cx="2440338" cy="91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dirty="0">
                  <a:latin typeface="Bahnschrift SemiCondensed" panose="020B0502040204020203" pitchFamily="34" charset="0"/>
                </a:rPr>
                <a:t>1 element = 4 bytes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617CBF9-9D13-44F0-8E23-B8FCB851BDC9}"/>
                </a:ext>
              </a:extLst>
            </p:cNvPr>
            <p:cNvSpPr txBox="1"/>
            <p:nvPr/>
          </p:nvSpPr>
          <p:spPr>
            <a:xfrm>
              <a:off x="5861094" y="4776816"/>
              <a:ext cx="1218944" cy="91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dirty="0">
                  <a:latin typeface="Bahnschrift SemiCondensed" panose="020B0502040204020203" pitchFamily="34" charset="0"/>
                </a:rPr>
                <a:t>Pointers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6D61D1E-4C26-4E69-BA62-794C784F7F0D}"/>
                </a:ext>
              </a:extLst>
            </p:cNvPr>
            <p:cNvSpPr txBox="1"/>
            <p:nvPr/>
          </p:nvSpPr>
          <p:spPr>
            <a:xfrm>
              <a:off x="8541350" y="6318102"/>
              <a:ext cx="1750929" cy="91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dirty="0">
                  <a:latin typeface="Bahnschrift SemiCondensed" panose="020B0502040204020203" pitchFamily="34" charset="0"/>
                </a:rPr>
                <a:t>1 Object = 14bytes</a:t>
              </a:r>
            </a:p>
          </p:txBody>
        </p:sp>
      </p:grpSp>
      <p:pic>
        <p:nvPicPr>
          <p:cNvPr id="16" name="skillenza_logo_new (1).png" descr="skillenza_logo_new (1).png">
            <a:extLst>
              <a:ext uri="{FF2B5EF4-FFF2-40B4-BE49-F238E27FC236}">
                <a16:creationId xmlns:a16="http://schemas.microsoft.com/office/drawing/2014/main" xmlns="" id="{01076453-1C8B-40F9-B8BF-D572EC6E54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B7F4E74-6E85-46AA-95DC-B5BA024472CD}"/>
              </a:ext>
            </a:extLst>
          </p:cNvPr>
          <p:cNvSpPr/>
          <p:nvPr/>
        </p:nvSpPr>
        <p:spPr>
          <a:xfrm>
            <a:off x="463209" y="375939"/>
            <a:ext cx="62365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Why NumPy over Lists?</a:t>
            </a:r>
          </a:p>
        </p:txBody>
      </p:sp>
    </p:spTree>
    <p:extLst>
      <p:ext uri="{BB962C8B-B14F-4D97-AF65-F5344CB8AC3E}">
        <p14:creationId xmlns:p14="http://schemas.microsoft.com/office/powerpoint/2010/main" val="231507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Thank You"/>
          <p:cNvSpPr txBox="1"/>
          <p:nvPr/>
        </p:nvSpPr>
        <p:spPr>
          <a:xfrm>
            <a:off x="1038955" y="4337978"/>
            <a:ext cx="10926890" cy="2068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16200"/>
              </a:lnSpc>
              <a:spcBef>
                <a:spcPts val="0"/>
              </a:spcBef>
              <a:defRPr sz="69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Thank You</a:t>
            </a:r>
          </a:p>
        </p:txBody>
      </p:sp>
      <p:pic>
        <p:nvPicPr>
          <p:cNvPr id="181" name="skillenza_icon.png" descr="skillenza_icon.png"/>
          <p:cNvPicPr>
            <a:picLocks noChangeAspect="1"/>
          </p:cNvPicPr>
          <p:nvPr/>
        </p:nvPicPr>
        <p:blipFill>
          <a:blip r:embed="rId2">
            <a:alphaModFix amt="7066"/>
          </a:blip>
          <a:srcRect t="965" r="84"/>
          <a:stretch>
            <a:fillRect/>
          </a:stretch>
        </p:blipFill>
        <p:spPr>
          <a:xfrm rot="10500901">
            <a:off x="1918786" y="-54450"/>
            <a:ext cx="9167321" cy="9086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295" y="3238500"/>
            <a:ext cx="1922208" cy="129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killenza_logo_new (1).png" descr="skillenza_logo_new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icture 2" descr="Image result for programming gif">
            <a:extLst>
              <a:ext uri="{FF2B5EF4-FFF2-40B4-BE49-F238E27FC236}">
                <a16:creationId xmlns:a16="http://schemas.microsoft.com/office/drawing/2014/main" xmlns="" id="{5BB15C2B-4287-4C43-AE1E-D4C70C5466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CFCFD"/>
              </a:clrFrom>
              <a:clrTo>
                <a:srgbClr val="FC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992" y="4268068"/>
            <a:ext cx="3975930" cy="298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">
            <a:extLst>
              <a:ext uri="{FF2B5EF4-FFF2-40B4-BE49-F238E27FC236}">
                <a16:creationId xmlns:a16="http://schemas.microsoft.com/office/drawing/2014/main" xmlns="" id="{B4886269-0CF4-4229-A44C-4DB1E3DCA650}"/>
              </a:ext>
            </a:extLst>
          </p:cNvPr>
          <p:cNvSpPr/>
          <p:nvPr/>
        </p:nvSpPr>
        <p:spPr>
          <a:xfrm>
            <a:off x="5436345" y="4329578"/>
            <a:ext cx="6735059" cy="2981949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39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1" name="Rectangle: Rounded Corners 1">
            <a:extLst>
              <a:ext uri="{FF2B5EF4-FFF2-40B4-BE49-F238E27FC236}">
                <a16:creationId xmlns:a16="http://schemas.microsoft.com/office/drawing/2014/main" xmlns="" id="{73C23AD1-C8BB-4B68-A5B3-F98A02786679}"/>
              </a:ext>
            </a:extLst>
          </p:cNvPr>
          <p:cNvSpPr/>
          <p:nvPr/>
        </p:nvSpPr>
        <p:spPr>
          <a:xfrm>
            <a:off x="3851874" y="2796024"/>
            <a:ext cx="5987976" cy="598798"/>
          </a:xfrm>
          <a:prstGeom prst="roundRect">
            <a:avLst/>
          </a:prstGeom>
          <a:solidFill>
            <a:schemeClr val="bg1"/>
          </a:solidFill>
          <a:ln>
            <a:solidFill>
              <a:srgbClr val="377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39"/>
            <a:r>
              <a:rPr lang="en-US" sz="2000" b="1" dirty="0">
                <a:solidFill>
                  <a:prstClr val="black"/>
                </a:solidFill>
              </a:rPr>
              <a:t>Getting started: </a:t>
            </a:r>
            <a:r>
              <a:rPr lang="en-US" sz="2000" dirty="0">
                <a:solidFill>
                  <a:prstClr val="black"/>
                </a:solidFill>
              </a:rPr>
              <a:t>Installing Python 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E599660-1131-40C0-B59F-FCEBB9BCC2E4}"/>
              </a:ext>
            </a:extLst>
          </p:cNvPr>
          <p:cNvSpPr/>
          <p:nvPr/>
        </p:nvSpPr>
        <p:spPr>
          <a:xfrm>
            <a:off x="463210" y="375939"/>
            <a:ext cx="25409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F3C02A-8EB7-4D20-BF12-5BBF0D85FC9F}"/>
              </a:ext>
            </a:extLst>
          </p:cNvPr>
          <p:cNvSpPr/>
          <p:nvPr/>
        </p:nvSpPr>
        <p:spPr>
          <a:xfrm>
            <a:off x="5704916" y="4566139"/>
            <a:ext cx="61979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Ubuntu: </a:t>
            </a:r>
            <a:r>
              <a:rPr lang="en-US" sz="2000" dirty="0" err="1"/>
              <a:t>sudo</a:t>
            </a:r>
            <a:r>
              <a:rPr lang="en-US" sz="2000" dirty="0"/>
              <a:t> apt-get install python3.8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Fedora: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dnf</a:t>
            </a:r>
            <a:r>
              <a:rPr lang="en-US" sz="2000" dirty="0"/>
              <a:t> install python3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CentOS: </a:t>
            </a:r>
            <a:r>
              <a:rPr lang="en-US" sz="2000" dirty="0" err="1"/>
              <a:t>sudo</a:t>
            </a:r>
            <a:r>
              <a:rPr lang="en-US" sz="2000" dirty="0"/>
              <a:t> yum install python3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Windows: </a:t>
            </a:r>
            <a:r>
              <a:rPr lang="en-US" sz="2000" dirty="0"/>
              <a:t>Download from </a:t>
            </a:r>
            <a:r>
              <a:rPr lang="en-US" sz="2000" dirty="0">
                <a:solidFill>
                  <a:srgbClr val="4D4DFF"/>
                </a:solidFill>
              </a:rPr>
              <a:t>python.org/downloads/ </a:t>
            </a:r>
          </a:p>
        </p:txBody>
      </p:sp>
    </p:spTree>
    <p:extLst>
      <p:ext uri="{BB962C8B-B14F-4D97-AF65-F5344CB8AC3E}">
        <p14:creationId xmlns:p14="http://schemas.microsoft.com/office/powerpoint/2010/main" val="1855149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3C9985E-F940-40CA-8583-ED389EDAC299}"/>
              </a:ext>
            </a:extLst>
          </p:cNvPr>
          <p:cNvSpPr txBox="1"/>
          <p:nvPr/>
        </p:nvSpPr>
        <p:spPr>
          <a:xfrm>
            <a:off x="684691" y="3718083"/>
            <a:ext cx="2713744" cy="1620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Python Variables</a:t>
            </a:r>
          </a:p>
        </p:txBody>
      </p:sp>
    </p:spTree>
    <p:extLst>
      <p:ext uri="{BB962C8B-B14F-4D97-AF65-F5344CB8AC3E}">
        <p14:creationId xmlns:p14="http://schemas.microsoft.com/office/powerpoint/2010/main" val="35594745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2382</Words>
  <Application>Microsoft Office PowerPoint</Application>
  <PresentationFormat>Custom</PresentationFormat>
  <Paragraphs>717</Paragraphs>
  <Slides>79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</dc:creator>
  <cp:lastModifiedBy>HP</cp:lastModifiedBy>
  <cp:revision>91</cp:revision>
  <dcterms:modified xsi:type="dcterms:W3CDTF">2020-09-13T12:35:31Z</dcterms:modified>
</cp:coreProperties>
</file>