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660" r:id="rId3"/>
    <p:sldId id="258" r:id="rId4"/>
    <p:sldId id="672" r:id="rId5"/>
    <p:sldId id="263" r:id="rId6"/>
    <p:sldId id="264" r:id="rId7"/>
    <p:sldId id="265" r:id="rId8"/>
    <p:sldId id="266" r:id="rId9"/>
    <p:sldId id="267" r:id="rId10"/>
    <p:sldId id="270" r:id="rId11"/>
    <p:sldId id="286" r:id="rId12"/>
    <p:sldId id="298" r:id="rId13"/>
    <p:sldId id="664" r:id="rId14"/>
    <p:sldId id="275" r:id="rId15"/>
    <p:sldId id="276" r:id="rId16"/>
    <p:sldId id="279" r:id="rId17"/>
    <p:sldId id="281" r:id="rId18"/>
    <p:sldId id="282" r:id="rId19"/>
    <p:sldId id="284" r:id="rId20"/>
    <p:sldId id="665" r:id="rId21"/>
    <p:sldId id="666" r:id="rId22"/>
    <p:sldId id="278" r:id="rId23"/>
    <p:sldId id="280" r:id="rId24"/>
    <p:sldId id="667" r:id="rId25"/>
    <p:sldId id="283" r:id="rId26"/>
    <p:sldId id="668" r:id="rId27"/>
    <p:sldId id="285" r:id="rId28"/>
    <p:sldId id="671" r:id="rId29"/>
    <p:sldId id="673" r:id="rId30"/>
    <p:sldId id="692" r:id="rId31"/>
    <p:sldId id="694" r:id="rId32"/>
    <p:sldId id="262" r:id="rId33"/>
    <p:sldId id="676" r:id="rId34"/>
    <p:sldId id="271" r:id="rId35"/>
    <p:sldId id="260" r:id="rId36"/>
    <p:sldId id="259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9788"/>
    <a:srgbClr val="00B050"/>
    <a:srgbClr val="0051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78" autoAdjust="0"/>
  </p:normalViewPr>
  <p:slideViewPr>
    <p:cSldViewPr snapToGrid="0">
      <p:cViewPr varScale="1">
        <p:scale>
          <a:sx n="45" d="100"/>
          <a:sy n="45" d="100"/>
        </p:scale>
        <p:origin x="-71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057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baseline="0" dirty="0"/>
              <a:t> contains input word vectors.</a:t>
            </a:r>
          </a:p>
          <a:p>
            <a:r>
              <a:rPr lang="en-US" baseline="0" dirty="0"/>
              <a:t>W’ contains output word vectors.</a:t>
            </a:r>
          </a:p>
          <a:p>
            <a:endParaRPr lang="en-US" baseline="0" dirty="0"/>
          </a:p>
          <a:p>
            <a:r>
              <a:rPr lang="en-US" baseline="0" dirty="0"/>
              <a:t>We can consider either W or W’ as the word’s representation. Or even take the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28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01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131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704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882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657487"/>
            <a:ext cx="11607801" cy="461061"/>
          </a:xfrm>
          <a:prstGeom prst="rect">
            <a:avLst/>
          </a:prstGeom>
        </p:spPr>
        <p:txBody>
          <a:bodyPr anchor="b"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  <a:lvl2pPr marL="673100" indent="-292100" defTabSz="563540">
              <a:lnSpc>
                <a:spcPct val="100000"/>
              </a:lnSpc>
              <a:spcBef>
                <a:spcPts val="0"/>
              </a:spcBef>
              <a:defRPr sz="2300" b="1"/>
            </a:lvl2pPr>
            <a:lvl3pPr marL="1054100" indent="-292100" defTabSz="563540">
              <a:lnSpc>
                <a:spcPct val="100000"/>
              </a:lnSpc>
              <a:spcBef>
                <a:spcPts val="0"/>
              </a:spcBef>
              <a:defRPr sz="2300" b="1"/>
            </a:lvl3pPr>
            <a:lvl4pPr marL="1435100" indent="-292100" defTabSz="563540">
              <a:lnSpc>
                <a:spcPct val="100000"/>
              </a:lnSpc>
              <a:spcBef>
                <a:spcPts val="0"/>
              </a:spcBef>
              <a:defRPr sz="2300" b="1"/>
            </a:lvl4pPr>
            <a:lvl5pPr marL="1816100" indent="-292100" defTabSz="563540">
              <a:lnSpc>
                <a:spcPct val="100000"/>
              </a:lnSpc>
              <a:spcBef>
                <a:spcPts val="0"/>
              </a:spcBef>
              <a:defRPr sz="23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8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6209979"/>
            <a:ext cx="11607800" cy="6718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algn="ctr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algn="ctr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algn="ctr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algn="ctr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698500" y="999065"/>
            <a:ext cx="11607800" cy="5210915"/>
          </a:xfrm>
          <a:prstGeom prst="rect">
            <a:avLst/>
          </a:prstGeom>
        </p:spPr>
        <p:txBody>
          <a:bodyPr anchor="b"/>
          <a:lstStyle/>
          <a:p>
            <a:pPr marL="0" lvl="4" indent="402336" algn="ctr" defTabSz="762929">
              <a:lnSpc>
                <a:spcPct val="80000"/>
              </a:lnSpc>
              <a:spcBef>
                <a:spcPts val="0"/>
              </a:spcBef>
              <a:buSzTx/>
              <a:buNone/>
              <a:defRPr sz="7744" b="1" spc="-88"/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80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38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42775" y="9307624"/>
            <a:ext cx="205184" cy="20005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05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8068" y="870192"/>
            <a:ext cx="110486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42775" y="9307624"/>
            <a:ext cx="205184" cy="20005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216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499" y="571500"/>
            <a:ext cx="11607803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2" cy="87800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3"/>
            <a:ext cx="5105400" cy="438746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499" y="1412977"/>
            <a:ext cx="11607803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5105400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698500" y="3480196"/>
            <a:ext cx="5105400" cy="559316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11607801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100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201"/>
            <a:ext cx="297892" cy="2874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9" r:id="rId16"/>
    <p:sldLayoutId id="2147483670" r:id="rId17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11" Type="http://schemas.openxmlformats.org/officeDocument/2006/relationships/image" Target="../media/image2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2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E4A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1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9" y="215900"/>
            <a:ext cx="2543725" cy="127186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427837" y="7118350"/>
            <a:ext cx="204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 </a:t>
            </a:r>
          </a:p>
        </p:txBody>
      </p:sp>
      <p:sp>
        <p:nvSpPr>
          <p:cNvPr id="163" name="Text"/>
          <p:cNvSpPr txBox="1"/>
          <p:nvPr/>
        </p:nvSpPr>
        <p:spPr>
          <a:xfrm>
            <a:off x="482244" y="7416800"/>
            <a:ext cx="2272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 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556285" y="4722526"/>
            <a:ext cx="3266561" cy="3097572"/>
            <a:chOff x="0" y="596899"/>
            <a:chExt cx="3266560" cy="3097571"/>
          </a:xfrm>
        </p:grpSpPr>
        <p:sp>
          <p:nvSpPr>
            <p:cNvPr id="164" name="25th May - 25th June 2020"/>
            <p:cNvSpPr/>
            <p:nvPr/>
          </p:nvSpPr>
          <p:spPr>
            <a:xfrm>
              <a:off x="1996560" y="24244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&lt;Date&gt;</a:t>
              </a:r>
            </a:p>
          </p:txBody>
        </p:sp>
        <p:sp>
          <p:nvSpPr>
            <p:cNvPr id="165" name="The Architecture Battle"/>
            <p:cNvSpPr/>
            <p:nvPr/>
          </p:nvSpPr>
          <p:spPr>
            <a:xfrm>
              <a:off x="0" y="5968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63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rPr lang="en-US" dirty="0"/>
                <a:t>Natural Language Processing</a:t>
              </a:r>
              <a:endParaRPr dirty="0"/>
            </a:p>
          </p:txBody>
        </p:sp>
        <p:sp>
          <p:nvSpPr>
            <p:cNvPr id="166" name="25th May - 25th June 2020"/>
            <p:cNvSpPr/>
            <p:nvPr/>
          </p:nvSpPr>
          <p:spPr>
            <a:xfrm>
              <a:off x="1996560" y="18910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dirty="0"/>
                <a:t>                         </a:t>
              </a:r>
              <a:r>
                <a:rPr dirty="0"/>
                <a:t>By &lt;Trainer’s Name&gt;</a:t>
              </a:r>
            </a:p>
          </p:txBody>
        </p:sp>
      </p:grpSp>
      <p:sp>
        <p:nvSpPr>
          <p:cNvPr id="168" name="Introduction to Machine Learning"/>
          <p:cNvSpPr txBox="1"/>
          <p:nvPr/>
        </p:nvSpPr>
        <p:spPr>
          <a:xfrm>
            <a:off x="6013761" y="508930"/>
            <a:ext cx="64345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Introduction to Machine </a:t>
            </a:r>
            <a:r>
              <a:rPr sz="3000"/>
              <a:t>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1" y="1070909"/>
            <a:ext cx="4844288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spc="-7" dirty="0"/>
              <a:t>NLP</a:t>
            </a:r>
            <a:r>
              <a:rPr sz="5120" spc="-114" dirty="0"/>
              <a:t> </a:t>
            </a:r>
            <a:r>
              <a:rPr sz="5120" dirty="0"/>
              <a:t>Techniques</a:t>
            </a:r>
            <a:endParaRPr sz="51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63058" y="13017962"/>
            <a:ext cx="291817" cy="504070"/>
          </a:xfrm>
          <a:prstGeom prst="rect">
            <a:avLst/>
          </a:prstGeom>
        </p:spPr>
        <p:txBody>
          <a:bodyPr vert="horz" wrap="square" lIns="0" tIns="102955" rIns="0" bIns="0" rtlCol="0" anchor="b">
            <a:spAutoFit/>
          </a:bodyPr>
          <a:lstStyle/>
          <a:p>
            <a:pPr marL="200488">
              <a:spcBef>
                <a:spcPts val="811"/>
              </a:spcBef>
            </a:pPr>
            <a:fld id="{81D60167-4931-47E6-BA6A-407CBD079E47}" type="slidenum">
              <a:rPr dirty="0"/>
              <a:pPr marL="200488">
                <a:spcBef>
                  <a:spcPts val="811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2527" y="2616877"/>
            <a:ext cx="8436439" cy="3926089"/>
          </a:xfrm>
          <a:prstGeom prst="rect">
            <a:avLst/>
          </a:prstGeom>
        </p:spPr>
        <p:txBody>
          <a:bodyPr vert="horz" wrap="square" lIns="0" tIns="139079" rIns="0" bIns="0" rtlCol="0">
            <a:spAutoFit/>
          </a:bodyPr>
          <a:lstStyle/>
          <a:p>
            <a:pPr marL="589562" indent="-571500">
              <a:lnSpc>
                <a:spcPct val="100000"/>
              </a:lnSpc>
              <a:spcBef>
                <a:spcPts val="1095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Word</a:t>
            </a:r>
            <a:r>
              <a:rPr sz="2800" spc="-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segmentation</a:t>
            </a:r>
          </a:p>
          <a:p>
            <a:pPr marL="589562" indent="-571500">
              <a:lnSpc>
                <a:spcPct val="100000"/>
              </a:lnSpc>
              <a:spcBef>
                <a:spcPts val="953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Part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speech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tagging</a:t>
            </a:r>
            <a:r>
              <a:rPr sz="2800" spc="-2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(POS)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9562" indent="-57150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Stemming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9562" indent="-571500">
              <a:lnSpc>
                <a:spcPct val="100000"/>
              </a:lnSpc>
              <a:spcBef>
                <a:spcPts val="953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Syntactic</a:t>
            </a:r>
            <a:r>
              <a:rPr sz="2800" spc="-2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Parsing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9562" indent="-57150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Named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entity</a:t>
            </a:r>
            <a:r>
              <a:rPr sz="2800" spc="-7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extraction</a:t>
            </a:r>
          </a:p>
          <a:p>
            <a:pPr marL="589562" indent="-57150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Co-reference</a:t>
            </a:r>
            <a:r>
              <a:rPr sz="2800" spc="-3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resolution</a:t>
            </a:r>
          </a:p>
          <a:p>
            <a:pPr marL="589562" indent="-571500">
              <a:lnSpc>
                <a:spcPct val="100000"/>
              </a:lnSpc>
              <a:spcBef>
                <a:spcPts val="953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Text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categorization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DCBEFF-4A58-47A9-8C33-1BC9A47A43FC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NLP Techniques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xmlns="" id="{E86B5370-508F-46FC-B6A6-73E33DC7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6A1DB239-BFBA-47DF-8BE8-438D7681C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Stemming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8C327FB5-1B75-45E8-BA63-33DF65D68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2126974"/>
            <a:ext cx="11607800" cy="6928126"/>
          </a:xfrm>
        </p:spPr>
        <p:txBody>
          <a:bodyPr/>
          <a:lstStyle/>
          <a:p>
            <a:pPr eaLnBrk="1" hangingPunct="1"/>
            <a:r>
              <a:rPr lang="en-US" altLang="en-US" dirty="0"/>
              <a:t>Reduce terms to their “roots” before indexing</a:t>
            </a:r>
          </a:p>
          <a:p>
            <a:pPr eaLnBrk="1" hangingPunct="1"/>
            <a:r>
              <a:rPr lang="en-US" altLang="en-US" dirty="0"/>
              <a:t>“Stemming” suggest crude affix chopping</a:t>
            </a:r>
          </a:p>
          <a:p>
            <a:pPr lvl="1" eaLnBrk="1" hangingPunct="1"/>
            <a:r>
              <a:rPr lang="en-US" altLang="en-US" dirty="0"/>
              <a:t>language dependent</a:t>
            </a:r>
          </a:p>
          <a:p>
            <a:pPr lvl="1" eaLnBrk="1" hangingPunct="1"/>
            <a:r>
              <a:rPr lang="en-US" altLang="en-US" dirty="0"/>
              <a:t>e.g., </a:t>
            </a:r>
            <a:r>
              <a:rPr lang="en-US" altLang="en-US" b="1" i="1" dirty="0"/>
              <a:t>automate(s), automatic, automation</a:t>
            </a:r>
            <a:r>
              <a:rPr lang="en-US" altLang="en-US" dirty="0"/>
              <a:t> all reduced to </a:t>
            </a:r>
            <a:r>
              <a:rPr lang="en-US" altLang="en-US" b="1" i="1" dirty="0"/>
              <a:t>automat</a:t>
            </a:r>
            <a:r>
              <a:rPr lang="en-US" altLang="en-US" dirty="0"/>
              <a:t>.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xmlns="" id="{BB77F0C3-41EE-4D45-8754-C1C53F606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12" y="2377440"/>
            <a:ext cx="184731" cy="56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ar-IQ" altLang="en-US" sz="3413">
              <a:latin typeface="Arial" panose="020B0604020202020204" pitchFamily="34" charset="0"/>
            </a:endParaRP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xmlns="" id="{CDCF9A34-6842-45E1-9CE3-FAC287BD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7" y="6730048"/>
            <a:ext cx="5783956" cy="198310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sz="3413" b="1" i="1" dirty="0">
                <a:latin typeface="Arial" panose="020B0604020202020204" pitchFamily="34" charset="0"/>
              </a:rPr>
              <a:t>for example compressed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3413" b="1" i="1" dirty="0">
                <a:latin typeface="Arial" panose="020B0604020202020204" pitchFamily="34" charset="0"/>
              </a:rPr>
              <a:t>and compression are both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3413" b="1" i="1" dirty="0">
                <a:latin typeface="Arial" panose="020B0604020202020204" pitchFamily="34" charset="0"/>
              </a:rPr>
              <a:t>accepted as equivalent to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3413" b="1" i="1" dirty="0">
                <a:latin typeface="Arial" panose="020B0604020202020204" pitchFamily="34" charset="0"/>
              </a:rPr>
              <a:t>compress</a:t>
            </a:r>
            <a:r>
              <a:rPr lang="en-US" altLang="en-US" sz="3413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xmlns="" id="{0E06617C-E4C5-479A-8DC8-E84AC57F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1" y="6502400"/>
            <a:ext cx="5134187" cy="23842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endParaRPr lang="en-US" altLang="en-US" sz="3413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3413" dirty="0">
                <a:latin typeface="Arial" panose="020B0604020202020204" pitchFamily="34" charset="0"/>
              </a:rPr>
              <a:t>for </a:t>
            </a:r>
            <a:r>
              <a:rPr lang="en-US" altLang="en-US" sz="3413" dirty="0" err="1">
                <a:latin typeface="Arial" panose="020B0604020202020204" pitchFamily="34" charset="0"/>
              </a:rPr>
              <a:t>exampl</a:t>
            </a:r>
            <a:r>
              <a:rPr lang="en-US" altLang="en-US" sz="3413" dirty="0">
                <a:latin typeface="Arial" panose="020B0604020202020204" pitchFamily="34" charset="0"/>
              </a:rPr>
              <a:t> compress and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3413" dirty="0">
                <a:latin typeface="Arial" panose="020B0604020202020204" pitchFamily="34" charset="0"/>
              </a:rPr>
              <a:t>compress </a:t>
            </a:r>
            <a:r>
              <a:rPr lang="en-US" altLang="en-US" sz="3413" dirty="0" err="1">
                <a:latin typeface="Arial" panose="020B0604020202020204" pitchFamily="34" charset="0"/>
              </a:rPr>
              <a:t>ar</a:t>
            </a:r>
            <a:r>
              <a:rPr lang="en-US" altLang="en-US" sz="3413" dirty="0">
                <a:latin typeface="Arial" panose="020B0604020202020204" pitchFamily="34" charset="0"/>
              </a:rPr>
              <a:t> both accept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3413" dirty="0">
                <a:latin typeface="Arial" panose="020B0604020202020204" pitchFamily="34" charset="0"/>
              </a:rPr>
              <a:t>as </a:t>
            </a:r>
            <a:r>
              <a:rPr lang="en-US" altLang="en-US" sz="3413" dirty="0" err="1">
                <a:latin typeface="Arial" panose="020B0604020202020204" pitchFamily="34" charset="0"/>
              </a:rPr>
              <a:t>equival</a:t>
            </a:r>
            <a:r>
              <a:rPr lang="en-US" altLang="en-US" sz="3413" dirty="0">
                <a:latin typeface="Arial" panose="020B0604020202020204" pitchFamily="34" charset="0"/>
              </a:rPr>
              <a:t> to compress</a:t>
            </a:r>
          </a:p>
        </p:txBody>
      </p:sp>
      <p:sp>
        <p:nvSpPr>
          <p:cNvPr id="26631" name="AutoShape 7">
            <a:extLst>
              <a:ext uri="{FF2B5EF4-FFF2-40B4-BE49-F238E27FC236}">
                <a16:creationId xmlns:a16="http://schemas.microsoft.com/office/drawing/2014/main" xmlns="" id="{5E3131EF-2AFC-4532-995B-4E01D122D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7369387"/>
            <a:ext cx="433493" cy="69088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ar-IQ" altLang="en-US" sz="34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959818-B1BB-458D-9568-4A5969C2739D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Stemming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xmlns="" id="{68E1828E-B6B5-4CB6-A340-A639F53E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F8AFD473-3A7A-4EF7-891B-4A6FFBD23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Lemmatization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EBB9163E-08BD-42D8-83FD-8985A7A5D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Reduce inflectional/variant forms to base form</a:t>
            </a:r>
          </a:p>
          <a:p>
            <a:pPr eaLnBrk="1" hangingPunct="1"/>
            <a:r>
              <a:rPr lang="en-US" altLang="en-US"/>
              <a:t>E.g.,</a:t>
            </a:r>
          </a:p>
          <a:p>
            <a:pPr lvl="1">
              <a:spcBef>
                <a:spcPts val="711"/>
              </a:spcBef>
              <a:spcAft>
                <a:spcPts val="711"/>
              </a:spcAft>
            </a:pPr>
            <a:r>
              <a:rPr lang="en-US" altLang="en-US" i="1"/>
              <a:t>am, are,</a:t>
            </a:r>
            <a:r>
              <a:rPr lang="en-US" altLang="en-US"/>
              <a:t> </a:t>
            </a:r>
            <a:r>
              <a:rPr lang="en-US" altLang="en-US" i="1"/>
              <a:t>is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be</a:t>
            </a:r>
            <a:endParaRPr lang="en-US" altLang="en-US"/>
          </a:p>
          <a:p>
            <a:pPr lvl="1">
              <a:spcBef>
                <a:spcPts val="711"/>
              </a:spcBef>
              <a:spcAft>
                <a:spcPts val="711"/>
              </a:spcAft>
            </a:pPr>
            <a:r>
              <a:rPr lang="en-US" altLang="en-US" i="1"/>
              <a:t>car, cars, car's</a:t>
            </a:r>
            <a:r>
              <a:rPr lang="en-US" altLang="en-US"/>
              <a:t>, </a:t>
            </a:r>
            <a:r>
              <a:rPr lang="en-US" altLang="en-US" i="1"/>
              <a:t>cars'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car</a:t>
            </a:r>
          </a:p>
          <a:p>
            <a:pPr>
              <a:spcBef>
                <a:spcPts val="711"/>
              </a:spcBef>
              <a:spcAft>
                <a:spcPts val="711"/>
              </a:spcAft>
            </a:pPr>
            <a:r>
              <a:rPr lang="en-US" altLang="en-US" i="1"/>
              <a:t>the boy's cars are different colors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i="1"/>
              <a:t>the boy car be different color</a:t>
            </a:r>
          </a:p>
          <a:p>
            <a:pPr>
              <a:spcBef>
                <a:spcPts val="711"/>
              </a:spcBef>
              <a:spcAft>
                <a:spcPts val="711"/>
              </a:spcAft>
            </a:pPr>
            <a:r>
              <a:rPr lang="en-US" altLang="en-US"/>
              <a:t>Lemmatization implies doing “proper” reduction to dictionary headword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4E4D9A-96AC-4D87-B2EC-552511C639B1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Lemmatization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xmlns="" id="{410DB5D5-4673-4D55-B39B-93BC5361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1" y="1070909"/>
            <a:ext cx="4844288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spc="-7" dirty="0"/>
              <a:t>NLP</a:t>
            </a:r>
            <a:r>
              <a:rPr sz="5120" spc="-114" dirty="0"/>
              <a:t> </a:t>
            </a:r>
            <a:r>
              <a:rPr sz="5120" dirty="0"/>
              <a:t>Techniques</a:t>
            </a:r>
            <a:endParaRPr sz="51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63058" y="13017962"/>
            <a:ext cx="291817" cy="504070"/>
          </a:xfrm>
          <a:prstGeom prst="rect">
            <a:avLst/>
          </a:prstGeom>
        </p:spPr>
        <p:txBody>
          <a:bodyPr vert="horz" wrap="square" lIns="0" tIns="102955" rIns="0" bIns="0" rtlCol="0" anchor="b">
            <a:spAutoFit/>
          </a:bodyPr>
          <a:lstStyle/>
          <a:p>
            <a:pPr marL="200488">
              <a:spcBef>
                <a:spcPts val="811"/>
              </a:spcBef>
            </a:pPr>
            <a:fld id="{81D60167-4931-47E6-BA6A-407CBD079E47}" type="slidenum">
              <a:rPr dirty="0"/>
              <a:pPr marL="200488">
                <a:spcBef>
                  <a:spcPts val="811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2527" y="2616877"/>
            <a:ext cx="8436439" cy="3926089"/>
          </a:xfrm>
          <a:prstGeom prst="rect">
            <a:avLst/>
          </a:prstGeom>
        </p:spPr>
        <p:txBody>
          <a:bodyPr vert="horz" wrap="square" lIns="0" tIns="139079" rIns="0" bIns="0" rtlCol="0">
            <a:spAutoFit/>
          </a:bodyPr>
          <a:lstStyle/>
          <a:p>
            <a:pPr marL="589562" indent="-571500">
              <a:lnSpc>
                <a:spcPct val="100000"/>
              </a:lnSpc>
              <a:spcBef>
                <a:spcPts val="1095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Word</a:t>
            </a:r>
            <a:r>
              <a:rPr sz="2800" spc="-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segmentation</a:t>
            </a:r>
          </a:p>
          <a:p>
            <a:pPr marL="589562" indent="-571500">
              <a:lnSpc>
                <a:spcPct val="100000"/>
              </a:lnSpc>
              <a:spcBef>
                <a:spcPts val="953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Part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speech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tagging</a:t>
            </a:r>
            <a:r>
              <a:rPr sz="2800" spc="-2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(POS)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9562" indent="-57150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Stemming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9562" indent="-571500">
              <a:lnSpc>
                <a:spcPct val="100000"/>
              </a:lnSpc>
              <a:spcBef>
                <a:spcPts val="953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Syntactic</a:t>
            </a:r>
            <a:r>
              <a:rPr sz="2800" spc="-2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Parsing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9562" indent="-57150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Named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entity</a:t>
            </a:r>
            <a:r>
              <a:rPr sz="2800" spc="-7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extraction</a:t>
            </a:r>
          </a:p>
          <a:p>
            <a:pPr marL="589562" indent="-57150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Co-reference</a:t>
            </a:r>
            <a:r>
              <a:rPr sz="2800" spc="-3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resolution</a:t>
            </a:r>
          </a:p>
          <a:p>
            <a:pPr marL="589562" indent="-571500">
              <a:lnSpc>
                <a:spcPct val="100000"/>
              </a:lnSpc>
              <a:spcBef>
                <a:spcPts val="953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Text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categorization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DCBEFF-4A58-47A9-8C33-1BC9A47A43FC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NLP Techniques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7254BB87-6BA1-4F2C-939B-FFD0F240B47F}"/>
              </a:ext>
            </a:extLst>
          </p:cNvPr>
          <p:cNvSpPr/>
          <p:nvPr/>
        </p:nvSpPr>
        <p:spPr>
          <a:xfrm>
            <a:off x="6227709" y="2669064"/>
            <a:ext cx="382016" cy="1452203"/>
          </a:xfrm>
          <a:custGeom>
            <a:avLst/>
            <a:gdLst/>
            <a:ahLst/>
            <a:cxnLst/>
            <a:rect l="l" t="t" r="r" b="b"/>
            <a:pathLst>
              <a:path w="268604" h="1021080">
                <a:moveTo>
                  <a:pt x="0" y="0"/>
                </a:moveTo>
                <a:lnTo>
                  <a:pt x="52191" y="1760"/>
                </a:lnTo>
                <a:lnTo>
                  <a:pt x="94821" y="6556"/>
                </a:lnTo>
                <a:lnTo>
                  <a:pt x="123569" y="13662"/>
                </a:lnTo>
                <a:lnTo>
                  <a:pt x="134112" y="22351"/>
                </a:lnTo>
                <a:lnTo>
                  <a:pt x="134112" y="488188"/>
                </a:lnTo>
                <a:lnTo>
                  <a:pt x="144654" y="496877"/>
                </a:lnTo>
                <a:lnTo>
                  <a:pt x="173402" y="503983"/>
                </a:lnTo>
                <a:lnTo>
                  <a:pt x="216032" y="508779"/>
                </a:lnTo>
                <a:lnTo>
                  <a:pt x="268224" y="510539"/>
                </a:lnTo>
                <a:lnTo>
                  <a:pt x="216032" y="512300"/>
                </a:lnTo>
                <a:lnTo>
                  <a:pt x="173402" y="517096"/>
                </a:lnTo>
                <a:lnTo>
                  <a:pt x="144654" y="524202"/>
                </a:lnTo>
                <a:lnTo>
                  <a:pt x="134112" y="532891"/>
                </a:lnTo>
                <a:lnTo>
                  <a:pt x="134112" y="998727"/>
                </a:lnTo>
                <a:lnTo>
                  <a:pt x="123569" y="1007417"/>
                </a:lnTo>
                <a:lnTo>
                  <a:pt x="94821" y="1014523"/>
                </a:lnTo>
                <a:lnTo>
                  <a:pt x="52191" y="1019319"/>
                </a:lnTo>
                <a:lnTo>
                  <a:pt x="0" y="1021079"/>
                </a:lnTo>
              </a:path>
            </a:pathLst>
          </a:custGeom>
          <a:ln w="28956">
            <a:solidFill>
              <a:srgbClr val="85B4D9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0BBDA26F-4D93-43E0-8629-8332D47EF73C}"/>
              </a:ext>
            </a:extLst>
          </p:cNvPr>
          <p:cNvSpPr txBox="1"/>
          <p:nvPr/>
        </p:nvSpPr>
        <p:spPr>
          <a:xfrm>
            <a:off x="7129344" y="3211389"/>
            <a:ext cx="2955883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Obtain</a:t>
            </a:r>
            <a:r>
              <a:rPr sz="2276" spc="-43" dirty="0">
                <a:latin typeface="Arial"/>
                <a:cs typeface="Arial"/>
              </a:rPr>
              <a:t> </a:t>
            </a:r>
            <a:r>
              <a:rPr sz="2276" spc="-7" dirty="0">
                <a:latin typeface="Arial"/>
                <a:cs typeface="Arial"/>
              </a:rPr>
              <a:t>representations</a:t>
            </a:r>
            <a:endParaRPr sz="2276" dirty="0">
              <a:latin typeface="Arial"/>
              <a:cs typeface="Arial"/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xmlns="" id="{19126243-F794-4F57-9B0A-D4B074E4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5325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2" y="1157608"/>
            <a:ext cx="9277660" cy="62515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9"/>
              </a:spcBef>
            </a:pPr>
            <a:r>
              <a:rPr dirty="0"/>
              <a:t>Vector </a:t>
            </a:r>
            <a:r>
              <a:rPr spc="-7" dirty="0"/>
              <a:t>Space Model (Bag </a:t>
            </a:r>
            <a:r>
              <a:rPr dirty="0"/>
              <a:t>of</a:t>
            </a:r>
            <a:r>
              <a:rPr spc="-135" dirty="0"/>
              <a:t> </a:t>
            </a:r>
            <a:r>
              <a:rPr dirty="0"/>
              <a:t>Words)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63058" y="13017962"/>
            <a:ext cx="291817" cy="504070"/>
          </a:xfrm>
          <a:prstGeom prst="rect">
            <a:avLst/>
          </a:prstGeom>
        </p:spPr>
        <p:txBody>
          <a:bodyPr vert="horz" wrap="square" lIns="0" tIns="102955" rIns="0" bIns="0" rtlCol="0" anchor="b">
            <a:spAutoFit/>
          </a:bodyPr>
          <a:lstStyle/>
          <a:p>
            <a:pPr marL="200488">
              <a:spcBef>
                <a:spcPts val="811"/>
              </a:spcBef>
            </a:pPr>
            <a:fld id="{81D60167-4931-47E6-BA6A-407CBD079E47}" type="slidenum">
              <a:rPr dirty="0"/>
              <a:pPr marL="200488">
                <a:spcBef>
                  <a:spcPts val="811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46140" y="2208457"/>
            <a:ext cx="10745216" cy="4852026"/>
          </a:xfrm>
          <a:prstGeom prst="rect">
            <a:avLst/>
          </a:prstGeom>
        </p:spPr>
        <p:txBody>
          <a:bodyPr vert="horz" wrap="square" lIns="0" tIns="133660" rIns="0" bIns="0" rtlCol="0">
            <a:spAutoFit/>
          </a:bodyPr>
          <a:lstStyle/>
          <a:p>
            <a:pPr marL="475262" indent="-457200">
              <a:lnSpc>
                <a:spcPct val="100000"/>
              </a:lnSpc>
              <a:spcBef>
                <a:spcPts val="1052"/>
              </a:spcBef>
              <a:buFont typeface="Arial" panose="020B0604020202020204" pitchFamily="34" charset="0"/>
              <a:buChar char="•"/>
            </a:pPr>
            <a:r>
              <a:rPr sz="2800" spc="21" dirty="0">
                <a:solidFill>
                  <a:schemeClr val="tx1"/>
                </a:solidFill>
                <a:latin typeface="Arial"/>
                <a:cs typeface="Arial"/>
              </a:rPr>
              <a:t>Represent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keywords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objects using a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term</a:t>
            </a:r>
            <a:r>
              <a:rPr sz="2800" spc="3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vector</a:t>
            </a:r>
          </a:p>
          <a:p>
            <a:pPr marL="1040368" indent="-488575">
              <a:lnSpc>
                <a:spcPct val="100000"/>
              </a:lnSpc>
              <a:spcBef>
                <a:spcPts val="775"/>
              </a:spcBef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Term: basic concept, e.g., keywords to describe an</a:t>
            </a:r>
            <a:r>
              <a:rPr sz="2800" spc="-2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object</a:t>
            </a:r>
          </a:p>
          <a:p>
            <a:pPr marL="1040368" indent="-488575">
              <a:lnSpc>
                <a:spcPct val="100000"/>
              </a:lnSpc>
              <a:spcBef>
                <a:spcPts val="688"/>
              </a:spcBef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Each term represents one dimension in a</a:t>
            </a:r>
            <a:r>
              <a:rPr sz="2800" spc="-22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vector</a:t>
            </a:r>
          </a:p>
          <a:p>
            <a:pPr marL="1040368" marR="1633702" indent="-487672">
              <a:lnSpc>
                <a:spcPct val="120000"/>
              </a:lnSpc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Values of each term in a vector corresponds to</a:t>
            </a:r>
            <a:r>
              <a:rPr sz="2800" spc="-2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the  importance of that</a:t>
            </a:r>
            <a:r>
              <a:rPr sz="2800" spc="-12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term</a:t>
            </a:r>
            <a:endParaRPr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40368" indent="-488575">
              <a:lnSpc>
                <a:spcPct val="100000"/>
              </a:lnSpc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Wo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ds are used as features </a:t>
            </a:r>
            <a:r>
              <a:rPr sz="2800" dirty="0">
                <a:solidFill>
                  <a:srgbClr val="3981B9"/>
                </a:solidFill>
                <a:latin typeface="Arial"/>
                <a:cs typeface="Arial"/>
              </a:rPr>
              <a:t>without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800" spc="-2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order</a:t>
            </a:r>
            <a:endParaRPr sz="2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40368" indent="-488575">
              <a:lnSpc>
                <a:spcPct val="100000"/>
              </a:lnSpc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Usually working with N-gram</a:t>
            </a:r>
            <a:r>
              <a:rPr sz="2800" spc="-12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2D8875-8E2C-40E6-B524-F6248406F3DC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Vector Space Model (Bag of Words)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xmlns="" id="{FF5B120E-A1EE-439F-A2ED-D402E6BB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63058" y="13017962"/>
            <a:ext cx="291817" cy="504070"/>
          </a:xfrm>
          <a:prstGeom prst="rect">
            <a:avLst/>
          </a:prstGeom>
        </p:spPr>
        <p:txBody>
          <a:bodyPr vert="horz" wrap="square" lIns="0" tIns="102955" rIns="0" bIns="0" rtlCol="0" anchor="b">
            <a:spAutoFit/>
          </a:bodyPr>
          <a:lstStyle/>
          <a:p>
            <a:pPr marL="200488">
              <a:spcBef>
                <a:spcPts val="811"/>
              </a:spcBef>
            </a:pPr>
            <a:fld id="{81D60167-4931-47E6-BA6A-407CBD079E47}" type="slidenum">
              <a:rPr dirty="0"/>
              <a:pPr marL="200488">
                <a:spcBef>
                  <a:spcPts val="811"/>
                </a:spcBef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83421" y="2648457"/>
            <a:ext cx="10141938" cy="3893003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551793">
              <a:lnSpc>
                <a:spcPct val="100000"/>
              </a:lnSpc>
              <a:spcBef>
                <a:spcPts val="775"/>
              </a:spcBef>
              <a:buClr>
                <a:srgbClr val="677480"/>
              </a:buClr>
              <a:tabLst>
                <a:tab pos="1040368" algn="l"/>
                <a:tab pos="1041271" algn="l"/>
              </a:tabLst>
            </a:pPr>
            <a:r>
              <a:rPr lang="en-US" sz="2844" dirty="0">
                <a:solidFill>
                  <a:schemeClr val="tx1"/>
                </a:solidFill>
                <a:latin typeface="Arial"/>
                <a:cs typeface="Arial"/>
              </a:rPr>
              <a:t>Since not all objects in the vector space are equally  important, we can weight each term using its  occurrence probability in the object description</a:t>
            </a:r>
          </a:p>
          <a:p>
            <a:pPr marL="551793">
              <a:lnSpc>
                <a:spcPct val="100000"/>
              </a:lnSpc>
              <a:spcBef>
                <a:spcPts val="775"/>
              </a:spcBef>
              <a:buClr>
                <a:srgbClr val="677480"/>
              </a:buClr>
              <a:tabLst>
                <a:tab pos="1040368" algn="l"/>
                <a:tab pos="1041271" algn="l"/>
              </a:tabLst>
            </a:pPr>
            <a:endParaRPr lang="en-US" sz="2844" dirty="0">
              <a:solidFill>
                <a:schemeClr val="tx1"/>
              </a:solidFill>
              <a:latin typeface="Arial"/>
              <a:cs typeface="Arial"/>
            </a:endParaRPr>
          </a:p>
          <a:p>
            <a:pPr marL="1040368" lvl="1" indent="-488575">
              <a:lnSpc>
                <a:spcPct val="100000"/>
              </a:lnSpc>
              <a:spcBef>
                <a:spcPts val="775"/>
              </a:spcBef>
              <a:buClr>
                <a:srgbClr val="677480"/>
              </a:buClr>
              <a:buChar char="•"/>
              <a:tabLst>
                <a:tab pos="1040368" algn="l"/>
                <a:tab pos="1041271" algn="l"/>
              </a:tabLst>
            </a:pPr>
            <a:r>
              <a:rPr sz="2844" dirty="0">
                <a:solidFill>
                  <a:schemeClr val="tx1"/>
                </a:solidFill>
                <a:latin typeface="Arial"/>
                <a:cs typeface="Arial"/>
              </a:rPr>
              <a:t>Term frequency:</a:t>
            </a:r>
            <a:r>
              <a:rPr sz="2844" spc="-12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44" dirty="0">
                <a:solidFill>
                  <a:schemeClr val="tx1"/>
                </a:solidFill>
                <a:latin typeface="Arial"/>
                <a:cs typeface="Arial"/>
              </a:rPr>
              <a:t>TF</a:t>
            </a:r>
            <a:r>
              <a:rPr sz="2844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2844" b="1" i="1" dirty="0">
                <a:solidFill>
                  <a:srgbClr val="3C808B"/>
                </a:solidFill>
                <a:latin typeface="Arial"/>
                <a:cs typeface="Arial"/>
              </a:rPr>
              <a:t>d,t</a:t>
            </a:r>
            <a:r>
              <a:rPr sz="2844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2844" dirty="0">
              <a:latin typeface="Arial"/>
              <a:cs typeface="Arial"/>
            </a:endParaRPr>
          </a:p>
          <a:p>
            <a:pPr marL="1311295" lvl="1">
              <a:lnSpc>
                <a:spcPct val="100000"/>
              </a:lnSpc>
              <a:spcBef>
                <a:spcPts val="661"/>
              </a:spcBef>
            </a:pPr>
            <a:r>
              <a:rPr sz="2560" dirty="0">
                <a:solidFill>
                  <a:schemeClr val="tx1"/>
                </a:solidFill>
                <a:latin typeface="Arial"/>
                <a:cs typeface="Arial"/>
              </a:rPr>
              <a:t>→ 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number </a:t>
            </a:r>
            <a:r>
              <a:rPr sz="2560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times </a:t>
            </a:r>
            <a:r>
              <a:rPr sz="2560" b="1" i="1" dirty="0">
                <a:solidFill>
                  <a:schemeClr val="tx1"/>
                </a:solidFill>
                <a:latin typeface="Arial"/>
                <a:cs typeface="Arial"/>
              </a:rPr>
              <a:t>t 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occurs in </a:t>
            </a:r>
            <a:r>
              <a:rPr sz="256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object description</a:t>
            </a:r>
            <a:r>
              <a:rPr sz="2560" spc="-92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560" i="1" spc="-7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sz="256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040368" lvl="1" indent="-488575">
              <a:lnSpc>
                <a:spcPct val="100000"/>
              </a:lnSpc>
              <a:spcBef>
                <a:spcPts val="633"/>
              </a:spcBef>
              <a:buClr>
                <a:srgbClr val="677480"/>
              </a:buClr>
              <a:buChar char="•"/>
              <a:tabLst>
                <a:tab pos="1040368" algn="l"/>
                <a:tab pos="1041271" algn="l"/>
              </a:tabLst>
            </a:pPr>
            <a:r>
              <a:rPr sz="2844" dirty="0">
                <a:solidFill>
                  <a:schemeClr val="tx1"/>
                </a:solidFill>
                <a:latin typeface="Arial"/>
                <a:cs typeface="Arial"/>
              </a:rPr>
              <a:t>Inverse document frequency:</a:t>
            </a:r>
            <a:r>
              <a:rPr sz="2844" spc="-192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44" dirty="0">
                <a:solidFill>
                  <a:schemeClr val="tx1"/>
                </a:solidFill>
                <a:latin typeface="Arial"/>
                <a:cs typeface="Arial"/>
              </a:rPr>
              <a:t>IDF</a:t>
            </a:r>
            <a:r>
              <a:rPr sz="2844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2844" i="1" dirty="0">
                <a:solidFill>
                  <a:srgbClr val="3C808B"/>
                </a:solidFill>
                <a:latin typeface="Arial"/>
                <a:cs typeface="Arial"/>
              </a:rPr>
              <a:t>t</a:t>
            </a:r>
            <a:r>
              <a:rPr sz="2844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2844" dirty="0">
              <a:latin typeface="Arial"/>
              <a:cs typeface="Arial"/>
            </a:endParaRPr>
          </a:p>
          <a:p>
            <a:pPr marL="1311295" lvl="1">
              <a:lnSpc>
                <a:spcPct val="100000"/>
              </a:lnSpc>
              <a:spcBef>
                <a:spcPts val="668"/>
              </a:spcBef>
            </a:pPr>
            <a:r>
              <a:rPr sz="2560" dirty="0">
                <a:solidFill>
                  <a:srgbClr val="677480"/>
                </a:solidFill>
                <a:latin typeface="Arial"/>
                <a:cs typeface="Arial"/>
              </a:rPr>
              <a:t>→ </a:t>
            </a:r>
            <a:r>
              <a:rPr sz="2560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scale </a:t>
            </a:r>
            <a:r>
              <a:rPr sz="2560" spc="-21" dirty="0">
                <a:solidFill>
                  <a:schemeClr val="tx1"/>
                </a:solidFill>
                <a:latin typeface="Arial"/>
                <a:cs typeface="Arial"/>
              </a:rPr>
              <a:t>down </a:t>
            </a:r>
            <a:r>
              <a:rPr sz="2560" dirty="0">
                <a:solidFill>
                  <a:schemeClr val="tx1"/>
                </a:solidFill>
                <a:latin typeface="Arial"/>
                <a:cs typeface="Arial"/>
              </a:rPr>
              <a:t>the terms 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that occur in many</a:t>
            </a:r>
            <a:r>
              <a:rPr sz="2560" spc="-3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descriptions</a:t>
            </a:r>
            <a:endParaRPr sz="256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25DB79-6073-4CE0-B1D5-CF9EF130A240}"/>
              </a:ext>
            </a:extLst>
          </p:cNvPr>
          <p:cNvSpPr/>
          <p:nvPr/>
        </p:nvSpPr>
        <p:spPr>
          <a:xfrm>
            <a:off x="463209" y="375939"/>
            <a:ext cx="81440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Term Frequency and Inverse  Document Frequency (TFIDF)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xmlns="" id="{A807F358-D462-41B0-BC9C-CC5669EC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1" y="1070909"/>
            <a:ext cx="3975495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dirty="0"/>
              <a:t>BOW</a:t>
            </a:r>
            <a:r>
              <a:rPr sz="5120" spc="-128" dirty="0"/>
              <a:t> </a:t>
            </a:r>
            <a:r>
              <a:rPr sz="5120" dirty="0"/>
              <a:t>Vectors</a:t>
            </a:r>
            <a:endParaRPr sz="512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63058" y="13017962"/>
            <a:ext cx="291817" cy="504070"/>
          </a:xfrm>
          <a:prstGeom prst="rect">
            <a:avLst/>
          </a:prstGeom>
        </p:spPr>
        <p:txBody>
          <a:bodyPr vert="horz" wrap="square" lIns="0" tIns="102955" rIns="0" bIns="0" rtlCol="0" anchor="b">
            <a:spAutoFit/>
          </a:bodyPr>
          <a:lstStyle/>
          <a:p>
            <a:pPr marL="200488">
              <a:spcBef>
                <a:spcPts val="811"/>
              </a:spcBef>
            </a:pPr>
            <a:fld id="{81D60167-4931-47E6-BA6A-407CBD079E47}" type="slidenum">
              <a:rPr dirty="0"/>
              <a:pPr marL="200488">
                <a:spcBef>
                  <a:spcPts val="811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99039" y="5700501"/>
            <a:ext cx="10203349" cy="1131364"/>
          </a:xfrm>
          <a:prstGeom prst="rect">
            <a:avLst/>
          </a:prstGeom>
        </p:spPr>
        <p:txBody>
          <a:bodyPr vert="horz" wrap="square" lIns="0" tIns="139982" rIns="0" bIns="0" rtlCol="0">
            <a:spAutoFit/>
          </a:bodyPr>
          <a:lstStyle/>
          <a:p>
            <a:pPr marL="589562" indent="-571500">
              <a:lnSpc>
                <a:spcPct val="100000"/>
              </a:lnSpc>
              <a:spcBef>
                <a:spcPts val="1102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TFIDF+BOW still close to the state of the</a:t>
            </a:r>
            <a:r>
              <a:rPr sz="2800" spc="14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art</a:t>
            </a:r>
          </a:p>
          <a:p>
            <a:pPr marL="589562" indent="-571500">
              <a:lnSpc>
                <a:spcPct val="100000"/>
              </a:lnSpc>
              <a:spcBef>
                <a:spcPts val="953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Good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baseline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start</a:t>
            </a:r>
            <a:r>
              <a:rPr sz="2800" spc="2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95989" y="2298046"/>
          <a:ext cx="6352481" cy="2924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5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85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85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85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85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858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8858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8858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8858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1466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team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0951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coach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0951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36880" marR="4337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pla 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341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ball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0951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score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0951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game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0951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59105" marR="4559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wi 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3415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lost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0951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timeout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0951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season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0951" marB="0" vert="vert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3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53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9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C70B048-9F43-42E8-8E47-D16A2383B5C4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BOW Vectors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xmlns="" id="{B9D91A59-B0FA-4025-B706-DE927836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2" y="1070909"/>
            <a:ext cx="7659285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dirty="0"/>
              <a:t>Limitation of </a:t>
            </a:r>
            <a:r>
              <a:rPr sz="5120" spc="-7" dirty="0"/>
              <a:t>Bag </a:t>
            </a:r>
            <a:r>
              <a:rPr sz="5120" dirty="0"/>
              <a:t>of</a:t>
            </a:r>
            <a:r>
              <a:rPr sz="5120" spc="-149" dirty="0"/>
              <a:t> </a:t>
            </a:r>
            <a:r>
              <a:rPr sz="5120" dirty="0"/>
              <a:t>Words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63058" y="13017962"/>
            <a:ext cx="291817" cy="504070"/>
          </a:xfrm>
          <a:prstGeom prst="rect">
            <a:avLst/>
          </a:prstGeom>
        </p:spPr>
        <p:txBody>
          <a:bodyPr vert="horz" wrap="square" lIns="0" tIns="102955" rIns="0" bIns="0" rtlCol="0" anchor="b">
            <a:spAutoFit/>
          </a:bodyPr>
          <a:lstStyle/>
          <a:p>
            <a:pPr marL="200488">
              <a:spcBef>
                <a:spcPts val="811"/>
              </a:spcBef>
            </a:pPr>
            <a:fld id="{81D60167-4931-47E6-BA6A-407CBD079E47}" type="slidenum">
              <a:rPr dirty="0"/>
              <a:pPr marL="200488">
                <a:spcBef>
                  <a:spcPts val="811"/>
                </a:spcBef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02081" y="2306209"/>
            <a:ext cx="10364631" cy="4216547"/>
          </a:xfrm>
          <a:prstGeom prst="rect">
            <a:avLst/>
          </a:prstGeom>
        </p:spPr>
        <p:txBody>
          <a:bodyPr vert="horz" wrap="square" lIns="0" tIns="150820" rIns="0" bIns="0" rtlCol="0">
            <a:spAutoFit/>
          </a:bodyPr>
          <a:lstStyle/>
          <a:p>
            <a:pPr marL="589562" indent="-571500">
              <a:lnSpc>
                <a:spcPct val="100000"/>
              </a:lnSpc>
              <a:spcBef>
                <a:spcPts val="1188"/>
              </a:spcBef>
              <a:buFont typeface="Arial" panose="020B0604020202020204" pitchFamily="34" charset="0"/>
              <a:buChar char="•"/>
            </a:pP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No semantical </a:t>
            </a:r>
            <a:r>
              <a:rPr sz="3200" dirty="0">
                <a:solidFill>
                  <a:schemeClr val="tx1"/>
                </a:solidFill>
                <a:latin typeface="Arial"/>
                <a:cs typeface="Arial"/>
              </a:rPr>
              <a:t>relationship </a:t>
            </a: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between</a:t>
            </a:r>
            <a:r>
              <a:rPr sz="3200" spc="7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words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040368" indent="-488575">
              <a:lnSpc>
                <a:spcPct val="100000"/>
              </a:lnSpc>
              <a:spcBef>
                <a:spcPts val="910"/>
              </a:spcBef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Not designed </a:t>
            </a:r>
            <a:r>
              <a:rPr sz="3200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model linguistic</a:t>
            </a:r>
            <a:r>
              <a:rPr sz="3200" spc="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knowledge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9562" indent="-571500">
              <a:lnSpc>
                <a:spcPct val="100000"/>
              </a:lnSpc>
              <a:spcBef>
                <a:spcPts val="868"/>
              </a:spcBef>
              <a:buFont typeface="Arial" panose="020B0604020202020204" pitchFamily="34" charset="0"/>
              <a:buChar char="•"/>
            </a:pP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Sparsity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040368" indent="-488575">
              <a:lnSpc>
                <a:spcPct val="100000"/>
              </a:lnSpc>
              <a:spcBef>
                <a:spcPts val="910"/>
              </a:spcBef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Due </a:t>
            </a:r>
            <a:r>
              <a:rPr sz="3200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sz="3200" spc="-14" dirty="0">
                <a:solidFill>
                  <a:schemeClr val="tx1"/>
                </a:solidFill>
                <a:latin typeface="Arial"/>
                <a:cs typeface="Arial"/>
              </a:rPr>
              <a:t>high </a:t>
            </a: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number </a:t>
            </a:r>
            <a:r>
              <a:rPr sz="32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3200" spc="3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dimensions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9562" indent="-571500">
              <a:lnSpc>
                <a:spcPct val="100000"/>
              </a:lnSpc>
              <a:spcBef>
                <a:spcPts val="868"/>
              </a:spcBef>
              <a:buFont typeface="Arial" panose="020B0604020202020204" pitchFamily="34" charset="0"/>
              <a:buChar char="•"/>
            </a:pP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Curse of</a:t>
            </a:r>
            <a:r>
              <a:rPr sz="3200" spc="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chemeClr val="tx1"/>
                </a:solidFill>
                <a:latin typeface="Arial"/>
                <a:cs typeface="Arial"/>
              </a:rPr>
              <a:t>dimensionality</a:t>
            </a:r>
          </a:p>
          <a:p>
            <a:pPr marL="1040368" marR="161653" indent="-487672">
              <a:lnSpc>
                <a:spcPct val="120000"/>
              </a:lnSpc>
              <a:spcBef>
                <a:spcPts val="92"/>
              </a:spcBef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When dimensionality increases, the distance  between points becomes less</a:t>
            </a:r>
            <a:r>
              <a:rPr sz="3200" spc="7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chemeClr val="tx1"/>
                </a:solidFill>
                <a:latin typeface="Arial"/>
                <a:cs typeface="Arial"/>
              </a:rPr>
              <a:t>meaningful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95B3311-51B4-4A89-8617-F17677D48AE8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Limitation of Bag of Words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xmlns="" id="{5A7AD19A-B953-406F-BAAC-AEC008F50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1281" y="2722338"/>
            <a:ext cx="8482020" cy="1484715"/>
          </a:xfrm>
          <a:custGeom>
            <a:avLst/>
            <a:gdLst/>
            <a:ahLst/>
            <a:cxnLst/>
            <a:rect l="l" t="t" r="r" b="b"/>
            <a:pathLst>
              <a:path w="5963920" h="1043939">
                <a:moveTo>
                  <a:pt x="0" y="1043939"/>
                </a:moveTo>
                <a:lnTo>
                  <a:pt x="5963412" y="1043939"/>
                </a:lnTo>
                <a:lnTo>
                  <a:pt x="5963412" y="0"/>
                </a:lnTo>
                <a:lnTo>
                  <a:pt x="0" y="0"/>
                </a:lnTo>
                <a:lnTo>
                  <a:pt x="0" y="1043939"/>
                </a:lnTo>
                <a:close/>
              </a:path>
            </a:pathLst>
          </a:custGeom>
          <a:solidFill>
            <a:srgbClr val="ADCDE6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21" y="1070909"/>
            <a:ext cx="4011620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spc="-7" dirty="0"/>
              <a:t>Word</a:t>
            </a:r>
            <a:r>
              <a:rPr sz="5120" spc="-64" dirty="0"/>
              <a:t> </a:t>
            </a:r>
            <a:r>
              <a:rPr sz="5120" spc="-7" dirty="0"/>
              <a:t>Context</a:t>
            </a:r>
            <a:endParaRPr sz="5120" dirty="0"/>
          </a:p>
        </p:txBody>
      </p:sp>
      <p:sp>
        <p:nvSpPr>
          <p:cNvPr id="5" name="object 5"/>
          <p:cNvSpPr txBox="1"/>
          <p:nvPr/>
        </p:nvSpPr>
        <p:spPr>
          <a:xfrm>
            <a:off x="2972984" y="2650631"/>
            <a:ext cx="9494407" cy="9753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26190" marR="7225" indent="-9031">
              <a:lnSpc>
                <a:spcPct val="128400"/>
              </a:lnSpc>
              <a:spcBef>
                <a:spcPts val="142"/>
              </a:spcBef>
              <a:tabLst>
                <a:tab pos="1190282" algn="l"/>
              </a:tabLst>
            </a:pPr>
            <a:r>
              <a:rPr sz="2560" spc="-7" dirty="0">
                <a:latin typeface="Arial"/>
                <a:cs typeface="Arial"/>
              </a:rPr>
              <a:t>doctor	is a person </a:t>
            </a:r>
            <a:r>
              <a:rPr sz="2560" spc="-21" dirty="0">
                <a:latin typeface="Arial"/>
                <a:cs typeface="Arial"/>
              </a:rPr>
              <a:t>who </a:t>
            </a:r>
            <a:r>
              <a:rPr sz="2560" spc="-7" dirty="0">
                <a:latin typeface="Arial"/>
                <a:cs typeface="Arial"/>
              </a:rPr>
              <a:t>uses medicine </a:t>
            </a:r>
            <a:r>
              <a:rPr sz="2560" dirty="0">
                <a:latin typeface="Arial"/>
                <a:cs typeface="Arial"/>
              </a:rPr>
              <a:t>to </a:t>
            </a:r>
            <a:r>
              <a:rPr sz="2560" spc="-7" dirty="0">
                <a:latin typeface="Arial"/>
                <a:cs typeface="Arial"/>
              </a:rPr>
              <a:t>treat illness and injuries  doctors only </a:t>
            </a:r>
            <a:r>
              <a:rPr sz="2560" spc="-21" dirty="0">
                <a:latin typeface="Arial"/>
                <a:cs typeface="Arial"/>
              </a:rPr>
              <a:t>work </a:t>
            </a:r>
            <a:r>
              <a:rPr sz="2560" spc="-7" dirty="0">
                <a:latin typeface="Arial"/>
                <a:cs typeface="Arial"/>
              </a:rPr>
              <a:t>on certain diseases or</a:t>
            </a:r>
            <a:r>
              <a:rPr sz="2560" spc="114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injuries</a:t>
            </a:r>
            <a:endParaRPr sz="256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374" y="2722338"/>
            <a:ext cx="2246037" cy="1470146"/>
          </a:xfrm>
          <a:prstGeom prst="rect">
            <a:avLst/>
          </a:prstGeom>
          <a:solidFill>
            <a:srgbClr val="ADCDE6"/>
          </a:solidFill>
        </p:spPr>
        <p:txBody>
          <a:bodyPr vert="horz" wrap="square" lIns="0" tIns="56896" rIns="0" bIns="0" rtlCol="0">
            <a:spAutoFit/>
          </a:bodyPr>
          <a:lstStyle/>
          <a:p>
            <a:pPr marR="55992" algn="r">
              <a:lnSpc>
                <a:spcPct val="100000"/>
              </a:lnSpc>
              <a:spcBef>
                <a:spcPts val="448"/>
              </a:spcBef>
            </a:pPr>
            <a:r>
              <a:rPr sz="2560" dirty="0">
                <a:latin typeface="Arial"/>
                <a:cs typeface="Arial"/>
              </a:rPr>
              <a:t>A</a:t>
            </a:r>
            <a:r>
              <a:rPr sz="2560" spc="-284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medical</a:t>
            </a:r>
            <a:endParaRPr sz="2560">
              <a:latin typeface="Arial"/>
              <a:cs typeface="Arial"/>
            </a:endParaRPr>
          </a:p>
          <a:p>
            <a:pPr marR="46961" algn="r">
              <a:lnSpc>
                <a:spcPct val="100000"/>
              </a:lnSpc>
              <a:spcBef>
                <a:spcPts val="875"/>
              </a:spcBef>
            </a:pPr>
            <a:r>
              <a:rPr sz="2560" spc="-7" dirty="0">
                <a:latin typeface="Arial"/>
                <a:cs typeface="Arial"/>
              </a:rPr>
              <a:t>Some</a:t>
            </a:r>
            <a:r>
              <a:rPr sz="2560" spc="-100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medical</a:t>
            </a:r>
            <a:endParaRPr sz="2560">
              <a:latin typeface="Arial"/>
              <a:cs typeface="Arial"/>
            </a:endParaRPr>
          </a:p>
          <a:p>
            <a:pPr marR="90310" algn="r">
              <a:lnSpc>
                <a:spcPct val="100000"/>
              </a:lnSpc>
              <a:spcBef>
                <a:spcPts val="875"/>
              </a:spcBef>
            </a:pPr>
            <a:r>
              <a:rPr sz="2560" dirty="0">
                <a:latin typeface="Arial"/>
                <a:cs typeface="Arial"/>
              </a:rPr>
              <a:t>M</a:t>
            </a:r>
            <a:r>
              <a:rPr sz="2560" spc="-14" dirty="0">
                <a:latin typeface="Arial"/>
                <a:cs typeface="Arial"/>
              </a:rPr>
              <a:t>ed</a:t>
            </a:r>
            <a:r>
              <a:rPr sz="2560" dirty="0">
                <a:latin typeface="Arial"/>
                <a:cs typeface="Arial"/>
              </a:rPr>
              <a:t>ic</a:t>
            </a:r>
            <a:r>
              <a:rPr sz="2560" spc="-21" dirty="0">
                <a:latin typeface="Arial"/>
                <a:cs typeface="Arial"/>
              </a:rPr>
              <a:t>a</a:t>
            </a:r>
            <a:r>
              <a:rPr sz="2560" dirty="0">
                <a:latin typeface="Arial"/>
                <a:cs typeface="Arial"/>
              </a:rPr>
              <a:t>l</a:t>
            </a:r>
            <a:endParaRPr sz="256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5761" y="3763372"/>
            <a:ext cx="6610773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  <a:tabLst>
                <a:tab pos="1264336" algn="l"/>
              </a:tabLst>
            </a:pPr>
            <a:r>
              <a:rPr sz="2560" spc="-7" dirty="0">
                <a:latin typeface="Arial"/>
                <a:cs typeface="Arial"/>
              </a:rPr>
              <a:t>doctors	</a:t>
            </a:r>
            <a:r>
              <a:rPr sz="2560" spc="-14" dirty="0">
                <a:latin typeface="Arial"/>
                <a:cs typeface="Arial"/>
              </a:rPr>
              <a:t>examine, diagnose and </a:t>
            </a:r>
            <a:r>
              <a:rPr sz="2560" spc="-7" dirty="0">
                <a:latin typeface="Arial"/>
                <a:cs typeface="Arial"/>
              </a:rPr>
              <a:t>treat</a:t>
            </a:r>
            <a:r>
              <a:rPr sz="2560" spc="100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patients</a:t>
            </a:r>
            <a:endParaRPr sz="256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098" y="4620244"/>
            <a:ext cx="10673870" cy="352362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86697" algn="ctr">
              <a:lnSpc>
                <a:spcPct val="100000"/>
              </a:lnSpc>
              <a:spcBef>
                <a:spcPts val="142"/>
              </a:spcBef>
            </a:pPr>
            <a:r>
              <a:rPr sz="3200" spc="-7" dirty="0">
                <a:solidFill>
                  <a:srgbClr val="2C608A"/>
                </a:solidFill>
                <a:latin typeface="Arial"/>
                <a:cs typeface="Arial"/>
              </a:rPr>
              <a:t>These </a:t>
            </a:r>
            <a:r>
              <a:rPr sz="3200" dirty="0">
                <a:solidFill>
                  <a:srgbClr val="2C608A"/>
                </a:solidFill>
                <a:latin typeface="Arial"/>
                <a:cs typeface="Arial"/>
              </a:rPr>
              <a:t>words represents</a:t>
            </a:r>
            <a:r>
              <a:rPr sz="3200" spc="-85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C608A"/>
                </a:solidFill>
                <a:latin typeface="Arial"/>
                <a:cs typeface="Arial"/>
              </a:rPr>
              <a:t>doctors/doctor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"/>
              </a:spcBef>
            </a:pPr>
            <a:endParaRPr sz="4338" dirty="0">
              <a:latin typeface="Times New Roman"/>
              <a:cs typeface="Times New Roman"/>
            </a:endParaRPr>
          </a:p>
          <a:p>
            <a:pPr marL="47526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spc="21" dirty="0">
                <a:solidFill>
                  <a:schemeClr val="tx1"/>
                </a:solidFill>
                <a:latin typeface="Arial"/>
                <a:cs typeface="Arial"/>
              </a:rPr>
              <a:t>Intuition: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the context represents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800" spc="3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semantics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474359" marR="7225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spc="14" dirty="0">
                <a:solidFill>
                  <a:schemeClr val="tx1"/>
                </a:solidFill>
                <a:latin typeface="Arial"/>
                <a:cs typeface="Arial"/>
              </a:rPr>
              <a:t>Hypothesis: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more simple models trained on more data  will result in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better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word</a:t>
            </a:r>
            <a:r>
              <a:rPr sz="2800" spc="6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representations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0496" y="4218432"/>
            <a:ext cx="792932" cy="605986"/>
          </a:xfrm>
          <a:custGeom>
            <a:avLst/>
            <a:gdLst/>
            <a:ahLst/>
            <a:cxnLst/>
            <a:rect l="l" t="t" r="r" b="b"/>
            <a:pathLst>
              <a:path w="557530" h="426085">
                <a:moveTo>
                  <a:pt x="70230" y="0"/>
                </a:moveTo>
                <a:lnTo>
                  <a:pt x="0" y="111632"/>
                </a:lnTo>
                <a:lnTo>
                  <a:pt x="410845" y="370077"/>
                </a:lnTo>
                <a:lnTo>
                  <a:pt x="375666" y="425957"/>
                </a:lnTo>
                <a:lnTo>
                  <a:pt x="557529" y="384555"/>
                </a:lnTo>
                <a:lnTo>
                  <a:pt x="528829" y="258572"/>
                </a:lnTo>
                <a:lnTo>
                  <a:pt x="481076" y="258572"/>
                </a:lnTo>
                <a:lnTo>
                  <a:pt x="70230" y="0"/>
                </a:lnTo>
                <a:close/>
              </a:path>
              <a:path w="557530" h="426085">
                <a:moveTo>
                  <a:pt x="516128" y="202818"/>
                </a:moveTo>
                <a:lnTo>
                  <a:pt x="481076" y="258572"/>
                </a:lnTo>
                <a:lnTo>
                  <a:pt x="528829" y="258572"/>
                </a:lnTo>
                <a:lnTo>
                  <a:pt x="516128" y="202818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0" name="object 10"/>
          <p:cNvSpPr/>
          <p:nvPr/>
        </p:nvSpPr>
        <p:spPr>
          <a:xfrm>
            <a:off x="2140496" y="4218432"/>
            <a:ext cx="792932" cy="605986"/>
          </a:xfrm>
          <a:custGeom>
            <a:avLst/>
            <a:gdLst/>
            <a:ahLst/>
            <a:cxnLst/>
            <a:rect l="l" t="t" r="r" b="b"/>
            <a:pathLst>
              <a:path w="557530" h="426085">
                <a:moveTo>
                  <a:pt x="70230" y="0"/>
                </a:moveTo>
                <a:lnTo>
                  <a:pt x="481076" y="258572"/>
                </a:lnTo>
                <a:lnTo>
                  <a:pt x="516128" y="202818"/>
                </a:lnTo>
                <a:lnTo>
                  <a:pt x="557529" y="384555"/>
                </a:lnTo>
                <a:lnTo>
                  <a:pt x="375666" y="425957"/>
                </a:lnTo>
                <a:lnTo>
                  <a:pt x="410845" y="370077"/>
                </a:lnTo>
                <a:lnTo>
                  <a:pt x="0" y="111632"/>
                </a:lnTo>
                <a:lnTo>
                  <a:pt x="70230" y="0"/>
                </a:lnTo>
                <a:close/>
              </a:path>
            </a:pathLst>
          </a:custGeom>
          <a:ln w="25399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1" name="object 11"/>
          <p:cNvSpPr/>
          <p:nvPr/>
        </p:nvSpPr>
        <p:spPr>
          <a:xfrm>
            <a:off x="10532927" y="3997350"/>
            <a:ext cx="711652" cy="673719"/>
          </a:xfrm>
          <a:custGeom>
            <a:avLst/>
            <a:gdLst/>
            <a:ahLst/>
            <a:cxnLst/>
            <a:rect l="l" t="t" r="r" b="b"/>
            <a:pathLst>
              <a:path w="500379" h="473710">
                <a:moveTo>
                  <a:pt x="8508" y="278511"/>
                </a:moveTo>
                <a:lnTo>
                  <a:pt x="0" y="464692"/>
                </a:lnTo>
                <a:lnTo>
                  <a:pt x="186181" y="473328"/>
                </a:lnTo>
                <a:lnTo>
                  <a:pt x="141858" y="424561"/>
                </a:lnTo>
                <a:lnTo>
                  <a:pt x="248468" y="327278"/>
                </a:lnTo>
                <a:lnTo>
                  <a:pt x="52958" y="327278"/>
                </a:lnTo>
                <a:lnTo>
                  <a:pt x="8508" y="278511"/>
                </a:lnTo>
                <a:close/>
              </a:path>
              <a:path w="500379" h="473710">
                <a:moveTo>
                  <a:pt x="411479" y="0"/>
                </a:moveTo>
                <a:lnTo>
                  <a:pt x="52958" y="327278"/>
                </a:lnTo>
                <a:lnTo>
                  <a:pt x="248468" y="327278"/>
                </a:lnTo>
                <a:lnTo>
                  <a:pt x="500379" y="97409"/>
                </a:lnTo>
                <a:lnTo>
                  <a:pt x="411479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2" name="object 12"/>
          <p:cNvSpPr/>
          <p:nvPr/>
        </p:nvSpPr>
        <p:spPr>
          <a:xfrm>
            <a:off x="10532927" y="3997350"/>
            <a:ext cx="711652" cy="673719"/>
          </a:xfrm>
          <a:custGeom>
            <a:avLst/>
            <a:gdLst/>
            <a:ahLst/>
            <a:cxnLst/>
            <a:rect l="l" t="t" r="r" b="b"/>
            <a:pathLst>
              <a:path w="500379" h="473710">
                <a:moveTo>
                  <a:pt x="500379" y="97409"/>
                </a:moveTo>
                <a:lnTo>
                  <a:pt x="141858" y="424561"/>
                </a:lnTo>
                <a:lnTo>
                  <a:pt x="186181" y="473328"/>
                </a:lnTo>
                <a:lnTo>
                  <a:pt x="0" y="464692"/>
                </a:lnTo>
                <a:lnTo>
                  <a:pt x="8508" y="278511"/>
                </a:lnTo>
                <a:lnTo>
                  <a:pt x="52958" y="327278"/>
                </a:lnTo>
                <a:lnTo>
                  <a:pt x="411479" y="0"/>
                </a:lnTo>
                <a:lnTo>
                  <a:pt x="500379" y="97409"/>
                </a:lnTo>
                <a:close/>
              </a:path>
            </a:pathLst>
          </a:custGeom>
          <a:ln w="25400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163058" y="13017962"/>
            <a:ext cx="291817" cy="504070"/>
          </a:xfrm>
          <a:prstGeom prst="rect">
            <a:avLst/>
          </a:prstGeom>
        </p:spPr>
        <p:txBody>
          <a:bodyPr vert="horz" wrap="square" lIns="0" tIns="102955" rIns="0" bIns="0" rtlCol="0" anchor="b">
            <a:spAutoFit/>
          </a:bodyPr>
          <a:lstStyle/>
          <a:p>
            <a:pPr marL="200488">
              <a:spcBef>
                <a:spcPts val="811"/>
              </a:spcBef>
            </a:pPr>
            <a:fld id="{81D60167-4931-47E6-BA6A-407CBD079E47}" type="slidenum">
              <a:rPr dirty="0"/>
              <a:pPr marL="200488">
                <a:spcBef>
                  <a:spcPts val="811"/>
                </a:spcBef>
              </a:pPr>
              <a:t>18</a:t>
            </a:fld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B596AA0-F554-4716-928B-FA79C7A53276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 Context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xmlns="" id="{538E834E-1222-4451-B9C2-FBB7BB1C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2" y="1070909"/>
            <a:ext cx="7151737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spc="-7" dirty="0"/>
              <a:t>Main Ideas </a:t>
            </a:r>
            <a:r>
              <a:rPr sz="5120" dirty="0"/>
              <a:t>of</a:t>
            </a:r>
            <a:r>
              <a:rPr sz="5120" spc="-57" dirty="0"/>
              <a:t> </a:t>
            </a:r>
            <a:r>
              <a:rPr sz="5120" spc="-7" dirty="0"/>
              <a:t>Word2Vec</a:t>
            </a:r>
            <a:endParaRPr sz="51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63058" y="13017962"/>
            <a:ext cx="291817" cy="504070"/>
          </a:xfrm>
          <a:prstGeom prst="rect">
            <a:avLst/>
          </a:prstGeom>
        </p:spPr>
        <p:txBody>
          <a:bodyPr vert="horz" wrap="square" lIns="0" tIns="102955" rIns="0" bIns="0" rtlCol="0" anchor="b">
            <a:spAutoFit/>
          </a:bodyPr>
          <a:lstStyle/>
          <a:p>
            <a:pPr marL="200488">
              <a:spcBef>
                <a:spcPts val="811"/>
              </a:spcBef>
            </a:pPr>
            <a:fld id="{81D60167-4931-47E6-BA6A-407CBD079E47}" type="slidenum">
              <a:rPr dirty="0"/>
              <a:pPr marL="200488">
                <a:spcBef>
                  <a:spcPts val="811"/>
                </a:spcBef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7704" y="1292416"/>
            <a:ext cx="11529391" cy="2542884"/>
          </a:xfrm>
          <a:prstGeom prst="rect">
            <a:avLst/>
          </a:prstGeom>
        </p:spPr>
        <p:txBody>
          <a:bodyPr vert="horz" wrap="square" lIns="0" tIns="150820" rIns="0" bIns="0" rtlCol="0">
            <a:spAutoFit/>
          </a:bodyPr>
          <a:lstStyle/>
          <a:p>
            <a:pPr marL="589562" indent="-571500">
              <a:lnSpc>
                <a:spcPct val="100000"/>
              </a:lnSpc>
              <a:spcBef>
                <a:spcPts val="1188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Two</a:t>
            </a:r>
            <a:r>
              <a:rPr sz="2800" spc="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models: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040368" indent="-488575">
              <a:lnSpc>
                <a:spcPct val="100000"/>
              </a:lnSpc>
              <a:spcBef>
                <a:spcPts val="910"/>
              </a:spcBef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Continuous bag-of-words</a:t>
            </a:r>
            <a:r>
              <a:rPr sz="2800" spc="5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040368" indent="-488575">
              <a:lnSpc>
                <a:spcPct val="100000"/>
              </a:lnSpc>
              <a:spcBef>
                <a:spcPts val="825"/>
              </a:spcBef>
              <a:buClr>
                <a:srgbClr val="677480"/>
              </a:buClr>
              <a:buFont typeface="Courier New" panose="02070309020205020404" pitchFamily="49" charset="0"/>
              <a:buChar char="o"/>
              <a:tabLst>
                <a:tab pos="1040368" algn="l"/>
                <a:tab pos="1041271" algn="l"/>
              </a:tabLst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Continuous skip-gram</a:t>
            </a:r>
            <a:r>
              <a:rPr sz="2800" spc="6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474359" marR="7225" indent="-457200">
              <a:lnSpc>
                <a:spcPct val="120100"/>
              </a:lnSpc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Utilize a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neural network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to learn the weights  of the word</a:t>
            </a:r>
            <a:r>
              <a:rPr sz="2800" spc="2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vectors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53FF62-CE51-428B-8FC9-5CBCAA6F908E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Main Ideas of Word2Vec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F3B728-3D3A-4718-89A7-987C23B6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62" y="4561266"/>
            <a:ext cx="6774852" cy="4121425"/>
          </a:xfrm>
          <a:prstGeom prst="rect">
            <a:avLst/>
          </a:prstGeom>
        </p:spPr>
      </p:pic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xmlns="" id="{FC074F46-A7AE-4D32-A8D9-6A9A8CA8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203CB4-04F9-43AE-9B1A-41DCA890F8D7}"/>
              </a:ext>
            </a:extLst>
          </p:cNvPr>
          <p:cNvSpPr txBox="1"/>
          <p:nvPr/>
        </p:nvSpPr>
        <p:spPr>
          <a:xfrm>
            <a:off x="270664" y="3441085"/>
            <a:ext cx="3541797" cy="2174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xmlns="" val="41050547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Continuous Bag of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“The cat sat on floor”</a:t>
            </a:r>
          </a:p>
          <a:p>
            <a:pPr lvl="1"/>
            <a:r>
              <a:rPr lang="en-US" dirty="0"/>
              <a:t>Window size =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22" y="4115795"/>
            <a:ext cx="3070860" cy="3580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9280" y="4587240"/>
            <a:ext cx="441146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9281" y="5265420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6081" y="6540691"/>
            <a:ext cx="38985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9282" y="7162420"/>
            <a:ext cx="543739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solidFill>
                  <a:srgbClr val="FF0000"/>
                </a:solidFill>
              </a:rPr>
              <a:t>floor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3534" y="5905998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solidFill>
                  <a:schemeClr val="accent2">
                    <a:lumMod val="75000"/>
                  </a:schemeClr>
                </a:solidFill>
              </a:rPr>
              <a:t>sat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771A1BD-165B-45FA-8292-CF6C02DE431E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Word2vec – Continuous Bag of Word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xmlns="" id="{D5738171-250C-4A88-9FC2-62C5E957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31284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59467" y="3114889"/>
            <a:ext cx="219456" cy="1901952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59468" y="5409033"/>
            <a:ext cx="219456" cy="1901952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24211" y="3823035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24210" y="6169813"/>
            <a:ext cx="38985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27833" y="4567561"/>
            <a:ext cx="219456" cy="1141171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102911" y="4256060"/>
            <a:ext cx="219456" cy="1901952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191653" y="2712525"/>
            <a:ext cx="104708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778924" y="3114891"/>
            <a:ext cx="2548910" cy="145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778923" y="4564408"/>
            <a:ext cx="2548909" cy="84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72212" y="5014825"/>
            <a:ext cx="2555621" cy="6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778923" y="5720534"/>
            <a:ext cx="2548909" cy="159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60021" y="3743972"/>
            <a:ext cx="1221809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60574" y="5043048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547289" y="4255087"/>
            <a:ext cx="2555622" cy="30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547289" y="5708733"/>
            <a:ext cx="2555622" cy="44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63926" y="3791533"/>
            <a:ext cx="119135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Output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94033" y="4974713"/>
            <a:ext cx="809837" cy="901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one-hot</a:t>
            </a:r>
          </a:p>
          <a:p>
            <a:r>
              <a:rPr lang="en-US" sz="1440" dirty="0"/>
              <a:t>vector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93906" y="4974712"/>
            <a:ext cx="809837" cy="901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one-hot</a:t>
            </a:r>
          </a:p>
          <a:p>
            <a:r>
              <a:rPr lang="en-US" sz="1440" dirty="0"/>
              <a:t>vector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13311" y="3245995"/>
            <a:ext cx="2281394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solidFill>
                  <a:srgbClr val="FF0000"/>
                </a:solidFill>
              </a:rPr>
              <a:t>Index of cat in vocabulary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xmlns="" id="{2056419C-9C8C-4CC3-B713-94DECF53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</p:spPr>
        <p:txBody>
          <a:bodyPr/>
          <a:lstStyle/>
          <a:p>
            <a:r>
              <a:rPr lang="en-US" dirty="0"/>
              <a:t>Word2vec – Continuous Bag of Word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DD2863B7-1364-44A6-A6D8-B5E9A34D2C50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Word2vec – Continuous Bag of Word</a:t>
            </a:r>
          </a:p>
        </p:txBody>
      </p:sp>
      <p:pic>
        <p:nvPicPr>
          <p:cNvPr id="77" name="skillenza_logo_new (1).png" descr="skillenza_logo_new (1).png">
            <a:extLst>
              <a:ext uri="{FF2B5EF4-FFF2-40B4-BE49-F238E27FC236}">
                <a16:creationId xmlns:a16="http://schemas.microsoft.com/office/drawing/2014/main" xmlns="" id="{2FA2CAAD-4BC8-4990-A9CE-645EDA7F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61759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86255" y="3128325"/>
            <a:ext cx="219456" cy="1901952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6256" y="5422468"/>
            <a:ext cx="219456" cy="1901952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51000" y="3836471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50998" y="6183250"/>
            <a:ext cx="38985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54621" y="4580996"/>
            <a:ext cx="219456" cy="1141171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129699" y="4269497"/>
            <a:ext cx="219456" cy="1901952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18442" y="2725961"/>
            <a:ext cx="104708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805714" y="3128327"/>
            <a:ext cx="2548910" cy="145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805711" y="4577843"/>
            <a:ext cx="2548909" cy="84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99001" y="5028261"/>
            <a:ext cx="2555621" cy="6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805711" y="5733970"/>
            <a:ext cx="2548909" cy="159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86809" y="3757407"/>
            <a:ext cx="1221809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87362" y="5056485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574077" y="4268522"/>
            <a:ext cx="2555622" cy="30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574077" y="5722169"/>
            <a:ext cx="2555622" cy="44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90715" y="3804969"/>
            <a:ext cx="119135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Output layer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TextBox 70"/>
              <p:cNvSpPr txBox="1"/>
              <p:nvPr/>
            </p:nvSpPr>
            <p:spPr>
              <a:xfrm>
                <a:off x="4025167" y="3833992"/>
                <a:ext cx="966418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167" y="3833992"/>
                <a:ext cx="966418" cy="402546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TextBox 72"/>
              <p:cNvSpPr txBox="1"/>
              <p:nvPr/>
            </p:nvSpPr>
            <p:spPr>
              <a:xfrm>
                <a:off x="4047882" y="5896240"/>
                <a:ext cx="966418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882" y="5896240"/>
                <a:ext cx="966418" cy="402546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904139" y="4771192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04139" y="7039128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66062" y="5869831"/>
            <a:ext cx="67678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N-dim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8" name="TextBox 77"/>
              <p:cNvSpPr txBox="1"/>
              <p:nvPr/>
            </p:nvSpPr>
            <p:spPr>
              <a:xfrm>
                <a:off x="7582101" y="4920048"/>
                <a:ext cx="1078308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01" y="4920048"/>
                <a:ext cx="1078308" cy="40254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9473024" y="5921710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18193" y="7039128"/>
            <a:ext cx="2783134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 will be the size of word vector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48592" y="2399020"/>
            <a:ext cx="2265364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solidFill>
                  <a:srgbClr val="FF0000"/>
                </a:solidFill>
              </a:rPr>
              <a:t>We must learn W and W</a:t>
            </a:r>
            <a:r>
              <a:rPr lang="en-US" sz="1440" baseline="30000" dirty="0">
                <a:solidFill>
                  <a:srgbClr val="FF0000"/>
                </a:solidFill>
              </a:rPr>
              <a:t>’</a:t>
            </a:r>
            <a:r>
              <a:rPr lang="en-US" sz="144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" name="Straight Arrow Connector 2"/>
          <p:cNvCxnSpPr>
            <a:stCxn id="81" idx="2"/>
            <a:endCxn id="71" idx="3"/>
          </p:cNvCxnSpPr>
          <p:nvPr/>
        </p:nvCxnSpPr>
        <p:spPr>
          <a:xfrm flipH="1">
            <a:off x="4991585" y="2690767"/>
            <a:ext cx="1689689" cy="134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2"/>
            <a:endCxn id="78" idx="0"/>
          </p:cNvCxnSpPr>
          <p:nvPr/>
        </p:nvCxnSpPr>
        <p:spPr>
          <a:xfrm>
            <a:off x="6681274" y="2690767"/>
            <a:ext cx="1439981" cy="222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F86C2F2E-3474-493B-8A92-3342950B264F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Word2vec – Continuous Bag of Word</a:t>
            </a:r>
          </a:p>
        </p:txBody>
      </p:sp>
      <p:pic>
        <p:nvPicPr>
          <p:cNvPr id="88" name="skillenza_logo_new (1).png" descr="skillenza_logo_new (1).png">
            <a:extLst>
              <a:ext uri="{FF2B5EF4-FFF2-40B4-BE49-F238E27FC236}">
                <a16:creationId xmlns:a16="http://schemas.microsoft.com/office/drawing/2014/main" xmlns="" id="{734DB34E-95C4-48E2-8C06-5BD73B113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85651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84731" y="3119151"/>
            <a:ext cx="219456" cy="1901952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4732" y="5413295"/>
            <a:ext cx="219456" cy="1901952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49474" y="3827298"/>
            <a:ext cx="441146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x</a:t>
            </a:r>
            <a:r>
              <a:rPr lang="en-US" sz="1440" baseline="-25000" dirty="0" err="1"/>
              <a:t>cat</a:t>
            </a:r>
            <a:endParaRPr lang="en-US" sz="1440" dirty="0"/>
          </a:p>
        </p:txBody>
      </p:sp>
      <p:sp>
        <p:nvSpPr>
          <p:cNvPr id="33" name="TextBox 32"/>
          <p:cNvSpPr txBox="1"/>
          <p:nvPr/>
        </p:nvSpPr>
        <p:spPr>
          <a:xfrm>
            <a:off x="3149475" y="6174075"/>
            <a:ext cx="41549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x</a:t>
            </a:r>
            <a:r>
              <a:rPr lang="en-US" sz="1440" baseline="-25000" dirty="0" err="1"/>
              <a:t>on</a:t>
            </a:r>
            <a:endParaRPr lang="en-US" sz="144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354620" y="4571823"/>
            <a:ext cx="219456" cy="1141171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129698" y="4260322"/>
            <a:ext cx="219456" cy="1901952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16917" y="2716788"/>
            <a:ext cx="104708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805712" y="3119154"/>
            <a:ext cx="2548910" cy="145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805711" y="4568670"/>
            <a:ext cx="2548909" cy="84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99000" y="5019088"/>
            <a:ext cx="2555621" cy="6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805711" y="5724796"/>
            <a:ext cx="2548909" cy="159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79131" y="6106925"/>
            <a:ext cx="1221809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87361" y="5047310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574076" y="4259349"/>
            <a:ext cx="2555622" cy="30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574076" y="5712996"/>
            <a:ext cx="2555622" cy="44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90714" y="3795796"/>
            <a:ext cx="119135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02614" y="4762018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02614" y="7029954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82124" y="6388150"/>
            <a:ext cx="67678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73023" y="5912537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TextBox 97"/>
              <p:cNvSpPr txBox="1"/>
              <p:nvPr/>
            </p:nvSpPr>
            <p:spPr>
              <a:xfrm rot="1413182">
                <a:off x="3791631" y="4215467"/>
                <a:ext cx="2671372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4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3791631" y="4215467"/>
                <a:ext cx="2671372" cy="408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TextBox 98"/>
              <p:cNvSpPr txBox="1"/>
              <p:nvPr/>
            </p:nvSpPr>
            <p:spPr>
              <a:xfrm rot="19631347">
                <a:off x="3902085" y="5754354"/>
                <a:ext cx="2512226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4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3902085" y="5754354"/>
                <a:ext cx="2512226" cy="408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5808261" y="5037138"/>
            <a:ext cx="29206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TextBox 100"/>
              <p:cNvSpPr txBox="1"/>
              <p:nvPr/>
            </p:nvSpPr>
            <p:spPr>
              <a:xfrm>
                <a:off x="6504523" y="4927383"/>
                <a:ext cx="1393266" cy="45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4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44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4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4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4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44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4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4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44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4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23" y="4927383"/>
                <a:ext cx="1393266" cy="453329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31652" y="2558791"/>
          <a:ext cx="2633470" cy="1316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347">
                  <a:extLst>
                    <a:ext uri="{9D8B030D-6E8A-4147-A177-3AD203B41FA5}">
                      <a16:colId xmlns:a16="http://schemas.microsoft.com/office/drawing/2014/main" xmlns="" val="4253241636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4278168359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1775200123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058570661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635929464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1060927547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2648937507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865230097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2604712063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797226581"/>
                    </a:ext>
                  </a:extLst>
                </a:gridCol>
              </a:tblGrid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048262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3160804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311445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582356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7" name="TextBox 156"/>
              <p:cNvSpPr txBox="1"/>
              <p:nvPr/>
            </p:nvSpPr>
            <p:spPr>
              <a:xfrm>
                <a:off x="7016468" y="3069690"/>
                <a:ext cx="367408" cy="29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4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40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8" y="3069690"/>
                <a:ext cx="367408" cy="29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7389954" y="2555919"/>
            <a:ext cx="219456" cy="1901952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0" name="TextBox 169"/>
              <p:cNvSpPr txBox="1"/>
              <p:nvPr/>
            </p:nvSpPr>
            <p:spPr>
              <a:xfrm>
                <a:off x="5214337" y="2118627"/>
                <a:ext cx="3546612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4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37" y="2118627"/>
                <a:ext cx="3546612" cy="408830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47459" y="2560549"/>
          <a:ext cx="263347" cy="1316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347">
                  <a:extLst>
                    <a:ext uri="{9D8B030D-6E8A-4147-A177-3AD203B41FA5}">
                      <a16:colId xmlns:a16="http://schemas.microsoft.com/office/drawing/2014/main" xmlns="" val="4255159121"/>
                    </a:ext>
                  </a:extLst>
                </a:gridCol>
              </a:tblGrid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4443869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5244593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2563613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681552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1" name="TextBox 170"/>
              <p:cNvSpPr txBox="1"/>
              <p:nvPr/>
            </p:nvSpPr>
            <p:spPr>
              <a:xfrm>
                <a:off x="7712100" y="3080510"/>
                <a:ext cx="373820" cy="29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4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40" dirty="0"/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00" y="3080510"/>
                <a:ext cx="373820" cy="2917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96FE847A-C3B5-45A7-87FA-853390523A6D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Word2vec – Continuous Bag of Word</a:t>
            </a:r>
          </a:p>
        </p:txBody>
      </p:sp>
      <p:pic>
        <p:nvPicPr>
          <p:cNvPr id="85" name="skillenza_logo_new (1).png" descr="skillenza_logo_new (1).png">
            <a:extLst>
              <a:ext uri="{FF2B5EF4-FFF2-40B4-BE49-F238E27FC236}">
                <a16:creationId xmlns:a16="http://schemas.microsoft.com/office/drawing/2014/main" xmlns="" id="{D16866B6-343C-4EDF-B13B-D2A27D485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0722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70" grpId="0" animBg="1"/>
      <p:bldP spid="1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84731" y="3119151"/>
            <a:ext cx="219456" cy="1901952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4732" y="5413295"/>
            <a:ext cx="219456" cy="1901952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49474" y="3827298"/>
            <a:ext cx="441146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x</a:t>
            </a:r>
            <a:r>
              <a:rPr lang="en-US" sz="1440" baseline="-25000" dirty="0" err="1"/>
              <a:t>cat</a:t>
            </a:r>
            <a:endParaRPr lang="en-US" sz="1440" dirty="0"/>
          </a:p>
        </p:txBody>
      </p:sp>
      <p:sp>
        <p:nvSpPr>
          <p:cNvPr id="33" name="TextBox 32"/>
          <p:cNvSpPr txBox="1"/>
          <p:nvPr/>
        </p:nvSpPr>
        <p:spPr>
          <a:xfrm>
            <a:off x="3149475" y="6174075"/>
            <a:ext cx="41549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x</a:t>
            </a:r>
            <a:r>
              <a:rPr lang="en-US" sz="1440" baseline="-25000" dirty="0" err="1"/>
              <a:t>on</a:t>
            </a:r>
            <a:endParaRPr lang="en-US" sz="144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354620" y="4571823"/>
            <a:ext cx="219456" cy="1141171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129698" y="4260322"/>
            <a:ext cx="219456" cy="1901952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16917" y="2716788"/>
            <a:ext cx="104708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805712" y="3119154"/>
            <a:ext cx="2548910" cy="145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805711" y="4568670"/>
            <a:ext cx="2548909" cy="84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99000" y="5019088"/>
            <a:ext cx="2555621" cy="6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805711" y="5724796"/>
            <a:ext cx="2548909" cy="159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79131" y="6106925"/>
            <a:ext cx="1221809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87361" y="5047310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574076" y="4259349"/>
            <a:ext cx="2555622" cy="30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574076" y="5712996"/>
            <a:ext cx="2555622" cy="44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90714" y="3795796"/>
            <a:ext cx="119135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02614" y="4762018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02614" y="7029954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82124" y="6388150"/>
            <a:ext cx="67678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73023" y="5912537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TextBox 97"/>
              <p:cNvSpPr txBox="1"/>
              <p:nvPr/>
            </p:nvSpPr>
            <p:spPr>
              <a:xfrm rot="1413182">
                <a:off x="3791631" y="4215467"/>
                <a:ext cx="2671372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4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3791631" y="4215467"/>
                <a:ext cx="2671372" cy="408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TextBox 98"/>
              <p:cNvSpPr txBox="1"/>
              <p:nvPr/>
            </p:nvSpPr>
            <p:spPr>
              <a:xfrm rot="19631347">
                <a:off x="3902085" y="5754354"/>
                <a:ext cx="2512226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4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3902085" y="5754354"/>
                <a:ext cx="2512226" cy="408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5808261" y="5037138"/>
            <a:ext cx="29206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TextBox 100"/>
              <p:cNvSpPr txBox="1"/>
              <p:nvPr/>
            </p:nvSpPr>
            <p:spPr>
              <a:xfrm>
                <a:off x="6504523" y="4927383"/>
                <a:ext cx="1393266" cy="453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4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44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4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4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4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44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4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4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4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44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4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23" y="4927383"/>
                <a:ext cx="1393266" cy="453329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31652" y="2558791"/>
          <a:ext cx="2633470" cy="1316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347">
                  <a:extLst>
                    <a:ext uri="{9D8B030D-6E8A-4147-A177-3AD203B41FA5}">
                      <a16:colId xmlns:a16="http://schemas.microsoft.com/office/drawing/2014/main" xmlns="" val="4253241636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4278168359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1775200123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058570661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635929464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1060927547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2648937507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865230097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2604712063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797226581"/>
                    </a:ext>
                  </a:extLst>
                </a:gridCol>
              </a:tblGrid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048262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3160804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311445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582356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7" name="TextBox 156"/>
              <p:cNvSpPr txBox="1"/>
              <p:nvPr/>
            </p:nvSpPr>
            <p:spPr>
              <a:xfrm>
                <a:off x="7016468" y="3069690"/>
                <a:ext cx="367408" cy="29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4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40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8" y="3069690"/>
                <a:ext cx="367408" cy="29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7389954" y="2555919"/>
            <a:ext cx="219456" cy="1901952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0" name="TextBox 169"/>
              <p:cNvSpPr txBox="1"/>
              <p:nvPr/>
            </p:nvSpPr>
            <p:spPr>
              <a:xfrm>
                <a:off x="5214337" y="2118627"/>
                <a:ext cx="3387466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24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37" y="2118627"/>
                <a:ext cx="3387466" cy="408830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47459" y="2560549"/>
          <a:ext cx="263347" cy="1316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347">
                  <a:extLst>
                    <a:ext uri="{9D8B030D-6E8A-4147-A177-3AD203B41FA5}">
                      <a16:colId xmlns:a16="http://schemas.microsoft.com/office/drawing/2014/main" xmlns="" val="4255159121"/>
                    </a:ext>
                  </a:extLst>
                </a:gridCol>
              </a:tblGrid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4443869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5244593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2563613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681552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1" name="TextBox 170"/>
              <p:cNvSpPr txBox="1"/>
              <p:nvPr/>
            </p:nvSpPr>
            <p:spPr>
              <a:xfrm>
                <a:off x="7712100" y="3080510"/>
                <a:ext cx="373820" cy="29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4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40" dirty="0"/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00" y="3080510"/>
                <a:ext cx="373820" cy="2917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2A2C0E24-F114-4D15-BEB2-B77CA8B1F499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Word2vec – Continuous Bag of Word</a:t>
            </a:r>
          </a:p>
        </p:txBody>
      </p:sp>
      <p:pic>
        <p:nvPicPr>
          <p:cNvPr id="85" name="skillenza_logo_new (1).png" descr="skillenza_logo_new (1).png">
            <a:extLst>
              <a:ext uri="{FF2B5EF4-FFF2-40B4-BE49-F238E27FC236}">
                <a16:creationId xmlns:a16="http://schemas.microsoft.com/office/drawing/2014/main" xmlns="" id="{66C82A85-2C7B-4D6B-97DB-5B0D1E276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16065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131979" y="3128325"/>
            <a:ext cx="219456" cy="1901952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31980" y="5422468"/>
            <a:ext cx="219456" cy="1901952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696724" y="3836471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6722" y="6183250"/>
            <a:ext cx="38985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900345" y="4580996"/>
            <a:ext cx="219456" cy="1141171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675423" y="4269497"/>
            <a:ext cx="219456" cy="1901952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764166" y="2725961"/>
            <a:ext cx="104708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351437" y="3128327"/>
            <a:ext cx="2548910" cy="145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351435" y="4577843"/>
            <a:ext cx="2548909" cy="84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44725" y="5028261"/>
            <a:ext cx="2555621" cy="6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351435" y="5733970"/>
            <a:ext cx="2548909" cy="159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32533" y="3757407"/>
            <a:ext cx="1221809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Hidden layer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3" name="TextBox 82"/>
              <p:cNvSpPr txBox="1"/>
              <p:nvPr/>
            </p:nvSpPr>
            <p:spPr>
              <a:xfrm>
                <a:off x="8598638" y="6253135"/>
                <a:ext cx="573106" cy="29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4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44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40" dirty="0"/>
                  <a:t/>
                </a: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38" y="6253135"/>
                <a:ext cx="573106" cy="291747"/>
              </a:xfrm>
              <a:prstGeom prst="rect">
                <a:avLst/>
              </a:prstGeom>
              <a:blipFill>
                <a:blip r:embed="rId2"/>
                <a:stretch>
                  <a:fillRect t="-833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6119801" y="4268522"/>
            <a:ext cx="2555622" cy="30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19801" y="5722169"/>
            <a:ext cx="2555622" cy="44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081442" y="3792686"/>
            <a:ext cx="119135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Output layer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TextBox 70"/>
              <p:cNvSpPr txBox="1"/>
              <p:nvPr/>
            </p:nvSpPr>
            <p:spPr>
              <a:xfrm>
                <a:off x="3570891" y="3833992"/>
                <a:ext cx="966418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891" y="3833992"/>
                <a:ext cx="966418" cy="402546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TextBox 72"/>
              <p:cNvSpPr txBox="1"/>
              <p:nvPr/>
            </p:nvSpPr>
            <p:spPr>
              <a:xfrm>
                <a:off x="3593605" y="5896240"/>
                <a:ext cx="966418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605" y="5896240"/>
                <a:ext cx="966418" cy="40254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449862" y="4771192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449862" y="7039128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11784" y="6119638"/>
            <a:ext cx="67678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N-dim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8" name="TextBox 77"/>
              <p:cNvSpPr txBox="1"/>
              <p:nvPr/>
            </p:nvSpPr>
            <p:spPr>
              <a:xfrm>
                <a:off x="6431373" y="4905115"/>
                <a:ext cx="1981953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24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373" y="4905115"/>
                <a:ext cx="1981953" cy="402546"/>
              </a:xfrm>
              <a:prstGeom prst="rect">
                <a:avLst/>
              </a:prstGeom>
              <a:blipFill>
                <a:blip r:embed="rId5"/>
                <a:stretch>
                  <a:fillRect t="-13636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8531442" y="6591184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63917" y="7039128"/>
            <a:ext cx="2783134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 will be the size of word vector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5844829" y="5743481"/>
                <a:ext cx="342337" cy="29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4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4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29" y="5743481"/>
                <a:ext cx="342337" cy="291747"/>
              </a:xfrm>
              <a:prstGeom prst="rect">
                <a:avLst/>
              </a:prstGeom>
              <a:blipFill>
                <a:blip r:embed="rId6"/>
                <a:stretch>
                  <a:fillRect t="-8333" r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6" name="TextBox 85"/>
              <p:cNvSpPr txBox="1"/>
              <p:nvPr/>
            </p:nvSpPr>
            <p:spPr>
              <a:xfrm>
                <a:off x="8785153" y="4848023"/>
                <a:ext cx="2355728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153" y="4848023"/>
                <a:ext cx="2355728" cy="402546"/>
              </a:xfrm>
              <a:prstGeom prst="rect">
                <a:avLst/>
              </a:prstGeom>
              <a:blipFill>
                <a:blip r:embed="rId7"/>
                <a:stretch>
                  <a:fillRect t="-13636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647E217-2A97-4759-92E7-FA60BC39B9DA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Word2vec – Continuous Bag of Word</a:t>
            </a:r>
          </a:p>
        </p:txBody>
      </p:sp>
      <p:pic>
        <p:nvPicPr>
          <p:cNvPr id="85" name="skillenza_logo_new (1).png" descr="skillenza_logo_new (1).png">
            <a:extLst>
              <a:ext uri="{FF2B5EF4-FFF2-40B4-BE49-F238E27FC236}">
                <a16:creationId xmlns:a16="http://schemas.microsoft.com/office/drawing/2014/main" xmlns="" id="{5E4CC4A5-34B5-49C9-94CE-7DB98D757C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90670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86255" y="3128325"/>
            <a:ext cx="219456" cy="1901952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6256" y="5422468"/>
            <a:ext cx="219456" cy="1901952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51000" y="3836471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50998" y="6183250"/>
            <a:ext cx="38985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54621" y="4580996"/>
            <a:ext cx="219456" cy="1141171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129699" y="4269497"/>
            <a:ext cx="219456" cy="1901952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18442" y="2725961"/>
            <a:ext cx="104708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805714" y="3128327"/>
            <a:ext cx="2548910" cy="145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805711" y="4577843"/>
            <a:ext cx="2548909" cy="84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99001" y="5028261"/>
            <a:ext cx="2555621" cy="6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805711" y="5733970"/>
            <a:ext cx="2548909" cy="159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86809" y="3757407"/>
            <a:ext cx="1221809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Hidden layer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3" name="TextBox 82"/>
              <p:cNvSpPr txBox="1"/>
              <p:nvPr/>
            </p:nvSpPr>
            <p:spPr>
              <a:xfrm>
                <a:off x="9052914" y="6253135"/>
                <a:ext cx="573106" cy="29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4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44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44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40" dirty="0"/>
                  <a:t/>
                </a: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914" y="6253135"/>
                <a:ext cx="573106" cy="291747"/>
              </a:xfrm>
              <a:prstGeom prst="rect">
                <a:avLst/>
              </a:prstGeom>
              <a:blipFill>
                <a:blip r:embed="rId2"/>
                <a:stretch>
                  <a:fillRect t="-833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6574077" y="4268522"/>
            <a:ext cx="2555622" cy="30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574077" y="5722169"/>
            <a:ext cx="2555622" cy="44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90715" y="3804969"/>
            <a:ext cx="119135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Output layer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TextBox 70"/>
              <p:cNvSpPr txBox="1"/>
              <p:nvPr/>
            </p:nvSpPr>
            <p:spPr>
              <a:xfrm>
                <a:off x="4025167" y="3833992"/>
                <a:ext cx="966418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167" y="3833992"/>
                <a:ext cx="966418" cy="402546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TextBox 72"/>
              <p:cNvSpPr txBox="1"/>
              <p:nvPr/>
            </p:nvSpPr>
            <p:spPr>
              <a:xfrm>
                <a:off x="4047882" y="5896240"/>
                <a:ext cx="966418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882" y="5896240"/>
                <a:ext cx="966418" cy="40254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2904139" y="4771192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04139" y="7039128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66060" y="6119638"/>
            <a:ext cx="67678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N-dim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8" name="TextBox 77"/>
              <p:cNvSpPr txBox="1"/>
              <p:nvPr/>
            </p:nvSpPr>
            <p:spPr>
              <a:xfrm>
                <a:off x="6885651" y="4905115"/>
                <a:ext cx="2305631" cy="712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24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24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4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4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651" y="4905115"/>
                <a:ext cx="2305631" cy="712759"/>
              </a:xfrm>
              <a:prstGeom prst="rect">
                <a:avLst/>
              </a:prstGeom>
              <a:blipFill>
                <a:blip r:embed="rId5"/>
                <a:stretch>
                  <a:fillRect t="-769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8985718" y="6591184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18193" y="7039128"/>
            <a:ext cx="2783134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 will be the size of word vector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6299105" y="5743481"/>
                <a:ext cx="342337" cy="29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4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4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4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05" y="5743481"/>
                <a:ext cx="342337" cy="291747"/>
              </a:xfrm>
              <a:prstGeom prst="rect">
                <a:avLst/>
              </a:prstGeom>
              <a:blipFill>
                <a:blip r:embed="rId6"/>
                <a:stretch>
                  <a:fillRect t="-8333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0303109" y="4268524"/>
          <a:ext cx="263347" cy="26334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347">
                  <a:extLst>
                    <a:ext uri="{9D8B030D-6E8A-4147-A177-3AD203B41FA5}">
                      <a16:colId xmlns:a16="http://schemas.microsoft.com/office/drawing/2014/main" xmlns="" val="4255159121"/>
                    </a:ext>
                  </a:extLst>
                </a:gridCol>
              </a:tblGrid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4443869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5244593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2563613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681552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053094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099312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427874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2259214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5132886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51323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85" name="TextBox 84"/>
              <p:cNvSpPr txBox="1"/>
              <p:nvPr/>
            </p:nvSpPr>
            <p:spPr>
              <a:xfrm>
                <a:off x="10303110" y="7028955"/>
                <a:ext cx="381771" cy="29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4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4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4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40" dirty="0"/>
                  <a:t/>
                </a: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110" y="7028955"/>
                <a:ext cx="381771" cy="291747"/>
              </a:xfrm>
              <a:prstGeom prst="rect">
                <a:avLst/>
              </a:prstGeom>
              <a:blipFill>
                <a:blip r:embed="rId7"/>
                <a:stretch>
                  <a:fillRect t="-8333" r="-317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8" name="TextBox 87"/>
              <p:cNvSpPr txBox="1"/>
              <p:nvPr/>
            </p:nvSpPr>
            <p:spPr>
              <a:xfrm>
                <a:off x="8690713" y="3183368"/>
                <a:ext cx="2743893" cy="29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40" dirty="0">
                    <a:solidFill>
                      <a:srgbClr val="FF0000"/>
                    </a:solidFill>
                  </a:rPr>
                  <a:t>We would prefer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4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4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440" dirty="0">
                    <a:solidFill>
                      <a:srgbClr val="FF0000"/>
                    </a:solidFill>
                  </a:rPr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4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4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4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4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en-US" sz="144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713" y="3183368"/>
                <a:ext cx="2743893" cy="291747"/>
              </a:xfrm>
              <a:prstGeom prst="rect">
                <a:avLst/>
              </a:prstGeom>
              <a:blipFill>
                <a:blip r:embed="rId8"/>
                <a:stretch>
                  <a:fillRect l="-889" t="-10417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FFDFB5BF-D995-4976-8651-81F925312D2A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Word2vec – Continuous Bag of Word</a:t>
            </a:r>
          </a:p>
        </p:txBody>
      </p:sp>
      <p:pic>
        <p:nvPicPr>
          <p:cNvPr id="89" name="skillenza_logo_new (1).png" descr="skillenza_logo_new (1).png">
            <a:extLst>
              <a:ext uri="{FF2B5EF4-FFF2-40B4-BE49-F238E27FC236}">
                <a16:creationId xmlns:a16="http://schemas.microsoft.com/office/drawing/2014/main" xmlns="" id="{F0B98AEB-D88D-4EB0-9DB9-455F57EAF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33671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84731" y="3119151"/>
            <a:ext cx="219456" cy="1901952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4732" y="5413295"/>
            <a:ext cx="219456" cy="1901952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149474" y="3827298"/>
            <a:ext cx="441146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x</a:t>
            </a:r>
            <a:r>
              <a:rPr lang="en-US" sz="1440" baseline="-25000" dirty="0" err="1"/>
              <a:t>cat</a:t>
            </a:r>
            <a:endParaRPr lang="en-US" sz="1440" dirty="0"/>
          </a:p>
        </p:txBody>
      </p:sp>
      <p:sp>
        <p:nvSpPr>
          <p:cNvPr id="33" name="TextBox 32"/>
          <p:cNvSpPr txBox="1"/>
          <p:nvPr/>
        </p:nvSpPr>
        <p:spPr>
          <a:xfrm>
            <a:off x="3149475" y="6174075"/>
            <a:ext cx="41549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x</a:t>
            </a:r>
            <a:r>
              <a:rPr lang="en-US" sz="1440" baseline="-25000" dirty="0" err="1"/>
              <a:t>on</a:t>
            </a:r>
            <a:endParaRPr lang="en-US" sz="144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354620" y="4571823"/>
            <a:ext cx="219456" cy="1141171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8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129698" y="4260322"/>
            <a:ext cx="219456" cy="1901952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8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216917" y="2716788"/>
            <a:ext cx="104708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805712" y="3119154"/>
            <a:ext cx="2548910" cy="145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805711" y="4568670"/>
            <a:ext cx="2548909" cy="84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799000" y="5019088"/>
            <a:ext cx="2555621" cy="69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805711" y="5724796"/>
            <a:ext cx="2548909" cy="159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79131" y="6106925"/>
            <a:ext cx="1221809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87361" y="5047310"/>
            <a:ext cx="43152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574076" y="4259349"/>
            <a:ext cx="2555622" cy="30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574076" y="5712996"/>
            <a:ext cx="2555622" cy="449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90714" y="3795796"/>
            <a:ext cx="1191352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02614" y="4762018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02614" y="7029954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82124" y="6388150"/>
            <a:ext cx="676788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73023" y="5912537"/>
            <a:ext cx="667170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V-dim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8" name="TextBox 97"/>
              <p:cNvSpPr txBox="1"/>
              <p:nvPr/>
            </p:nvSpPr>
            <p:spPr>
              <a:xfrm>
                <a:off x="3816395" y="4207107"/>
                <a:ext cx="966418" cy="436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395" y="4207107"/>
                <a:ext cx="966418" cy="436081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9" name="TextBox 98"/>
              <p:cNvSpPr txBox="1"/>
              <p:nvPr/>
            </p:nvSpPr>
            <p:spPr>
              <a:xfrm>
                <a:off x="3926860" y="5745993"/>
                <a:ext cx="966418" cy="436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60" y="5745993"/>
                <a:ext cx="966418" cy="436081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31652" y="2558791"/>
          <a:ext cx="2633470" cy="1316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347">
                  <a:extLst>
                    <a:ext uri="{9D8B030D-6E8A-4147-A177-3AD203B41FA5}">
                      <a16:colId xmlns:a16="http://schemas.microsoft.com/office/drawing/2014/main" xmlns="" val="4253241636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4278168359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1775200123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058570661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635929464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1060927547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2648937507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865230097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2604712063"/>
                    </a:ext>
                  </a:extLst>
                </a:gridCol>
                <a:gridCol w="263347">
                  <a:extLst>
                    <a:ext uri="{9D8B030D-6E8A-4147-A177-3AD203B41FA5}">
                      <a16:colId xmlns:a16="http://schemas.microsoft.com/office/drawing/2014/main" xmlns="" val="3797226581"/>
                    </a:ext>
                  </a:extLst>
                </a:gridCol>
              </a:tblGrid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048262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3160804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311445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582356"/>
                  </a:ext>
                </a:extLst>
              </a:tr>
              <a:tr h="26334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0" name="TextBox 169"/>
              <p:cNvSpPr txBox="1"/>
              <p:nvPr/>
            </p:nvSpPr>
            <p:spPr>
              <a:xfrm>
                <a:off x="5214337" y="2118627"/>
                <a:ext cx="966418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37" y="2118627"/>
                <a:ext cx="966418" cy="408830"/>
              </a:xfrm>
              <a:prstGeom prst="rect">
                <a:avLst/>
              </a:prstGeom>
              <a:blipFill>
                <a:blip r:embed="rId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7625389" y="2620996"/>
            <a:ext cx="2053767" cy="29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>
                <a:solidFill>
                  <a:srgbClr val="FF0000"/>
                </a:solidFill>
              </a:rPr>
              <a:t>Contain word’s vectors</a:t>
            </a:r>
          </a:p>
        </p:txBody>
      </p:sp>
      <p:cxnSp>
        <p:nvCxnSpPr>
          <p:cNvPr id="6" name="Straight Arrow Connector 5"/>
          <p:cNvCxnSpPr>
            <a:stCxn id="81" idx="1"/>
            <a:endCxn id="2" idx="3"/>
          </p:cNvCxnSpPr>
          <p:nvPr/>
        </p:nvCxnSpPr>
        <p:spPr>
          <a:xfrm flipH="1">
            <a:off x="6965122" y="2766870"/>
            <a:ext cx="660267" cy="45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5" name="TextBox 84"/>
              <p:cNvSpPr txBox="1"/>
              <p:nvPr/>
            </p:nvSpPr>
            <p:spPr>
              <a:xfrm>
                <a:off x="7631619" y="4869233"/>
                <a:ext cx="966418" cy="40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4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24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24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619" y="4869233"/>
                <a:ext cx="966418" cy="402546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04482" y="7689183"/>
            <a:ext cx="1211973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consider either W or W’ as the word’s representation. Or even take the average.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ED070F9B-BD52-4492-94A5-C8A3BD4AC13B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Word2vec – Continuous Bag of Word</a:t>
            </a:r>
          </a:p>
        </p:txBody>
      </p:sp>
      <p:pic>
        <p:nvPicPr>
          <p:cNvPr id="71" name="skillenza_logo_new (1).png" descr="skillenza_logo_new (1).png">
            <a:extLst>
              <a:ext uri="{FF2B5EF4-FFF2-40B4-BE49-F238E27FC236}">
                <a16:creationId xmlns:a16="http://schemas.microsoft.com/office/drawing/2014/main" xmlns="" id="{695191B5-AFEB-436F-9136-777F8AEDC7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36736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3152" tIns="36576" rIns="73152" bIns="36576" rtlCol="0" anchor="t">
            <a:normAutofit/>
          </a:bodyPr>
          <a:lstStyle/>
          <a:p>
            <a:r>
              <a:rPr lang="en-US" dirty="0"/>
              <a:t>Search, e.g., query expansion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Clustering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BDE675-BEE6-47C7-9AF5-C32F5F333759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Applications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xmlns="" id="{F3E73EF3-5E54-40C3-A088-EF66B19B8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44703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BDE675-BEE6-47C7-9AF5-C32F5F333759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Sentiment analysis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xmlns="" id="{F3E73EF3-5E54-40C3-A088-EF66B19B8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2ED9AD8-115B-4474-937E-D51D6446EF24}"/>
              </a:ext>
            </a:extLst>
          </p:cNvPr>
          <p:cNvSpPr/>
          <p:nvPr/>
        </p:nvSpPr>
        <p:spPr>
          <a:xfrm>
            <a:off x="1649896" y="2875029"/>
            <a:ext cx="10217426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process of analyzing unstructured text to extract relevant information and transforming it into useful business intelligence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determines if an expression is positive, negative, or neutral, and to what 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an emerging field that attempts to analyze and measure human emotions  and convert it into hard facts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4704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4160" y="3444378"/>
            <a:ext cx="4855125" cy="998564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6400" b="1" spc="165" dirty="0">
                <a:solidFill>
                  <a:srgbClr val="0070C0"/>
                </a:solidFill>
                <a:latin typeface="Calibri"/>
                <a:cs typeface="Calibri"/>
              </a:rPr>
              <a:t>What </a:t>
            </a:r>
            <a:r>
              <a:rPr sz="6400" b="1" spc="261" dirty="0">
                <a:solidFill>
                  <a:srgbClr val="0070C0"/>
                </a:solidFill>
                <a:latin typeface="Calibri"/>
                <a:cs typeface="Calibri"/>
              </a:rPr>
              <a:t>is</a:t>
            </a:r>
            <a:r>
              <a:rPr sz="6400" b="1" spc="59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6400" b="1" spc="389" dirty="0">
                <a:solidFill>
                  <a:srgbClr val="0070C0"/>
                </a:solidFill>
                <a:latin typeface="Calibri"/>
                <a:cs typeface="Calibri"/>
              </a:rPr>
              <a:t>NLP?</a:t>
            </a:r>
            <a:endParaRPr sz="64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3580" y="4653688"/>
            <a:ext cx="10429579" cy="133756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474148" marR="5419" indent="-460601">
              <a:lnSpc>
                <a:spcPct val="151800"/>
              </a:lnSpc>
              <a:spcBef>
                <a:spcPts val="107"/>
              </a:spcBef>
            </a:pPr>
            <a:r>
              <a:rPr sz="2987" spc="91" dirty="0">
                <a:solidFill>
                  <a:srgbClr val="595959"/>
                </a:solidFill>
                <a:latin typeface="Calibri"/>
                <a:cs typeface="Calibri"/>
              </a:rPr>
              <a:t>Study </a:t>
            </a:r>
            <a:r>
              <a:rPr sz="2987" spc="27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2987" spc="32" dirty="0">
                <a:solidFill>
                  <a:srgbClr val="595959"/>
                </a:solidFill>
                <a:latin typeface="Calibri"/>
                <a:cs typeface="Calibri"/>
              </a:rPr>
              <a:t>interaction </a:t>
            </a:r>
            <a:r>
              <a:rPr sz="2987" spc="112" dirty="0">
                <a:solidFill>
                  <a:srgbClr val="595959"/>
                </a:solidFill>
                <a:latin typeface="Calibri"/>
                <a:cs typeface="Calibri"/>
              </a:rPr>
              <a:t>between </a:t>
            </a:r>
            <a:r>
              <a:rPr sz="2987" spc="85" dirty="0">
                <a:solidFill>
                  <a:srgbClr val="595959"/>
                </a:solidFill>
                <a:latin typeface="Calibri"/>
                <a:cs typeface="Calibri"/>
              </a:rPr>
              <a:t>computers </a:t>
            </a:r>
            <a:r>
              <a:rPr sz="2987" spc="112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2987" spc="69" dirty="0">
                <a:solidFill>
                  <a:srgbClr val="595959"/>
                </a:solidFill>
                <a:latin typeface="Calibri"/>
                <a:cs typeface="Calibri"/>
              </a:rPr>
              <a:t>human </a:t>
            </a:r>
            <a:r>
              <a:rPr sz="2987" spc="149" dirty="0">
                <a:solidFill>
                  <a:srgbClr val="595959"/>
                </a:solidFill>
                <a:latin typeface="Calibri"/>
                <a:cs typeface="Calibri"/>
              </a:rPr>
              <a:t>languages  </a:t>
            </a:r>
            <a:r>
              <a:rPr sz="2987" spc="213" dirty="0">
                <a:solidFill>
                  <a:srgbClr val="595959"/>
                </a:solidFill>
                <a:latin typeface="Calibri"/>
                <a:cs typeface="Calibri"/>
              </a:rPr>
              <a:t>NLP </a:t>
            </a:r>
            <a:r>
              <a:rPr sz="2987" dirty="0">
                <a:solidFill>
                  <a:srgbClr val="A6A6A6"/>
                </a:solidFill>
                <a:latin typeface="Calibri"/>
                <a:cs typeface="Calibri"/>
              </a:rPr>
              <a:t>= </a:t>
            </a:r>
            <a:r>
              <a:rPr sz="2987" spc="96" dirty="0">
                <a:solidFill>
                  <a:srgbClr val="595959"/>
                </a:solidFill>
                <a:latin typeface="Calibri"/>
                <a:cs typeface="Calibri"/>
              </a:rPr>
              <a:t>Computer </a:t>
            </a:r>
            <a:r>
              <a:rPr sz="2987" spc="165" dirty="0">
                <a:solidFill>
                  <a:srgbClr val="595959"/>
                </a:solidFill>
                <a:latin typeface="Calibri"/>
                <a:cs typeface="Calibri"/>
              </a:rPr>
              <a:t>Science </a:t>
            </a:r>
            <a:r>
              <a:rPr sz="2987" dirty="0">
                <a:solidFill>
                  <a:srgbClr val="A6A6A6"/>
                </a:solidFill>
                <a:latin typeface="Calibri"/>
                <a:cs typeface="Calibri"/>
              </a:rPr>
              <a:t>+ </a:t>
            </a:r>
            <a:r>
              <a:rPr sz="2987" spc="75" dirty="0">
                <a:solidFill>
                  <a:srgbClr val="595959"/>
                </a:solidFill>
                <a:latin typeface="Calibri"/>
                <a:cs typeface="Calibri"/>
              </a:rPr>
              <a:t>AI </a:t>
            </a:r>
            <a:r>
              <a:rPr sz="2987" dirty="0">
                <a:solidFill>
                  <a:srgbClr val="BFBFBF"/>
                </a:solidFill>
                <a:latin typeface="Calibri"/>
                <a:cs typeface="Calibri"/>
              </a:rPr>
              <a:t>+ </a:t>
            </a:r>
            <a:r>
              <a:rPr sz="2987" spc="69" dirty="0">
                <a:solidFill>
                  <a:srgbClr val="595959"/>
                </a:solidFill>
                <a:latin typeface="Calibri"/>
                <a:cs typeface="Calibri"/>
              </a:rPr>
              <a:t>Computational</a:t>
            </a:r>
            <a:r>
              <a:rPr sz="2987" spc="38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987" spc="85" dirty="0">
                <a:solidFill>
                  <a:srgbClr val="595959"/>
                </a:solidFill>
                <a:latin typeface="Calibri"/>
                <a:cs typeface="Calibri"/>
              </a:rPr>
              <a:t>Linguistics</a:t>
            </a:r>
            <a:endParaRPr sz="2987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F46A7E9-7C90-434F-8213-0BCE7909395F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Natural Language Processing</a:t>
            </a:r>
          </a:p>
        </p:txBody>
      </p:sp>
      <p:pic>
        <p:nvPicPr>
          <p:cNvPr id="5" name="skillenza_logo_new (1).png" descr="skillenza_logo_new (1).png">
            <a:extLst>
              <a:ext uri="{FF2B5EF4-FFF2-40B4-BE49-F238E27FC236}">
                <a16:creationId xmlns:a16="http://schemas.microsoft.com/office/drawing/2014/main" xmlns="" id="{CEC17657-CBF3-45FE-A04F-E89CB7E3A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BDE675-BEE6-47C7-9AF5-C32F5F333759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Sentiment analysis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xmlns="" id="{F3E73EF3-5E54-40C3-A088-EF66B19B8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2ED9AD8-115B-4474-937E-D51D6446EF24}"/>
              </a:ext>
            </a:extLst>
          </p:cNvPr>
          <p:cNvSpPr/>
          <p:nvPr/>
        </p:nvSpPr>
        <p:spPr>
          <a:xfrm>
            <a:off x="1649896" y="2875029"/>
            <a:ext cx="10217426" cy="462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Also called opinion mining since it includes identifying attitudes, emotions,  and opinions of a company’s product, brand, or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text analytics that looks at the face value of the words to give them  meaning</a:t>
            </a:r>
            <a:endParaRPr lang="en-US" sz="2800" dirty="0">
              <a:cs typeface="Times New Roman"/>
            </a:endParaRPr>
          </a:p>
          <a:p>
            <a:pPr marL="958442" indent="-457200">
              <a:lnSpc>
                <a:spcPct val="100000"/>
              </a:lnSpc>
              <a:spcBef>
                <a:spcPts val="1403"/>
              </a:spcBef>
              <a:buFont typeface="Courier New" panose="02070309020205020404" pitchFamily="49" charset="0"/>
              <a:buChar char="o"/>
              <a:tabLst>
                <a:tab pos="806729" algn="l"/>
              </a:tabLst>
            </a:pPr>
            <a:r>
              <a:rPr lang="en-US" sz="2800" spc="-5" dirty="0">
                <a:solidFill>
                  <a:schemeClr val="tx1"/>
                </a:solidFill>
                <a:cs typeface="Trebuchet MS"/>
              </a:rPr>
              <a:t>Gives insight into the </a:t>
            </a:r>
            <a:r>
              <a:rPr lang="en-US" sz="2800" spc="-11" dirty="0">
                <a:solidFill>
                  <a:schemeClr val="tx1"/>
                </a:solidFill>
                <a:cs typeface="Trebuchet MS"/>
              </a:rPr>
              <a:t>emotion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behind the</a:t>
            </a:r>
            <a:r>
              <a:rPr lang="en-US" sz="2800" spc="155" dirty="0">
                <a:solidFill>
                  <a:schemeClr val="tx1"/>
                </a:solidFill>
                <a:cs typeface="Trebuchet MS"/>
              </a:rPr>
              <a:t>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words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Helps businesses monitor news articles, online forums and social networking  sites for trends in opinions about their 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3671575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BDE675-BEE6-47C7-9AF5-C32F5F333759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Sentiment analysis</a:t>
            </a: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xmlns="" id="{F3E73EF3-5E54-40C3-A088-EF66B19B8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DAC90E8-B135-409D-B7A6-C0957EF9D47A}"/>
              </a:ext>
            </a:extLst>
          </p:cNvPr>
          <p:cNvSpPr/>
          <p:nvPr/>
        </p:nvSpPr>
        <p:spPr>
          <a:xfrm>
            <a:off x="1747078" y="2723012"/>
            <a:ext cx="951064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800" spc="-10" dirty="0">
                <a:solidFill>
                  <a:schemeClr val="tx1"/>
                </a:solidFill>
                <a:cs typeface="Times New Roman"/>
              </a:rPr>
              <a:t>Businesses have realized that not all opinions are equally important- Some opinions carry more weight than others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lang="en-US" sz="2800" dirty="0">
              <a:solidFill>
                <a:schemeClr val="tx1"/>
              </a:solidFill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1505"/>
              </a:spcBef>
              <a:buFont typeface="Courier New" panose="02070309020205020404" pitchFamily="49" charset="0"/>
              <a:buChar char="o"/>
              <a:tabLst>
                <a:tab pos="756285" algn="l"/>
              </a:tabLst>
            </a:pPr>
            <a:r>
              <a:rPr lang="en-US" sz="2800" spc="-5" dirty="0">
                <a:solidFill>
                  <a:schemeClr val="tx1"/>
                </a:solidFill>
                <a:cs typeface="Trebuchet MS"/>
              </a:rPr>
              <a:t>A negative tweet by </a:t>
            </a:r>
            <a:r>
              <a:rPr lang="en-US" sz="2800" spc="-10" dirty="0">
                <a:solidFill>
                  <a:schemeClr val="tx1"/>
                </a:solidFill>
                <a:cs typeface="Trebuchet MS"/>
              </a:rPr>
              <a:t>Lady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Gaga </a:t>
            </a:r>
            <a:r>
              <a:rPr lang="en-US" sz="2800" spc="-10" dirty="0">
                <a:solidFill>
                  <a:schemeClr val="tx1"/>
                </a:solidFill>
                <a:cs typeface="Trebuchet MS"/>
              </a:rPr>
              <a:t>will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have a </a:t>
            </a:r>
            <a:r>
              <a:rPr lang="en-US" sz="2800" spc="-10" dirty="0">
                <a:solidFill>
                  <a:schemeClr val="tx1"/>
                </a:solidFill>
                <a:cs typeface="Trebuchet MS"/>
              </a:rPr>
              <a:t>much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greater </a:t>
            </a:r>
            <a:r>
              <a:rPr lang="en-US" sz="2800" spc="-10" dirty="0">
                <a:solidFill>
                  <a:schemeClr val="tx1"/>
                </a:solidFill>
                <a:cs typeface="Trebuchet MS"/>
              </a:rPr>
              <a:t>impact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than a tweet by </a:t>
            </a:r>
            <a:r>
              <a:rPr lang="en-US" sz="2800" spc="-10" dirty="0">
                <a:solidFill>
                  <a:schemeClr val="tx1"/>
                </a:solidFill>
                <a:cs typeface="Trebuchet MS"/>
              </a:rPr>
              <a:t>an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ordinary</a:t>
            </a:r>
            <a:r>
              <a:rPr lang="en-US" sz="2800" spc="5" dirty="0">
                <a:solidFill>
                  <a:schemeClr val="tx1"/>
                </a:solidFill>
                <a:cs typeface="Trebuchet MS"/>
              </a:rPr>
              <a:t>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person</a:t>
            </a:r>
            <a:endParaRPr lang="en-US" sz="2800" dirty="0">
              <a:solidFill>
                <a:schemeClr val="tx1"/>
              </a:solidFill>
              <a:cs typeface="Trebuchet MS"/>
            </a:endParaRPr>
          </a:p>
          <a:p>
            <a:pPr marL="469900" marR="374015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800" spc="-5" dirty="0">
                <a:solidFill>
                  <a:schemeClr val="tx1"/>
                </a:solidFill>
                <a:cs typeface="Trebuchet MS"/>
              </a:rPr>
              <a:t>It is </a:t>
            </a:r>
            <a:r>
              <a:rPr lang="en-US" sz="2800" dirty="0">
                <a:solidFill>
                  <a:schemeClr val="tx1"/>
                </a:solidFill>
                <a:cs typeface="Trebuchet MS"/>
              </a:rPr>
              <a:t>a </a:t>
            </a:r>
            <a:r>
              <a:rPr lang="en-US" sz="2800" spc="-10" dirty="0">
                <a:solidFill>
                  <a:schemeClr val="tx1"/>
                </a:solidFill>
                <a:cs typeface="Trebuchet MS"/>
              </a:rPr>
              <a:t>tool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to </a:t>
            </a:r>
            <a:r>
              <a:rPr lang="en-US" sz="2800" spc="-10" dirty="0">
                <a:solidFill>
                  <a:schemeClr val="tx1"/>
                </a:solidFill>
                <a:cs typeface="Trebuchet MS"/>
              </a:rPr>
              <a:t>allow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users to </a:t>
            </a:r>
            <a:r>
              <a:rPr lang="en-US" sz="2800" dirty="0">
                <a:solidFill>
                  <a:schemeClr val="tx1"/>
                </a:solidFill>
                <a:cs typeface="Trebuchet MS"/>
              </a:rPr>
              <a:t>generate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‘influence scores’ to identify people,  blogs, forums etc. that are</a:t>
            </a:r>
            <a:r>
              <a:rPr lang="en-US" sz="2800" dirty="0">
                <a:solidFill>
                  <a:schemeClr val="tx1"/>
                </a:solidFill>
                <a:cs typeface="Trebuchet MS"/>
              </a:rPr>
              <a:t> </a:t>
            </a:r>
            <a:r>
              <a:rPr lang="en-US" sz="2800" spc="-5" dirty="0">
                <a:solidFill>
                  <a:schemeClr val="tx1"/>
                </a:solidFill>
                <a:cs typeface="Trebuchet MS"/>
              </a:rPr>
              <a:t>important</a:t>
            </a:r>
            <a:endParaRPr lang="en-US" sz="2800" dirty="0">
              <a:solidFill>
                <a:schemeClr val="tx1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32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624831" y="4405251"/>
            <a:ext cx="3129280" cy="312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098288" y="5437645"/>
            <a:ext cx="2180335" cy="1002945"/>
          </a:xfrm>
          <a:prstGeom prst="rect">
            <a:avLst/>
          </a:prstGeom>
        </p:spPr>
        <p:txBody>
          <a:bodyPr vert="horz" wrap="square" lIns="0" tIns="59604" rIns="0" bIns="0" rtlCol="0">
            <a:spAutoFit/>
          </a:bodyPr>
          <a:lstStyle/>
          <a:p>
            <a:pPr marL="12870" marR="5419" indent="2032" algn="ctr">
              <a:lnSpc>
                <a:spcPct val="87000"/>
              </a:lnSpc>
              <a:spcBef>
                <a:spcPts val="468"/>
              </a:spcBef>
            </a:pPr>
            <a:r>
              <a:rPr sz="1867" spc="-5" dirty="0">
                <a:solidFill>
                  <a:srgbClr val="F495CA"/>
                </a:solidFill>
                <a:latin typeface="Wingdings 3"/>
                <a:cs typeface="Wingdings 3"/>
              </a:rPr>
              <a:t></a:t>
            </a:r>
            <a:r>
              <a:rPr sz="2347" spc="-5" dirty="0">
                <a:latin typeface="Trebuchet MS"/>
                <a:cs typeface="Trebuchet MS"/>
              </a:rPr>
              <a:t>Synonymous &amp;  </a:t>
            </a:r>
            <a:r>
              <a:rPr sz="2347" spc="-11" dirty="0">
                <a:latin typeface="Trebuchet MS"/>
                <a:cs typeface="Trebuchet MS"/>
              </a:rPr>
              <a:t>In</a:t>
            </a:r>
            <a:r>
              <a:rPr sz="2347" dirty="0">
                <a:latin typeface="Trebuchet MS"/>
                <a:cs typeface="Trebuchet MS"/>
              </a:rPr>
              <a:t>t</a:t>
            </a:r>
            <a:r>
              <a:rPr sz="2347" spc="-11" dirty="0">
                <a:latin typeface="Trebuchet MS"/>
                <a:cs typeface="Trebuchet MS"/>
              </a:rPr>
              <a:t>erc</a:t>
            </a:r>
            <a:r>
              <a:rPr sz="2347" spc="-5" dirty="0">
                <a:latin typeface="Trebuchet MS"/>
                <a:cs typeface="Trebuchet MS"/>
              </a:rPr>
              <a:t>h</a:t>
            </a:r>
            <a:r>
              <a:rPr sz="2347" spc="-11" dirty="0">
                <a:latin typeface="Trebuchet MS"/>
                <a:cs typeface="Trebuchet MS"/>
              </a:rPr>
              <a:t>angeable  Names</a:t>
            </a:r>
            <a:endParaRPr sz="2347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4859" y="4981257"/>
            <a:ext cx="1454911" cy="808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2217318" y="4637712"/>
            <a:ext cx="1958848" cy="108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2609495" y="4866381"/>
            <a:ext cx="1175173" cy="566992"/>
          </a:xfrm>
          <a:prstGeom prst="rect">
            <a:avLst/>
          </a:prstGeom>
        </p:spPr>
        <p:txBody>
          <a:bodyPr vert="horz" wrap="square" lIns="0" tIns="53509" rIns="0" bIns="0" rtlCol="0">
            <a:spAutoFit/>
          </a:bodyPr>
          <a:lstStyle/>
          <a:p>
            <a:pPr marL="154437" marR="5419" indent="-141567">
              <a:lnSpc>
                <a:spcPts val="2005"/>
              </a:lnSpc>
              <a:spcBef>
                <a:spcPts val="421"/>
              </a:spcBef>
            </a:pPr>
            <a:r>
              <a:rPr sz="1920" dirty="0">
                <a:latin typeface="Trebuchet MS"/>
                <a:cs typeface="Trebuchet MS"/>
              </a:rPr>
              <a:t>Subj</a:t>
            </a:r>
            <a:r>
              <a:rPr sz="1920" spc="5" dirty="0">
                <a:latin typeface="Trebuchet MS"/>
                <a:cs typeface="Trebuchet MS"/>
              </a:rPr>
              <a:t>e</a:t>
            </a:r>
            <a:r>
              <a:rPr sz="1920" spc="-5" dirty="0">
                <a:latin typeface="Trebuchet MS"/>
                <a:cs typeface="Trebuchet MS"/>
              </a:rPr>
              <a:t>c</a:t>
            </a:r>
            <a:r>
              <a:rPr sz="1920" spc="-11" dirty="0">
                <a:latin typeface="Trebuchet MS"/>
                <a:cs typeface="Trebuchet MS"/>
              </a:rPr>
              <a:t>t</a:t>
            </a:r>
            <a:r>
              <a:rPr sz="1920" spc="-5" dirty="0">
                <a:latin typeface="Trebuchet MS"/>
                <a:cs typeface="Trebuchet MS"/>
              </a:rPr>
              <a:t>ive  Analysis</a:t>
            </a:r>
            <a:endParaRPr sz="192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16272" y="3326666"/>
            <a:ext cx="885138" cy="1186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/>
          <p:nvPr/>
        </p:nvSpPr>
        <p:spPr>
          <a:xfrm>
            <a:off x="3917695" y="2877188"/>
            <a:ext cx="1958848" cy="1081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2" name="object 12"/>
          <p:cNvSpPr txBox="1"/>
          <p:nvPr/>
        </p:nvSpPr>
        <p:spPr>
          <a:xfrm>
            <a:off x="4111956" y="3234278"/>
            <a:ext cx="1569381" cy="309145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1920" spc="-21" dirty="0">
                <a:latin typeface="Trebuchet MS"/>
                <a:cs typeface="Trebuchet MS"/>
              </a:rPr>
              <a:t>Review</a:t>
            </a:r>
            <a:r>
              <a:rPr sz="1920" spc="-64" dirty="0">
                <a:latin typeface="Trebuchet MS"/>
                <a:cs typeface="Trebuchet MS"/>
              </a:rPr>
              <a:t> </a:t>
            </a:r>
            <a:r>
              <a:rPr sz="1920" spc="-5" dirty="0">
                <a:latin typeface="Trebuchet MS"/>
                <a:cs typeface="Trebuchet MS"/>
              </a:rPr>
              <a:t>Mining</a:t>
            </a:r>
            <a:endParaRPr sz="192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78752" y="3326666"/>
            <a:ext cx="885138" cy="1186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4" name="object 14"/>
          <p:cNvSpPr/>
          <p:nvPr/>
        </p:nvSpPr>
        <p:spPr>
          <a:xfrm>
            <a:off x="6502400" y="2877188"/>
            <a:ext cx="1958847" cy="10810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6663064" y="3234278"/>
            <a:ext cx="1637792" cy="309145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1920" spc="-5" dirty="0">
                <a:latin typeface="Trebuchet MS"/>
                <a:cs typeface="Trebuchet MS"/>
              </a:rPr>
              <a:t>Opinion</a:t>
            </a:r>
            <a:r>
              <a:rPr sz="1920" spc="-69" dirty="0">
                <a:latin typeface="Trebuchet MS"/>
                <a:cs typeface="Trebuchet MS"/>
              </a:rPr>
              <a:t> </a:t>
            </a:r>
            <a:r>
              <a:rPr sz="1920" spc="-5" dirty="0">
                <a:latin typeface="Trebuchet MS"/>
                <a:cs typeface="Trebuchet MS"/>
              </a:rPr>
              <a:t>Mining</a:t>
            </a:r>
            <a:endParaRPr sz="192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81611" y="4981122"/>
            <a:ext cx="1466427" cy="8103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7" name="object 17"/>
          <p:cNvSpPr/>
          <p:nvPr/>
        </p:nvSpPr>
        <p:spPr>
          <a:xfrm>
            <a:off x="8217408" y="4637712"/>
            <a:ext cx="1958848" cy="1081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8" name="object 18"/>
          <p:cNvSpPr txBox="1"/>
          <p:nvPr/>
        </p:nvSpPr>
        <p:spPr>
          <a:xfrm>
            <a:off x="8622589" y="4866381"/>
            <a:ext cx="1146725" cy="566992"/>
          </a:xfrm>
          <a:prstGeom prst="rect">
            <a:avLst/>
          </a:prstGeom>
        </p:spPr>
        <p:txBody>
          <a:bodyPr vert="horz" wrap="square" lIns="0" tIns="53509" rIns="0" bIns="0" rtlCol="0">
            <a:spAutoFit/>
          </a:bodyPr>
          <a:lstStyle/>
          <a:p>
            <a:pPr marL="13547" marR="5419" indent="56898">
              <a:lnSpc>
                <a:spcPts val="2005"/>
              </a:lnSpc>
              <a:spcBef>
                <a:spcPts val="421"/>
              </a:spcBef>
            </a:pPr>
            <a:r>
              <a:rPr sz="1920" spc="-5" dirty="0">
                <a:latin typeface="Trebuchet MS"/>
                <a:cs typeface="Trebuchet MS"/>
              </a:rPr>
              <a:t>Appraisal  </a:t>
            </a:r>
            <a:r>
              <a:rPr sz="1920" dirty="0">
                <a:latin typeface="Trebuchet MS"/>
                <a:cs typeface="Trebuchet MS"/>
              </a:rPr>
              <a:t>E</a:t>
            </a:r>
            <a:r>
              <a:rPr sz="1920" spc="-11" dirty="0">
                <a:latin typeface="Trebuchet MS"/>
                <a:cs typeface="Trebuchet MS"/>
              </a:rPr>
              <a:t>x</a:t>
            </a:r>
            <a:r>
              <a:rPr sz="1920" spc="-5" dirty="0">
                <a:latin typeface="Trebuchet MS"/>
                <a:cs typeface="Trebuchet MS"/>
              </a:rPr>
              <a:t>t</a:t>
            </a:r>
            <a:r>
              <a:rPr sz="1920" spc="-11" dirty="0">
                <a:latin typeface="Trebuchet MS"/>
                <a:cs typeface="Trebuchet MS"/>
              </a:rPr>
              <a:t>r</a:t>
            </a:r>
            <a:r>
              <a:rPr sz="1920" spc="-5" dirty="0">
                <a:latin typeface="Trebuchet MS"/>
                <a:cs typeface="Trebuchet MS"/>
              </a:rPr>
              <a:t>acti</a:t>
            </a:r>
            <a:r>
              <a:rPr sz="1920" spc="-11" dirty="0">
                <a:latin typeface="Trebuchet MS"/>
                <a:cs typeface="Trebuchet MS"/>
              </a:rPr>
              <a:t>o</a:t>
            </a:r>
            <a:r>
              <a:rPr sz="1920" dirty="0">
                <a:latin typeface="Trebuchet MS"/>
                <a:cs typeface="Trebuchet MS"/>
              </a:rPr>
              <a:t>n</a:t>
            </a:r>
            <a:endParaRPr sz="1920">
              <a:latin typeface="Trebuchet MS"/>
              <a:cs typeface="Trebuchet M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430968A-6A00-43CD-9DBD-D5876D186AC1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Sentiment analysis</a:t>
            </a:r>
          </a:p>
        </p:txBody>
      </p:sp>
      <p:pic>
        <p:nvPicPr>
          <p:cNvPr id="23" name="skillenza_logo_new (1).png" descr="skillenza_logo_new (1).png">
            <a:extLst>
              <a:ext uri="{FF2B5EF4-FFF2-40B4-BE49-F238E27FC236}">
                <a16:creationId xmlns:a16="http://schemas.microsoft.com/office/drawing/2014/main" xmlns="" id="{CD4284B4-02FA-4018-8892-93D3AD91B5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013606" y="2347366"/>
            <a:ext cx="819302" cy="107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798567" y="4150237"/>
            <a:ext cx="1798320" cy="358389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2240" dirty="0">
                <a:latin typeface="Trebuchet MS"/>
                <a:cs typeface="Trebuchet MS"/>
              </a:rPr>
              <a:t>Collect</a:t>
            </a:r>
            <a:r>
              <a:rPr sz="2240" spc="-85" dirty="0">
                <a:latin typeface="Trebuchet MS"/>
                <a:cs typeface="Trebuchet MS"/>
              </a:rPr>
              <a:t> </a:t>
            </a:r>
            <a:r>
              <a:rPr sz="2240" spc="-5" dirty="0">
                <a:latin typeface="Trebuchet MS"/>
                <a:cs typeface="Trebuchet MS"/>
              </a:rPr>
              <a:t>Data</a:t>
            </a:r>
            <a:endParaRPr sz="224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1312" y="5587416"/>
            <a:ext cx="1832187" cy="688500"/>
          </a:xfrm>
          <a:prstGeom prst="rect">
            <a:avLst/>
          </a:prstGeom>
        </p:spPr>
        <p:txBody>
          <a:bodyPr vert="horz" wrap="square" lIns="0" tIns="45380" rIns="0" bIns="0" rtlCol="0">
            <a:spAutoFit/>
          </a:bodyPr>
          <a:lstStyle/>
          <a:p>
            <a:pPr marL="13547" marR="5419" algn="ctr">
              <a:lnSpc>
                <a:spcPct val="87000"/>
              </a:lnSpc>
              <a:spcBef>
                <a:spcPts val="356"/>
              </a:spcBef>
            </a:pPr>
            <a:r>
              <a:rPr sz="1600" dirty="0">
                <a:latin typeface="Trebuchet MS"/>
                <a:cs typeface="Trebuchet MS"/>
              </a:rPr>
              <a:t>Social </a:t>
            </a:r>
            <a:r>
              <a:rPr sz="1600" spc="-5" dirty="0">
                <a:latin typeface="Trebuchet MS"/>
                <a:cs typeface="Trebuchet MS"/>
              </a:rPr>
              <a:t>Media,</a:t>
            </a:r>
            <a:r>
              <a:rPr sz="1600" spc="-101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Blogs,  </a:t>
            </a:r>
            <a:r>
              <a:rPr sz="1600" spc="-59" dirty="0">
                <a:latin typeface="Trebuchet MS"/>
                <a:cs typeface="Trebuchet MS"/>
              </a:rPr>
              <a:t>Twitter, </a:t>
            </a:r>
            <a:r>
              <a:rPr sz="1600" spc="-5" dirty="0">
                <a:latin typeface="Trebuchet MS"/>
                <a:cs typeface="Trebuchet MS"/>
              </a:rPr>
              <a:t>News,  </a:t>
            </a:r>
            <a:r>
              <a:rPr sz="1600" spc="-16" dirty="0">
                <a:latin typeface="Trebuchet MS"/>
                <a:cs typeface="Trebuchet MS"/>
              </a:rPr>
              <a:t>Product</a:t>
            </a:r>
            <a:r>
              <a:rPr sz="1600" spc="-43" dirty="0">
                <a:latin typeface="Trebuchet MS"/>
                <a:cs typeface="Trebuchet MS"/>
              </a:rPr>
              <a:t> </a:t>
            </a:r>
            <a:r>
              <a:rPr sz="1600" spc="-16" dirty="0">
                <a:latin typeface="Trebuchet MS"/>
                <a:cs typeface="Trebuchet MS"/>
              </a:rPr>
              <a:t>Reviews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6252" y="3859809"/>
            <a:ext cx="151181" cy="151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1731918" y="3648480"/>
            <a:ext cx="151180" cy="151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1987136" y="3690746"/>
            <a:ext cx="237338" cy="237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/>
          <p:nvPr/>
        </p:nvSpPr>
        <p:spPr>
          <a:xfrm>
            <a:off x="2198464" y="3458286"/>
            <a:ext cx="151180" cy="1511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2473191" y="3373755"/>
            <a:ext cx="151180" cy="151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3" name="object 13"/>
          <p:cNvSpPr/>
          <p:nvPr/>
        </p:nvSpPr>
        <p:spPr>
          <a:xfrm>
            <a:off x="2811316" y="3521683"/>
            <a:ext cx="151180" cy="151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4" name="object 14"/>
          <p:cNvSpPr/>
          <p:nvPr/>
        </p:nvSpPr>
        <p:spPr>
          <a:xfrm>
            <a:off x="3022643" y="3627348"/>
            <a:ext cx="237337" cy="237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5" name="object 15"/>
          <p:cNvSpPr/>
          <p:nvPr/>
        </p:nvSpPr>
        <p:spPr>
          <a:xfrm>
            <a:off x="3318504" y="3859809"/>
            <a:ext cx="151180" cy="1511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6" name="object 16"/>
          <p:cNvSpPr/>
          <p:nvPr/>
        </p:nvSpPr>
        <p:spPr>
          <a:xfrm>
            <a:off x="3445300" y="4092269"/>
            <a:ext cx="151180" cy="1511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7" name="object 17"/>
          <p:cNvSpPr/>
          <p:nvPr/>
        </p:nvSpPr>
        <p:spPr>
          <a:xfrm>
            <a:off x="2346395" y="3648480"/>
            <a:ext cx="388789" cy="388789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182117" y="0"/>
                </a:moveTo>
                <a:lnTo>
                  <a:pt x="133702" y="6505"/>
                </a:lnTo>
                <a:lnTo>
                  <a:pt x="90198" y="24863"/>
                </a:lnTo>
                <a:lnTo>
                  <a:pt x="53340" y="53340"/>
                </a:lnTo>
                <a:lnTo>
                  <a:pt x="24863" y="90198"/>
                </a:lnTo>
                <a:lnTo>
                  <a:pt x="6505" y="133702"/>
                </a:lnTo>
                <a:lnTo>
                  <a:pt x="0" y="182118"/>
                </a:lnTo>
                <a:lnTo>
                  <a:pt x="6505" y="230533"/>
                </a:lnTo>
                <a:lnTo>
                  <a:pt x="24863" y="274037"/>
                </a:lnTo>
                <a:lnTo>
                  <a:pt x="53340" y="310896"/>
                </a:lnTo>
                <a:lnTo>
                  <a:pt x="90198" y="339372"/>
                </a:lnTo>
                <a:lnTo>
                  <a:pt x="133702" y="357730"/>
                </a:lnTo>
                <a:lnTo>
                  <a:pt x="182117" y="364236"/>
                </a:lnTo>
                <a:lnTo>
                  <a:pt x="230533" y="357730"/>
                </a:lnTo>
                <a:lnTo>
                  <a:pt x="274037" y="339372"/>
                </a:lnTo>
                <a:lnTo>
                  <a:pt x="310896" y="310896"/>
                </a:lnTo>
                <a:lnTo>
                  <a:pt x="339372" y="274037"/>
                </a:lnTo>
                <a:lnTo>
                  <a:pt x="357730" y="230533"/>
                </a:lnTo>
                <a:lnTo>
                  <a:pt x="364235" y="182118"/>
                </a:lnTo>
                <a:lnTo>
                  <a:pt x="357730" y="133702"/>
                </a:lnTo>
                <a:lnTo>
                  <a:pt x="339372" y="90198"/>
                </a:lnTo>
                <a:lnTo>
                  <a:pt x="310896" y="53340"/>
                </a:lnTo>
                <a:lnTo>
                  <a:pt x="274037" y="24863"/>
                </a:lnTo>
                <a:lnTo>
                  <a:pt x="230533" y="6505"/>
                </a:lnTo>
                <a:lnTo>
                  <a:pt x="182117" y="0"/>
                </a:lnTo>
                <a:close/>
              </a:path>
            </a:pathLst>
          </a:custGeom>
          <a:solidFill>
            <a:srgbClr val="2DD5C2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8" name="object 18"/>
          <p:cNvSpPr/>
          <p:nvPr/>
        </p:nvSpPr>
        <p:spPr>
          <a:xfrm>
            <a:off x="1520590" y="4451528"/>
            <a:ext cx="151181" cy="1511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9" name="object 19"/>
          <p:cNvSpPr/>
          <p:nvPr/>
        </p:nvSpPr>
        <p:spPr>
          <a:xfrm>
            <a:off x="1647385" y="4641722"/>
            <a:ext cx="237338" cy="2373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0" name="object 20"/>
          <p:cNvSpPr/>
          <p:nvPr/>
        </p:nvSpPr>
        <p:spPr>
          <a:xfrm>
            <a:off x="1966004" y="4810786"/>
            <a:ext cx="344763" cy="344763"/>
          </a:xfrm>
          <a:custGeom>
            <a:avLst/>
            <a:gdLst/>
            <a:ahLst/>
            <a:cxnLst/>
            <a:rect l="l" t="t" r="r" b="b"/>
            <a:pathLst>
              <a:path w="323215" h="323214">
                <a:moveTo>
                  <a:pt x="161544" y="0"/>
                </a:moveTo>
                <a:lnTo>
                  <a:pt x="118599" y="5766"/>
                </a:lnTo>
                <a:lnTo>
                  <a:pt x="80009" y="22041"/>
                </a:lnTo>
                <a:lnTo>
                  <a:pt x="47315" y="47291"/>
                </a:lnTo>
                <a:lnTo>
                  <a:pt x="22055" y="79981"/>
                </a:lnTo>
                <a:lnTo>
                  <a:pt x="5770" y="118577"/>
                </a:lnTo>
                <a:lnTo>
                  <a:pt x="0" y="161544"/>
                </a:lnTo>
                <a:lnTo>
                  <a:pt x="5770" y="204510"/>
                </a:lnTo>
                <a:lnTo>
                  <a:pt x="22055" y="243106"/>
                </a:lnTo>
                <a:lnTo>
                  <a:pt x="47315" y="275796"/>
                </a:lnTo>
                <a:lnTo>
                  <a:pt x="80010" y="301046"/>
                </a:lnTo>
                <a:lnTo>
                  <a:pt x="118599" y="317321"/>
                </a:lnTo>
                <a:lnTo>
                  <a:pt x="161544" y="323088"/>
                </a:lnTo>
                <a:lnTo>
                  <a:pt x="204510" y="317321"/>
                </a:lnTo>
                <a:lnTo>
                  <a:pt x="243106" y="301046"/>
                </a:lnTo>
                <a:lnTo>
                  <a:pt x="275796" y="275796"/>
                </a:lnTo>
                <a:lnTo>
                  <a:pt x="301046" y="243106"/>
                </a:lnTo>
                <a:lnTo>
                  <a:pt x="317321" y="204510"/>
                </a:lnTo>
                <a:lnTo>
                  <a:pt x="323088" y="161544"/>
                </a:lnTo>
                <a:lnTo>
                  <a:pt x="317321" y="118577"/>
                </a:lnTo>
                <a:lnTo>
                  <a:pt x="301046" y="79981"/>
                </a:lnTo>
                <a:lnTo>
                  <a:pt x="275796" y="47291"/>
                </a:lnTo>
                <a:lnTo>
                  <a:pt x="243106" y="22041"/>
                </a:lnTo>
                <a:lnTo>
                  <a:pt x="204510" y="5766"/>
                </a:lnTo>
                <a:lnTo>
                  <a:pt x="161544" y="0"/>
                </a:lnTo>
                <a:close/>
              </a:path>
            </a:pathLst>
          </a:custGeom>
          <a:solidFill>
            <a:srgbClr val="31DC2E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1" name="object 21"/>
          <p:cNvSpPr/>
          <p:nvPr/>
        </p:nvSpPr>
        <p:spPr>
          <a:xfrm>
            <a:off x="2409793" y="5085512"/>
            <a:ext cx="151180" cy="1511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2" name="object 22"/>
          <p:cNvSpPr/>
          <p:nvPr/>
        </p:nvSpPr>
        <p:spPr>
          <a:xfrm>
            <a:off x="2494324" y="4810785"/>
            <a:ext cx="237337" cy="2373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3" name="object 23"/>
          <p:cNvSpPr/>
          <p:nvPr/>
        </p:nvSpPr>
        <p:spPr>
          <a:xfrm>
            <a:off x="2705652" y="5106644"/>
            <a:ext cx="151180" cy="1511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4" name="object 24"/>
          <p:cNvSpPr/>
          <p:nvPr/>
        </p:nvSpPr>
        <p:spPr>
          <a:xfrm>
            <a:off x="2895847" y="4768520"/>
            <a:ext cx="344763" cy="344763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161544" y="0"/>
                </a:moveTo>
                <a:lnTo>
                  <a:pt x="118577" y="5766"/>
                </a:lnTo>
                <a:lnTo>
                  <a:pt x="79981" y="22041"/>
                </a:lnTo>
                <a:lnTo>
                  <a:pt x="47291" y="47291"/>
                </a:lnTo>
                <a:lnTo>
                  <a:pt x="22041" y="79981"/>
                </a:lnTo>
                <a:lnTo>
                  <a:pt x="5766" y="118577"/>
                </a:lnTo>
                <a:lnTo>
                  <a:pt x="0" y="161544"/>
                </a:lnTo>
                <a:lnTo>
                  <a:pt x="5766" y="204510"/>
                </a:lnTo>
                <a:lnTo>
                  <a:pt x="22041" y="243106"/>
                </a:lnTo>
                <a:lnTo>
                  <a:pt x="47291" y="275796"/>
                </a:lnTo>
                <a:lnTo>
                  <a:pt x="79981" y="301046"/>
                </a:lnTo>
                <a:lnTo>
                  <a:pt x="118577" y="317321"/>
                </a:lnTo>
                <a:lnTo>
                  <a:pt x="161544" y="323088"/>
                </a:lnTo>
                <a:lnTo>
                  <a:pt x="204510" y="317321"/>
                </a:lnTo>
                <a:lnTo>
                  <a:pt x="243106" y="301046"/>
                </a:lnTo>
                <a:lnTo>
                  <a:pt x="275796" y="275796"/>
                </a:lnTo>
                <a:lnTo>
                  <a:pt x="301046" y="243106"/>
                </a:lnTo>
                <a:lnTo>
                  <a:pt x="317321" y="204510"/>
                </a:lnTo>
                <a:lnTo>
                  <a:pt x="323088" y="161544"/>
                </a:lnTo>
                <a:lnTo>
                  <a:pt x="317321" y="118577"/>
                </a:lnTo>
                <a:lnTo>
                  <a:pt x="301046" y="79981"/>
                </a:lnTo>
                <a:lnTo>
                  <a:pt x="275796" y="47291"/>
                </a:lnTo>
                <a:lnTo>
                  <a:pt x="243106" y="22041"/>
                </a:lnTo>
                <a:lnTo>
                  <a:pt x="204510" y="5766"/>
                </a:lnTo>
                <a:lnTo>
                  <a:pt x="161544" y="0"/>
                </a:lnTo>
                <a:close/>
              </a:path>
            </a:pathLst>
          </a:custGeom>
          <a:solidFill>
            <a:srgbClr val="E2BB2F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5" name="object 25"/>
          <p:cNvSpPr/>
          <p:nvPr/>
        </p:nvSpPr>
        <p:spPr>
          <a:xfrm>
            <a:off x="3360769" y="4683988"/>
            <a:ext cx="237337" cy="2373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6" name="object 26"/>
          <p:cNvSpPr/>
          <p:nvPr/>
        </p:nvSpPr>
        <p:spPr>
          <a:xfrm>
            <a:off x="3597294" y="3689933"/>
            <a:ext cx="697653" cy="1330283"/>
          </a:xfrm>
          <a:custGeom>
            <a:avLst/>
            <a:gdLst/>
            <a:ahLst/>
            <a:cxnLst/>
            <a:rect l="l" t="t" r="r" b="b"/>
            <a:pathLst>
              <a:path w="654050" h="1247139">
                <a:moveTo>
                  <a:pt x="246380" y="0"/>
                </a:moveTo>
                <a:lnTo>
                  <a:pt x="0" y="0"/>
                </a:lnTo>
                <a:lnTo>
                  <a:pt x="407416" y="623316"/>
                </a:lnTo>
                <a:lnTo>
                  <a:pt x="0" y="1246632"/>
                </a:lnTo>
                <a:lnTo>
                  <a:pt x="246380" y="1246632"/>
                </a:lnTo>
                <a:lnTo>
                  <a:pt x="653796" y="623316"/>
                </a:lnTo>
                <a:lnTo>
                  <a:pt x="246380" y="0"/>
                </a:lnTo>
                <a:close/>
              </a:path>
            </a:pathLst>
          </a:custGeom>
          <a:solidFill>
            <a:srgbClr val="BB356E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7" name="object 27"/>
          <p:cNvSpPr txBox="1"/>
          <p:nvPr/>
        </p:nvSpPr>
        <p:spPr>
          <a:xfrm>
            <a:off x="4467124" y="4143206"/>
            <a:ext cx="1685883" cy="358389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2240" spc="-5" dirty="0">
                <a:latin typeface="Trebuchet MS"/>
                <a:cs typeface="Trebuchet MS"/>
              </a:rPr>
              <a:t>Analyze</a:t>
            </a:r>
            <a:r>
              <a:rPr sz="2240" spc="-75" dirty="0">
                <a:latin typeface="Trebuchet MS"/>
                <a:cs typeface="Trebuchet MS"/>
              </a:rPr>
              <a:t> </a:t>
            </a:r>
            <a:r>
              <a:rPr sz="2240" spc="-5" dirty="0">
                <a:latin typeface="Trebuchet MS"/>
                <a:cs typeface="Trebuchet MS"/>
              </a:rPr>
              <a:t>Data</a:t>
            </a:r>
            <a:endParaRPr sz="224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76091" y="5481073"/>
            <a:ext cx="1734651" cy="902042"/>
          </a:xfrm>
          <a:prstGeom prst="rect">
            <a:avLst/>
          </a:prstGeom>
        </p:spPr>
        <p:txBody>
          <a:bodyPr vert="horz" wrap="square" lIns="0" tIns="44704" rIns="0" bIns="0" rtlCol="0">
            <a:spAutoFit/>
          </a:bodyPr>
          <a:lstStyle/>
          <a:p>
            <a:pPr marL="13547" marR="5419" algn="ctr">
              <a:lnSpc>
                <a:spcPct val="87200"/>
              </a:lnSpc>
              <a:spcBef>
                <a:spcPts val="352"/>
              </a:spcBef>
            </a:pPr>
            <a:r>
              <a:rPr sz="1600" spc="-5" dirty="0">
                <a:latin typeface="Trebuchet MS"/>
                <a:cs typeface="Trebuchet MS"/>
              </a:rPr>
              <a:t>Algorithms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process  the </a:t>
            </a:r>
            <a:r>
              <a:rPr sz="1600" dirty="0">
                <a:latin typeface="Trebuchet MS"/>
                <a:cs typeface="Trebuchet MS"/>
              </a:rPr>
              <a:t>data </a:t>
            </a:r>
            <a:r>
              <a:rPr sz="1600" spc="-5" dirty="0">
                <a:latin typeface="Trebuchet MS"/>
                <a:cs typeface="Trebuchet MS"/>
              </a:rPr>
              <a:t>and  performs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sentence  splitting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95002" y="3689933"/>
            <a:ext cx="697653" cy="1330283"/>
          </a:xfrm>
          <a:custGeom>
            <a:avLst/>
            <a:gdLst/>
            <a:ahLst/>
            <a:cxnLst/>
            <a:rect l="l" t="t" r="r" b="b"/>
            <a:pathLst>
              <a:path w="654050" h="1247139">
                <a:moveTo>
                  <a:pt x="246380" y="0"/>
                </a:moveTo>
                <a:lnTo>
                  <a:pt x="0" y="0"/>
                </a:lnTo>
                <a:lnTo>
                  <a:pt x="407416" y="623316"/>
                </a:lnTo>
                <a:lnTo>
                  <a:pt x="0" y="1246632"/>
                </a:lnTo>
                <a:lnTo>
                  <a:pt x="246380" y="1246632"/>
                </a:lnTo>
                <a:lnTo>
                  <a:pt x="653796" y="623316"/>
                </a:lnTo>
                <a:lnTo>
                  <a:pt x="246380" y="0"/>
                </a:lnTo>
                <a:close/>
              </a:path>
            </a:pathLst>
          </a:custGeom>
          <a:solidFill>
            <a:srgbClr val="2DD5C2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0" name="object 30"/>
          <p:cNvSpPr txBox="1"/>
          <p:nvPr/>
        </p:nvSpPr>
        <p:spPr>
          <a:xfrm>
            <a:off x="7293096" y="4143206"/>
            <a:ext cx="1097957" cy="358389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2240" spc="-5" dirty="0">
                <a:latin typeface="Trebuchet MS"/>
                <a:cs typeface="Trebuchet MS"/>
              </a:rPr>
              <a:t>Indexing</a:t>
            </a:r>
            <a:endParaRPr sz="224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02950" y="5481073"/>
            <a:ext cx="1877568" cy="902042"/>
          </a:xfrm>
          <a:prstGeom prst="rect">
            <a:avLst/>
          </a:prstGeom>
        </p:spPr>
        <p:txBody>
          <a:bodyPr vert="horz" wrap="square" lIns="0" tIns="44704" rIns="0" bIns="0" rtlCol="0">
            <a:spAutoFit/>
          </a:bodyPr>
          <a:lstStyle/>
          <a:p>
            <a:pPr marL="12870" marR="5419" indent="-677" algn="ctr">
              <a:lnSpc>
                <a:spcPct val="87200"/>
              </a:lnSpc>
              <a:spcBef>
                <a:spcPts val="352"/>
              </a:spcBef>
            </a:pPr>
            <a:r>
              <a:rPr sz="1600" spc="-5" dirty="0">
                <a:latin typeface="Trebuchet MS"/>
                <a:cs typeface="Trebuchet MS"/>
              </a:rPr>
              <a:t>Algorithms </a:t>
            </a:r>
            <a:r>
              <a:rPr sz="1600" dirty="0">
                <a:latin typeface="Trebuchet MS"/>
                <a:cs typeface="Trebuchet MS"/>
              </a:rPr>
              <a:t>tag  </a:t>
            </a:r>
            <a:r>
              <a:rPr sz="1600" spc="-5" dirty="0">
                <a:latin typeface="Trebuchet MS"/>
                <a:cs typeface="Trebuchet MS"/>
              </a:rPr>
              <a:t>sentences </a:t>
            </a:r>
            <a:r>
              <a:rPr sz="1600" dirty="0">
                <a:latin typeface="Trebuchet MS"/>
                <a:cs typeface="Trebuchet MS"/>
              </a:rPr>
              <a:t>based on  polarity </a:t>
            </a:r>
            <a:r>
              <a:rPr sz="1600" spc="-5" dirty="0">
                <a:latin typeface="Trebuchet MS"/>
                <a:cs typeface="Trebuchet MS"/>
              </a:rPr>
              <a:t>and  intensity</a:t>
            </a:r>
            <a:r>
              <a:rPr sz="1600" spc="-59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sentiments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92711" y="3689933"/>
            <a:ext cx="697653" cy="1330283"/>
          </a:xfrm>
          <a:custGeom>
            <a:avLst/>
            <a:gdLst/>
            <a:ahLst/>
            <a:cxnLst/>
            <a:rect l="l" t="t" r="r" b="b"/>
            <a:pathLst>
              <a:path w="654050" h="1247139">
                <a:moveTo>
                  <a:pt x="246379" y="0"/>
                </a:moveTo>
                <a:lnTo>
                  <a:pt x="0" y="0"/>
                </a:lnTo>
                <a:lnTo>
                  <a:pt x="407415" y="623316"/>
                </a:lnTo>
                <a:lnTo>
                  <a:pt x="0" y="1246632"/>
                </a:lnTo>
                <a:lnTo>
                  <a:pt x="246379" y="1246632"/>
                </a:lnTo>
                <a:lnTo>
                  <a:pt x="653796" y="623316"/>
                </a:lnTo>
                <a:lnTo>
                  <a:pt x="246379" y="0"/>
                </a:lnTo>
                <a:close/>
              </a:path>
            </a:pathLst>
          </a:custGeom>
          <a:solidFill>
            <a:srgbClr val="E65230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3" name="object 33"/>
          <p:cNvSpPr/>
          <p:nvPr/>
        </p:nvSpPr>
        <p:spPr>
          <a:xfrm>
            <a:off x="9632334" y="3594836"/>
            <a:ext cx="1616117" cy="1616117"/>
          </a:xfrm>
          <a:custGeom>
            <a:avLst/>
            <a:gdLst/>
            <a:ahLst/>
            <a:cxnLst/>
            <a:rect l="l" t="t" r="r" b="b"/>
            <a:pathLst>
              <a:path w="1515109" h="1515110">
                <a:moveTo>
                  <a:pt x="757427" y="0"/>
                </a:moveTo>
                <a:lnTo>
                  <a:pt x="709524" y="1490"/>
                </a:lnTo>
                <a:lnTo>
                  <a:pt x="662413" y="5901"/>
                </a:lnTo>
                <a:lnTo>
                  <a:pt x="616183" y="13144"/>
                </a:lnTo>
                <a:lnTo>
                  <a:pt x="570922" y="23131"/>
                </a:lnTo>
                <a:lnTo>
                  <a:pt x="526719" y="35772"/>
                </a:lnTo>
                <a:lnTo>
                  <a:pt x="483663" y="50980"/>
                </a:lnTo>
                <a:lnTo>
                  <a:pt x="441843" y="68666"/>
                </a:lnTo>
                <a:lnTo>
                  <a:pt x="401347" y="88740"/>
                </a:lnTo>
                <a:lnTo>
                  <a:pt x="362264" y="111114"/>
                </a:lnTo>
                <a:lnTo>
                  <a:pt x="324683" y="135699"/>
                </a:lnTo>
                <a:lnTo>
                  <a:pt x="288692" y="162407"/>
                </a:lnTo>
                <a:lnTo>
                  <a:pt x="254381" y="191149"/>
                </a:lnTo>
                <a:lnTo>
                  <a:pt x="221837" y="221837"/>
                </a:lnTo>
                <a:lnTo>
                  <a:pt x="191149" y="254381"/>
                </a:lnTo>
                <a:lnTo>
                  <a:pt x="162407" y="288692"/>
                </a:lnTo>
                <a:lnTo>
                  <a:pt x="135699" y="324683"/>
                </a:lnTo>
                <a:lnTo>
                  <a:pt x="111114" y="362264"/>
                </a:lnTo>
                <a:lnTo>
                  <a:pt x="88740" y="401347"/>
                </a:lnTo>
                <a:lnTo>
                  <a:pt x="68666" y="441843"/>
                </a:lnTo>
                <a:lnTo>
                  <a:pt x="50980" y="483663"/>
                </a:lnTo>
                <a:lnTo>
                  <a:pt x="35772" y="526719"/>
                </a:lnTo>
                <a:lnTo>
                  <a:pt x="23131" y="570922"/>
                </a:lnTo>
                <a:lnTo>
                  <a:pt x="13144" y="616183"/>
                </a:lnTo>
                <a:lnTo>
                  <a:pt x="5901" y="662413"/>
                </a:lnTo>
                <a:lnTo>
                  <a:pt x="1490" y="709524"/>
                </a:lnTo>
                <a:lnTo>
                  <a:pt x="0" y="757427"/>
                </a:lnTo>
                <a:lnTo>
                  <a:pt x="1490" y="805331"/>
                </a:lnTo>
                <a:lnTo>
                  <a:pt x="5901" y="852442"/>
                </a:lnTo>
                <a:lnTo>
                  <a:pt x="13144" y="898672"/>
                </a:lnTo>
                <a:lnTo>
                  <a:pt x="23131" y="943933"/>
                </a:lnTo>
                <a:lnTo>
                  <a:pt x="35772" y="988136"/>
                </a:lnTo>
                <a:lnTo>
                  <a:pt x="50980" y="1031192"/>
                </a:lnTo>
                <a:lnTo>
                  <a:pt x="68666" y="1073012"/>
                </a:lnTo>
                <a:lnTo>
                  <a:pt x="88740" y="1113508"/>
                </a:lnTo>
                <a:lnTo>
                  <a:pt x="111114" y="1152591"/>
                </a:lnTo>
                <a:lnTo>
                  <a:pt x="135699" y="1190172"/>
                </a:lnTo>
                <a:lnTo>
                  <a:pt x="162407" y="1226163"/>
                </a:lnTo>
                <a:lnTo>
                  <a:pt x="191149" y="1260474"/>
                </a:lnTo>
                <a:lnTo>
                  <a:pt x="221837" y="1293018"/>
                </a:lnTo>
                <a:lnTo>
                  <a:pt x="254381" y="1323706"/>
                </a:lnTo>
                <a:lnTo>
                  <a:pt x="288692" y="1352448"/>
                </a:lnTo>
                <a:lnTo>
                  <a:pt x="324683" y="1379156"/>
                </a:lnTo>
                <a:lnTo>
                  <a:pt x="362264" y="1403741"/>
                </a:lnTo>
                <a:lnTo>
                  <a:pt x="401347" y="1426115"/>
                </a:lnTo>
                <a:lnTo>
                  <a:pt x="441843" y="1446189"/>
                </a:lnTo>
                <a:lnTo>
                  <a:pt x="483663" y="1463875"/>
                </a:lnTo>
                <a:lnTo>
                  <a:pt x="526719" y="1479083"/>
                </a:lnTo>
                <a:lnTo>
                  <a:pt x="570922" y="1491724"/>
                </a:lnTo>
                <a:lnTo>
                  <a:pt x="616183" y="1501711"/>
                </a:lnTo>
                <a:lnTo>
                  <a:pt x="662413" y="1508954"/>
                </a:lnTo>
                <a:lnTo>
                  <a:pt x="709524" y="1513365"/>
                </a:lnTo>
                <a:lnTo>
                  <a:pt x="757427" y="1514856"/>
                </a:lnTo>
                <a:lnTo>
                  <a:pt x="805331" y="1513365"/>
                </a:lnTo>
                <a:lnTo>
                  <a:pt x="852442" y="1508954"/>
                </a:lnTo>
                <a:lnTo>
                  <a:pt x="898672" y="1501711"/>
                </a:lnTo>
                <a:lnTo>
                  <a:pt x="943933" y="1491724"/>
                </a:lnTo>
                <a:lnTo>
                  <a:pt x="988136" y="1479083"/>
                </a:lnTo>
                <a:lnTo>
                  <a:pt x="1031192" y="1463875"/>
                </a:lnTo>
                <a:lnTo>
                  <a:pt x="1073012" y="1446189"/>
                </a:lnTo>
                <a:lnTo>
                  <a:pt x="1113508" y="1426115"/>
                </a:lnTo>
                <a:lnTo>
                  <a:pt x="1152591" y="1403741"/>
                </a:lnTo>
                <a:lnTo>
                  <a:pt x="1190172" y="1379156"/>
                </a:lnTo>
                <a:lnTo>
                  <a:pt x="1226163" y="1352448"/>
                </a:lnTo>
                <a:lnTo>
                  <a:pt x="1260474" y="1323706"/>
                </a:lnTo>
                <a:lnTo>
                  <a:pt x="1293018" y="1293018"/>
                </a:lnTo>
                <a:lnTo>
                  <a:pt x="1323706" y="1260474"/>
                </a:lnTo>
                <a:lnTo>
                  <a:pt x="1352448" y="1226163"/>
                </a:lnTo>
                <a:lnTo>
                  <a:pt x="1379156" y="1190172"/>
                </a:lnTo>
                <a:lnTo>
                  <a:pt x="1403741" y="1152591"/>
                </a:lnTo>
                <a:lnTo>
                  <a:pt x="1426115" y="1113508"/>
                </a:lnTo>
                <a:lnTo>
                  <a:pt x="1446189" y="1073012"/>
                </a:lnTo>
                <a:lnTo>
                  <a:pt x="1463875" y="1031192"/>
                </a:lnTo>
                <a:lnTo>
                  <a:pt x="1479083" y="988136"/>
                </a:lnTo>
                <a:lnTo>
                  <a:pt x="1491724" y="943933"/>
                </a:lnTo>
                <a:lnTo>
                  <a:pt x="1501711" y="898672"/>
                </a:lnTo>
                <a:lnTo>
                  <a:pt x="1508954" y="852442"/>
                </a:lnTo>
                <a:lnTo>
                  <a:pt x="1513365" y="805331"/>
                </a:lnTo>
                <a:lnTo>
                  <a:pt x="1514855" y="757427"/>
                </a:lnTo>
                <a:lnTo>
                  <a:pt x="1513365" y="709524"/>
                </a:lnTo>
                <a:lnTo>
                  <a:pt x="1508954" y="662413"/>
                </a:lnTo>
                <a:lnTo>
                  <a:pt x="1501711" y="616183"/>
                </a:lnTo>
                <a:lnTo>
                  <a:pt x="1491724" y="570922"/>
                </a:lnTo>
                <a:lnTo>
                  <a:pt x="1479083" y="526719"/>
                </a:lnTo>
                <a:lnTo>
                  <a:pt x="1463875" y="483663"/>
                </a:lnTo>
                <a:lnTo>
                  <a:pt x="1446189" y="441843"/>
                </a:lnTo>
                <a:lnTo>
                  <a:pt x="1426115" y="401347"/>
                </a:lnTo>
                <a:lnTo>
                  <a:pt x="1403741" y="362264"/>
                </a:lnTo>
                <a:lnTo>
                  <a:pt x="1379156" y="324683"/>
                </a:lnTo>
                <a:lnTo>
                  <a:pt x="1352448" y="288692"/>
                </a:lnTo>
                <a:lnTo>
                  <a:pt x="1323706" y="254381"/>
                </a:lnTo>
                <a:lnTo>
                  <a:pt x="1293018" y="221837"/>
                </a:lnTo>
                <a:lnTo>
                  <a:pt x="1260474" y="191149"/>
                </a:lnTo>
                <a:lnTo>
                  <a:pt x="1226163" y="162407"/>
                </a:lnTo>
                <a:lnTo>
                  <a:pt x="1190172" y="135699"/>
                </a:lnTo>
                <a:lnTo>
                  <a:pt x="1152591" y="111114"/>
                </a:lnTo>
                <a:lnTo>
                  <a:pt x="1113508" y="88740"/>
                </a:lnTo>
                <a:lnTo>
                  <a:pt x="1073012" y="68666"/>
                </a:lnTo>
                <a:lnTo>
                  <a:pt x="1031192" y="50980"/>
                </a:lnTo>
                <a:lnTo>
                  <a:pt x="988136" y="35772"/>
                </a:lnTo>
                <a:lnTo>
                  <a:pt x="943933" y="23131"/>
                </a:lnTo>
                <a:lnTo>
                  <a:pt x="898672" y="13144"/>
                </a:lnTo>
                <a:lnTo>
                  <a:pt x="852442" y="5901"/>
                </a:lnTo>
                <a:lnTo>
                  <a:pt x="805331" y="1490"/>
                </a:lnTo>
                <a:lnTo>
                  <a:pt x="757427" y="0"/>
                </a:lnTo>
                <a:close/>
              </a:path>
            </a:pathLst>
          </a:custGeom>
          <a:solidFill>
            <a:srgbClr val="E65230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4" name="object 34"/>
          <p:cNvSpPr/>
          <p:nvPr/>
        </p:nvSpPr>
        <p:spPr>
          <a:xfrm>
            <a:off x="9632334" y="3594836"/>
            <a:ext cx="1616117" cy="1616117"/>
          </a:xfrm>
          <a:custGeom>
            <a:avLst/>
            <a:gdLst/>
            <a:ahLst/>
            <a:cxnLst/>
            <a:rect l="l" t="t" r="r" b="b"/>
            <a:pathLst>
              <a:path w="1515109" h="1515110">
                <a:moveTo>
                  <a:pt x="0" y="757427"/>
                </a:moveTo>
                <a:lnTo>
                  <a:pt x="1490" y="709524"/>
                </a:lnTo>
                <a:lnTo>
                  <a:pt x="5901" y="662413"/>
                </a:lnTo>
                <a:lnTo>
                  <a:pt x="13144" y="616183"/>
                </a:lnTo>
                <a:lnTo>
                  <a:pt x="23131" y="570922"/>
                </a:lnTo>
                <a:lnTo>
                  <a:pt x="35772" y="526719"/>
                </a:lnTo>
                <a:lnTo>
                  <a:pt x="50980" y="483663"/>
                </a:lnTo>
                <a:lnTo>
                  <a:pt x="68666" y="441843"/>
                </a:lnTo>
                <a:lnTo>
                  <a:pt x="88740" y="401347"/>
                </a:lnTo>
                <a:lnTo>
                  <a:pt x="111114" y="362264"/>
                </a:lnTo>
                <a:lnTo>
                  <a:pt x="135699" y="324683"/>
                </a:lnTo>
                <a:lnTo>
                  <a:pt x="162407" y="288692"/>
                </a:lnTo>
                <a:lnTo>
                  <a:pt x="191149" y="254381"/>
                </a:lnTo>
                <a:lnTo>
                  <a:pt x="221837" y="221837"/>
                </a:lnTo>
                <a:lnTo>
                  <a:pt x="254381" y="191149"/>
                </a:lnTo>
                <a:lnTo>
                  <a:pt x="288692" y="162407"/>
                </a:lnTo>
                <a:lnTo>
                  <a:pt x="324683" y="135699"/>
                </a:lnTo>
                <a:lnTo>
                  <a:pt x="362264" y="111114"/>
                </a:lnTo>
                <a:lnTo>
                  <a:pt x="401347" y="88740"/>
                </a:lnTo>
                <a:lnTo>
                  <a:pt x="441843" y="68666"/>
                </a:lnTo>
                <a:lnTo>
                  <a:pt x="483663" y="50980"/>
                </a:lnTo>
                <a:lnTo>
                  <a:pt x="526719" y="35772"/>
                </a:lnTo>
                <a:lnTo>
                  <a:pt x="570922" y="23131"/>
                </a:lnTo>
                <a:lnTo>
                  <a:pt x="616183" y="13144"/>
                </a:lnTo>
                <a:lnTo>
                  <a:pt x="662413" y="5901"/>
                </a:lnTo>
                <a:lnTo>
                  <a:pt x="709524" y="1490"/>
                </a:lnTo>
                <a:lnTo>
                  <a:pt x="757427" y="0"/>
                </a:lnTo>
                <a:lnTo>
                  <a:pt x="805331" y="1490"/>
                </a:lnTo>
                <a:lnTo>
                  <a:pt x="852442" y="5901"/>
                </a:lnTo>
                <a:lnTo>
                  <a:pt x="898672" y="13144"/>
                </a:lnTo>
                <a:lnTo>
                  <a:pt x="943933" y="23131"/>
                </a:lnTo>
                <a:lnTo>
                  <a:pt x="988136" y="35772"/>
                </a:lnTo>
                <a:lnTo>
                  <a:pt x="1031192" y="50980"/>
                </a:lnTo>
                <a:lnTo>
                  <a:pt x="1073012" y="68666"/>
                </a:lnTo>
                <a:lnTo>
                  <a:pt x="1113508" y="88740"/>
                </a:lnTo>
                <a:lnTo>
                  <a:pt x="1152591" y="111114"/>
                </a:lnTo>
                <a:lnTo>
                  <a:pt x="1190172" y="135699"/>
                </a:lnTo>
                <a:lnTo>
                  <a:pt x="1226163" y="162407"/>
                </a:lnTo>
                <a:lnTo>
                  <a:pt x="1260474" y="191149"/>
                </a:lnTo>
                <a:lnTo>
                  <a:pt x="1293018" y="221837"/>
                </a:lnTo>
                <a:lnTo>
                  <a:pt x="1323706" y="254381"/>
                </a:lnTo>
                <a:lnTo>
                  <a:pt x="1352448" y="288692"/>
                </a:lnTo>
                <a:lnTo>
                  <a:pt x="1379156" y="324683"/>
                </a:lnTo>
                <a:lnTo>
                  <a:pt x="1403741" y="362264"/>
                </a:lnTo>
                <a:lnTo>
                  <a:pt x="1426115" y="401347"/>
                </a:lnTo>
                <a:lnTo>
                  <a:pt x="1446189" y="441843"/>
                </a:lnTo>
                <a:lnTo>
                  <a:pt x="1463875" y="483663"/>
                </a:lnTo>
                <a:lnTo>
                  <a:pt x="1479083" y="526719"/>
                </a:lnTo>
                <a:lnTo>
                  <a:pt x="1491724" y="570922"/>
                </a:lnTo>
                <a:lnTo>
                  <a:pt x="1501711" y="616183"/>
                </a:lnTo>
                <a:lnTo>
                  <a:pt x="1508954" y="662413"/>
                </a:lnTo>
                <a:lnTo>
                  <a:pt x="1513365" y="709524"/>
                </a:lnTo>
                <a:lnTo>
                  <a:pt x="1514855" y="757427"/>
                </a:lnTo>
                <a:lnTo>
                  <a:pt x="1513365" y="805331"/>
                </a:lnTo>
                <a:lnTo>
                  <a:pt x="1508954" y="852442"/>
                </a:lnTo>
                <a:lnTo>
                  <a:pt x="1501711" y="898672"/>
                </a:lnTo>
                <a:lnTo>
                  <a:pt x="1491724" y="943933"/>
                </a:lnTo>
                <a:lnTo>
                  <a:pt x="1479083" y="988136"/>
                </a:lnTo>
                <a:lnTo>
                  <a:pt x="1463875" y="1031192"/>
                </a:lnTo>
                <a:lnTo>
                  <a:pt x="1446189" y="1073012"/>
                </a:lnTo>
                <a:lnTo>
                  <a:pt x="1426115" y="1113508"/>
                </a:lnTo>
                <a:lnTo>
                  <a:pt x="1403741" y="1152591"/>
                </a:lnTo>
                <a:lnTo>
                  <a:pt x="1379156" y="1190172"/>
                </a:lnTo>
                <a:lnTo>
                  <a:pt x="1352448" y="1226163"/>
                </a:lnTo>
                <a:lnTo>
                  <a:pt x="1323706" y="1260474"/>
                </a:lnTo>
                <a:lnTo>
                  <a:pt x="1293018" y="1293018"/>
                </a:lnTo>
                <a:lnTo>
                  <a:pt x="1260474" y="1323706"/>
                </a:lnTo>
                <a:lnTo>
                  <a:pt x="1226163" y="1352448"/>
                </a:lnTo>
                <a:lnTo>
                  <a:pt x="1190172" y="1379156"/>
                </a:lnTo>
                <a:lnTo>
                  <a:pt x="1152591" y="1403741"/>
                </a:lnTo>
                <a:lnTo>
                  <a:pt x="1113508" y="1426115"/>
                </a:lnTo>
                <a:lnTo>
                  <a:pt x="1073012" y="1446189"/>
                </a:lnTo>
                <a:lnTo>
                  <a:pt x="1031192" y="1463875"/>
                </a:lnTo>
                <a:lnTo>
                  <a:pt x="988136" y="1479083"/>
                </a:lnTo>
                <a:lnTo>
                  <a:pt x="943933" y="1491724"/>
                </a:lnTo>
                <a:lnTo>
                  <a:pt x="898672" y="1501711"/>
                </a:lnTo>
                <a:lnTo>
                  <a:pt x="852442" y="1508954"/>
                </a:lnTo>
                <a:lnTo>
                  <a:pt x="805331" y="1513365"/>
                </a:lnTo>
                <a:lnTo>
                  <a:pt x="757427" y="1514856"/>
                </a:lnTo>
                <a:lnTo>
                  <a:pt x="709524" y="1513365"/>
                </a:lnTo>
                <a:lnTo>
                  <a:pt x="662413" y="1508954"/>
                </a:lnTo>
                <a:lnTo>
                  <a:pt x="616183" y="1501711"/>
                </a:lnTo>
                <a:lnTo>
                  <a:pt x="570922" y="1491724"/>
                </a:lnTo>
                <a:lnTo>
                  <a:pt x="526719" y="1479083"/>
                </a:lnTo>
                <a:lnTo>
                  <a:pt x="483663" y="1463875"/>
                </a:lnTo>
                <a:lnTo>
                  <a:pt x="441843" y="1446189"/>
                </a:lnTo>
                <a:lnTo>
                  <a:pt x="401347" y="1426115"/>
                </a:lnTo>
                <a:lnTo>
                  <a:pt x="362264" y="1403741"/>
                </a:lnTo>
                <a:lnTo>
                  <a:pt x="324683" y="1379156"/>
                </a:lnTo>
                <a:lnTo>
                  <a:pt x="288692" y="1352448"/>
                </a:lnTo>
                <a:lnTo>
                  <a:pt x="254381" y="1323706"/>
                </a:lnTo>
                <a:lnTo>
                  <a:pt x="221837" y="1293018"/>
                </a:lnTo>
                <a:lnTo>
                  <a:pt x="191149" y="1260474"/>
                </a:lnTo>
                <a:lnTo>
                  <a:pt x="162407" y="1226163"/>
                </a:lnTo>
                <a:lnTo>
                  <a:pt x="135699" y="1190172"/>
                </a:lnTo>
                <a:lnTo>
                  <a:pt x="111114" y="1152591"/>
                </a:lnTo>
                <a:lnTo>
                  <a:pt x="88740" y="1113508"/>
                </a:lnTo>
                <a:lnTo>
                  <a:pt x="68666" y="1073012"/>
                </a:lnTo>
                <a:lnTo>
                  <a:pt x="50980" y="1031192"/>
                </a:lnTo>
                <a:lnTo>
                  <a:pt x="35772" y="988136"/>
                </a:lnTo>
                <a:lnTo>
                  <a:pt x="23131" y="943933"/>
                </a:lnTo>
                <a:lnTo>
                  <a:pt x="13144" y="898672"/>
                </a:lnTo>
                <a:lnTo>
                  <a:pt x="5901" y="852442"/>
                </a:lnTo>
                <a:lnTo>
                  <a:pt x="1490" y="805331"/>
                </a:lnTo>
                <a:lnTo>
                  <a:pt x="0" y="757427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5" name="object 35"/>
          <p:cNvSpPr txBox="1"/>
          <p:nvPr/>
        </p:nvSpPr>
        <p:spPr>
          <a:xfrm>
            <a:off x="9908684" y="4190429"/>
            <a:ext cx="1066123" cy="358389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sz="2240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40" spc="-16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40" dirty="0">
                <a:solidFill>
                  <a:srgbClr val="FFFFFF"/>
                </a:solidFill>
                <a:latin typeface="Trebuchet MS"/>
                <a:cs typeface="Trebuchet MS"/>
              </a:rPr>
              <a:t>liv</a:t>
            </a:r>
            <a:r>
              <a:rPr sz="2240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40" spc="-1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24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75708" y="5481074"/>
            <a:ext cx="1728555" cy="902042"/>
          </a:xfrm>
          <a:prstGeom prst="rect">
            <a:avLst/>
          </a:prstGeom>
        </p:spPr>
        <p:txBody>
          <a:bodyPr vert="horz" wrap="square" lIns="0" tIns="44704" rIns="0" bIns="0" rtlCol="0">
            <a:spAutoFit/>
          </a:bodyPr>
          <a:lstStyle/>
          <a:p>
            <a:pPr marL="13547" marR="5419" algn="ctr">
              <a:lnSpc>
                <a:spcPct val="87200"/>
              </a:lnSpc>
              <a:spcBef>
                <a:spcPts val="352"/>
              </a:spcBef>
            </a:pPr>
            <a:r>
              <a:rPr sz="1600" spc="-11" dirty="0">
                <a:latin typeface="Trebuchet MS"/>
                <a:cs typeface="Trebuchet MS"/>
              </a:rPr>
              <a:t>Provides </a:t>
            </a:r>
            <a:r>
              <a:rPr sz="1600" dirty="0">
                <a:latin typeface="Trebuchet MS"/>
                <a:cs typeface="Trebuchet MS"/>
              </a:rPr>
              <a:t>an</a:t>
            </a:r>
            <a:r>
              <a:rPr sz="1600" spc="-91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output  </a:t>
            </a:r>
            <a:r>
              <a:rPr sz="1600" dirty="0">
                <a:latin typeface="Trebuchet MS"/>
                <a:cs typeface="Trebuchet MS"/>
              </a:rPr>
              <a:t>reporting </a:t>
            </a:r>
            <a:r>
              <a:rPr sz="1600" spc="-5" dirty="0">
                <a:latin typeface="Trebuchet MS"/>
                <a:cs typeface="Trebuchet MS"/>
              </a:rPr>
              <a:t>the  outcome </a:t>
            </a:r>
            <a:r>
              <a:rPr sz="1600" dirty="0">
                <a:latin typeface="Trebuchet MS"/>
                <a:cs typeface="Trebuchet MS"/>
              </a:rPr>
              <a:t>of </a:t>
            </a:r>
            <a:r>
              <a:rPr sz="1600" spc="-5" dirty="0">
                <a:latin typeface="Trebuchet MS"/>
                <a:cs typeface="Trebuchet MS"/>
              </a:rPr>
              <a:t>the  analysis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DF8FBC9-460C-4DC3-8088-D7A882C062C6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Sentiment analysis: How does it work?</a:t>
            </a:r>
          </a:p>
        </p:txBody>
      </p:sp>
      <p:pic>
        <p:nvPicPr>
          <p:cNvPr id="41" name="skillenza_logo_new (1).png" descr="skillenza_logo_new (1).png">
            <a:extLst>
              <a:ext uri="{FF2B5EF4-FFF2-40B4-BE49-F238E27FC236}">
                <a16:creationId xmlns:a16="http://schemas.microsoft.com/office/drawing/2014/main" xmlns="" id="{2A6F7414-9E41-44C7-8B17-E806DA581F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013350" y="2347366"/>
            <a:ext cx="819302" cy="107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2144437" y="3765147"/>
            <a:ext cx="8390128" cy="4061291"/>
          </a:xfrm>
          <a:custGeom>
            <a:avLst/>
            <a:gdLst/>
            <a:ahLst/>
            <a:cxnLst/>
            <a:rect l="l" t="t" r="r" b="b"/>
            <a:pathLst>
              <a:path w="7865745" h="3807460">
                <a:moveTo>
                  <a:pt x="5961888" y="0"/>
                </a:moveTo>
                <a:lnTo>
                  <a:pt x="5961888" y="951738"/>
                </a:lnTo>
                <a:lnTo>
                  <a:pt x="0" y="951738"/>
                </a:lnTo>
                <a:lnTo>
                  <a:pt x="0" y="2855214"/>
                </a:lnTo>
                <a:lnTo>
                  <a:pt x="5961888" y="2855214"/>
                </a:lnTo>
                <a:lnTo>
                  <a:pt x="5961888" y="3806952"/>
                </a:lnTo>
                <a:lnTo>
                  <a:pt x="7865364" y="1903476"/>
                </a:lnTo>
                <a:lnTo>
                  <a:pt x="5961888" y="0"/>
                </a:lnTo>
                <a:close/>
              </a:path>
            </a:pathLst>
          </a:custGeom>
          <a:solidFill>
            <a:srgbClr val="E7CED4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1409664" y="4979470"/>
            <a:ext cx="3186176" cy="1632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1557702" y="4986678"/>
            <a:ext cx="2789259" cy="972809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684805">
              <a:lnSpc>
                <a:spcPct val="100000"/>
              </a:lnSpc>
              <a:spcBef>
                <a:spcPts val="853"/>
              </a:spcBef>
            </a:pPr>
            <a:r>
              <a:rPr sz="2027" spc="-5" dirty="0">
                <a:latin typeface="Trebuchet MS"/>
                <a:cs typeface="Trebuchet MS"/>
              </a:rPr>
              <a:t>Data as</a:t>
            </a:r>
            <a:r>
              <a:rPr sz="2027" spc="-16" dirty="0">
                <a:latin typeface="Trebuchet MS"/>
                <a:cs typeface="Trebuchet MS"/>
              </a:rPr>
              <a:t> </a:t>
            </a:r>
            <a:r>
              <a:rPr sz="2027" spc="-11" dirty="0">
                <a:latin typeface="Trebuchet MS"/>
                <a:cs typeface="Trebuchet MS"/>
              </a:rPr>
              <a:t>Input</a:t>
            </a:r>
            <a:endParaRPr sz="2027">
              <a:latin typeface="Trebuchet MS"/>
              <a:cs typeface="Trebuchet MS"/>
            </a:endParaRPr>
          </a:p>
          <a:p>
            <a:pPr marL="135471" marR="5419" indent="-121924">
              <a:lnSpc>
                <a:spcPts val="1664"/>
              </a:lnSpc>
              <a:spcBef>
                <a:spcPts val="859"/>
              </a:spcBef>
              <a:buChar char="•"/>
              <a:tabLst>
                <a:tab pos="135471" algn="l"/>
              </a:tabLst>
            </a:pPr>
            <a:r>
              <a:rPr sz="1600" spc="-53" dirty="0">
                <a:latin typeface="Trebuchet MS"/>
                <a:cs typeface="Trebuchet MS"/>
              </a:rPr>
              <a:t>Text </a:t>
            </a:r>
            <a:r>
              <a:rPr sz="1600" dirty="0">
                <a:latin typeface="Trebuchet MS"/>
                <a:cs typeface="Trebuchet MS"/>
              </a:rPr>
              <a:t>files, Spreadsheets,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SQL  </a:t>
            </a:r>
            <a:r>
              <a:rPr sz="1600" dirty="0">
                <a:latin typeface="Trebuchet MS"/>
                <a:cs typeface="Trebuchet MS"/>
              </a:rPr>
              <a:t>Databases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47021" y="4979470"/>
            <a:ext cx="3184550" cy="1632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4894139" y="4986678"/>
            <a:ext cx="2827867" cy="1412865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255363">
              <a:lnSpc>
                <a:spcPct val="100000"/>
              </a:lnSpc>
              <a:spcBef>
                <a:spcPts val="853"/>
              </a:spcBef>
            </a:pPr>
            <a:r>
              <a:rPr sz="2027" spc="-5" dirty="0">
                <a:latin typeface="Trebuchet MS"/>
                <a:cs typeface="Trebuchet MS"/>
              </a:rPr>
              <a:t>Abstracting </a:t>
            </a:r>
            <a:r>
              <a:rPr sz="2027" spc="-11" dirty="0">
                <a:latin typeface="Trebuchet MS"/>
                <a:cs typeface="Trebuchet MS"/>
              </a:rPr>
              <a:t>the</a:t>
            </a:r>
            <a:r>
              <a:rPr sz="2027" spc="11" dirty="0">
                <a:latin typeface="Trebuchet MS"/>
                <a:cs typeface="Trebuchet MS"/>
              </a:rPr>
              <a:t> </a:t>
            </a:r>
            <a:r>
              <a:rPr sz="2027" spc="-5" dirty="0">
                <a:latin typeface="Trebuchet MS"/>
                <a:cs typeface="Trebuchet MS"/>
              </a:rPr>
              <a:t>Data</a:t>
            </a:r>
            <a:endParaRPr sz="2027">
              <a:latin typeface="Trebuchet MS"/>
              <a:cs typeface="Trebuchet MS"/>
            </a:endParaRPr>
          </a:p>
          <a:p>
            <a:pPr marL="135471" marR="5419" indent="-121924">
              <a:lnSpc>
                <a:spcPct val="87000"/>
              </a:lnSpc>
              <a:spcBef>
                <a:spcPts val="843"/>
              </a:spcBef>
              <a:buChar char="•"/>
              <a:tabLst>
                <a:tab pos="135471" algn="l"/>
              </a:tabLst>
            </a:pPr>
            <a:r>
              <a:rPr sz="1600" spc="-11" dirty="0">
                <a:latin typeface="Trebuchet MS"/>
                <a:cs typeface="Trebuchet MS"/>
              </a:rPr>
              <a:t>Representation </a:t>
            </a:r>
            <a:r>
              <a:rPr sz="1600" dirty="0">
                <a:latin typeface="Trebuchet MS"/>
                <a:cs typeface="Trebuchet MS"/>
              </a:rPr>
              <a:t>of </a:t>
            </a:r>
            <a:r>
              <a:rPr sz="1600" spc="-5" dirty="0">
                <a:latin typeface="Trebuchet MS"/>
                <a:cs typeface="Trebuchet MS"/>
              </a:rPr>
              <a:t>the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96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  </a:t>
            </a:r>
            <a:r>
              <a:rPr sz="1600" dirty="0">
                <a:latin typeface="Trebuchet MS"/>
                <a:cs typeface="Trebuchet MS"/>
              </a:rPr>
              <a:t>a structural format </a:t>
            </a:r>
            <a:r>
              <a:rPr sz="1600" spc="-5" dirty="0">
                <a:latin typeface="Trebuchet MS"/>
                <a:cs typeface="Trebuchet MS"/>
              </a:rPr>
              <a:t>through  the </a:t>
            </a:r>
            <a:r>
              <a:rPr sz="1600" dirty="0">
                <a:latin typeface="Trebuchet MS"/>
                <a:cs typeface="Trebuchet MS"/>
              </a:rPr>
              <a:t>algorithm</a:t>
            </a:r>
            <a:r>
              <a:rPr sz="1600" spc="-59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chosen</a:t>
            </a:r>
            <a:endParaRPr sz="1600">
              <a:latin typeface="Trebuchet MS"/>
              <a:cs typeface="Trebuchet MS"/>
            </a:endParaRPr>
          </a:p>
          <a:p>
            <a:pPr marL="135471" indent="-121924">
              <a:lnSpc>
                <a:spcPct val="100000"/>
              </a:lnSpc>
              <a:spcBef>
                <a:spcPts val="21"/>
              </a:spcBef>
              <a:buChar char="•"/>
              <a:tabLst>
                <a:tab pos="135471" algn="l"/>
              </a:tabLst>
            </a:pPr>
            <a:r>
              <a:rPr sz="1600" spc="-5" dirty="0">
                <a:latin typeface="Trebuchet MS"/>
                <a:cs typeface="Trebuchet MS"/>
              </a:rPr>
              <a:t>Elementary</a:t>
            </a:r>
            <a:r>
              <a:rPr sz="1600" spc="-27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Learning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82752" y="4979470"/>
            <a:ext cx="3184550" cy="1632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8230817" y="4986678"/>
            <a:ext cx="2753360" cy="1425689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601491">
              <a:lnSpc>
                <a:spcPct val="100000"/>
              </a:lnSpc>
              <a:spcBef>
                <a:spcPts val="853"/>
              </a:spcBef>
            </a:pPr>
            <a:r>
              <a:rPr sz="2027" spc="-11" dirty="0">
                <a:latin typeface="Trebuchet MS"/>
                <a:cs typeface="Trebuchet MS"/>
              </a:rPr>
              <a:t>Generalization</a:t>
            </a:r>
            <a:endParaRPr sz="2027">
              <a:latin typeface="Trebuchet MS"/>
              <a:cs typeface="Trebuchet MS"/>
            </a:endParaRPr>
          </a:p>
          <a:p>
            <a:pPr marL="135471" indent="-121924">
              <a:lnSpc>
                <a:spcPct val="100000"/>
              </a:lnSpc>
              <a:spcBef>
                <a:spcPts val="592"/>
              </a:spcBef>
              <a:buChar char="•"/>
              <a:tabLst>
                <a:tab pos="135471" algn="l"/>
              </a:tabLst>
            </a:pPr>
            <a:r>
              <a:rPr sz="1600" spc="-11" dirty="0">
                <a:latin typeface="Trebuchet MS"/>
                <a:cs typeface="Trebuchet MS"/>
              </a:rPr>
              <a:t>Practical</a:t>
            </a:r>
            <a:r>
              <a:rPr sz="1600" spc="-128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Application</a:t>
            </a:r>
            <a:endParaRPr sz="1600">
              <a:latin typeface="Trebuchet MS"/>
              <a:cs typeface="Trebuchet MS"/>
            </a:endParaRPr>
          </a:p>
          <a:p>
            <a:pPr marL="135471" marR="5419" indent="-121924">
              <a:lnSpc>
                <a:spcPct val="87000"/>
              </a:lnSpc>
              <a:spcBef>
                <a:spcPts val="271"/>
              </a:spcBef>
              <a:buChar char="•"/>
              <a:tabLst>
                <a:tab pos="135471" algn="l"/>
              </a:tabLst>
            </a:pPr>
            <a:r>
              <a:rPr sz="1600" spc="-5" dirty="0">
                <a:latin typeface="Trebuchet MS"/>
                <a:cs typeface="Trebuchet MS"/>
              </a:rPr>
              <a:t>Where the learning </a:t>
            </a:r>
            <a:r>
              <a:rPr sz="1600" dirty="0">
                <a:latin typeface="Trebuchet MS"/>
                <a:cs typeface="Trebuchet MS"/>
              </a:rPr>
              <a:t>from </a:t>
            </a:r>
            <a:r>
              <a:rPr sz="1600" spc="-5" dirty="0">
                <a:latin typeface="Trebuchet MS"/>
                <a:cs typeface="Trebuchet MS"/>
              </a:rPr>
              <a:t>the  previous </a:t>
            </a:r>
            <a:r>
              <a:rPr sz="1600" dirty="0">
                <a:latin typeface="Trebuchet MS"/>
                <a:cs typeface="Trebuchet MS"/>
              </a:rPr>
              <a:t>step </a:t>
            </a:r>
            <a:r>
              <a:rPr sz="1600" spc="-5" dirty="0">
                <a:latin typeface="Trebuchet MS"/>
                <a:cs typeface="Trebuchet MS"/>
              </a:rPr>
              <a:t>is used </a:t>
            </a:r>
            <a:r>
              <a:rPr sz="1600" dirty="0">
                <a:latin typeface="Trebuchet MS"/>
                <a:cs typeface="Trebuchet MS"/>
              </a:rPr>
              <a:t>to  </a:t>
            </a:r>
            <a:r>
              <a:rPr sz="1600" spc="-5" dirty="0">
                <a:latin typeface="Trebuchet MS"/>
                <a:cs typeface="Trebuchet MS"/>
              </a:rPr>
              <a:t>develop an</a:t>
            </a:r>
            <a:r>
              <a:rPr sz="1600" spc="-21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insight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0235" y="3084170"/>
            <a:ext cx="8064330" cy="342594"/>
          </a:xfrm>
          <a:prstGeom prst="rect">
            <a:avLst/>
          </a:prstGeom>
        </p:spPr>
        <p:txBody>
          <a:bodyPr vert="horz" wrap="square" lIns="0" tIns="14224" rIns="0" bIns="0" rtlCol="0">
            <a:spAutoFit/>
          </a:bodyPr>
          <a:lstStyle/>
          <a:p>
            <a:pPr marL="13547">
              <a:lnSpc>
                <a:spcPct val="100000"/>
              </a:lnSpc>
              <a:spcBef>
                <a:spcPts val="112"/>
              </a:spcBef>
            </a:pPr>
            <a:r>
              <a:rPr sz="2133" spc="-5" dirty="0">
                <a:latin typeface="Trebuchet MS"/>
                <a:cs typeface="Trebuchet MS"/>
              </a:rPr>
              <a:t>It is </a:t>
            </a:r>
            <a:r>
              <a:rPr sz="2133" dirty="0">
                <a:latin typeface="Trebuchet MS"/>
                <a:cs typeface="Trebuchet MS"/>
              </a:rPr>
              <a:t>a </a:t>
            </a:r>
            <a:r>
              <a:rPr sz="2133" spc="-5" dirty="0">
                <a:latin typeface="Trebuchet MS"/>
                <a:cs typeface="Trebuchet MS"/>
              </a:rPr>
              <a:t>structural process where every </a:t>
            </a:r>
            <a:r>
              <a:rPr sz="2133" dirty="0">
                <a:latin typeface="Trebuchet MS"/>
                <a:cs typeface="Trebuchet MS"/>
              </a:rPr>
              <a:t>stage </a:t>
            </a:r>
            <a:r>
              <a:rPr sz="2133" spc="-5" dirty="0">
                <a:latin typeface="Trebuchet MS"/>
                <a:cs typeface="Trebuchet MS"/>
              </a:rPr>
              <a:t>builds </a:t>
            </a:r>
            <a:r>
              <a:rPr sz="2133" dirty="0">
                <a:latin typeface="Trebuchet MS"/>
                <a:cs typeface="Trebuchet MS"/>
              </a:rPr>
              <a:t>a </a:t>
            </a:r>
            <a:r>
              <a:rPr sz="2133" spc="-5" dirty="0">
                <a:latin typeface="Trebuchet MS"/>
                <a:cs typeface="Trebuchet MS"/>
              </a:rPr>
              <a:t>better</a:t>
            </a:r>
            <a:r>
              <a:rPr sz="2133" spc="-149" dirty="0">
                <a:latin typeface="Trebuchet MS"/>
                <a:cs typeface="Trebuchet MS"/>
              </a:rPr>
              <a:t> </a:t>
            </a:r>
            <a:r>
              <a:rPr sz="2133" dirty="0">
                <a:latin typeface="Trebuchet MS"/>
                <a:cs typeface="Trebuchet MS"/>
              </a:rPr>
              <a:t>version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36FE551-4AE5-44D5-B9A4-AC584EC3B090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Sentiment analysis: How Machines Learn ?</a:t>
            </a:r>
          </a:p>
        </p:txBody>
      </p:sp>
      <p:pic>
        <p:nvPicPr>
          <p:cNvPr id="19" name="skillenza_logo_new (1).png" descr="skillenza_logo_new (1).png">
            <a:extLst>
              <a:ext uri="{FF2B5EF4-FFF2-40B4-BE49-F238E27FC236}">
                <a16:creationId xmlns:a16="http://schemas.microsoft.com/office/drawing/2014/main" xmlns="" id="{E29E465D-4A5F-4E49-8061-8E3C90BC4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309070" y="13909383"/>
            <a:ext cx="264620" cy="801046"/>
          </a:xfrm>
          <a:prstGeom prst="rect">
            <a:avLst/>
          </a:prstGeom>
        </p:spPr>
        <p:txBody>
          <a:bodyPr vert="horz" wrap="square" lIns="0" tIns="819" rIns="0" bIns="0" rtlCol="0" anchor="b">
            <a:spAutoFit/>
          </a:bodyPr>
          <a:lstStyle/>
          <a:p>
            <a:pPr marL="139223">
              <a:spcBef>
                <a:spcPts val="6"/>
              </a:spcBef>
            </a:pPr>
            <a:fld id="{81D60167-4931-47E6-BA6A-407CBD079E47}" type="slidenum">
              <a:rPr dirty="0"/>
              <a:pPr marL="139223">
                <a:spcBef>
                  <a:spcPts val="6"/>
                </a:spcBef>
              </a:pPr>
              <a:t>35</a:t>
            </a:fld>
            <a:r>
              <a:rPr spc="-13" dirty="0"/>
              <a:t>/2</a:t>
            </a:r>
            <a:r>
              <a:rPr dirty="0"/>
              <a:t>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07" y="1528965"/>
            <a:ext cx="3355206" cy="572204"/>
          </a:xfrm>
          <a:prstGeom prst="rect">
            <a:avLst/>
          </a:prstGeom>
        </p:spPr>
        <p:txBody>
          <a:bodyPr vert="horz" wrap="square" lIns="0" tIns="16379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29"/>
              </a:spcBef>
            </a:pPr>
            <a:r>
              <a:rPr sz="3611" spc="-64" dirty="0"/>
              <a:t>Topic </a:t>
            </a:r>
            <a:r>
              <a:rPr sz="3611" spc="-13" dirty="0"/>
              <a:t>Modeling</a:t>
            </a:r>
            <a:endParaRPr sz="3611"/>
          </a:p>
        </p:txBody>
      </p:sp>
      <p:sp>
        <p:nvSpPr>
          <p:cNvPr id="3" name="object 3"/>
          <p:cNvSpPr txBox="1"/>
          <p:nvPr/>
        </p:nvSpPr>
        <p:spPr>
          <a:xfrm>
            <a:off x="355421" y="2575571"/>
            <a:ext cx="135944" cy="173711"/>
          </a:xfrm>
          <a:prstGeom prst="rect">
            <a:avLst/>
          </a:prstGeom>
        </p:spPr>
        <p:txBody>
          <a:bodyPr vert="horz" wrap="square" lIns="0" tIns="14741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16"/>
              </a:spcBef>
            </a:pPr>
            <a:r>
              <a:rPr sz="1032" spc="181" dirty="0">
                <a:latin typeface="Calibri"/>
                <a:cs typeface="Calibri"/>
              </a:rPr>
              <a:t>●</a:t>
            </a:r>
            <a:endParaRPr sz="1032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92" y="2478938"/>
            <a:ext cx="11950822" cy="4607673"/>
          </a:xfrm>
          <a:prstGeom prst="rect">
            <a:avLst/>
          </a:prstGeom>
        </p:spPr>
        <p:txBody>
          <a:bodyPr vert="horz" wrap="square" lIns="0" tIns="47499" rIns="0" bIns="0" rtlCol="0">
            <a:spAutoFit/>
          </a:bodyPr>
          <a:lstStyle/>
          <a:p>
            <a:pPr marL="16379" marR="502841">
              <a:lnSpc>
                <a:spcPts val="2528"/>
              </a:lnSpc>
              <a:spcBef>
                <a:spcPts val="374"/>
              </a:spcBef>
            </a:pPr>
            <a:r>
              <a:rPr sz="2257" spc="-45" dirty="0">
                <a:latin typeface="Arial"/>
                <a:cs typeface="Arial"/>
              </a:rPr>
              <a:t>Topic </a:t>
            </a:r>
            <a:r>
              <a:rPr sz="2257" dirty="0">
                <a:latin typeface="Arial"/>
                <a:cs typeface="Arial"/>
              </a:rPr>
              <a:t>Modeling </a:t>
            </a:r>
            <a:r>
              <a:rPr sz="2257" spc="6" dirty="0">
                <a:latin typeface="Arial"/>
                <a:cs typeface="Arial"/>
              </a:rPr>
              <a:t>is a set </a:t>
            </a:r>
            <a:r>
              <a:rPr sz="2257" dirty="0">
                <a:latin typeface="Arial"/>
                <a:cs typeface="Arial"/>
              </a:rPr>
              <a:t>of </a:t>
            </a:r>
            <a:r>
              <a:rPr sz="2257" spc="6" dirty="0">
                <a:latin typeface="Arial"/>
                <a:cs typeface="Arial"/>
              </a:rPr>
              <a:t>techniques </a:t>
            </a:r>
            <a:r>
              <a:rPr sz="2257" dirty="0">
                <a:latin typeface="Arial"/>
                <a:cs typeface="Arial"/>
              </a:rPr>
              <a:t>that </a:t>
            </a:r>
            <a:r>
              <a:rPr sz="2257" spc="6" dirty="0">
                <a:latin typeface="Arial"/>
                <a:cs typeface="Arial"/>
              </a:rPr>
              <a:t>aim </a:t>
            </a:r>
            <a:r>
              <a:rPr sz="2257" dirty="0">
                <a:latin typeface="Arial"/>
                <a:cs typeface="Arial"/>
              </a:rPr>
              <a:t>to </a:t>
            </a:r>
            <a:r>
              <a:rPr sz="2257" b="1" dirty="0">
                <a:latin typeface="Arial"/>
                <a:cs typeface="Arial"/>
              </a:rPr>
              <a:t>discover </a:t>
            </a:r>
            <a:r>
              <a:rPr sz="2257" spc="6" dirty="0">
                <a:latin typeface="Arial"/>
                <a:cs typeface="Arial"/>
              </a:rPr>
              <a:t>and annotate large archives </a:t>
            </a:r>
            <a:r>
              <a:rPr sz="2257" spc="-6" dirty="0">
                <a:latin typeface="Arial"/>
                <a:cs typeface="Arial"/>
              </a:rPr>
              <a:t>of  </a:t>
            </a:r>
            <a:r>
              <a:rPr sz="2257" spc="6" dirty="0">
                <a:latin typeface="Arial"/>
                <a:cs typeface="Arial"/>
              </a:rPr>
              <a:t>documents </a:t>
            </a:r>
            <a:r>
              <a:rPr sz="2257" dirty="0">
                <a:latin typeface="Arial"/>
                <a:cs typeface="Arial"/>
              </a:rPr>
              <a:t>with </a:t>
            </a:r>
            <a:r>
              <a:rPr sz="2257" b="1" spc="6" dirty="0">
                <a:latin typeface="Arial"/>
                <a:cs typeface="Arial"/>
              </a:rPr>
              <a:t>thematic</a:t>
            </a:r>
            <a:r>
              <a:rPr sz="2257" b="1" spc="32" dirty="0">
                <a:latin typeface="Arial"/>
                <a:cs typeface="Arial"/>
              </a:rPr>
              <a:t> </a:t>
            </a:r>
            <a:r>
              <a:rPr sz="2257" b="1" spc="6" dirty="0">
                <a:latin typeface="Arial"/>
                <a:cs typeface="Arial"/>
              </a:rPr>
              <a:t>information</a:t>
            </a:r>
            <a:r>
              <a:rPr sz="2257" spc="6" dirty="0">
                <a:latin typeface="Arial"/>
                <a:cs typeface="Arial"/>
              </a:rPr>
              <a:t>.</a:t>
            </a:r>
            <a:endParaRPr sz="2257">
              <a:latin typeface="Arial"/>
              <a:cs typeface="Arial"/>
            </a:endParaRPr>
          </a:p>
          <a:p>
            <a:pPr marL="16379" marR="6552">
              <a:lnSpc>
                <a:spcPts val="2541"/>
              </a:lnSpc>
              <a:spcBef>
                <a:spcPts val="1341"/>
              </a:spcBef>
            </a:pPr>
            <a:r>
              <a:rPr sz="2257" spc="6" dirty="0">
                <a:latin typeface="Arial"/>
                <a:cs typeface="Arial"/>
              </a:rPr>
              <a:t>TM </a:t>
            </a:r>
            <a:r>
              <a:rPr sz="2257" dirty="0">
                <a:latin typeface="Arial"/>
                <a:cs typeface="Arial"/>
              </a:rPr>
              <a:t>is </a:t>
            </a:r>
            <a:r>
              <a:rPr sz="2257" spc="6" dirty="0">
                <a:latin typeface="Arial"/>
                <a:cs typeface="Arial"/>
              </a:rPr>
              <a:t>a </a:t>
            </a:r>
            <a:r>
              <a:rPr sz="2257" dirty="0">
                <a:latin typeface="Arial"/>
                <a:cs typeface="Arial"/>
              </a:rPr>
              <a:t>set of </a:t>
            </a:r>
            <a:r>
              <a:rPr sz="2257" spc="6" dirty="0">
                <a:latin typeface="Arial"/>
                <a:cs typeface="Arial"/>
              </a:rPr>
              <a:t>methods </a:t>
            </a:r>
            <a:r>
              <a:rPr sz="2257" dirty="0">
                <a:latin typeface="Arial"/>
                <a:cs typeface="Arial"/>
              </a:rPr>
              <a:t>that analyze the words </a:t>
            </a:r>
            <a:r>
              <a:rPr sz="2257" spc="6" dirty="0">
                <a:latin typeface="Arial"/>
                <a:cs typeface="Arial"/>
              </a:rPr>
              <a:t>(or </a:t>
            </a:r>
            <a:r>
              <a:rPr sz="2257" dirty="0">
                <a:latin typeface="Arial"/>
                <a:cs typeface="Arial"/>
              </a:rPr>
              <a:t>other fine-grained features) of the original  </a:t>
            </a:r>
            <a:r>
              <a:rPr sz="2257" spc="6" dirty="0">
                <a:latin typeface="Arial"/>
                <a:cs typeface="Arial"/>
              </a:rPr>
              <a:t>documents </a:t>
            </a:r>
            <a:r>
              <a:rPr sz="2257" dirty="0">
                <a:latin typeface="Arial"/>
                <a:cs typeface="Arial"/>
              </a:rPr>
              <a:t>to </a:t>
            </a:r>
            <a:r>
              <a:rPr sz="2257" b="1" dirty="0">
                <a:latin typeface="Arial"/>
                <a:cs typeface="Arial"/>
              </a:rPr>
              <a:t>discover </a:t>
            </a:r>
            <a:r>
              <a:rPr sz="2257" dirty="0">
                <a:latin typeface="Arial"/>
                <a:cs typeface="Arial"/>
              </a:rPr>
              <a:t>the </a:t>
            </a:r>
            <a:r>
              <a:rPr sz="2257" spc="6" dirty="0">
                <a:latin typeface="Arial"/>
                <a:cs typeface="Arial"/>
              </a:rPr>
              <a:t>themes </a:t>
            </a:r>
            <a:r>
              <a:rPr sz="2257" dirty="0">
                <a:latin typeface="Arial"/>
                <a:cs typeface="Arial"/>
              </a:rPr>
              <a:t>that run through them, how those </a:t>
            </a:r>
            <a:r>
              <a:rPr sz="2257" spc="6" dirty="0">
                <a:latin typeface="Arial"/>
                <a:cs typeface="Arial"/>
              </a:rPr>
              <a:t>themes </a:t>
            </a:r>
            <a:r>
              <a:rPr sz="2257" dirty="0">
                <a:latin typeface="Arial"/>
                <a:cs typeface="Arial"/>
              </a:rPr>
              <a:t>are </a:t>
            </a:r>
            <a:r>
              <a:rPr sz="2257" b="1" spc="6" dirty="0">
                <a:latin typeface="Arial"/>
                <a:cs typeface="Arial"/>
              </a:rPr>
              <a:t>connected  </a:t>
            </a:r>
            <a:r>
              <a:rPr sz="2257" spc="6" dirty="0">
                <a:latin typeface="Arial"/>
                <a:cs typeface="Arial"/>
              </a:rPr>
              <a:t>to each </a:t>
            </a:r>
            <a:r>
              <a:rPr sz="2257" spc="-19" dirty="0">
                <a:latin typeface="Arial"/>
                <a:cs typeface="Arial"/>
              </a:rPr>
              <a:t>other, </a:t>
            </a:r>
            <a:r>
              <a:rPr sz="2257" spc="6" dirty="0">
                <a:latin typeface="Arial"/>
                <a:cs typeface="Arial"/>
              </a:rPr>
              <a:t>and </a:t>
            </a:r>
            <a:r>
              <a:rPr sz="2257" dirty="0">
                <a:latin typeface="Arial"/>
                <a:cs typeface="Arial"/>
              </a:rPr>
              <a:t>how they </a:t>
            </a:r>
            <a:r>
              <a:rPr sz="2257" b="1" spc="6" dirty="0">
                <a:latin typeface="Arial"/>
                <a:cs typeface="Arial"/>
              </a:rPr>
              <a:t>change </a:t>
            </a:r>
            <a:r>
              <a:rPr sz="2257" spc="6" dirty="0">
                <a:latin typeface="Arial"/>
                <a:cs typeface="Arial"/>
              </a:rPr>
              <a:t>over</a:t>
            </a:r>
            <a:r>
              <a:rPr sz="2257" spc="32" dirty="0">
                <a:latin typeface="Arial"/>
                <a:cs typeface="Arial"/>
              </a:rPr>
              <a:t> </a:t>
            </a:r>
            <a:r>
              <a:rPr sz="2257" dirty="0">
                <a:latin typeface="Arial"/>
                <a:cs typeface="Arial"/>
              </a:rPr>
              <a:t>time.</a:t>
            </a:r>
            <a:endParaRPr sz="2257">
              <a:latin typeface="Arial"/>
              <a:cs typeface="Arial"/>
            </a:endParaRPr>
          </a:p>
          <a:p>
            <a:pPr marL="16379">
              <a:lnSpc>
                <a:spcPct val="100000"/>
              </a:lnSpc>
              <a:spcBef>
                <a:spcPts val="1109"/>
              </a:spcBef>
            </a:pPr>
            <a:r>
              <a:rPr sz="2257" dirty="0">
                <a:latin typeface="Arial"/>
                <a:cs typeface="Arial"/>
              </a:rPr>
              <a:t>Often, the </a:t>
            </a:r>
            <a:r>
              <a:rPr sz="2257" b="1" spc="6" dirty="0">
                <a:latin typeface="Arial"/>
                <a:cs typeface="Arial"/>
              </a:rPr>
              <a:t>number </a:t>
            </a:r>
            <a:r>
              <a:rPr sz="2257" b="1" dirty="0">
                <a:latin typeface="Arial"/>
                <a:cs typeface="Arial"/>
              </a:rPr>
              <a:t>of topics </a:t>
            </a:r>
            <a:r>
              <a:rPr sz="2257" dirty="0">
                <a:latin typeface="Arial"/>
                <a:cs typeface="Arial"/>
              </a:rPr>
              <a:t>to </a:t>
            </a:r>
            <a:r>
              <a:rPr sz="2257" spc="13" dirty="0">
                <a:latin typeface="Arial"/>
                <a:cs typeface="Arial"/>
              </a:rPr>
              <a:t>be </a:t>
            </a:r>
            <a:r>
              <a:rPr sz="2257" spc="6" dirty="0">
                <a:latin typeface="Arial"/>
                <a:cs typeface="Arial"/>
              </a:rPr>
              <a:t>discovered is</a:t>
            </a:r>
            <a:r>
              <a:rPr sz="2257" spc="84" dirty="0">
                <a:latin typeface="Arial"/>
                <a:cs typeface="Arial"/>
              </a:rPr>
              <a:t> </a:t>
            </a:r>
            <a:r>
              <a:rPr sz="2257" dirty="0">
                <a:latin typeface="Arial"/>
                <a:cs typeface="Arial"/>
              </a:rPr>
              <a:t>predefined.</a:t>
            </a:r>
            <a:endParaRPr sz="2257">
              <a:latin typeface="Arial"/>
              <a:cs typeface="Arial"/>
            </a:endParaRPr>
          </a:p>
          <a:p>
            <a:pPr marL="16379">
              <a:lnSpc>
                <a:spcPct val="100000"/>
              </a:lnSpc>
              <a:spcBef>
                <a:spcPts val="1174"/>
              </a:spcBef>
            </a:pPr>
            <a:r>
              <a:rPr sz="2257" spc="-45" dirty="0">
                <a:latin typeface="Arial"/>
                <a:cs typeface="Arial"/>
              </a:rPr>
              <a:t>Topic </a:t>
            </a:r>
            <a:r>
              <a:rPr sz="2257" spc="6" dirty="0">
                <a:latin typeface="Arial"/>
                <a:cs typeface="Arial"/>
              </a:rPr>
              <a:t>modeling </a:t>
            </a:r>
            <a:r>
              <a:rPr sz="2257" spc="13" dirty="0">
                <a:latin typeface="Arial"/>
                <a:cs typeface="Arial"/>
              </a:rPr>
              <a:t>can be </a:t>
            </a:r>
            <a:r>
              <a:rPr sz="2257" spc="6" dirty="0">
                <a:latin typeface="Arial"/>
                <a:cs typeface="Arial"/>
              </a:rPr>
              <a:t>seen </a:t>
            </a:r>
            <a:r>
              <a:rPr sz="2257" dirty="0">
                <a:latin typeface="Arial"/>
                <a:cs typeface="Arial"/>
              </a:rPr>
              <a:t>as </a:t>
            </a:r>
            <a:r>
              <a:rPr sz="2257" spc="6" dirty="0">
                <a:latin typeface="Arial"/>
                <a:cs typeface="Arial"/>
              </a:rPr>
              <a:t>a </a:t>
            </a:r>
            <a:r>
              <a:rPr sz="2257" b="1" spc="6" dirty="0">
                <a:latin typeface="Arial"/>
                <a:cs typeface="Arial"/>
              </a:rPr>
              <a:t>dimensionality </a:t>
            </a:r>
            <a:r>
              <a:rPr sz="2257" b="1" dirty="0">
                <a:latin typeface="Arial"/>
                <a:cs typeface="Arial"/>
              </a:rPr>
              <a:t>reduction</a:t>
            </a:r>
            <a:r>
              <a:rPr sz="2257" b="1" spc="161" dirty="0">
                <a:latin typeface="Arial"/>
                <a:cs typeface="Arial"/>
              </a:rPr>
              <a:t> </a:t>
            </a:r>
            <a:r>
              <a:rPr sz="2257" dirty="0">
                <a:latin typeface="Arial"/>
                <a:cs typeface="Arial"/>
              </a:rPr>
              <a:t>technique</a:t>
            </a:r>
            <a:endParaRPr sz="2257">
              <a:latin typeface="Arial"/>
              <a:cs typeface="Arial"/>
            </a:endParaRPr>
          </a:p>
          <a:p>
            <a:pPr marL="16379" marR="635511">
              <a:lnSpc>
                <a:spcPts val="2541"/>
              </a:lnSpc>
              <a:spcBef>
                <a:spcPts val="1393"/>
              </a:spcBef>
            </a:pPr>
            <a:r>
              <a:rPr sz="2257" spc="-45" dirty="0">
                <a:latin typeface="Arial"/>
                <a:cs typeface="Arial"/>
              </a:rPr>
              <a:t>Topic </a:t>
            </a:r>
            <a:r>
              <a:rPr sz="2257" dirty="0">
                <a:latin typeface="Arial"/>
                <a:cs typeface="Arial"/>
              </a:rPr>
              <a:t>modeling, </a:t>
            </a:r>
            <a:r>
              <a:rPr sz="2257" spc="6" dirty="0">
                <a:latin typeface="Arial"/>
                <a:cs typeface="Arial"/>
              </a:rPr>
              <a:t>like clustering, </a:t>
            </a:r>
            <a:r>
              <a:rPr sz="2257" b="1" spc="6" dirty="0">
                <a:latin typeface="Arial"/>
                <a:cs typeface="Arial"/>
              </a:rPr>
              <a:t>do not </a:t>
            </a:r>
            <a:r>
              <a:rPr sz="2257" b="1" dirty="0">
                <a:latin typeface="Arial"/>
                <a:cs typeface="Arial"/>
              </a:rPr>
              <a:t>require </a:t>
            </a:r>
            <a:r>
              <a:rPr sz="2257" b="1" spc="6" dirty="0">
                <a:latin typeface="Arial"/>
                <a:cs typeface="Arial"/>
              </a:rPr>
              <a:t>any </a:t>
            </a:r>
            <a:r>
              <a:rPr sz="2257" b="1" dirty="0">
                <a:latin typeface="Arial"/>
                <a:cs typeface="Arial"/>
              </a:rPr>
              <a:t>prior annotations </a:t>
            </a:r>
            <a:r>
              <a:rPr sz="2257" dirty="0">
                <a:latin typeface="Arial"/>
                <a:cs typeface="Arial"/>
              </a:rPr>
              <a:t>or </a:t>
            </a:r>
            <a:r>
              <a:rPr sz="2257" spc="6" dirty="0">
                <a:latin typeface="Arial"/>
                <a:cs typeface="Arial"/>
              </a:rPr>
              <a:t>labeling, but </a:t>
            </a:r>
            <a:r>
              <a:rPr sz="2257" spc="-6" dirty="0">
                <a:latin typeface="Arial"/>
                <a:cs typeface="Arial"/>
              </a:rPr>
              <a:t>in  </a:t>
            </a:r>
            <a:r>
              <a:rPr sz="2257" spc="6" dirty="0">
                <a:latin typeface="Arial"/>
                <a:cs typeface="Arial"/>
              </a:rPr>
              <a:t>contrast </a:t>
            </a:r>
            <a:r>
              <a:rPr sz="2257" dirty="0">
                <a:latin typeface="Arial"/>
                <a:cs typeface="Arial"/>
              </a:rPr>
              <a:t>to </a:t>
            </a:r>
            <a:r>
              <a:rPr sz="2257" spc="6" dirty="0">
                <a:latin typeface="Arial"/>
                <a:cs typeface="Arial"/>
              </a:rPr>
              <a:t>clustering, can assign document to multiple</a:t>
            </a:r>
            <a:r>
              <a:rPr sz="2257" spc="-39" dirty="0">
                <a:latin typeface="Arial"/>
                <a:cs typeface="Arial"/>
              </a:rPr>
              <a:t> </a:t>
            </a:r>
            <a:r>
              <a:rPr sz="2257" dirty="0">
                <a:latin typeface="Arial"/>
                <a:cs typeface="Arial"/>
              </a:rPr>
              <a:t>topics.</a:t>
            </a:r>
            <a:endParaRPr sz="2257">
              <a:latin typeface="Arial"/>
              <a:cs typeface="Arial"/>
            </a:endParaRPr>
          </a:p>
          <a:p>
            <a:pPr marL="16379" marR="1470032">
              <a:lnSpc>
                <a:spcPts val="3882"/>
              </a:lnSpc>
              <a:spcBef>
                <a:spcPts val="258"/>
              </a:spcBef>
            </a:pPr>
            <a:r>
              <a:rPr sz="2257" spc="6" dirty="0">
                <a:latin typeface="Arial"/>
                <a:cs typeface="Arial"/>
              </a:rPr>
              <a:t>Semantic </a:t>
            </a:r>
            <a:r>
              <a:rPr sz="2257" dirty="0">
                <a:latin typeface="Arial"/>
                <a:cs typeface="Arial"/>
              </a:rPr>
              <a:t>information </a:t>
            </a:r>
            <a:r>
              <a:rPr sz="2257" spc="6" dirty="0">
                <a:latin typeface="Arial"/>
                <a:cs typeface="Arial"/>
              </a:rPr>
              <a:t>can </a:t>
            </a:r>
            <a:r>
              <a:rPr sz="2257" dirty="0">
                <a:latin typeface="Arial"/>
                <a:cs typeface="Arial"/>
              </a:rPr>
              <a:t>be </a:t>
            </a:r>
            <a:r>
              <a:rPr sz="2257" spc="6" dirty="0">
                <a:latin typeface="Arial"/>
                <a:cs typeface="Arial"/>
              </a:rPr>
              <a:t>derived </a:t>
            </a:r>
            <a:r>
              <a:rPr sz="2257" dirty="0">
                <a:latin typeface="Arial"/>
                <a:cs typeface="Arial"/>
              </a:rPr>
              <a:t>from </a:t>
            </a:r>
            <a:r>
              <a:rPr sz="2257" spc="6" dirty="0">
                <a:latin typeface="Arial"/>
                <a:cs typeface="Arial"/>
              </a:rPr>
              <a:t>a </a:t>
            </a:r>
            <a:r>
              <a:rPr sz="2257" dirty="0">
                <a:latin typeface="Arial"/>
                <a:cs typeface="Arial"/>
              </a:rPr>
              <a:t>word-document </a:t>
            </a:r>
            <a:r>
              <a:rPr sz="2257" spc="6" dirty="0">
                <a:latin typeface="Arial"/>
                <a:cs typeface="Arial"/>
              </a:rPr>
              <a:t>co-occurrence </a:t>
            </a:r>
            <a:r>
              <a:rPr sz="2257" dirty="0">
                <a:latin typeface="Arial"/>
                <a:cs typeface="Arial"/>
              </a:rPr>
              <a:t>matrix  </a:t>
            </a:r>
            <a:r>
              <a:rPr sz="2257" spc="-45" dirty="0">
                <a:latin typeface="Arial"/>
                <a:cs typeface="Arial"/>
              </a:rPr>
              <a:t>Topic </a:t>
            </a:r>
            <a:r>
              <a:rPr sz="2257" dirty="0">
                <a:latin typeface="Arial"/>
                <a:cs typeface="Arial"/>
              </a:rPr>
              <a:t>Model</a:t>
            </a:r>
            <a:r>
              <a:rPr sz="2257" spc="77" dirty="0">
                <a:latin typeface="Arial"/>
                <a:cs typeface="Arial"/>
              </a:rPr>
              <a:t> </a:t>
            </a:r>
            <a:r>
              <a:rPr sz="2257" spc="-6" dirty="0">
                <a:latin typeface="Arial"/>
                <a:cs typeface="Arial"/>
              </a:rPr>
              <a:t>types:</a:t>
            </a:r>
            <a:endParaRPr sz="225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421" y="3389601"/>
            <a:ext cx="135944" cy="173711"/>
          </a:xfrm>
          <a:prstGeom prst="rect">
            <a:avLst/>
          </a:prstGeom>
        </p:spPr>
        <p:txBody>
          <a:bodyPr vert="horz" wrap="square" lIns="0" tIns="14741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16"/>
              </a:spcBef>
            </a:pPr>
            <a:r>
              <a:rPr sz="1032" spc="181" dirty="0">
                <a:latin typeface="Calibri"/>
                <a:cs typeface="Calibri"/>
              </a:rPr>
              <a:t>●</a:t>
            </a:r>
            <a:endParaRPr sz="1032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421" y="4527931"/>
            <a:ext cx="135944" cy="173711"/>
          </a:xfrm>
          <a:prstGeom prst="rect">
            <a:avLst/>
          </a:prstGeom>
        </p:spPr>
        <p:txBody>
          <a:bodyPr vert="horz" wrap="square" lIns="0" tIns="14741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16"/>
              </a:spcBef>
            </a:pPr>
            <a:r>
              <a:rPr sz="1032" spc="181" dirty="0">
                <a:latin typeface="Calibri"/>
                <a:cs typeface="Calibri"/>
              </a:rPr>
              <a:t>●</a:t>
            </a:r>
            <a:endParaRPr sz="1032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21" y="5019296"/>
            <a:ext cx="135944" cy="173711"/>
          </a:xfrm>
          <a:prstGeom prst="rect">
            <a:avLst/>
          </a:prstGeom>
        </p:spPr>
        <p:txBody>
          <a:bodyPr vert="horz" wrap="square" lIns="0" tIns="14741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16"/>
              </a:spcBef>
            </a:pPr>
            <a:r>
              <a:rPr sz="1032" spc="181" dirty="0">
                <a:latin typeface="Calibri"/>
                <a:cs typeface="Calibri"/>
              </a:rPr>
              <a:t>●</a:t>
            </a:r>
            <a:endParaRPr sz="103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21" y="5512298"/>
            <a:ext cx="135944" cy="173711"/>
          </a:xfrm>
          <a:prstGeom prst="rect">
            <a:avLst/>
          </a:prstGeom>
        </p:spPr>
        <p:txBody>
          <a:bodyPr vert="horz" wrap="square" lIns="0" tIns="14741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16"/>
              </a:spcBef>
            </a:pPr>
            <a:r>
              <a:rPr sz="1032" spc="181" dirty="0">
                <a:latin typeface="Calibri"/>
                <a:cs typeface="Calibri"/>
              </a:rPr>
              <a:t>●</a:t>
            </a:r>
            <a:endParaRPr sz="1032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421" y="6327965"/>
            <a:ext cx="135944" cy="173711"/>
          </a:xfrm>
          <a:prstGeom prst="rect">
            <a:avLst/>
          </a:prstGeom>
        </p:spPr>
        <p:txBody>
          <a:bodyPr vert="horz" wrap="square" lIns="0" tIns="14741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16"/>
              </a:spcBef>
            </a:pPr>
            <a:r>
              <a:rPr sz="1032" spc="181" dirty="0">
                <a:latin typeface="Calibri"/>
                <a:cs typeface="Calibri"/>
              </a:rPr>
              <a:t>●</a:t>
            </a:r>
            <a:endParaRPr sz="1032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421" y="6819331"/>
            <a:ext cx="135944" cy="173711"/>
          </a:xfrm>
          <a:prstGeom prst="rect">
            <a:avLst/>
          </a:prstGeom>
        </p:spPr>
        <p:txBody>
          <a:bodyPr vert="horz" wrap="square" lIns="0" tIns="14741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16"/>
              </a:spcBef>
            </a:pPr>
            <a:r>
              <a:rPr sz="1032" spc="181" dirty="0">
                <a:latin typeface="Calibri"/>
                <a:cs typeface="Calibri"/>
              </a:rPr>
              <a:t>●</a:t>
            </a:r>
            <a:endParaRPr sz="1032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473" y="7251732"/>
            <a:ext cx="152323" cy="739544"/>
          </a:xfrm>
          <a:prstGeom prst="rect">
            <a:avLst/>
          </a:prstGeom>
        </p:spPr>
        <p:txBody>
          <a:bodyPr vert="horz" wrap="square" lIns="0" tIns="18017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42"/>
              </a:spcBef>
            </a:pPr>
            <a:r>
              <a:rPr sz="1677" spc="103" dirty="0">
                <a:latin typeface="Calibri"/>
                <a:cs typeface="Calibri"/>
              </a:rPr>
              <a:t>–</a:t>
            </a:r>
            <a:endParaRPr sz="1677">
              <a:latin typeface="Calibri"/>
              <a:cs typeface="Calibri"/>
            </a:endParaRPr>
          </a:p>
          <a:p>
            <a:pPr marL="16379">
              <a:lnSpc>
                <a:spcPct val="100000"/>
              </a:lnSpc>
              <a:spcBef>
                <a:spcPts val="1599"/>
              </a:spcBef>
            </a:pPr>
            <a:r>
              <a:rPr sz="1677" spc="103" dirty="0">
                <a:latin typeface="Calibri"/>
                <a:cs typeface="Calibri"/>
              </a:rPr>
              <a:t>–</a:t>
            </a:r>
            <a:endParaRPr sz="167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1945" y="7103012"/>
            <a:ext cx="8750396" cy="941577"/>
          </a:xfrm>
          <a:prstGeom prst="rect">
            <a:avLst/>
          </a:prstGeom>
        </p:spPr>
        <p:txBody>
          <a:bodyPr vert="horz" wrap="square" lIns="0" tIns="130212" rIns="0" bIns="0" rtlCol="0">
            <a:spAutoFit/>
          </a:bodyPr>
          <a:lstStyle/>
          <a:p>
            <a:pPr marL="16379">
              <a:lnSpc>
                <a:spcPct val="100000"/>
              </a:lnSpc>
              <a:spcBef>
                <a:spcPts val="1025"/>
              </a:spcBef>
            </a:pPr>
            <a:r>
              <a:rPr sz="2257" dirty="0">
                <a:latin typeface="Arial"/>
                <a:cs typeface="Arial"/>
              </a:rPr>
              <a:t>Linear algebra based (e.g.</a:t>
            </a:r>
            <a:r>
              <a:rPr sz="2257" spc="19" dirty="0">
                <a:latin typeface="Arial"/>
                <a:cs typeface="Arial"/>
              </a:rPr>
              <a:t> </a:t>
            </a:r>
            <a:r>
              <a:rPr sz="2257" spc="6" dirty="0">
                <a:latin typeface="Arial"/>
                <a:cs typeface="Arial"/>
              </a:rPr>
              <a:t>LSA)</a:t>
            </a:r>
            <a:endParaRPr sz="2257">
              <a:latin typeface="Arial"/>
              <a:cs typeface="Arial"/>
            </a:endParaRPr>
          </a:p>
          <a:p>
            <a:pPr marL="16379">
              <a:lnSpc>
                <a:spcPct val="100000"/>
              </a:lnSpc>
              <a:spcBef>
                <a:spcPts val="903"/>
              </a:spcBef>
            </a:pPr>
            <a:r>
              <a:rPr sz="2257" spc="6" dirty="0">
                <a:latin typeface="Arial"/>
                <a:cs typeface="Arial"/>
              </a:rPr>
              <a:t>Probabilistic modeling based </a:t>
            </a:r>
            <a:r>
              <a:rPr sz="2257" dirty="0">
                <a:latin typeface="Arial"/>
                <a:cs typeface="Arial"/>
              </a:rPr>
              <a:t>(e.g. </a:t>
            </a:r>
            <a:r>
              <a:rPr sz="2257" spc="6" dirty="0">
                <a:latin typeface="Arial"/>
                <a:cs typeface="Arial"/>
              </a:rPr>
              <a:t>pLSA, LDA, Random</a:t>
            </a:r>
            <a:r>
              <a:rPr sz="2257" spc="32" dirty="0">
                <a:latin typeface="Arial"/>
                <a:cs typeface="Arial"/>
              </a:rPr>
              <a:t> </a:t>
            </a:r>
            <a:r>
              <a:rPr sz="2257" dirty="0">
                <a:latin typeface="Arial"/>
                <a:cs typeface="Arial"/>
              </a:rPr>
              <a:t>Projections)</a:t>
            </a:r>
            <a:endParaRPr sz="2257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A04A5C8-C372-4EE8-823B-F3A9C6016D02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Topic </a:t>
            </a:r>
            <a:r>
              <a:rPr lang="en-US" b="1" dirty="0" err="1" smtClean="0"/>
              <a:t>Modelling</a:t>
            </a:r>
            <a:endParaRPr lang="en-US" b="1" dirty="0"/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xmlns="" id="{8B123F46-C82E-456D-A415-084BF666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Thank You"/>
          <p:cNvSpPr txBox="1"/>
          <p:nvPr/>
        </p:nvSpPr>
        <p:spPr>
          <a:xfrm>
            <a:off x="1038955" y="4337978"/>
            <a:ext cx="10926890" cy="206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16200"/>
              </a:lnSpc>
              <a:spcBef>
                <a:spcPts val="0"/>
              </a:spcBef>
              <a:defRPr sz="69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Thank You</a:t>
            </a:r>
          </a:p>
        </p:txBody>
      </p:sp>
      <p:pic>
        <p:nvPicPr>
          <p:cNvPr id="181" name="skillenza_icon.png" descr="skillenza_icon.png"/>
          <p:cNvPicPr>
            <a:picLocks noChangeAspect="1"/>
          </p:cNvPicPr>
          <p:nvPr/>
        </p:nvPicPr>
        <p:blipFill>
          <a:blip r:embed="rId2">
            <a:alphaModFix amt="7066"/>
          </a:blip>
          <a:srcRect t="965" r="84"/>
          <a:stretch>
            <a:fillRect/>
          </a:stretch>
        </p:blipFill>
        <p:spPr>
          <a:xfrm rot="10500901">
            <a:off x="1918786" y="-54450"/>
            <a:ext cx="9167321" cy="9086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95" y="3238500"/>
            <a:ext cx="1922208" cy="1295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6119338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50363" y="2644987"/>
            <a:ext cx="2709333" cy="1232747"/>
          </a:xfrm>
          <a:custGeom>
            <a:avLst/>
            <a:gdLst/>
            <a:ahLst/>
            <a:cxnLst/>
            <a:rect l="l" t="t" r="r" b="b"/>
            <a:pathLst>
              <a:path w="2540000" h="1155700">
                <a:moveTo>
                  <a:pt x="0" y="1155700"/>
                </a:moveTo>
                <a:lnTo>
                  <a:pt x="2540000" y="1155700"/>
                </a:lnTo>
                <a:lnTo>
                  <a:pt x="2540000" y="0"/>
                </a:lnTo>
                <a:lnTo>
                  <a:pt x="0" y="0"/>
                </a:lnTo>
                <a:lnTo>
                  <a:pt x="0" y="115570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5178416" y="2644987"/>
            <a:ext cx="975360" cy="1246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9025669" y="2644987"/>
            <a:ext cx="894080" cy="1246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371803" y="2984604"/>
            <a:ext cx="7653867" cy="473357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217431" algn="ctr">
              <a:lnSpc>
                <a:spcPct val="100000"/>
              </a:lnSpc>
              <a:spcBef>
                <a:spcPts val="107"/>
              </a:spcBef>
              <a:tabLst>
                <a:tab pos="3875822" algn="l"/>
              </a:tabLst>
            </a:pPr>
            <a:r>
              <a:rPr sz="2987" b="1" spc="165" dirty="0">
                <a:solidFill>
                  <a:srgbClr val="595959"/>
                </a:solidFill>
                <a:latin typeface="Calibri"/>
                <a:cs typeface="Calibri"/>
              </a:rPr>
              <a:t>Easy	</a:t>
            </a:r>
            <a:r>
              <a:rPr sz="2987" b="1" spc="59" dirty="0">
                <a:solidFill>
                  <a:srgbClr val="595959"/>
                </a:solidFill>
                <a:latin typeface="Calibri"/>
                <a:cs typeface="Calibri"/>
              </a:rPr>
              <a:t>Medium</a:t>
            </a:r>
            <a:endParaRPr sz="2987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73937" y="2692906"/>
            <a:ext cx="3030863" cy="816015"/>
          </a:xfrm>
          <a:prstGeom prst="rect">
            <a:avLst/>
          </a:prstGeom>
          <a:noFill/>
        </p:spPr>
        <p:txBody>
          <a:bodyPr vert="horz" wrap="square" lIns="0" tIns="352891" rIns="0" bIns="0" rtlCol="0">
            <a:spAutoFit/>
          </a:bodyPr>
          <a:lstStyle/>
          <a:p>
            <a:pPr marL="283134">
              <a:lnSpc>
                <a:spcPct val="100000"/>
              </a:lnSpc>
              <a:spcBef>
                <a:spcPts val="2779"/>
              </a:spcBef>
            </a:pPr>
            <a:r>
              <a:rPr sz="2987" b="1" spc="128" dirty="0">
                <a:solidFill>
                  <a:srgbClr val="595959"/>
                </a:solidFill>
                <a:latin typeface="Calibri"/>
                <a:cs typeface="Calibri"/>
              </a:rPr>
              <a:t>Hard</a:t>
            </a:r>
            <a:endParaRPr sz="2987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803" y="2644987"/>
            <a:ext cx="1178560" cy="1232747"/>
          </a:xfrm>
          <a:custGeom>
            <a:avLst/>
            <a:gdLst/>
            <a:ahLst/>
            <a:cxnLst/>
            <a:rect l="l" t="t" r="r" b="b"/>
            <a:pathLst>
              <a:path w="1104900" h="1155700">
                <a:moveTo>
                  <a:pt x="0" y="0"/>
                </a:moveTo>
                <a:lnTo>
                  <a:pt x="1104900" y="0"/>
                </a:lnTo>
                <a:lnTo>
                  <a:pt x="1104900" y="1155700"/>
                </a:lnTo>
                <a:lnTo>
                  <a:pt x="0" y="11557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1449346" y="4273223"/>
            <a:ext cx="3020229" cy="226044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257395" indent="-243848">
              <a:lnSpc>
                <a:spcPct val="100000"/>
              </a:lnSpc>
              <a:spcBef>
                <a:spcPts val="107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91" dirty="0">
                <a:solidFill>
                  <a:schemeClr val="tx1"/>
                </a:solidFill>
                <a:latin typeface="Calibri"/>
                <a:cs typeface="Calibri"/>
              </a:rPr>
              <a:t>Chunking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48" dirty="0">
                <a:solidFill>
                  <a:schemeClr val="tx1"/>
                </a:solidFill>
                <a:latin typeface="Calibri"/>
                <a:cs typeface="Calibri"/>
              </a:rPr>
              <a:t>Part-of-Speech</a:t>
            </a:r>
            <a:r>
              <a:rPr sz="1920" spc="19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101" dirty="0">
                <a:solidFill>
                  <a:schemeClr val="tx1"/>
                </a:solidFill>
                <a:latin typeface="Calibri"/>
                <a:cs typeface="Calibri"/>
              </a:rPr>
              <a:t>Tagging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91" dirty="0">
                <a:solidFill>
                  <a:schemeClr val="tx1"/>
                </a:solidFill>
                <a:latin typeface="Calibri"/>
                <a:cs typeface="Calibri"/>
              </a:rPr>
              <a:t>Named </a:t>
            </a:r>
            <a:r>
              <a:rPr sz="1920" dirty="0">
                <a:solidFill>
                  <a:schemeClr val="tx1"/>
                </a:solidFill>
                <a:latin typeface="Calibri"/>
                <a:cs typeface="Calibri"/>
              </a:rPr>
              <a:t>Entity</a:t>
            </a:r>
            <a:r>
              <a:rPr sz="1920" spc="2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53" dirty="0">
                <a:solidFill>
                  <a:schemeClr val="tx1"/>
                </a:solidFill>
                <a:latin typeface="Calibri"/>
                <a:cs typeface="Calibri"/>
              </a:rPr>
              <a:t>Recognition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96" dirty="0">
                <a:solidFill>
                  <a:schemeClr val="tx1"/>
                </a:solidFill>
                <a:latin typeface="Calibri"/>
                <a:cs typeface="Calibri"/>
              </a:rPr>
              <a:t>Spam</a:t>
            </a:r>
            <a:r>
              <a:rPr sz="1920" spc="32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43" dirty="0">
                <a:solidFill>
                  <a:schemeClr val="tx1"/>
                </a:solidFill>
                <a:latin typeface="Calibri"/>
                <a:cs typeface="Calibri"/>
              </a:rPr>
              <a:t>Detection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69" dirty="0">
                <a:solidFill>
                  <a:schemeClr val="tx1"/>
                </a:solidFill>
                <a:latin typeface="Calibri"/>
                <a:cs typeface="Calibri"/>
              </a:rPr>
              <a:t>Thesaurus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0655" y="4273223"/>
            <a:ext cx="3277616" cy="226044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257395" indent="-243848">
              <a:lnSpc>
                <a:spcPct val="100000"/>
              </a:lnSpc>
              <a:spcBef>
                <a:spcPts val="107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53" dirty="0">
                <a:solidFill>
                  <a:schemeClr val="tx1"/>
                </a:solidFill>
                <a:latin typeface="Calibri"/>
                <a:cs typeface="Calibri"/>
              </a:rPr>
              <a:t>Syntactic</a:t>
            </a:r>
            <a:r>
              <a:rPr sz="1920" spc="10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69" dirty="0">
                <a:solidFill>
                  <a:schemeClr val="tx1"/>
                </a:solidFill>
                <a:latin typeface="Calibri"/>
                <a:cs typeface="Calibri"/>
              </a:rPr>
              <a:t>Parsing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27" dirty="0">
                <a:solidFill>
                  <a:schemeClr val="tx1"/>
                </a:solidFill>
                <a:latin typeface="Calibri"/>
                <a:cs typeface="Calibri"/>
              </a:rPr>
              <a:t>Word </a:t>
            </a:r>
            <a:r>
              <a:rPr sz="1920" spc="133" dirty="0">
                <a:solidFill>
                  <a:schemeClr val="tx1"/>
                </a:solidFill>
                <a:latin typeface="Calibri"/>
                <a:cs typeface="Calibri"/>
              </a:rPr>
              <a:t>Sense</a:t>
            </a:r>
            <a:r>
              <a:rPr sz="1920" spc="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43" dirty="0">
                <a:solidFill>
                  <a:schemeClr val="tx1"/>
                </a:solidFill>
                <a:latin typeface="Calibri"/>
                <a:cs typeface="Calibri"/>
              </a:rPr>
              <a:t>Disambiguation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48" dirty="0">
                <a:solidFill>
                  <a:schemeClr val="tx1"/>
                </a:solidFill>
                <a:latin typeface="Calibri"/>
                <a:cs typeface="Calibri"/>
              </a:rPr>
              <a:t>Sentiment</a:t>
            </a:r>
            <a:r>
              <a:rPr sz="1920" spc="-48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64" dirty="0">
                <a:solidFill>
                  <a:schemeClr val="tx1"/>
                </a:solidFill>
                <a:latin typeface="Calibri"/>
                <a:cs typeface="Calibri"/>
              </a:rPr>
              <a:t>Analysis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69" dirty="0">
                <a:solidFill>
                  <a:schemeClr val="tx1"/>
                </a:solidFill>
                <a:latin typeface="Calibri"/>
                <a:cs typeface="Calibri"/>
              </a:rPr>
              <a:t>Topic</a:t>
            </a:r>
            <a:r>
              <a:rPr sz="1920" spc="10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48" dirty="0">
                <a:solidFill>
                  <a:schemeClr val="tx1"/>
                </a:solidFill>
                <a:latin typeface="Calibri"/>
                <a:cs typeface="Calibri"/>
              </a:rPr>
              <a:t>Modeling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dirty="0">
                <a:solidFill>
                  <a:schemeClr val="tx1"/>
                </a:solidFill>
                <a:latin typeface="Calibri"/>
                <a:cs typeface="Calibri"/>
              </a:rPr>
              <a:t>Information</a:t>
            </a:r>
            <a:r>
              <a:rPr sz="1920" spc="208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32" dirty="0">
                <a:solidFill>
                  <a:schemeClr val="tx1"/>
                </a:solidFill>
                <a:latin typeface="Calibri"/>
                <a:cs typeface="Calibri"/>
              </a:rPr>
              <a:t>Retrieval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6858" y="4273222"/>
            <a:ext cx="2978912" cy="226044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257395" indent="-243848">
              <a:lnSpc>
                <a:spcPct val="100000"/>
              </a:lnSpc>
              <a:spcBef>
                <a:spcPts val="107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48" dirty="0">
                <a:solidFill>
                  <a:schemeClr val="tx1"/>
                </a:solidFill>
                <a:latin typeface="Calibri"/>
                <a:cs typeface="Calibri"/>
              </a:rPr>
              <a:t>Machine</a:t>
            </a:r>
            <a:r>
              <a:rPr sz="1920" spc="-32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21" dirty="0">
                <a:solidFill>
                  <a:schemeClr val="tx1"/>
                </a:solidFill>
                <a:latin typeface="Calibri"/>
                <a:cs typeface="Calibri"/>
              </a:rPr>
              <a:t>Translation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69" dirty="0">
                <a:solidFill>
                  <a:schemeClr val="tx1"/>
                </a:solidFill>
                <a:latin typeface="Calibri"/>
                <a:cs typeface="Calibri"/>
              </a:rPr>
              <a:t>Text</a:t>
            </a:r>
            <a:r>
              <a:rPr sz="1920" spc="53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43" dirty="0">
                <a:solidFill>
                  <a:schemeClr val="tx1"/>
                </a:solidFill>
                <a:latin typeface="Calibri"/>
                <a:cs typeface="Calibri"/>
              </a:rPr>
              <a:t>Generation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27" dirty="0">
                <a:solidFill>
                  <a:schemeClr val="tx1"/>
                </a:solidFill>
                <a:latin typeface="Calibri"/>
                <a:cs typeface="Calibri"/>
              </a:rPr>
              <a:t>Automatic</a:t>
            </a:r>
            <a:r>
              <a:rPr sz="1920" spc="59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43" dirty="0">
                <a:solidFill>
                  <a:schemeClr val="tx1"/>
                </a:solidFill>
                <a:latin typeface="Calibri"/>
                <a:cs typeface="Calibri"/>
              </a:rPr>
              <a:t>Summarization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53" dirty="0">
                <a:solidFill>
                  <a:schemeClr val="tx1"/>
                </a:solidFill>
                <a:latin typeface="Calibri"/>
                <a:cs typeface="Calibri"/>
              </a:rPr>
              <a:t>Question</a:t>
            </a:r>
            <a:r>
              <a:rPr sz="1920" spc="96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69" dirty="0">
                <a:solidFill>
                  <a:schemeClr val="tx1"/>
                </a:solidFill>
                <a:latin typeface="Calibri"/>
                <a:cs typeface="Calibri"/>
              </a:rPr>
              <a:t>Answering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257395" indent="-243848">
              <a:lnSpc>
                <a:spcPct val="100000"/>
              </a:lnSpc>
              <a:spcBef>
                <a:spcPts val="1536"/>
              </a:spcBef>
              <a:buFont typeface="Arial"/>
              <a:buChar char="•"/>
              <a:tabLst>
                <a:tab pos="256717" algn="l"/>
                <a:tab pos="257395" algn="l"/>
              </a:tabLst>
            </a:pPr>
            <a:r>
              <a:rPr sz="1920" spc="48" dirty="0">
                <a:solidFill>
                  <a:schemeClr val="tx1"/>
                </a:solidFill>
                <a:latin typeface="Calibri"/>
                <a:cs typeface="Calibri"/>
              </a:rPr>
              <a:t>Conversational</a:t>
            </a:r>
            <a:r>
              <a:rPr sz="1920" spc="25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920" spc="32" dirty="0">
                <a:solidFill>
                  <a:schemeClr val="tx1"/>
                </a:solidFill>
                <a:latin typeface="Calibri"/>
                <a:cs typeface="Calibri"/>
              </a:rPr>
              <a:t>Interfaces</a:t>
            </a:r>
            <a:endParaRPr sz="192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2096" y="2644987"/>
            <a:ext cx="948267" cy="12327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77D1E75-D338-44D2-BC26-B8A157932025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Common NLP Tasks</a:t>
            </a:r>
          </a:p>
        </p:txBody>
      </p:sp>
      <p:pic>
        <p:nvPicPr>
          <p:cNvPr id="14" name="skillenza_logo_new (1).png" descr="skillenza_logo_new (1).png">
            <a:extLst>
              <a:ext uri="{FF2B5EF4-FFF2-40B4-BE49-F238E27FC236}">
                <a16:creationId xmlns:a16="http://schemas.microsoft.com/office/drawing/2014/main" xmlns="" id="{9C9457B6-4BE8-4849-A46D-B0013FC37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2" y="1070909"/>
            <a:ext cx="6683925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spc="-7" dirty="0"/>
              <a:t>Basic </a:t>
            </a:r>
            <a:r>
              <a:rPr sz="5120" dirty="0"/>
              <a:t>Concepts </a:t>
            </a:r>
            <a:r>
              <a:rPr sz="5120" spc="-7" dirty="0"/>
              <a:t>in</a:t>
            </a:r>
            <a:r>
              <a:rPr sz="5120" spc="-92" dirty="0"/>
              <a:t> </a:t>
            </a:r>
            <a:r>
              <a:rPr sz="5120" spc="-7" dirty="0"/>
              <a:t>NLP</a:t>
            </a:r>
            <a:endParaRPr sz="5120"/>
          </a:p>
        </p:txBody>
      </p:sp>
      <p:sp>
        <p:nvSpPr>
          <p:cNvPr id="3" name="object 3"/>
          <p:cNvSpPr/>
          <p:nvPr/>
        </p:nvSpPr>
        <p:spPr>
          <a:xfrm>
            <a:off x="153890" y="2390716"/>
            <a:ext cx="8785465" cy="587924"/>
          </a:xfrm>
          <a:custGeom>
            <a:avLst/>
            <a:gdLst/>
            <a:ahLst/>
            <a:cxnLst/>
            <a:rect l="l" t="t" r="r" b="b"/>
            <a:pathLst>
              <a:path w="6177280" h="413385">
                <a:moveTo>
                  <a:pt x="0" y="413003"/>
                </a:moveTo>
                <a:lnTo>
                  <a:pt x="6176772" y="413003"/>
                </a:lnTo>
                <a:lnTo>
                  <a:pt x="6176772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E1ECF6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" name="object 4"/>
          <p:cNvSpPr txBox="1"/>
          <p:nvPr/>
        </p:nvSpPr>
        <p:spPr>
          <a:xfrm>
            <a:off x="399392" y="2427202"/>
            <a:ext cx="7413639" cy="456834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9"/>
              </a:spcBef>
              <a:tabLst>
                <a:tab pos="999728" algn="l"/>
                <a:tab pos="1558745" algn="l"/>
                <a:tab pos="2360694" algn="l"/>
                <a:tab pos="3339653" algn="l"/>
                <a:tab pos="4423369" algn="l"/>
                <a:tab pos="6329807" algn="l"/>
                <a:tab pos="6912304" algn="l"/>
              </a:tabLst>
            </a:pPr>
            <a:r>
              <a:rPr sz="2844" dirty="0">
                <a:latin typeface="Arial"/>
                <a:cs typeface="Arial"/>
              </a:rPr>
              <a:t>This	is	the	be</a:t>
            </a:r>
            <a:r>
              <a:rPr sz="2844" spc="7" dirty="0">
                <a:latin typeface="Arial"/>
                <a:cs typeface="Arial"/>
              </a:rPr>
              <a:t>s</a:t>
            </a:r>
            <a:r>
              <a:rPr sz="2844" dirty="0">
                <a:latin typeface="Arial"/>
                <a:cs typeface="Arial"/>
              </a:rPr>
              <a:t>t	thing	ha</a:t>
            </a:r>
            <a:r>
              <a:rPr sz="2844" spc="7" dirty="0">
                <a:latin typeface="Arial"/>
                <a:cs typeface="Arial"/>
              </a:rPr>
              <a:t>p</a:t>
            </a:r>
            <a:r>
              <a:rPr sz="2844" dirty="0">
                <a:latin typeface="Arial"/>
                <a:cs typeface="Arial"/>
              </a:rPr>
              <a:t>p</a:t>
            </a:r>
            <a:r>
              <a:rPr sz="2844" spc="7" dirty="0">
                <a:latin typeface="Arial"/>
                <a:cs typeface="Arial"/>
              </a:rPr>
              <a:t>e</a:t>
            </a:r>
            <a:r>
              <a:rPr sz="2844" dirty="0">
                <a:latin typeface="Arial"/>
                <a:cs typeface="Arial"/>
              </a:rPr>
              <a:t>n</a:t>
            </a:r>
            <a:r>
              <a:rPr sz="2844" spc="7" dirty="0">
                <a:latin typeface="Arial"/>
                <a:cs typeface="Arial"/>
              </a:rPr>
              <a:t>e</a:t>
            </a:r>
            <a:r>
              <a:rPr sz="2844" dirty="0">
                <a:latin typeface="Arial"/>
                <a:cs typeface="Arial"/>
              </a:rPr>
              <a:t>d	in	my</a:t>
            </a:r>
            <a:endParaRPr sz="28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9116" y="2427202"/>
            <a:ext cx="598763" cy="456834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9"/>
              </a:spcBef>
            </a:pPr>
            <a:r>
              <a:rPr sz="2844" dirty="0">
                <a:latin typeface="Arial"/>
                <a:cs typeface="Arial"/>
              </a:rPr>
              <a:t>li</a:t>
            </a:r>
            <a:r>
              <a:rPr sz="2844" spc="-14" dirty="0">
                <a:latin typeface="Arial"/>
                <a:cs typeface="Arial"/>
              </a:rPr>
              <a:t>f</a:t>
            </a:r>
            <a:r>
              <a:rPr sz="2844" dirty="0">
                <a:latin typeface="Arial"/>
                <a:cs typeface="Arial"/>
              </a:rPr>
              <a:t>e.</a:t>
            </a:r>
            <a:endParaRPr sz="28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868" y="2973041"/>
            <a:ext cx="565348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14" dirty="0">
                <a:latin typeface="Arial"/>
                <a:cs typeface="Arial"/>
              </a:rPr>
              <a:t>Det.</a:t>
            </a:r>
            <a:endParaRPr sz="227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0262" y="2973041"/>
            <a:ext cx="565348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Pre.</a:t>
            </a:r>
            <a:endParaRPr sz="227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4005" y="3019461"/>
            <a:ext cx="631275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12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276" spc="-7" dirty="0">
                <a:solidFill>
                  <a:srgbClr val="C00000"/>
                </a:solidFill>
                <a:latin typeface="Arial"/>
                <a:cs typeface="Arial"/>
              </a:rPr>
              <a:t>erb</a:t>
            </a:r>
            <a:endParaRPr sz="227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570" y="2986407"/>
            <a:ext cx="2948658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  <a:tabLst>
                <a:tab pos="801950" algn="l"/>
                <a:tab pos="1602997" algn="l"/>
                <a:tab pos="2721031" algn="l"/>
              </a:tabLst>
            </a:pPr>
            <a:r>
              <a:rPr sz="2276" spc="-12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276" spc="-7" dirty="0">
                <a:solidFill>
                  <a:srgbClr val="C00000"/>
                </a:solidFill>
                <a:latin typeface="Arial"/>
                <a:cs typeface="Arial"/>
              </a:rPr>
              <a:t>erb</a:t>
            </a:r>
            <a:r>
              <a:rPr sz="2276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3413" spc="-21" baseline="1736" dirty="0">
                <a:latin typeface="Arial"/>
                <a:cs typeface="Arial"/>
              </a:rPr>
              <a:t>Det</a:t>
            </a:r>
            <a:r>
              <a:rPr sz="3413" spc="-10" baseline="1736" dirty="0">
                <a:latin typeface="Arial"/>
                <a:cs typeface="Arial"/>
              </a:rPr>
              <a:t>.</a:t>
            </a:r>
            <a:r>
              <a:rPr sz="3413" baseline="1736" dirty="0">
                <a:latin typeface="Arial"/>
                <a:cs typeface="Arial"/>
              </a:rPr>
              <a:t>	</a:t>
            </a:r>
            <a:r>
              <a:rPr sz="3413" spc="-10" baseline="1736" dirty="0">
                <a:solidFill>
                  <a:srgbClr val="006FC0"/>
                </a:solidFill>
                <a:latin typeface="Arial"/>
                <a:cs typeface="Arial"/>
              </a:rPr>
              <a:t>Adj</a:t>
            </a:r>
            <a:r>
              <a:rPr sz="3413" baseline="1736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3413" spc="-10" baseline="1736" dirty="0">
                <a:latin typeface="Arial"/>
                <a:cs typeface="Arial"/>
              </a:rPr>
              <a:t>N</a:t>
            </a:r>
            <a:endParaRPr sz="3413" baseline="173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24610" y="2170560"/>
            <a:ext cx="3705393" cy="848901"/>
          </a:xfrm>
          <a:prstGeom prst="rect">
            <a:avLst/>
          </a:prstGeom>
        </p:spPr>
        <p:txBody>
          <a:bodyPr vert="horz" wrap="square" lIns="0" tIns="25287" rIns="0" bIns="0" rtlCol="0">
            <a:spAutoFit/>
          </a:bodyPr>
          <a:lstStyle/>
          <a:p>
            <a:pPr marL="18062" marR="7225">
              <a:lnSpc>
                <a:spcPct val="98500"/>
              </a:lnSpc>
              <a:spcBef>
                <a:spcPts val="199"/>
              </a:spcBef>
            </a:pPr>
            <a:r>
              <a:rPr sz="2844" b="1" dirty="0">
                <a:solidFill>
                  <a:srgbClr val="2C608A"/>
                </a:solidFill>
                <a:latin typeface="Arial"/>
                <a:cs typeface="Arial"/>
              </a:rPr>
              <a:t>Lexical</a:t>
            </a:r>
            <a:r>
              <a:rPr sz="2844" b="1" spc="-149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2844" b="1" spc="-7" dirty="0">
                <a:solidFill>
                  <a:srgbClr val="2C608A"/>
                </a:solidFill>
                <a:latin typeface="Arial"/>
                <a:cs typeface="Arial"/>
              </a:rPr>
              <a:t>analysis  </a:t>
            </a:r>
            <a:r>
              <a:rPr sz="2560" spc="-7" dirty="0">
                <a:solidFill>
                  <a:srgbClr val="2C608A"/>
                </a:solidFill>
                <a:latin typeface="Arial"/>
                <a:cs typeface="Arial"/>
              </a:rPr>
              <a:t>(Part-of Speech </a:t>
            </a:r>
            <a:r>
              <a:rPr sz="2560" spc="-50" dirty="0">
                <a:solidFill>
                  <a:srgbClr val="2C608A"/>
                </a:solidFill>
                <a:latin typeface="Arial"/>
                <a:cs typeface="Arial"/>
              </a:rPr>
              <a:t>Tagging</a:t>
            </a:r>
            <a:r>
              <a:rPr sz="2560" dirty="0">
                <a:solidFill>
                  <a:srgbClr val="2C608A"/>
                </a:solidFill>
                <a:latin typeface="Arial"/>
                <a:cs typeface="Arial"/>
              </a:rPr>
              <a:t>)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4610" y="4556909"/>
            <a:ext cx="3161792" cy="85170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L="18062" marR="7225">
              <a:lnSpc>
                <a:spcPct val="99700"/>
              </a:lnSpc>
              <a:spcBef>
                <a:spcPts val="156"/>
              </a:spcBef>
            </a:pPr>
            <a:r>
              <a:rPr sz="2844" b="1" spc="-7" dirty="0">
                <a:solidFill>
                  <a:srgbClr val="2C608A"/>
                </a:solidFill>
                <a:latin typeface="Arial"/>
                <a:cs typeface="Arial"/>
              </a:rPr>
              <a:t>Syntactic</a:t>
            </a:r>
            <a:r>
              <a:rPr sz="2844" b="1" spc="-92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2844" b="1" spc="-7" dirty="0">
                <a:solidFill>
                  <a:srgbClr val="2C608A"/>
                </a:solidFill>
                <a:latin typeface="Arial"/>
                <a:cs typeface="Arial"/>
              </a:rPr>
              <a:t>analysis  </a:t>
            </a:r>
            <a:r>
              <a:rPr sz="2560" spc="-7" dirty="0">
                <a:solidFill>
                  <a:srgbClr val="2C608A"/>
                </a:solidFill>
                <a:latin typeface="Arial"/>
                <a:cs typeface="Arial"/>
              </a:rPr>
              <a:t>(Parsing)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05345" y="3451329"/>
            <a:ext cx="513870" cy="281771"/>
          </a:xfrm>
          <a:custGeom>
            <a:avLst/>
            <a:gdLst/>
            <a:ahLst/>
            <a:cxnLst/>
            <a:rect l="l" t="t" r="r" b="b"/>
            <a:pathLst>
              <a:path w="361314" h="198119">
                <a:moveTo>
                  <a:pt x="290878" y="167501"/>
                </a:moveTo>
                <a:lnTo>
                  <a:pt x="275843" y="195453"/>
                </a:lnTo>
                <a:lnTo>
                  <a:pt x="360933" y="197993"/>
                </a:lnTo>
                <a:lnTo>
                  <a:pt x="343668" y="173482"/>
                </a:lnTo>
                <a:lnTo>
                  <a:pt x="302005" y="173482"/>
                </a:lnTo>
                <a:lnTo>
                  <a:pt x="290878" y="167501"/>
                </a:lnTo>
                <a:close/>
              </a:path>
              <a:path w="361314" h="198119">
                <a:moveTo>
                  <a:pt x="296908" y="156290"/>
                </a:moveTo>
                <a:lnTo>
                  <a:pt x="290878" y="167501"/>
                </a:lnTo>
                <a:lnTo>
                  <a:pt x="302005" y="173482"/>
                </a:lnTo>
                <a:lnTo>
                  <a:pt x="308101" y="162306"/>
                </a:lnTo>
                <a:lnTo>
                  <a:pt x="296908" y="156290"/>
                </a:lnTo>
                <a:close/>
              </a:path>
              <a:path w="361314" h="198119">
                <a:moveTo>
                  <a:pt x="311912" y="128397"/>
                </a:moveTo>
                <a:lnTo>
                  <a:pt x="296908" y="156290"/>
                </a:lnTo>
                <a:lnTo>
                  <a:pt x="308101" y="162306"/>
                </a:lnTo>
                <a:lnTo>
                  <a:pt x="302005" y="173482"/>
                </a:lnTo>
                <a:lnTo>
                  <a:pt x="343668" y="173482"/>
                </a:lnTo>
                <a:lnTo>
                  <a:pt x="311912" y="128397"/>
                </a:lnTo>
                <a:close/>
              </a:path>
              <a:path w="361314" h="198119">
                <a:moveTo>
                  <a:pt x="6095" y="0"/>
                </a:moveTo>
                <a:lnTo>
                  <a:pt x="0" y="11175"/>
                </a:lnTo>
                <a:lnTo>
                  <a:pt x="290878" y="167501"/>
                </a:lnTo>
                <a:lnTo>
                  <a:pt x="296908" y="156290"/>
                </a:lnTo>
                <a:lnTo>
                  <a:pt x="6095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3" name="object 13"/>
          <p:cNvSpPr txBox="1"/>
          <p:nvPr/>
        </p:nvSpPr>
        <p:spPr>
          <a:xfrm>
            <a:off x="7349517" y="3019461"/>
            <a:ext cx="1720427" cy="1144495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95728">
              <a:lnSpc>
                <a:spcPct val="100000"/>
              </a:lnSpc>
              <a:spcBef>
                <a:spcPts val="135"/>
              </a:spcBef>
              <a:tabLst>
                <a:tab pos="884132" algn="l"/>
              </a:tabLst>
            </a:pPr>
            <a:r>
              <a:rPr sz="2276" spc="-7" dirty="0">
                <a:latin typeface="Arial"/>
                <a:cs typeface="Arial"/>
              </a:rPr>
              <a:t>PN	N</a:t>
            </a:r>
            <a:endParaRPr sz="227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773">
              <a:latin typeface="Times New Roman"/>
              <a:cs typeface="Times New Roman"/>
            </a:endParaRPr>
          </a:p>
          <a:p>
            <a:pPr marL="18062">
              <a:lnSpc>
                <a:spcPct val="100000"/>
              </a:lnSpc>
              <a:spcBef>
                <a:spcPts val="7"/>
              </a:spcBef>
            </a:pPr>
            <a:r>
              <a:rPr sz="2276" spc="-7" dirty="0">
                <a:latin typeface="Arial"/>
                <a:cs typeface="Arial"/>
              </a:rPr>
              <a:t>Noun</a:t>
            </a:r>
            <a:r>
              <a:rPr sz="2276" spc="-92" dirty="0">
                <a:latin typeface="Arial"/>
                <a:cs typeface="Arial"/>
              </a:rPr>
              <a:t> </a:t>
            </a:r>
            <a:r>
              <a:rPr sz="2276" spc="-7" dirty="0">
                <a:latin typeface="Arial"/>
                <a:cs typeface="Arial"/>
              </a:rPr>
              <a:t>Phrase</a:t>
            </a:r>
            <a:endParaRPr sz="227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1641" y="4472567"/>
            <a:ext cx="1641856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Prep</a:t>
            </a:r>
            <a:r>
              <a:rPr sz="2276" spc="-64" dirty="0">
                <a:latin typeface="Arial"/>
                <a:cs typeface="Arial"/>
              </a:rPr>
              <a:t> </a:t>
            </a:r>
            <a:r>
              <a:rPr sz="2276" spc="-7" dirty="0">
                <a:latin typeface="Arial"/>
                <a:cs typeface="Arial"/>
              </a:rPr>
              <a:t>Phrase</a:t>
            </a:r>
            <a:endParaRPr sz="227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4660" y="5204628"/>
            <a:ext cx="1641856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Prep</a:t>
            </a:r>
            <a:r>
              <a:rPr sz="2276" spc="-64" dirty="0">
                <a:latin typeface="Arial"/>
                <a:cs typeface="Arial"/>
              </a:rPr>
              <a:t> </a:t>
            </a:r>
            <a:r>
              <a:rPr sz="2276" spc="-7" dirty="0">
                <a:latin typeface="Arial"/>
                <a:cs typeface="Arial"/>
              </a:rPr>
              <a:t>Phrase</a:t>
            </a:r>
            <a:endParaRPr sz="227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3419" y="3927991"/>
            <a:ext cx="1719524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Noun</a:t>
            </a:r>
            <a:r>
              <a:rPr sz="2276" spc="-92" dirty="0">
                <a:latin typeface="Arial"/>
                <a:cs typeface="Arial"/>
              </a:rPr>
              <a:t> </a:t>
            </a:r>
            <a:r>
              <a:rPr sz="2276" spc="-7" dirty="0">
                <a:latin typeface="Arial"/>
                <a:cs typeface="Arial"/>
              </a:rPr>
              <a:t>Phrase</a:t>
            </a:r>
            <a:endParaRPr sz="227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1891" y="6050484"/>
            <a:ext cx="1256228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Senten</a:t>
            </a:r>
            <a:r>
              <a:rPr sz="2276" dirty="0">
                <a:latin typeface="Arial"/>
                <a:cs typeface="Arial"/>
              </a:rPr>
              <a:t>c</a:t>
            </a:r>
            <a:r>
              <a:rPr sz="2276" spc="-7" dirty="0">
                <a:latin typeface="Arial"/>
                <a:cs typeface="Arial"/>
              </a:rPr>
              <a:t>e</a:t>
            </a:r>
            <a:endParaRPr sz="2276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19033" y="3454761"/>
            <a:ext cx="163644" cy="278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9" name="object 19"/>
          <p:cNvSpPr/>
          <p:nvPr/>
        </p:nvSpPr>
        <p:spPr>
          <a:xfrm>
            <a:off x="6929933" y="3409785"/>
            <a:ext cx="514773" cy="1054834"/>
          </a:xfrm>
          <a:custGeom>
            <a:avLst/>
            <a:gdLst/>
            <a:ahLst/>
            <a:cxnLst/>
            <a:rect l="l" t="t" r="r" b="b"/>
            <a:pathLst>
              <a:path w="361950" h="741680">
                <a:moveTo>
                  <a:pt x="321537" y="675635"/>
                </a:moveTo>
                <a:lnTo>
                  <a:pt x="292988" y="689356"/>
                </a:lnTo>
                <a:lnTo>
                  <a:pt x="360299" y="741553"/>
                </a:lnTo>
                <a:lnTo>
                  <a:pt x="361192" y="687070"/>
                </a:lnTo>
                <a:lnTo>
                  <a:pt x="327025" y="687070"/>
                </a:lnTo>
                <a:lnTo>
                  <a:pt x="321537" y="675635"/>
                </a:lnTo>
                <a:close/>
              </a:path>
              <a:path w="361950" h="741680">
                <a:moveTo>
                  <a:pt x="333106" y="670075"/>
                </a:moveTo>
                <a:lnTo>
                  <a:pt x="321537" y="675635"/>
                </a:lnTo>
                <a:lnTo>
                  <a:pt x="327025" y="687070"/>
                </a:lnTo>
                <a:lnTo>
                  <a:pt x="338581" y="681482"/>
                </a:lnTo>
                <a:lnTo>
                  <a:pt x="333106" y="670075"/>
                </a:lnTo>
                <a:close/>
              </a:path>
              <a:path w="361950" h="741680">
                <a:moveTo>
                  <a:pt x="361695" y="656336"/>
                </a:moveTo>
                <a:lnTo>
                  <a:pt x="333106" y="670075"/>
                </a:lnTo>
                <a:lnTo>
                  <a:pt x="338581" y="681482"/>
                </a:lnTo>
                <a:lnTo>
                  <a:pt x="327025" y="687070"/>
                </a:lnTo>
                <a:lnTo>
                  <a:pt x="361192" y="687070"/>
                </a:lnTo>
                <a:lnTo>
                  <a:pt x="361695" y="656336"/>
                </a:lnTo>
                <a:close/>
              </a:path>
              <a:path w="361950" h="741680">
                <a:moveTo>
                  <a:pt x="11429" y="0"/>
                </a:moveTo>
                <a:lnTo>
                  <a:pt x="0" y="5588"/>
                </a:lnTo>
                <a:lnTo>
                  <a:pt x="321537" y="675635"/>
                </a:lnTo>
                <a:lnTo>
                  <a:pt x="333106" y="670075"/>
                </a:lnTo>
                <a:lnTo>
                  <a:pt x="11429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0" name="object 20"/>
          <p:cNvSpPr/>
          <p:nvPr/>
        </p:nvSpPr>
        <p:spPr>
          <a:xfrm>
            <a:off x="7609976" y="4207233"/>
            <a:ext cx="610502" cy="239324"/>
          </a:xfrm>
          <a:custGeom>
            <a:avLst/>
            <a:gdLst/>
            <a:ahLst/>
            <a:cxnLst/>
            <a:rect l="l" t="t" r="r" b="b"/>
            <a:pathLst>
              <a:path w="429260" h="168275">
                <a:moveTo>
                  <a:pt x="59055" y="96519"/>
                </a:moveTo>
                <a:lnTo>
                  <a:pt x="0" y="157987"/>
                </a:lnTo>
                <a:lnTo>
                  <a:pt x="84582" y="168275"/>
                </a:lnTo>
                <a:lnTo>
                  <a:pt x="75455" y="142621"/>
                </a:lnTo>
                <a:lnTo>
                  <a:pt x="61975" y="142621"/>
                </a:lnTo>
                <a:lnTo>
                  <a:pt x="57658" y="130683"/>
                </a:lnTo>
                <a:lnTo>
                  <a:pt x="69686" y="126403"/>
                </a:lnTo>
                <a:lnTo>
                  <a:pt x="59055" y="96519"/>
                </a:lnTo>
                <a:close/>
              </a:path>
              <a:path w="429260" h="168275">
                <a:moveTo>
                  <a:pt x="69686" y="126403"/>
                </a:moveTo>
                <a:lnTo>
                  <a:pt x="57658" y="130683"/>
                </a:lnTo>
                <a:lnTo>
                  <a:pt x="61975" y="142621"/>
                </a:lnTo>
                <a:lnTo>
                  <a:pt x="73941" y="138363"/>
                </a:lnTo>
                <a:lnTo>
                  <a:pt x="69686" y="126403"/>
                </a:lnTo>
                <a:close/>
              </a:path>
              <a:path w="429260" h="168275">
                <a:moveTo>
                  <a:pt x="73941" y="138363"/>
                </a:moveTo>
                <a:lnTo>
                  <a:pt x="61975" y="142621"/>
                </a:lnTo>
                <a:lnTo>
                  <a:pt x="75455" y="142621"/>
                </a:lnTo>
                <a:lnTo>
                  <a:pt x="73941" y="138363"/>
                </a:lnTo>
                <a:close/>
              </a:path>
              <a:path w="429260" h="168275">
                <a:moveTo>
                  <a:pt x="424941" y="0"/>
                </a:moveTo>
                <a:lnTo>
                  <a:pt x="69686" y="126403"/>
                </a:lnTo>
                <a:lnTo>
                  <a:pt x="73941" y="138363"/>
                </a:lnTo>
                <a:lnTo>
                  <a:pt x="429260" y="11937"/>
                </a:lnTo>
                <a:lnTo>
                  <a:pt x="424941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1" name="object 21"/>
          <p:cNvSpPr/>
          <p:nvPr/>
        </p:nvSpPr>
        <p:spPr>
          <a:xfrm>
            <a:off x="5505906" y="3455483"/>
            <a:ext cx="801963" cy="1707783"/>
          </a:xfrm>
          <a:custGeom>
            <a:avLst/>
            <a:gdLst/>
            <a:ahLst/>
            <a:cxnLst/>
            <a:rect l="l" t="t" r="r" b="b"/>
            <a:pathLst>
              <a:path w="563879" h="1200785">
                <a:moveTo>
                  <a:pt x="523240" y="1133909"/>
                </a:moveTo>
                <a:lnTo>
                  <a:pt x="494411" y="1147317"/>
                </a:lnTo>
                <a:lnTo>
                  <a:pt x="560959" y="1200404"/>
                </a:lnTo>
                <a:lnTo>
                  <a:pt x="562598" y="1145413"/>
                </a:lnTo>
                <a:lnTo>
                  <a:pt x="528574" y="1145413"/>
                </a:lnTo>
                <a:lnTo>
                  <a:pt x="523240" y="1133909"/>
                </a:lnTo>
                <a:close/>
              </a:path>
              <a:path w="563879" h="1200785">
                <a:moveTo>
                  <a:pt x="534677" y="1128590"/>
                </a:moveTo>
                <a:lnTo>
                  <a:pt x="523240" y="1133909"/>
                </a:lnTo>
                <a:lnTo>
                  <a:pt x="528574" y="1145413"/>
                </a:lnTo>
                <a:lnTo>
                  <a:pt x="540004" y="1140078"/>
                </a:lnTo>
                <a:lnTo>
                  <a:pt x="534677" y="1128590"/>
                </a:lnTo>
                <a:close/>
              </a:path>
              <a:path w="563879" h="1200785">
                <a:moveTo>
                  <a:pt x="563499" y="1115187"/>
                </a:moveTo>
                <a:lnTo>
                  <a:pt x="534677" y="1128590"/>
                </a:lnTo>
                <a:lnTo>
                  <a:pt x="540004" y="1140078"/>
                </a:lnTo>
                <a:lnTo>
                  <a:pt x="528574" y="1145413"/>
                </a:lnTo>
                <a:lnTo>
                  <a:pt x="562598" y="1145413"/>
                </a:lnTo>
                <a:lnTo>
                  <a:pt x="563499" y="1115187"/>
                </a:lnTo>
                <a:close/>
              </a:path>
              <a:path w="563879" h="1200785">
                <a:moveTo>
                  <a:pt x="11430" y="0"/>
                </a:moveTo>
                <a:lnTo>
                  <a:pt x="0" y="5334"/>
                </a:lnTo>
                <a:lnTo>
                  <a:pt x="523240" y="1133909"/>
                </a:lnTo>
                <a:lnTo>
                  <a:pt x="534677" y="1128590"/>
                </a:lnTo>
                <a:lnTo>
                  <a:pt x="11430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2" name="object 22"/>
          <p:cNvSpPr/>
          <p:nvPr/>
        </p:nvSpPr>
        <p:spPr>
          <a:xfrm>
            <a:off x="6302992" y="4904795"/>
            <a:ext cx="1309511" cy="292608"/>
          </a:xfrm>
          <a:custGeom>
            <a:avLst/>
            <a:gdLst/>
            <a:ahLst/>
            <a:cxnLst/>
            <a:rect l="l" t="t" r="r" b="b"/>
            <a:pathLst>
              <a:path w="920750" h="205739">
                <a:moveTo>
                  <a:pt x="67691" y="130682"/>
                </a:moveTo>
                <a:lnTo>
                  <a:pt x="0" y="182498"/>
                </a:lnTo>
                <a:lnTo>
                  <a:pt x="82042" y="205485"/>
                </a:lnTo>
                <a:lnTo>
                  <a:pt x="76535" y="176783"/>
                </a:lnTo>
                <a:lnTo>
                  <a:pt x="63500" y="176783"/>
                </a:lnTo>
                <a:lnTo>
                  <a:pt x="61213" y="164210"/>
                </a:lnTo>
                <a:lnTo>
                  <a:pt x="73665" y="161824"/>
                </a:lnTo>
                <a:lnTo>
                  <a:pt x="67691" y="130682"/>
                </a:lnTo>
                <a:close/>
              </a:path>
              <a:path w="920750" h="205739">
                <a:moveTo>
                  <a:pt x="73665" y="161824"/>
                </a:moveTo>
                <a:lnTo>
                  <a:pt x="61213" y="164210"/>
                </a:lnTo>
                <a:lnTo>
                  <a:pt x="63500" y="176783"/>
                </a:lnTo>
                <a:lnTo>
                  <a:pt x="76072" y="174372"/>
                </a:lnTo>
                <a:lnTo>
                  <a:pt x="73665" y="161824"/>
                </a:lnTo>
                <a:close/>
              </a:path>
              <a:path w="920750" h="205739">
                <a:moveTo>
                  <a:pt x="76072" y="174372"/>
                </a:moveTo>
                <a:lnTo>
                  <a:pt x="63500" y="176783"/>
                </a:lnTo>
                <a:lnTo>
                  <a:pt x="76535" y="176783"/>
                </a:lnTo>
                <a:lnTo>
                  <a:pt x="76072" y="174372"/>
                </a:lnTo>
                <a:close/>
              </a:path>
              <a:path w="920750" h="205739">
                <a:moveTo>
                  <a:pt x="917829" y="0"/>
                </a:moveTo>
                <a:lnTo>
                  <a:pt x="73665" y="161824"/>
                </a:lnTo>
                <a:lnTo>
                  <a:pt x="76072" y="174372"/>
                </a:lnTo>
                <a:lnTo>
                  <a:pt x="920242" y="12445"/>
                </a:lnTo>
                <a:lnTo>
                  <a:pt x="917829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3" name="object 23"/>
          <p:cNvSpPr/>
          <p:nvPr/>
        </p:nvSpPr>
        <p:spPr>
          <a:xfrm>
            <a:off x="2270783" y="3405270"/>
            <a:ext cx="1432334" cy="499420"/>
          </a:xfrm>
          <a:custGeom>
            <a:avLst/>
            <a:gdLst/>
            <a:ahLst/>
            <a:cxnLst/>
            <a:rect l="l" t="t" r="r" b="b"/>
            <a:pathLst>
              <a:path w="1007110" h="351155">
                <a:moveTo>
                  <a:pt x="932382" y="320851"/>
                </a:moveTo>
                <a:lnTo>
                  <a:pt x="922401" y="350901"/>
                </a:lnTo>
                <a:lnTo>
                  <a:pt x="1006729" y="338709"/>
                </a:lnTo>
                <a:lnTo>
                  <a:pt x="992827" y="324866"/>
                </a:lnTo>
                <a:lnTo>
                  <a:pt x="944499" y="324866"/>
                </a:lnTo>
                <a:lnTo>
                  <a:pt x="932382" y="320851"/>
                </a:lnTo>
                <a:close/>
              </a:path>
              <a:path w="1007110" h="351155">
                <a:moveTo>
                  <a:pt x="936382" y="308808"/>
                </a:moveTo>
                <a:lnTo>
                  <a:pt x="932382" y="320851"/>
                </a:lnTo>
                <a:lnTo>
                  <a:pt x="944499" y="324866"/>
                </a:lnTo>
                <a:lnTo>
                  <a:pt x="948436" y="312801"/>
                </a:lnTo>
                <a:lnTo>
                  <a:pt x="936382" y="308808"/>
                </a:lnTo>
                <a:close/>
              </a:path>
              <a:path w="1007110" h="351155">
                <a:moveTo>
                  <a:pt x="946404" y="278638"/>
                </a:moveTo>
                <a:lnTo>
                  <a:pt x="936382" y="308808"/>
                </a:lnTo>
                <a:lnTo>
                  <a:pt x="948436" y="312801"/>
                </a:lnTo>
                <a:lnTo>
                  <a:pt x="944499" y="324866"/>
                </a:lnTo>
                <a:lnTo>
                  <a:pt x="992827" y="324866"/>
                </a:lnTo>
                <a:lnTo>
                  <a:pt x="946404" y="278638"/>
                </a:lnTo>
                <a:close/>
              </a:path>
              <a:path w="1007110" h="351155">
                <a:moveTo>
                  <a:pt x="4064" y="0"/>
                </a:moveTo>
                <a:lnTo>
                  <a:pt x="0" y="11938"/>
                </a:lnTo>
                <a:lnTo>
                  <a:pt x="932382" y="320851"/>
                </a:lnTo>
                <a:lnTo>
                  <a:pt x="936382" y="308808"/>
                </a:lnTo>
                <a:lnTo>
                  <a:pt x="4064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4" name="object 24"/>
          <p:cNvSpPr/>
          <p:nvPr/>
        </p:nvSpPr>
        <p:spPr>
          <a:xfrm>
            <a:off x="3702033" y="3407979"/>
            <a:ext cx="395563" cy="479552"/>
          </a:xfrm>
          <a:custGeom>
            <a:avLst/>
            <a:gdLst/>
            <a:ahLst/>
            <a:cxnLst/>
            <a:rect l="l" t="t" r="r" b="b"/>
            <a:pathLst>
              <a:path w="278130" h="337185">
                <a:moveTo>
                  <a:pt x="18922" y="253746"/>
                </a:moveTo>
                <a:lnTo>
                  <a:pt x="0" y="336803"/>
                </a:lnTo>
                <a:lnTo>
                  <a:pt x="77850" y="302133"/>
                </a:lnTo>
                <a:lnTo>
                  <a:pt x="65168" y="291718"/>
                </a:lnTo>
                <a:lnTo>
                  <a:pt x="45212" y="291718"/>
                </a:lnTo>
                <a:lnTo>
                  <a:pt x="35306" y="283717"/>
                </a:lnTo>
                <a:lnTo>
                  <a:pt x="43404" y="273848"/>
                </a:lnTo>
                <a:lnTo>
                  <a:pt x="18922" y="253746"/>
                </a:lnTo>
                <a:close/>
              </a:path>
              <a:path w="278130" h="337185">
                <a:moveTo>
                  <a:pt x="43404" y="273848"/>
                </a:moveTo>
                <a:lnTo>
                  <a:pt x="35306" y="283717"/>
                </a:lnTo>
                <a:lnTo>
                  <a:pt x="45212" y="291718"/>
                </a:lnTo>
                <a:lnTo>
                  <a:pt x="53247" y="281930"/>
                </a:lnTo>
                <a:lnTo>
                  <a:pt x="43404" y="273848"/>
                </a:lnTo>
                <a:close/>
              </a:path>
              <a:path w="278130" h="337185">
                <a:moveTo>
                  <a:pt x="53247" y="281930"/>
                </a:moveTo>
                <a:lnTo>
                  <a:pt x="45212" y="291718"/>
                </a:lnTo>
                <a:lnTo>
                  <a:pt x="65168" y="291718"/>
                </a:lnTo>
                <a:lnTo>
                  <a:pt x="53247" y="281930"/>
                </a:lnTo>
                <a:close/>
              </a:path>
              <a:path w="278130" h="337185">
                <a:moveTo>
                  <a:pt x="268096" y="0"/>
                </a:moveTo>
                <a:lnTo>
                  <a:pt x="43404" y="273848"/>
                </a:lnTo>
                <a:lnTo>
                  <a:pt x="53247" y="281930"/>
                </a:lnTo>
                <a:lnTo>
                  <a:pt x="278002" y="8127"/>
                </a:lnTo>
                <a:lnTo>
                  <a:pt x="26809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5" name="object 25"/>
          <p:cNvSpPr/>
          <p:nvPr/>
        </p:nvSpPr>
        <p:spPr>
          <a:xfrm>
            <a:off x="3106882" y="3406716"/>
            <a:ext cx="596053" cy="480455"/>
          </a:xfrm>
          <a:custGeom>
            <a:avLst/>
            <a:gdLst/>
            <a:ahLst/>
            <a:cxnLst/>
            <a:rect l="l" t="t" r="r" b="b"/>
            <a:pathLst>
              <a:path w="419100" h="337819">
                <a:moveTo>
                  <a:pt x="355355" y="294956"/>
                </a:moveTo>
                <a:lnTo>
                  <a:pt x="335406" y="319786"/>
                </a:lnTo>
                <a:lnTo>
                  <a:pt x="418719" y="337692"/>
                </a:lnTo>
                <a:lnTo>
                  <a:pt x="402719" y="302894"/>
                </a:lnTo>
                <a:lnTo>
                  <a:pt x="365252" y="302894"/>
                </a:lnTo>
                <a:lnTo>
                  <a:pt x="355355" y="294956"/>
                </a:lnTo>
                <a:close/>
              </a:path>
              <a:path w="419100" h="337819">
                <a:moveTo>
                  <a:pt x="363280" y="285091"/>
                </a:moveTo>
                <a:lnTo>
                  <a:pt x="355355" y="294956"/>
                </a:lnTo>
                <a:lnTo>
                  <a:pt x="365252" y="302894"/>
                </a:lnTo>
                <a:lnTo>
                  <a:pt x="373125" y="292988"/>
                </a:lnTo>
                <a:lnTo>
                  <a:pt x="363280" y="285091"/>
                </a:lnTo>
                <a:close/>
              </a:path>
              <a:path w="419100" h="337819">
                <a:moveTo>
                  <a:pt x="383159" y="260350"/>
                </a:moveTo>
                <a:lnTo>
                  <a:pt x="363280" y="285091"/>
                </a:lnTo>
                <a:lnTo>
                  <a:pt x="373125" y="292988"/>
                </a:lnTo>
                <a:lnTo>
                  <a:pt x="365252" y="302894"/>
                </a:lnTo>
                <a:lnTo>
                  <a:pt x="402719" y="302894"/>
                </a:lnTo>
                <a:lnTo>
                  <a:pt x="383159" y="260350"/>
                </a:lnTo>
                <a:close/>
              </a:path>
              <a:path w="419100" h="337819">
                <a:moveTo>
                  <a:pt x="7874" y="0"/>
                </a:moveTo>
                <a:lnTo>
                  <a:pt x="0" y="9905"/>
                </a:lnTo>
                <a:lnTo>
                  <a:pt x="355355" y="294956"/>
                </a:lnTo>
                <a:lnTo>
                  <a:pt x="363280" y="285091"/>
                </a:lnTo>
                <a:lnTo>
                  <a:pt x="7874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6" name="object 26"/>
          <p:cNvSpPr/>
          <p:nvPr/>
        </p:nvSpPr>
        <p:spPr>
          <a:xfrm>
            <a:off x="763615" y="3406895"/>
            <a:ext cx="3074190" cy="2602766"/>
          </a:xfrm>
          <a:custGeom>
            <a:avLst/>
            <a:gdLst/>
            <a:ahLst/>
            <a:cxnLst/>
            <a:rect l="l" t="t" r="r" b="b"/>
            <a:pathLst>
              <a:path w="2161540" h="1830070">
                <a:moveTo>
                  <a:pt x="2098654" y="1785151"/>
                </a:moveTo>
                <a:lnTo>
                  <a:pt x="2078139" y="1809369"/>
                </a:lnTo>
                <a:lnTo>
                  <a:pt x="2160943" y="1829562"/>
                </a:lnTo>
                <a:lnTo>
                  <a:pt x="2145456" y="1793367"/>
                </a:lnTo>
                <a:lnTo>
                  <a:pt x="2108365" y="1793367"/>
                </a:lnTo>
                <a:lnTo>
                  <a:pt x="2098654" y="1785151"/>
                </a:lnTo>
                <a:close/>
              </a:path>
              <a:path w="2161540" h="1830070">
                <a:moveTo>
                  <a:pt x="2106864" y="1775461"/>
                </a:moveTo>
                <a:lnTo>
                  <a:pt x="2098654" y="1785151"/>
                </a:lnTo>
                <a:lnTo>
                  <a:pt x="2108365" y="1793367"/>
                </a:lnTo>
                <a:lnTo>
                  <a:pt x="2116620" y="1783714"/>
                </a:lnTo>
                <a:lnTo>
                  <a:pt x="2106864" y="1775461"/>
                </a:lnTo>
                <a:close/>
              </a:path>
              <a:path w="2161540" h="1830070">
                <a:moveTo>
                  <a:pt x="2127415" y="1751202"/>
                </a:moveTo>
                <a:lnTo>
                  <a:pt x="2106864" y="1775461"/>
                </a:lnTo>
                <a:lnTo>
                  <a:pt x="2116620" y="1783714"/>
                </a:lnTo>
                <a:lnTo>
                  <a:pt x="2108365" y="1793367"/>
                </a:lnTo>
                <a:lnTo>
                  <a:pt x="2145456" y="1793367"/>
                </a:lnTo>
                <a:lnTo>
                  <a:pt x="2127415" y="1751202"/>
                </a:lnTo>
                <a:close/>
              </a:path>
              <a:path w="2161540" h="1830070">
                <a:moveTo>
                  <a:pt x="8204" y="0"/>
                </a:moveTo>
                <a:lnTo>
                  <a:pt x="0" y="9651"/>
                </a:lnTo>
                <a:lnTo>
                  <a:pt x="2098654" y="1785151"/>
                </a:lnTo>
                <a:lnTo>
                  <a:pt x="2106864" y="1775461"/>
                </a:lnTo>
                <a:lnTo>
                  <a:pt x="8204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7" name="object 27"/>
          <p:cNvSpPr/>
          <p:nvPr/>
        </p:nvSpPr>
        <p:spPr>
          <a:xfrm>
            <a:off x="1573274" y="3420803"/>
            <a:ext cx="2263196" cy="2588316"/>
          </a:xfrm>
          <a:custGeom>
            <a:avLst/>
            <a:gdLst/>
            <a:ahLst/>
            <a:cxnLst/>
            <a:rect l="l" t="t" r="r" b="b"/>
            <a:pathLst>
              <a:path w="1591310" h="1819910">
                <a:moveTo>
                  <a:pt x="1536068" y="1766422"/>
                </a:moveTo>
                <a:lnTo>
                  <a:pt x="1512150" y="1787271"/>
                </a:lnTo>
                <a:lnTo>
                  <a:pt x="1591017" y="1819656"/>
                </a:lnTo>
                <a:lnTo>
                  <a:pt x="1579641" y="1775968"/>
                </a:lnTo>
                <a:lnTo>
                  <a:pt x="1544408" y="1775968"/>
                </a:lnTo>
                <a:lnTo>
                  <a:pt x="1536068" y="1766422"/>
                </a:lnTo>
                <a:close/>
              </a:path>
              <a:path w="1591310" h="1819910">
                <a:moveTo>
                  <a:pt x="1545570" y="1758139"/>
                </a:moveTo>
                <a:lnTo>
                  <a:pt x="1536068" y="1766422"/>
                </a:lnTo>
                <a:lnTo>
                  <a:pt x="1544408" y="1775968"/>
                </a:lnTo>
                <a:lnTo>
                  <a:pt x="1553933" y="1767713"/>
                </a:lnTo>
                <a:lnTo>
                  <a:pt x="1545570" y="1758139"/>
                </a:lnTo>
                <a:close/>
              </a:path>
              <a:path w="1591310" h="1819910">
                <a:moveTo>
                  <a:pt x="1569554" y="1737233"/>
                </a:moveTo>
                <a:lnTo>
                  <a:pt x="1545570" y="1758139"/>
                </a:lnTo>
                <a:lnTo>
                  <a:pt x="1553933" y="1767713"/>
                </a:lnTo>
                <a:lnTo>
                  <a:pt x="1544408" y="1775968"/>
                </a:lnTo>
                <a:lnTo>
                  <a:pt x="1579641" y="1775968"/>
                </a:lnTo>
                <a:lnTo>
                  <a:pt x="1569554" y="1737233"/>
                </a:lnTo>
                <a:close/>
              </a:path>
              <a:path w="1591310" h="1819910">
                <a:moveTo>
                  <a:pt x="9575" y="0"/>
                </a:moveTo>
                <a:lnTo>
                  <a:pt x="0" y="8382"/>
                </a:lnTo>
                <a:lnTo>
                  <a:pt x="1536068" y="1766422"/>
                </a:lnTo>
                <a:lnTo>
                  <a:pt x="1545570" y="1758139"/>
                </a:lnTo>
                <a:lnTo>
                  <a:pt x="9575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8" name="object 28"/>
          <p:cNvSpPr/>
          <p:nvPr/>
        </p:nvSpPr>
        <p:spPr>
          <a:xfrm>
            <a:off x="3836415" y="5635232"/>
            <a:ext cx="2469104" cy="410916"/>
          </a:xfrm>
          <a:custGeom>
            <a:avLst/>
            <a:gdLst/>
            <a:ahLst/>
            <a:cxnLst/>
            <a:rect l="l" t="t" r="r" b="b"/>
            <a:pathLst>
              <a:path w="1736089" h="288925">
                <a:moveTo>
                  <a:pt x="69850" y="213359"/>
                </a:moveTo>
                <a:lnTo>
                  <a:pt x="0" y="262127"/>
                </a:lnTo>
                <a:lnTo>
                  <a:pt x="80899" y="288670"/>
                </a:lnTo>
                <a:lnTo>
                  <a:pt x="76557" y="259079"/>
                </a:lnTo>
                <a:lnTo>
                  <a:pt x="63753" y="259079"/>
                </a:lnTo>
                <a:lnTo>
                  <a:pt x="61849" y="246633"/>
                </a:lnTo>
                <a:lnTo>
                  <a:pt x="74458" y="244773"/>
                </a:lnTo>
                <a:lnTo>
                  <a:pt x="69850" y="213359"/>
                </a:lnTo>
                <a:close/>
              </a:path>
              <a:path w="1736089" h="288925">
                <a:moveTo>
                  <a:pt x="74458" y="244773"/>
                </a:moveTo>
                <a:lnTo>
                  <a:pt x="61849" y="246633"/>
                </a:lnTo>
                <a:lnTo>
                  <a:pt x="63753" y="259079"/>
                </a:lnTo>
                <a:lnTo>
                  <a:pt x="76286" y="257231"/>
                </a:lnTo>
                <a:lnTo>
                  <a:pt x="74458" y="244773"/>
                </a:lnTo>
                <a:close/>
              </a:path>
              <a:path w="1736089" h="288925">
                <a:moveTo>
                  <a:pt x="76286" y="257231"/>
                </a:moveTo>
                <a:lnTo>
                  <a:pt x="63753" y="259079"/>
                </a:lnTo>
                <a:lnTo>
                  <a:pt x="76557" y="259079"/>
                </a:lnTo>
                <a:lnTo>
                  <a:pt x="76286" y="257231"/>
                </a:lnTo>
                <a:close/>
              </a:path>
              <a:path w="1736089" h="288925">
                <a:moveTo>
                  <a:pt x="1733677" y="0"/>
                </a:moveTo>
                <a:lnTo>
                  <a:pt x="74458" y="244773"/>
                </a:lnTo>
                <a:lnTo>
                  <a:pt x="76286" y="257231"/>
                </a:lnTo>
                <a:lnTo>
                  <a:pt x="1735582" y="12445"/>
                </a:lnTo>
                <a:lnTo>
                  <a:pt x="1733677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9" name="object 29"/>
          <p:cNvSpPr/>
          <p:nvPr/>
        </p:nvSpPr>
        <p:spPr>
          <a:xfrm>
            <a:off x="3693003" y="4366721"/>
            <a:ext cx="188750" cy="1641856"/>
          </a:xfrm>
          <a:custGeom>
            <a:avLst/>
            <a:gdLst/>
            <a:ahLst/>
            <a:cxnLst/>
            <a:rect l="l" t="t" r="r" b="b"/>
            <a:pathLst>
              <a:path w="132714" h="1154429">
                <a:moveTo>
                  <a:pt x="87985" y="1078434"/>
                </a:moveTo>
                <a:lnTo>
                  <a:pt x="56387" y="1081024"/>
                </a:lnTo>
                <a:lnTo>
                  <a:pt x="100583" y="1153922"/>
                </a:lnTo>
                <a:lnTo>
                  <a:pt x="125759" y="1091184"/>
                </a:lnTo>
                <a:lnTo>
                  <a:pt x="89026" y="1091184"/>
                </a:lnTo>
                <a:lnTo>
                  <a:pt x="87985" y="1078434"/>
                </a:lnTo>
                <a:close/>
              </a:path>
              <a:path w="132714" h="1154429">
                <a:moveTo>
                  <a:pt x="100694" y="1077393"/>
                </a:moveTo>
                <a:lnTo>
                  <a:pt x="87985" y="1078434"/>
                </a:lnTo>
                <a:lnTo>
                  <a:pt x="89026" y="1091184"/>
                </a:lnTo>
                <a:lnTo>
                  <a:pt x="101726" y="1090041"/>
                </a:lnTo>
                <a:lnTo>
                  <a:pt x="100694" y="1077393"/>
                </a:lnTo>
                <a:close/>
              </a:path>
              <a:path w="132714" h="1154429">
                <a:moveTo>
                  <a:pt x="132333" y="1074801"/>
                </a:moveTo>
                <a:lnTo>
                  <a:pt x="100694" y="1077393"/>
                </a:lnTo>
                <a:lnTo>
                  <a:pt x="101726" y="1090041"/>
                </a:lnTo>
                <a:lnTo>
                  <a:pt x="89026" y="1091184"/>
                </a:lnTo>
                <a:lnTo>
                  <a:pt x="125759" y="1091184"/>
                </a:lnTo>
                <a:lnTo>
                  <a:pt x="132333" y="1074801"/>
                </a:lnTo>
                <a:close/>
              </a:path>
              <a:path w="132714" h="1154429">
                <a:moveTo>
                  <a:pt x="12700" y="0"/>
                </a:moveTo>
                <a:lnTo>
                  <a:pt x="0" y="1015"/>
                </a:lnTo>
                <a:lnTo>
                  <a:pt x="87985" y="1078434"/>
                </a:lnTo>
                <a:lnTo>
                  <a:pt x="100694" y="1077393"/>
                </a:lnTo>
                <a:lnTo>
                  <a:pt x="12700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22691B2-D209-4F8C-B89D-74C6130E5E53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NLP to Text Mining</a:t>
            </a:r>
          </a:p>
        </p:txBody>
      </p:sp>
      <p:pic>
        <p:nvPicPr>
          <p:cNvPr id="35" name="skillenza_logo_new (1).png" descr="skillenza_logo_new (1).png">
            <a:extLst>
              <a:ext uri="{FF2B5EF4-FFF2-40B4-BE49-F238E27FC236}">
                <a16:creationId xmlns:a16="http://schemas.microsoft.com/office/drawing/2014/main" xmlns="" id="{99B6B4E5-6247-4B02-909D-FCB466B5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killenza_logo_new (1).png" descr="skillenza_logo_new (1).png">
            <a:extLst>
              <a:ext uri="{FF2B5EF4-FFF2-40B4-BE49-F238E27FC236}">
                <a16:creationId xmlns:a16="http://schemas.microsoft.com/office/drawing/2014/main" xmlns="" id="{5B693A97-43BB-4D8C-92F0-EE96C3BC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xmlns="" id="{6A54B0A5-4DA0-41D0-8BC4-40F1F1B72638}"/>
              </a:ext>
            </a:extLst>
          </p:cNvPr>
          <p:cNvSpPr/>
          <p:nvPr/>
        </p:nvSpPr>
        <p:spPr>
          <a:xfrm>
            <a:off x="7076251" y="1185466"/>
            <a:ext cx="3909569" cy="1115745"/>
          </a:xfrm>
          <a:prstGeom prst="wedgeRectCallout">
            <a:avLst>
              <a:gd name="adj1" fmla="val -65086"/>
              <a:gd name="adj2" fmla="val 80288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2" y="1070909"/>
            <a:ext cx="2240619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spc="-7" dirty="0"/>
              <a:t>Parsing</a:t>
            </a:r>
            <a:endParaRPr sz="5120" dirty="0"/>
          </a:p>
        </p:txBody>
      </p:sp>
      <p:sp>
        <p:nvSpPr>
          <p:cNvPr id="3" name="object 3"/>
          <p:cNvSpPr txBox="1"/>
          <p:nvPr/>
        </p:nvSpPr>
        <p:spPr>
          <a:xfrm>
            <a:off x="1298787" y="2748381"/>
            <a:ext cx="10543535" cy="1003943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474359" marR="7225" indent="-457200">
              <a:lnSpc>
                <a:spcPct val="12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sz="2800" spc="28" dirty="0">
                <a:solidFill>
                  <a:schemeClr val="tx1"/>
                </a:solidFill>
                <a:latin typeface="Arial"/>
                <a:cs typeface="Arial"/>
              </a:rPr>
              <a:t>Parsing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process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determining whether a 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string of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tokens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can be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generated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by a</a:t>
            </a:r>
            <a:r>
              <a:rPr sz="2800" spc="-4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grammar</a:t>
            </a:r>
          </a:p>
        </p:txBody>
      </p:sp>
      <p:sp>
        <p:nvSpPr>
          <p:cNvPr id="4" name="object 4"/>
          <p:cNvSpPr/>
          <p:nvPr/>
        </p:nvSpPr>
        <p:spPr>
          <a:xfrm>
            <a:off x="1400641" y="4871381"/>
            <a:ext cx="2167467" cy="130048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1371599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371599" y="914400"/>
                </a:lnTo>
                <a:lnTo>
                  <a:pt x="1419782" y="906633"/>
                </a:lnTo>
                <a:lnTo>
                  <a:pt x="1461619" y="885005"/>
                </a:lnTo>
                <a:lnTo>
                  <a:pt x="1494605" y="852019"/>
                </a:lnTo>
                <a:lnTo>
                  <a:pt x="1516233" y="810182"/>
                </a:lnTo>
                <a:lnTo>
                  <a:pt x="1523999" y="762000"/>
                </a:lnTo>
                <a:lnTo>
                  <a:pt x="1523999" y="152400"/>
                </a:lnTo>
                <a:lnTo>
                  <a:pt x="1516233" y="104217"/>
                </a:lnTo>
                <a:lnTo>
                  <a:pt x="1494605" y="62380"/>
                </a:lnTo>
                <a:lnTo>
                  <a:pt x="1461619" y="29394"/>
                </a:lnTo>
                <a:lnTo>
                  <a:pt x="1419782" y="7766"/>
                </a:lnTo>
                <a:lnTo>
                  <a:pt x="1371599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" name="object 5"/>
          <p:cNvSpPr/>
          <p:nvPr/>
        </p:nvSpPr>
        <p:spPr>
          <a:xfrm>
            <a:off x="1400641" y="4871381"/>
            <a:ext cx="2167467" cy="130048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1371599" y="0"/>
                </a:lnTo>
                <a:lnTo>
                  <a:pt x="1419782" y="7766"/>
                </a:lnTo>
                <a:lnTo>
                  <a:pt x="1461619" y="29394"/>
                </a:lnTo>
                <a:lnTo>
                  <a:pt x="1494605" y="62380"/>
                </a:lnTo>
                <a:lnTo>
                  <a:pt x="1516233" y="104217"/>
                </a:lnTo>
                <a:lnTo>
                  <a:pt x="1523999" y="152400"/>
                </a:lnTo>
                <a:lnTo>
                  <a:pt x="1523999" y="762000"/>
                </a:lnTo>
                <a:lnTo>
                  <a:pt x="1516233" y="810182"/>
                </a:lnTo>
                <a:lnTo>
                  <a:pt x="1494605" y="852019"/>
                </a:lnTo>
                <a:lnTo>
                  <a:pt x="1461619" y="885005"/>
                </a:lnTo>
                <a:lnTo>
                  <a:pt x="1419782" y="906633"/>
                </a:lnTo>
                <a:lnTo>
                  <a:pt x="1371599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6" name="object 6"/>
          <p:cNvSpPr txBox="1"/>
          <p:nvPr/>
        </p:nvSpPr>
        <p:spPr>
          <a:xfrm>
            <a:off x="1759501" y="5058145"/>
            <a:ext cx="1444075" cy="894518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7225" indent="140883">
              <a:lnSpc>
                <a:spcPct val="100000"/>
              </a:lnSpc>
              <a:spcBef>
                <a:spcPts val="149"/>
              </a:spcBef>
            </a:pPr>
            <a:r>
              <a:rPr sz="2844" dirty="0">
                <a:solidFill>
                  <a:srgbClr val="FFFFFF"/>
                </a:solidFill>
                <a:latin typeface="Arial"/>
                <a:cs typeface="Arial"/>
              </a:rPr>
              <a:t>Lexical  Anal</a:t>
            </a:r>
            <a:r>
              <a:rPr sz="2844" spc="-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44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844" spc="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4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4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7108" y="4802021"/>
            <a:ext cx="1950720" cy="130048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12192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219200" y="914400"/>
                </a:lnTo>
                <a:lnTo>
                  <a:pt x="1267382" y="906633"/>
                </a:lnTo>
                <a:lnTo>
                  <a:pt x="1309219" y="885005"/>
                </a:lnTo>
                <a:lnTo>
                  <a:pt x="1342205" y="852019"/>
                </a:lnTo>
                <a:lnTo>
                  <a:pt x="1363833" y="810182"/>
                </a:lnTo>
                <a:lnTo>
                  <a:pt x="1371600" y="762000"/>
                </a:lnTo>
                <a:lnTo>
                  <a:pt x="1371600" y="152400"/>
                </a:lnTo>
                <a:lnTo>
                  <a:pt x="1363833" y="104217"/>
                </a:lnTo>
                <a:lnTo>
                  <a:pt x="1342205" y="62380"/>
                </a:lnTo>
                <a:lnTo>
                  <a:pt x="1309219" y="29394"/>
                </a:lnTo>
                <a:lnTo>
                  <a:pt x="1267382" y="7766"/>
                </a:lnTo>
                <a:lnTo>
                  <a:pt x="1219200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8" name="object 8"/>
          <p:cNvSpPr/>
          <p:nvPr/>
        </p:nvSpPr>
        <p:spPr>
          <a:xfrm>
            <a:off x="4927108" y="4802021"/>
            <a:ext cx="1950720" cy="130048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219200" y="0"/>
                </a:lnTo>
                <a:lnTo>
                  <a:pt x="1267382" y="7766"/>
                </a:lnTo>
                <a:lnTo>
                  <a:pt x="1309219" y="29394"/>
                </a:lnTo>
                <a:lnTo>
                  <a:pt x="1342205" y="62380"/>
                </a:lnTo>
                <a:lnTo>
                  <a:pt x="1363833" y="104217"/>
                </a:lnTo>
                <a:lnTo>
                  <a:pt x="1371600" y="152400"/>
                </a:lnTo>
                <a:lnTo>
                  <a:pt x="1371600" y="762000"/>
                </a:lnTo>
                <a:lnTo>
                  <a:pt x="1363833" y="810182"/>
                </a:lnTo>
                <a:lnTo>
                  <a:pt x="1342205" y="852019"/>
                </a:lnTo>
                <a:lnTo>
                  <a:pt x="1309219" y="885005"/>
                </a:lnTo>
                <a:lnTo>
                  <a:pt x="1267382" y="906633"/>
                </a:lnTo>
                <a:lnTo>
                  <a:pt x="1219200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9" name="object 9"/>
          <p:cNvSpPr txBox="1"/>
          <p:nvPr/>
        </p:nvSpPr>
        <p:spPr>
          <a:xfrm>
            <a:off x="5349764" y="5207337"/>
            <a:ext cx="1103602" cy="45592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844" dirty="0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2844" spc="7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44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284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781" y="5426253"/>
            <a:ext cx="1201138" cy="191460"/>
          </a:xfrm>
          <a:custGeom>
            <a:avLst/>
            <a:gdLst/>
            <a:ahLst/>
            <a:cxnLst/>
            <a:rect l="l" t="t" r="r" b="b"/>
            <a:pathLst>
              <a:path w="844550" h="134620">
                <a:moveTo>
                  <a:pt x="819465" y="52578"/>
                </a:moveTo>
                <a:lnTo>
                  <a:pt x="815619" y="52578"/>
                </a:lnTo>
                <a:lnTo>
                  <a:pt x="815682" y="81534"/>
                </a:lnTo>
                <a:lnTo>
                  <a:pt x="762162" y="81639"/>
                </a:lnTo>
                <a:lnTo>
                  <a:pt x="714654" y="109474"/>
                </a:lnTo>
                <a:lnTo>
                  <a:pt x="712343" y="118364"/>
                </a:lnTo>
                <a:lnTo>
                  <a:pt x="716381" y="125222"/>
                </a:lnTo>
                <a:lnTo>
                  <a:pt x="720420" y="132207"/>
                </a:lnTo>
                <a:lnTo>
                  <a:pt x="729297" y="134493"/>
                </a:lnTo>
                <a:lnTo>
                  <a:pt x="844384" y="67056"/>
                </a:lnTo>
                <a:lnTo>
                  <a:pt x="819465" y="52578"/>
                </a:lnTo>
                <a:close/>
              </a:path>
              <a:path w="844550" h="134620">
                <a:moveTo>
                  <a:pt x="762025" y="52684"/>
                </a:moveTo>
                <a:lnTo>
                  <a:pt x="0" y="54191"/>
                </a:lnTo>
                <a:lnTo>
                  <a:pt x="0" y="83147"/>
                </a:lnTo>
                <a:lnTo>
                  <a:pt x="762162" y="81639"/>
                </a:lnTo>
                <a:lnTo>
                  <a:pt x="786911" y="67149"/>
                </a:lnTo>
                <a:lnTo>
                  <a:pt x="762025" y="52684"/>
                </a:lnTo>
                <a:close/>
              </a:path>
              <a:path w="844550" h="134620">
                <a:moveTo>
                  <a:pt x="786911" y="67149"/>
                </a:moveTo>
                <a:lnTo>
                  <a:pt x="762162" y="81639"/>
                </a:lnTo>
                <a:lnTo>
                  <a:pt x="815682" y="81534"/>
                </a:lnTo>
                <a:lnTo>
                  <a:pt x="815678" y="79629"/>
                </a:lnTo>
                <a:lnTo>
                  <a:pt x="808380" y="79629"/>
                </a:lnTo>
                <a:lnTo>
                  <a:pt x="786911" y="67149"/>
                </a:lnTo>
                <a:close/>
              </a:path>
              <a:path w="844550" h="134620">
                <a:moveTo>
                  <a:pt x="808329" y="54610"/>
                </a:moveTo>
                <a:lnTo>
                  <a:pt x="786911" y="67149"/>
                </a:lnTo>
                <a:lnTo>
                  <a:pt x="808380" y="79629"/>
                </a:lnTo>
                <a:lnTo>
                  <a:pt x="808329" y="54610"/>
                </a:lnTo>
                <a:close/>
              </a:path>
              <a:path w="844550" h="134620">
                <a:moveTo>
                  <a:pt x="815623" y="54610"/>
                </a:moveTo>
                <a:lnTo>
                  <a:pt x="808329" y="54610"/>
                </a:lnTo>
                <a:lnTo>
                  <a:pt x="808380" y="79629"/>
                </a:lnTo>
                <a:lnTo>
                  <a:pt x="815678" y="79629"/>
                </a:lnTo>
                <a:lnTo>
                  <a:pt x="815623" y="54610"/>
                </a:lnTo>
                <a:close/>
              </a:path>
              <a:path w="844550" h="134620">
                <a:moveTo>
                  <a:pt x="815619" y="52578"/>
                </a:moveTo>
                <a:lnTo>
                  <a:pt x="762025" y="52684"/>
                </a:lnTo>
                <a:lnTo>
                  <a:pt x="786911" y="67149"/>
                </a:lnTo>
                <a:lnTo>
                  <a:pt x="808329" y="54610"/>
                </a:lnTo>
                <a:lnTo>
                  <a:pt x="815623" y="54610"/>
                </a:lnTo>
                <a:lnTo>
                  <a:pt x="815619" y="52578"/>
                </a:lnTo>
                <a:close/>
              </a:path>
              <a:path w="844550" h="134620">
                <a:moveTo>
                  <a:pt x="729043" y="0"/>
                </a:moveTo>
                <a:lnTo>
                  <a:pt x="720191" y="2413"/>
                </a:lnTo>
                <a:lnTo>
                  <a:pt x="716165" y="9271"/>
                </a:lnTo>
                <a:lnTo>
                  <a:pt x="712152" y="16256"/>
                </a:lnTo>
                <a:lnTo>
                  <a:pt x="714502" y="25146"/>
                </a:lnTo>
                <a:lnTo>
                  <a:pt x="721423" y="29083"/>
                </a:lnTo>
                <a:lnTo>
                  <a:pt x="762025" y="52684"/>
                </a:lnTo>
                <a:lnTo>
                  <a:pt x="819465" y="52578"/>
                </a:lnTo>
                <a:lnTo>
                  <a:pt x="72904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1" name="object 11"/>
          <p:cNvSpPr/>
          <p:nvPr/>
        </p:nvSpPr>
        <p:spPr>
          <a:xfrm>
            <a:off x="2479678" y="4851332"/>
            <a:ext cx="2448334" cy="658368"/>
          </a:xfrm>
          <a:custGeom>
            <a:avLst/>
            <a:gdLst/>
            <a:ahLst/>
            <a:cxnLst/>
            <a:rect l="l" t="t" r="r" b="b"/>
            <a:pathLst>
              <a:path w="1721485" h="462914">
                <a:moveTo>
                  <a:pt x="1637804" y="418751"/>
                </a:moveTo>
                <a:lnTo>
                  <a:pt x="1585087" y="434721"/>
                </a:lnTo>
                <a:lnTo>
                  <a:pt x="1580769" y="442722"/>
                </a:lnTo>
                <a:lnTo>
                  <a:pt x="1583055" y="450469"/>
                </a:lnTo>
                <a:lnTo>
                  <a:pt x="1585341" y="458089"/>
                </a:lnTo>
                <a:lnTo>
                  <a:pt x="1593469" y="462407"/>
                </a:lnTo>
                <a:lnTo>
                  <a:pt x="1696765" y="431165"/>
                </a:lnTo>
                <a:lnTo>
                  <a:pt x="1689861" y="431165"/>
                </a:lnTo>
                <a:lnTo>
                  <a:pt x="1637804" y="418751"/>
                </a:lnTo>
                <a:close/>
              </a:path>
              <a:path w="1721485" h="462914">
                <a:moveTo>
                  <a:pt x="1665157" y="410451"/>
                </a:moveTo>
                <a:lnTo>
                  <a:pt x="1637804" y="418751"/>
                </a:lnTo>
                <a:lnTo>
                  <a:pt x="1689861" y="431165"/>
                </a:lnTo>
                <a:lnTo>
                  <a:pt x="1690694" y="427609"/>
                </a:lnTo>
                <a:lnTo>
                  <a:pt x="1683131" y="427609"/>
                </a:lnTo>
                <a:lnTo>
                  <a:pt x="1665157" y="410451"/>
                </a:lnTo>
                <a:close/>
              </a:path>
              <a:path w="1721485" h="462914">
                <a:moveTo>
                  <a:pt x="1624583" y="331724"/>
                </a:moveTo>
                <a:lnTo>
                  <a:pt x="1615439" y="331851"/>
                </a:lnTo>
                <a:lnTo>
                  <a:pt x="1609979" y="337693"/>
                </a:lnTo>
                <a:lnTo>
                  <a:pt x="1604391" y="343408"/>
                </a:lnTo>
                <a:lnTo>
                  <a:pt x="1604645" y="352552"/>
                </a:lnTo>
                <a:lnTo>
                  <a:pt x="1610360" y="358140"/>
                </a:lnTo>
                <a:lnTo>
                  <a:pt x="1644287" y="390528"/>
                </a:lnTo>
                <a:lnTo>
                  <a:pt x="1696466" y="402971"/>
                </a:lnTo>
                <a:lnTo>
                  <a:pt x="1689861" y="431165"/>
                </a:lnTo>
                <a:lnTo>
                  <a:pt x="1696765" y="431165"/>
                </a:lnTo>
                <a:lnTo>
                  <a:pt x="1721104" y="423799"/>
                </a:lnTo>
                <a:lnTo>
                  <a:pt x="1630426" y="337185"/>
                </a:lnTo>
                <a:lnTo>
                  <a:pt x="1624583" y="331724"/>
                </a:lnTo>
                <a:close/>
              </a:path>
              <a:path w="1721485" h="462914">
                <a:moveTo>
                  <a:pt x="1688972" y="403225"/>
                </a:moveTo>
                <a:lnTo>
                  <a:pt x="1665157" y="410451"/>
                </a:lnTo>
                <a:lnTo>
                  <a:pt x="1683131" y="427609"/>
                </a:lnTo>
                <a:lnTo>
                  <a:pt x="1688972" y="403225"/>
                </a:lnTo>
                <a:close/>
              </a:path>
              <a:path w="1721485" h="462914">
                <a:moveTo>
                  <a:pt x="1696406" y="403225"/>
                </a:moveTo>
                <a:lnTo>
                  <a:pt x="1688972" y="403225"/>
                </a:lnTo>
                <a:lnTo>
                  <a:pt x="1683131" y="427609"/>
                </a:lnTo>
                <a:lnTo>
                  <a:pt x="1690694" y="427609"/>
                </a:lnTo>
                <a:lnTo>
                  <a:pt x="1696406" y="403225"/>
                </a:lnTo>
                <a:close/>
              </a:path>
              <a:path w="1721485" h="462914">
                <a:moveTo>
                  <a:pt x="6603" y="0"/>
                </a:moveTo>
                <a:lnTo>
                  <a:pt x="0" y="28194"/>
                </a:lnTo>
                <a:lnTo>
                  <a:pt x="1637804" y="418751"/>
                </a:lnTo>
                <a:lnTo>
                  <a:pt x="1665157" y="410451"/>
                </a:lnTo>
                <a:lnTo>
                  <a:pt x="1644287" y="390528"/>
                </a:lnTo>
                <a:lnTo>
                  <a:pt x="6603" y="0"/>
                </a:lnTo>
                <a:close/>
              </a:path>
              <a:path w="1721485" h="462914">
                <a:moveTo>
                  <a:pt x="1644287" y="390528"/>
                </a:moveTo>
                <a:lnTo>
                  <a:pt x="1665157" y="410451"/>
                </a:lnTo>
                <a:lnTo>
                  <a:pt x="1688972" y="403225"/>
                </a:lnTo>
                <a:lnTo>
                  <a:pt x="1696406" y="403225"/>
                </a:lnTo>
                <a:lnTo>
                  <a:pt x="1696466" y="402971"/>
                </a:lnTo>
                <a:lnTo>
                  <a:pt x="1644287" y="390528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2" name="object 12"/>
          <p:cNvSpPr/>
          <p:nvPr/>
        </p:nvSpPr>
        <p:spPr>
          <a:xfrm>
            <a:off x="3567926" y="5416317"/>
            <a:ext cx="1360987" cy="191460"/>
          </a:xfrm>
          <a:custGeom>
            <a:avLst/>
            <a:gdLst/>
            <a:ahLst/>
            <a:cxnLst/>
            <a:rect l="l" t="t" r="r" b="b"/>
            <a:pathLst>
              <a:path w="956945" h="134620">
                <a:moveTo>
                  <a:pt x="111760" y="0"/>
                </a:moveTo>
                <a:lnTo>
                  <a:pt x="0" y="72770"/>
                </a:lnTo>
                <a:lnTo>
                  <a:pt x="118491" y="134238"/>
                </a:lnTo>
                <a:lnTo>
                  <a:pt x="127254" y="131444"/>
                </a:lnTo>
                <a:lnTo>
                  <a:pt x="134619" y="117220"/>
                </a:lnTo>
                <a:lnTo>
                  <a:pt x="131825" y="108457"/>
                </a:lnTo>
                <a:lnTo>
                  <a:pt x="88167" y="85851"/>
                </a:lnTo>
                <a:lnTo>
                  <a:pt x="29463" y="85851"/>
                </a:lnTo>
                <a:lnTo>
                  <a:pt x="28067" y="56895"/>
                </a:lnTo>
                <a:lnTo>
                  <a:pt x="81616" y="54233"/>
                </a:lnTo>
                <a:lnTo>
                  <a:pt x="120904" y="28575"/>
                </a:lnTo>
                <a:lnTo>
                  <a:pt x="127635" y="24256"/>
                </a:lnTo>
                <a:lnTo>
                  <a:pt x="129539" y="15239"/>
                </a:lnTo>
                <a:lnTo>
                  <a:pt x="125094" y="8508"/>
                </a:lnTo>
                <a:lnTo>
                  <a:pt x="120776" y="1905"/>
                </a:lnTo>
                <a:lnTo>
                  <a:pt x="111760" y="0"/>
                </a:lnTo>
                <a:close/>
              </a:path>
              <a:path w="956945" h="134620">
                <a:moveTo>
                  <a:pt x="81616" y="54233"/>
                </a:moveTo>
                <a:lnTo>
                  <a:pt x="28067" y="56895"/>
                </a:lnTo>
                <a:lnTo>
                  <a:pt x="29463" y="85851"/>
                </a:lnTo>
                <a:lnTo>
                  <a:pt x="75435" y="83565"/>
                </a:lnTo>
                <a:lnTo>
                  <a:pt x="36702" y="83565"/>
                </a:lnTo>
                <a:lnTo>
                  <a:pt x="35432" y="58546"/>
                </a:lnTo>
                <a:lnTo>
                  <a:pt x="75011" y="58546"/>
                </a:lnTo>
                <a:lnTo>
                  <a:pt x="81616" y="54233"/>
                </a:lnTo>
                <a:close/>
              </a:path>
              <a:path w="956945" h="134620">
                <a:moveTo>
                  <a:pt x="83023" y="83188"/>
                </a:moveTo>
                <a:lnTo>
                  <a:pt x="29463" y="85851"/>
                </a:lnTo>
                <a:lnTo>
                  <a:pt x="88167" y="85851"/>
                </a:lnTo>
                <a:lnTo>
                  <a:pt x="83023" y="83188"/>
                </a:lnTo>
                <a:close/>
              </a:path>
              <a:path w="956945" h="134620">
                <a:moveTo>
                  <a:pt x="35432" y="58546"/>
                </a:moveTo>
                <a:lnTo>
                  <a:pt x="36702" y="83565"/>
                </a:lnTo>
                <a:lnTo>
                  <a:pt x="57509" y="69977"/>
                </a:lnTo>
                <a:lnTo>
                  <a:pt x="35432" y="58546"/>
                </a:lnTo>
                <a:close/>
              </a:path>
              <a:path w="956945" h="134620">
                <a:moveTo>
                  <a:pt x="57509" y="69977"/>
                </a:moveTo>
                <a:lnTo>
                  <a:pt x="36702" y="83565"/>
                </a:lnTo>
                <a:lnTo>
                  <a:pt x="75435" y="83565"/>
                </a:lnTo>
                <a:lnTo>
                  <a:pt x="83023" y="83188"/>
                </a:lnTo>
                <a:lnTo>
                  <a:pt x="57509" y="69977"/>
                </a:lnTo>
                <a:close/>
              </a:path>
              <a:path w="956945" h="134620">
                <a:moveTo>
                  <a:pt x="955167" y="10794"/>
                </a:moveTo>
                <a:lnTo>
                  <a:pt x="81616" y="54233"/>
                </a:lnTo>
                <a:lnTo>
                  <a:pt x="57509" y="69977"/>
                </a:lnTo>
                <a:lnTo>
                  <a:pt x="83023" y="83188"/>
                </a:lnTo>
                <a:lnTo>
                  <a:pt x="956564" y="39750"/>
                </a:lnTo>
                <a:lnTo>
                  <a:pt x="955167" y="10794"/>
                </a:lnTo>
                <a:close/>
              </a:path>
              <a:path w="956945" h="134620">
                <a:moveTo>
                  <a:pt x="75011" y="58546"/>
                </a:moveTo>
                <a:lnTo>
                  <a:pt x="35432" y="58546"/>
                </a:lnTo>
                <a:lnTo>
                  <a:pt x="57509" y="69977"/>
                </a:lnTo>
                <a:lnTo>
                  <a:pt x="75011" y="58546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3" name="object 13"/>
          <p:cNvSpPr txBox="1"/>
          <p:nvPr/>
        </p:nvSpPr>
        <p:spPr>
          <a:xfrm>
            <a:off x="339376" y="4894320"/>
            <a:ext cx="758613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In</a:t>
            </a:r>
            <a:r>
              <a:rPr sz="2560" spc="-21" dirty="0">
                <a:latin typeface="Arial"/>
                <a:cs typeface="Arial"/>
              </a:rPr>
              <a:t>p</a:t>
            </a:r>
            <a:r>
              <a:rPr sz="2560" dirty="0">
                <a:latin typeface="Arial"/>
                <a:cs typeface="Arial"/>
              </a:rPr>
              <a:t>ut</a:t>
            </a:r>
            <a:endParaRPr sz="256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6037" y="4578231"/>
            <a:ext cx="830862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tok</a:t>
            </a:r>
            <a:r>
              <a:rPr sz="2560" spc="-21" dirty="0">
                <a:latin typeface="Arial"/>
                <a:cs typeface="Arial"/>
              </a:rPr>
              <a:t>e</a:t>
            </a:r>
            <a:r>
              <a:rPr sz="2560" spc="-7" dirty="0">
                <a:latin typeface="Arial"/>
                <a:cs typeface="Arial"/>
              </a:rPr>
              <a:t>n</a:t>
            </a:r>
            <a:endParaRPr sz="256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6974" y="5782441"/>
            <a:ext cx="1152370" cy="1216515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g</a:t>
            </a:r>
            <a:r>
              <a:rPr sz="2560" spc="-21" dirty="0">
                <a:latin typeface="Arial"/>
                <a:cs typeface="Arial"/>
              </a:rPr>
              <a:t>e</a:t>
            </a:r>
            <a:r>
              <a:rPr sz="2560" spc="-7" dirty="0">
                <a:latin typeface="Arial"/>
                <a:cs typeface="Arial"/>
              </a:rPr>
              <a:t>tNe</a:t>
            </a:r>
            <a:r>
              <a:rPr sz="2560" spc="-36" dirty="0">
                <a:latin typeface="Arial"/>
                <a:cs typeface="Arial"/>
              </a:rPr>
              <a:t>x</a:t>
            </a:r>
            <a:r>
              <a:rPr sz="2560" dirty="0">
                <a:latin typeface="Arial"/>
                <a:cs typeface="Arial"/>
              </a:rPr>
              <a:t>t</a:t>
            </a:r>
            <a:endParaRPr sz="2560">
              <a:latin typeface="Arial"/>
              <a:cs typeface="Arial"/>
            </a:endParaRPr>
          </a:p>
          <a:p>
            <a:pPr marL="18062">
              <a:lnSpc>
                <a:spcPct val="100000"/>
              </a:lnSpc>
            </a:pPr>
            <a:r>
              <a:rPr sz="2560" spc="-64" dirty="0">
                <a:latin typeface="Arial"/>
                <a:cs typeface="Arial"/>
              </a:rPr>
              <a:t>Token</a:t>
            </a:r>
            <a:endParaRPr sz="256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75703" y="6171862"/>
            <a:ext cx="2275840" cy="1635534"/>
          </a:xfrm>
          <a:custGeom>
            <a:avLst/>
            <a:gdLst/>
            <a:ahLst/>
            <a:cxnLst/>
            <a:rect l="l" t="t" r="r" b="b"/>
            <a:pathLst>
              <a:path w="1600200" h="1149985">
                <a:moveTo>
                  <a:pt x="1470025" y="1107948"/>
                </a:moveTo>
                <a:lnTo>
                  <a:pt x="1462913" y="1113790"/>
                </a:lnTo>
                <a:lnTo>
                  <a:pt x="1461389" y="1129792"/>
                </a:lnTo>
                <a:lnTo>
                  <a:pt x="1467231" y="1136777"/>
                </a:lnTo>
                <a:lnTo>
                  <a:pt x="1600073" y="1149477"/>
                </a:lnTo>
                <a:lnTo>
                  <a:pt x="1597860" y="1144524"/>
                </a:lnTo>
                <a:lnTo>
                  <a:pt x="1568323" y="1144524"/>
                </a:lnTo>
                <a:lnTo>
                  <a:pt x="1524649" y="1113147"/>
                </a:lnTo>
                <a:lnTo>
                  <a:pt x="1470025" y="1107948"/>
                </a:lnTo>
                <a:close/>
              </a:path>
              <a:path w="1600200" h="1149985">
                <a:moveTo>
                  <a:pt x="1524649" y="1113147"/>
                </a:moveTo>
                <a:lnTo>
                  <a:pt x="1568323" y="1144524"/>
                </a:lnTo>
                <a:lnTo>
                  <a:pt x="1572591" y="1138555"/>
                </a:lnTo>
                <a:lnTo>
                  <a:pt x="1563496" y="1138555"/>
                </a:lnTo>
                <a:lnTo>
                  <a:pt x="1553367" y="1115880"/>
                </a:lnTo>
                <a:lnTo>
                  <a:pt x="1524649" y="1113147"/>
                </a:lnTo>
                <a:close/>
              </a:path>
              <a:path w="1600200" h="1149985">
                <a:moveTo>
                  <a:pt x="1537081" y="1024382"/>
                </a:moveTo>
                <a:lnTo>
                  <a:pt x="1529842" y="1027684"/>
                </a:lnTo>
                <a:lnTo>
                  <a:pt x="1522476" y="1030859"/>
                </a:lnTo>
                <a:lnTo>
                  <a:pt x="1519301" y="1039495"/>
                </a:lnTo>
                <a:lnTo>
                  <a:pt x="1522476" y="1046734"/>
                </a:lnTo>
                <a:lnTo>
                  <a:pt x="1541620" y="1089585"/>
                </a:lnTo>
                <a:lnTo>
                  <a:pt x="1585214" y="1120902"/>
                </a:lnTo>
                <a:lnTo>
                  <a:pt x="1568323" y="1144524"/>
                </a:lnTo>
                <a:lnTo>
                  <a:pt x="1597860" y="1144524"/>
                </a:lnTo>
                <a:lnTo>
                  <a:pt x="1548892" y="1034923"/>
                </a:lnTo>
                <a:lnTo>
                  <a:pt x="1545717" y="1027684"/>
                </a:lnTo>
                <a:lnTo>
                  <a:pt x="1537081" y="1024382"/>
                </a:lnTo>
                <a:close/>
              </a:path>
              <a:path w="1600200" h="1149985">
                <a:moveTo>
                  <a:pt x="1553367" y="1115880"/>
                </a:moveTo>
                <a:lnTo>
                  <a:pt x="1563496" y="1138555"/>
                </a:lnTo>
                <a:lnTo>
                  <a:pt x="1578102" y="1118235"/>
                </a:lnTo>
                <a:lnTo>
                  <a:pt x="1553367" y="1115880"/>
                </a:lnTo>
                <a:close/>
              </a:path>
              <a:path w="1600200" h="1149985">
                <a:moveTo>
                  <a:pt x="1541620" y="1089585"/>
                </a:moveTo>
                <a:lnTo>
                  <a:pt x="1553367" y="1115880"/>
                </a:lnTo>
                <a:lnTo>
                  <a:pt x="1578102" y="1118235"/>
                </a:lnTo>
                <a:lnTo>
                  <a:pt x="1563496" y="1138555"/>
                </a:lnTo>
                <a:lnTo>
                  <a:pt x="1572591" y="1138555"/>
                </a:lnTo>
                <a:lnTo>
                  <a:pt x="1585214" y="1120902"/>
                </a:lnTo>
                <a:lnTo>
                  <a:pt x="1541620" y="1089585"/>
                </a:lnTo>
                <a:close/>
              </a:path>
              <a:path w="1600200" h="1149985">
                <a:moveTo>
                  <a:pt x="46577" y="33459"/>
                </a:moveTo>
                <a:lnTo>
                  <a:pt x="58276" y="59640"/>
                </a:lnTo>
                <a:lnTo>
                  <a:pt x="1524649" y="1113147"/>
                </a:lnTo>
                <a:lnTo>
                  <a:pt x="1553367" y="1115880"/>
                </a:lnTo>
                <a:lnTo>
                  <a:pt x="1541620" y="1089585"/>
                </a:lnTo>
                <a:lnTo>
                  <a:pt x="75234" y="36190"/>
                </a:lnTo>
                <a:lnTo>
                  <a:pt x="46577" y="33459"/>
                </a:lnTo>
                <a:close/>
              </a:path>
              <a:path w="1600200" h="1149985">
                <a:moveTo>
                  <a:pt x="0" y="0"/>
                </a:moveTo>
                <a:lnTo>
                  <a:pt x="51054" y="114427"/>
                </a:lnTo>
                <a:lnTo>
                  <a:pt x="54356" y="121793"/>
                </a:lnTo>
                <a:lnTo>
                  <a:pt x="62864" y="125095"/>
                </a:lnTo>
                <a:lnTo>
                  <a:pt x="77469" y="118491"/>
                </a:lnTo>
                <a:lnTo>
                  <a:pt x="80771" y="109982"/>
                </a:lnTo>
                <a:lnTo>
                  <a:pt x="58276" y="59640"/>
                </a:lnTo>
                <a:lnTo>
                  <a:pt x="14859" y="28448"/>
                </a:lnTo>
                <a:lnTo>
                  <a:pt x="31750" y="4953"/>
                </a:lnTo>
                <a:lnTo>
                  <a:pt x="52281" y="4953"/>
                </a:lnTo>
                <a:lnTo>
                  <a:pt x="0" y="0"/>
                </a:lnTo>
                <a:close/>
              </a:path>
              <a:path w="1600200" h="1149985">
                <a:moveTo>
                  <a:pt x="31750" y="4953"/>
                </a:moveTo>
                <a:lnTo>
                  <a:pt x="14859" y="28448"/>
                </a:lnTo>
                <a:lnTo>
                  <a:pt x="58276" y="59640"/>
                </a:lnTo>
                <a:lnTo>
                  <a:pt x="46577" y="33459"/>
                </a:lnTo>
                <a:lnTo>
                  <a:pt x="21971" y="31115"/>
                </a:lnTo>
                <a:lnTo>
                  <a:pt x="36449" y="10795"/>
                </a:lnTo>
                <a:lnTo>
                  <a:pt x="39882" y="10795"/>
                </a:lnTo>
                <a:lnTo>
                  <a:pt x="31750" y="4953"/>
                </a:lnTo>
                <a:close/>
              </a:path>
              <a:path w="1600200" h="1149985">
                <a:moveTo>
                  <a:pt x="52281" y="4953"/>
                </a:moveTo>
                <a:lnTo>
                  <a:pt x="31750" y="4953"/>
                </a:lnTo>
                <a:lnTo>
                  <a:pt x="75234" y="36190"/>
                </a:lnTo>
                <a:lnTo>
                  <a:pt x="129920" y="41402"/>
                </a:lnTo>
                <a:lnTo>
                  <a:pt x="137032" y="35560"/>
                </a:lnTo>
                <a:lnTo>
                  <a:pt x="138556" y="19685"/>
                </a:lnTo>
                <a:lnTo>
                  <a:pt x="132714" y="12573"/>
                </a:lnTo>
                <a:lnTo>
                  <a:pt x="52281" y="4953"/>
                </a:lnTo>
                <a:close/>
              </a:path>
              <a:path w="1600200" h="1149985">
                <a:moveTo>
                  <a:pt x="39882" y="10795"/>
                </a:moveTo>
                <a:lnTo>
                  <a:pt x="36449" y="10795"/>
                </a:lnTo>
                <a:lnTo>
                  <a:pt x="46577" y="33459"/>
                </a:lnTo>
                <a:lnTo>
                  <a:pt x="75234" y="36190"/>
                </a:lnTo>
                <a:lnTo>
                  <a:pt x="39882" y="10795"/>
                </a:lnTo>
                <a:close/>
              </a:path>
              <a:path w="1600200" h="1149985">
                <a:moveTo>
                  <a:pt x="36449" y="10795"/>
                </a:moveTo>
                <a:lnTo>
                  <a:pt x="21971" y="31115"/>
                </a:lnTo>
                <a:lnTo>
                  <a:pt x="46577" y="33459"/>
                </a:lnTo>
                <a:lnTo>
                  <a:pt x="36449" y="10795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7" name="object 17"/>
          <p:cNvSpPr/>
          <p:nvPr/>
        </p:nvSpPr>
        <p:spPr>
          <a:xfrm>
            <a:off x="5923240" y="5883407"/>
            <a:ext cx="307961" cy="1273387"/>
          </a:xfrm>
          <a:custGeom>
            <a:avLst/>
            <a:gdLst/>
            <a:ahLst/>
            <a:cxnLst/>
            <a:rect l="l" t="t" r="r" b="b"/>
            <a:pathLst>
              <a:path w="216535" h="895350">
                <a:moveTo>
                  <a:pt x="18034" y="757681"/>
                </a:moveTo>
                <a:lnTo>
                  <a:pt x="10667" y="760856"/>
                </a:lnTo>
                <a:lnTo>
                  <a:pt x="3301" y="763904"/>
                </a:lnTo>
                <a:lnTo>
                  <a:pt x="0" y="772413"/>
                </a:lnTo>
                <a:lnTo>
                  <a:pt x="3102" y="779906"/>
                </a:lnTo>
                <a:lnTo>
                  <a:pt x="52450" y="895095"/>
                </a:lnTo>
                <a:lnTo>
                  <a:pt x="72801" y="868426"/>
                </a:lnTo>
                <a:lnTo>
                  <a:pt x="70358" y="868426"/>
                </a:lnTo>
                <a:lnTo>
                  <a:pt x="41655" y="864742"/>
                </a:lnTo>
                <a:lnTo>
                  <a:pt x="48240" y="811696"/>
                </a:lnTo>
                <a:lnTo>
                  <a:pt x="29717" y="768476"/>
                </a:lnTo>
                <a:lnTo>
                  <a:pt x="26542" y="761110"/>
                </a:lnTo>
                <a:lnTo>
                  <a:pt x="18034" y="757681"/>
                </a:lnTo>
                <a:close/>
              </a:path>
              <a:path w="216535" h="895350">
                <a:moveTo>
                  <a:pt x="48240" y="811696"/>
                </a:moveTo>
                <a:lnTo>
                  <a:pt x="41655" y="864742"/>
                </a:lnTo>
                <a:lnTo>
                  <a:pt x="70358" y="868426"/>
                </a:lnTo>
                <a:lnTo>
                  <a:pt x="71287" y="860932"/>
                </a:lnTo>
                <a:lnTo>
                  <a:pt x="69341" y="860932"/>
                </a:lnTo>
                <a:lnTo>
                  <a:pt x="44450" y="857757"/>
                </a:lnTo>
                <a:lnTo>
                  <a:pt x="59518" y="838011"/>
                </a:lnTo>
                <a:lnTo>
                  <a:pt x="48240" y="811696"/>
                </a:lnTo>
                <a:close/>
              </a:path>
              <a:path w="216535" h="895350">
                <a:moveTo>
                  <a:pt x="119379" y="770254"/>
                </a:moveTo>
                <a:lnTo>
                  <a:pt x="110362" y="771524"/>
                </a:lnTo>
                <a:lnTo>
                  <a:pt x="105410" y="777874"/>
                </a:lnTo>
                <a:lnTo>
                  <a:pt x="76971" y="815141"/>
                </a:lnTo>
                <a:lnTo>
                  <a:pt x="70358" y="868426"/>
                </a:lnTo>
                <a:lnTo>
                  <a:pt x="72801" y="868426"/>
                </a:lnTo>
                <a:lnTo>
                  <a:pt x="133350" y="789051"/>
                </a:lnTo>
                <a:lnTo>
                  <a:pt x="132079" y="779906"/>
                </a:lnTo>
                <a:lnTo>
                  <a:pt x="119379" y="770254"/>
                </a:lnTo>
                <a:close/>
              </a:path>
              <a:path w="216535" h="895350">
                <a:moveTo>
                  <a:pt x="59518" y="838011"/>
                </a:moveTo>
                <a:lnTo>
                  <a:pt x="44450" y="857757"/>
                </a:lnTo>
                <a:lnTo>
                  <a:pt x="69341" y="860932"/>
                </a:lnTo>
                <a:lnTo>
                  <a:pt x="59518" y="838011"/>
                </a:lnTo>
                <a:close/>
              </a:path>
              <a:path w="216535" h="895350">
                <a:moveTo>
                  <a:pt x="76971" y="815141"/>
                </a:moveTo>
                <a:lnTo>
                  <a:pt x="59518" y="838011"/>
                </a:lnTo>
                <a:lnTo>
                  <a:pt x="69341" y="860932"/>
                </a:lnTo>
                <a:lnTo>
                  <a:pt x="71287" y="860932"/>
                </a:lnTo>
                <a:lnTo>
                  <a:pt x="76971" y="815141"/>
                </a:lnTo>
                <a:close/>
              </a:path>
              <a:path w="216535" h="895350">
                <a:moveTo>
                  <a:pt x="156482" y="57149"/>
                </a:moveTo>
                <a:lnTo>
                  <a:pt x="139063" y="80011"/>
                </a:lnTo>
                <a:lnTo>
                  <a:pt x="48240" y="811696"/>
                </a:lnTo>
                <a:lnTo>
                  <a:pt x="59518" y="838011"/>
                </a:lnTo>
                <a:lnTo>
                  <a:pt x="76971" y="815141"/>
                </a:lnTo>
                <a:lnTo>
                  <a:pt x="167774" y="83499"/>
                </a:lnTo>
                <a:lnTo>
                  <a:pt x="156482" y="57149"/>
                </a:lnTo>
                <a:close/>
              </a:path>
              <a:path w="216535" h="895350">
                <a:moveTo>
                  <a:pt x="175056" y="26796"/>
                </a:moveTo>
                <a:lnTo>
                  <a:pt x="145668" y="26796"/>
                </a:lnTo>
                <a:lnTo>
                  <a:pt x="174371" y="30352"/>
                </a:lnTo>
                <a:lnTo>
                  <a:pt x="167774" y="83499"/>
                </a:lnTo>
                <a:lnTo>
                  <a:pt x="186309" y="126745"/>
                </a:lnTo>
                <a:lnTo>
                  <a:pt x="189484" y="134111"/>
                </a:lnTo>
                <a:lnTo>
                  <a:pt x="197992" y="137540"/>
                </a:lnTo>
                <a:lnTo>
                  <a:pt x="212725" y="131190"/>
                </a:lnTo>
                <a:lnTo>
                  <a:pt x="216026" y="122681"/>
                </a:lnTo>
                <a:lnTo>
                  <a:pt x="212924" y="115188"/>
                </a:lnTo>
                <a:lnTo>
                  <a:pt x="175056" y="26796"/>
                </a:lnTo>
                <a:close/>
              </a:path>
              <a:path w="216535" h="895350">
                <a:moveTo>
                  <a:pt x="163575" y="0"/>
                </a:moveTo>
                <a:lnTo>
                  <a:pt x="87502" y="99694"/>
                </a:lnTo>
                <a:lnTo>
                  <a:pt x="82676" y="106171"/>
                </a:lnTo>
                <a:lnTo>
                  <a:pt x="83947" y="115188"/>
                </a:lnTo>
                <a:lnTo>
                  <a:pt x="96647" y="124840"/>
                </a:lnTo>
                <a:lnTo>
                  <a:pt x="105663" y="123697"/>
                </a:lnTo>
                <a:lnTo>
                  <a:pt x="110616" y="117347"/>
                </a:lnTo>
                <a:lnTo>
                  <a:pt x="139063" y="80011"/>
                </a:lnTo>
                <a:lnTo>
                  <a:pt x="145668" y="26796"/>
                </a:lnTo>
                <a:lnTo>
                  <a:pt x="175056" y="26796"/>
                </a:lnTo>
                <a:lnTo>
                  <a:pt x="163575" y="0"/>
                </a:lnTo>
                <a:close/>
              </a:path>
              <a:path w="216535" h="895350">
                <a:moveTo>
                  <a:pt x="173882" y="34289"/>
                </a:moveTo>
                <a:lnTo>
                  <a:pt x="146685" y="34289"/>
                </a:lnTo>
                <a:lnTo>
                  <a:pt x="171576" y="37337"/>
                </a:lnTo>
                <a:lnTo>
                  <a:pt x="156482" y="57149"/>
                </a:lnTo>
                <a:lnTo>
                  <a:pt x="167774" y="83499"/>
                </a:lnTo>
                <a:lnTo>
                  <a:pt x="173882" y="34289"/>
                </a:lnTo>
                <a:close/>
              </a:path>
              <a:path w="216535" h="895350">
                <a:moveTo>
                  <a:pt x="145668" y="26796"/>
                </a:moveTo>
                <a:lnTo>
                  <a:pt x="139063" y="80011"/>
                </a:lnTo>
                <a:lnTo>
                  <a:pt x="156482" y="57149"/>
                </a:lnTo>
                <a:lnTo>
                  <a:pt x="146685" y="34289"/>
                </a:lnTo>
                <a:lnTo>
                  <a:pt x="173882" y="34289"/>
                </a:lnTo>
                <a:lnTo>
                  <a:pt x="174371" y="30352"/>
                </a:lnTo>
                <a:lnTo>
                  <a:pt x="145668" y="26796"/>
                </a:lnTo>
                <a:close/>
              </a:path>
              <a:path w="216535" h="895350">
                <a:moveTo>
                  <a:pt x="146685" y="34289"/>
                </a:moveTo>
                <a:lnTo>
                  <a:pt x="156482" y="57149"/>
                </a:lnTo>
                <a:lnTo>
                  <a:pt x="171576" y="37337"/>
                </a:lnTo>
                <a:lnTo>
                  <a:pt x="146685" y="34289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8" name="object 18"/>
          <p:cNvSpPr/>
          <p:nvPr/>
        </p:nvSpPr>
        <p:spPr>
          <a:xfrm>
            <a:off x="4751543" y="7155890"/>
            <a:ext cx="2492587" cy="1300480"/>
          </a:xfrm>
          <a:custGeom>
            <a:avLst/>
            <a:gdLst/>
            <a:ahLst/>
            <a:cxnLst/>
            <a:rect l="l" t="t" r="r" b="b"/>
            <a:pathLst>
              <a:path w="1752600" h="914400">
                <a:moveTo>
                  <a:pt x="16002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68"/>
                </a:lnTo>
                <a:lnTo>
                  <a:pt x="29394" y="852003"/>
                </a:lnTo>
                <a:lnTo>
                  <a:pt x="62380" y="884994"/>
                </a:lnTo>
                <a:lnTo>
                  <a:pt x="104217" y="906630"/>
                </a:lnTo>
                <a:lnTo>
                  <a:pt x="152400" y="914400"/>
                </a:lnTo>
                <a:lnTo>
                  <a:pt x="1600200" y="914400"/>
                </a:lnTo>
                <a:lnTo>
                  <a:pt x="1648382" y="906630"/>
                </a:lnTo>
                <a:lnTo>
                  <a:pt x="1690219" y="884994"/>
                </a:lnTo>
                <a:lnTo>
                  <a:pt x="1723205" y="852003"/>
                </a:lnTo>
                <a:lnTo>
                  <a:pt x="1744833" y="810168"/>
                </a:lnTo>
                <a:lnTo>
                  <a:pt x="1752600" y="762000"/>
                </a:lnTo>
                <a:lnTo>
                  <a:pt x="1752600" y="152400"/>
                </a:lnTo>
                <a:lnTo>
                  <a:pt x="1744833" y="104217"/>
                </a:lnTo>
                <a:lnTo>
                  <a:pt x="1723205" y="62380"/>
                </a:lnTo>
                <a:lnTo>
                  <a:pt x="1690219" y="29394"/>
                </a:lnTo>
                <a:lnTo>
                  <a:pt x="1648382" y="7766"/>
                </a:lnTo>
                <a:lnTo>
                  <a:pt x="1600200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9" name="object 19"/>
          <p:cNvSpPr/>
          <p:nvPr/>
        </p:nvSpPr>
        <p:spPr>
          <a:xfrm>
            <a:off x="4751543" y="7155890"/>
            <a:ext cx="2492587" cy="1300480"/>
          </a:xfrm>
          <a:custGeom>
            <a:avLst/>
            <a:gdLst/>
            <a:ahLst/>
            <a:cxnLst/>
            <a:rect l="l" t="t" r="r" b="b"/>
            <a:pathLst>
              <a:path w="17526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600200" y="0"/>
                </a:lnTo>
                <a:lnTo>
                  <a:pt x="1648382" y="7766"/>
                </a:lnTo>
                <a:lnTo>
                  <a:pt x="1690219" y="29394"/>
                </a:lnTo>
                <a:lnTo>
                  <a:pt x="1723205" y="62380"/>
                </a:lnTo>
                <a:lnTo>
                  <a:pt x="1744833" y="104217"/>
                </a:lnTo>
                <a:lnTo>
                  <a:pt x="1752600" y="152400"/>
                </a:lnTo>
                <a:lnTo>
                  <a:pt x="1752600" y="762000"/>
                </a:lnTo>
                <a:lnTo>
                  <a:pt x="1744833" y="810168"/>
                </a:lnTo>
                <a:lnTo>
                  <a:pt x="1723205" y="852003"/>
                </a:lnTo>
                <a:lnTo>
                  <a:pt x="1690219" y="884994"/>
                </a:lnTo>
                <a:lnTo>
                  <a:pt x="1648382" y="906630"/>
                </a:lnTo>
                <a:lnTo>
                  <a:pt x="1600200" y="914400"/>
                </a:lnTo>
                <a:lnTo>
                  <a:pt x="152400" y="914400"/>
                </a:lnTo>
                <a:lnTo>
                  <a:pt x="104217" y="906630"/>
                </a:lnTo>
                <a:lnTo>
                  <a:pt x="62380" y="884994"/>
                </a:lnTo>
                <a:lnTo>
                  <a:pt x="29394" y="852003"/>
                </a:lnTo>
                <a:lnTo>
                  <a:pt x="7766" y="810168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0" name="object 20"/>
          <p:cNvSpPr txBox="1"/>
          <p:nvPr/>
        </p:nvSpPr>
        <p:spPr>
          <a:xfrm>
            <a:off x="5375232" y="7343558"/>
            <a:ext cx="1241778" cy="89360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227580" marR="7225" indent="-210422">
              <a:lnSpc>
                <a:spcPct val="100000"/>
              </a:lnSpc>
              <a:spcBef>
                <a:spcPts val="142"/>
              </a:spcBef>
            </a:pPr>
            <a:r>
              <a:rPr sz="284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44" spc="-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44" dirty="0">
                <a:solidFill>
                  <a:srgbClr val="FFFFFF"/>
                </a:solidFill>
                <a:latin typeface="Arial"/>
                <a:cs typeface="Arial"/>
              </a:rPr>
              <a:t>mbol  table</a:t>
            </a:r>
            <a:endParaRPr sz="284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77468" y="5339372"/>
            <a:ext cx="1484715" cy="191460"/>
          </a:xfrm>
          <a:custGeom>
            <a:avLst/>
            <a:gdLst/>
            <a:ahLst/>
            <a:cxnLst/>
            <a:rect l="l" t="t" r="r" b="b"/>
            <a:pathLst>
              <a:path w="1043939" h="134620">
                <a:moveTo>
                  <a:pt x="1018637" y="51561"/>
                </a:moveTo>
                <a:lnTo>
                  <a:pt x="1014602" y="51561"/>
                </a:lnTo>
                <a:lnTo>
                  <a:pt x="1014984" y="80517"/>
                </a:lnTo>
                <a:lnTo>
                  <a:pt x="961453" y="81221"/>
                </a:lnTo>
                <a:lnTo>
                  <a:pt x="914400" y="109600"/>
                </a:lnTo>
                <a:lnTo>
                  <a:pt x="912113" y="118490"/>
                </a:lnTo>
                <a:lnTo>
                  <a:pt x="916305" y="125348"/>
                </a:lnTo>
                <a:lnTo>
                  <a:pt x="920369" y="132206"/>
                </a:lnTo>
                <a:lnTo>
                  <a:pt x="929259" y="134365"/>
                </a:lnTo>
                <a:lnTo>
                  <a:pt x="1043559" y="65658"/>
                </a:lnTo>
                <a:lnTo>
                  <a:pt x="1018637" y="51561"/>
                </a:lnTo>
                <a:close/>
              </a:path>
              <a:path w="1043939" h="134620">
                <a:moveTo>
                  <a:pt x="961195" y="52263"/>
                </a:moveTo>
                <a:lnTo>
                  <a:pt x="0" y="64896"/>
                </a:lnTo>
                <a:lnTo>
                  <a:pt x="381" y="93852"/>
                </a:lnTo>
                <a:lnTo>
                  <a:pt x="961453" y="81221"/>
                </a:lnTo>
                <a:lnTo>
                  <a:pt x="986124" y="66375"/>
                </a:lnTo>
                <a:lnTo>
                  <a:pt x="961195" y="52263"/>
                </a:lnTo>
                <a:close/>
              </a:path>
              <a:path w="1043939" h="134620">
                <a:moveTo>
                  <a:pt x="986124" y="66375"/>
                </a:moveTo>
                <a:lnTo>
                  <a:pt x="961453" y="81221"/>
                </a:lnTo>
                <a:lnTo>
                  <a:pt x="1014984" y="80517"/>
                </a:lnTo>
                <a:lnTo>
                  <a:pt x="1014958" y="78612"/>
                </a:lnTo>
                <a:lnTo>
                  <a:pt x="1007745" y="78612"/>
                </a:lnTo>
                <a:lnTo>
                  <a:pt x="986124" y="66375"/>
                </a:lnTo>
                <a:close/>
              </a:path>
              <a:path w="1043939" h="134620">
                <a:moveTo>
                  <a:pt x="1007363" y="53593"/>
                </a:moveTo>
                <a:lnTo>
                  <a:pt x="986124" y="66375"/>
                </a:lnTo>
                <a:lnTo>
                  <a:pt x="1007745" y="78612"/>
                </a:lnTo>
                <a:lnTo>
                  <a:pt x="1007363" y="53593"/>
                </a:lnTo>
                <a:close/>
              </a:path>
              <a:path w="1043939" h="134620">
                <a:moveTo>
                  <a:pt x="1014629" y="53593"/>
                </a:moveTo>
                <a:lnTo>
                  <a:pt x="1007363" y="53593"/>
                </a:lnTo>
                <a:lnTo>
                  <a:pt x="1007745" y="78612"/>
                </a:lnTo>
                <a:lnTo>
                  <a:pt x="1014958" y="78612"/>
                </a:lnTo>
                <a:lnTo>
                  <a:pt x="1014629" y="53593"/>
                </a:lnTo>
                <a:close/>
              </a:path>
              <a:path w="1043939" h="134620">
                <a:moveTo>
                  <a:pt x="1014602" y="51561"/>
                </a:moveTo>
                <a:lnTo>
                  <a:pt x="961195" y="52263"/>
                </a:lnTo>
                <a:lnTo>
                  <a:pt x="986124" y="66375"/>
                </a:lnTo>
                <a:lnTo>
                  <a:pt x="1007363" y="53593"/>
                </a:lnTo>
                <a:lnTo>
                  <a:pt x="1014629" y="53593"/>
                </a:lnTo>
                <a:lnTo>
                  <a:pt x="1014602" y="51561"/>
                </a:lnTo>
                <a:close/>
              </a:path>
              <a:path w="1043939" h="134620">
                <a:moveTo>
                  <a:pt x="927481" y="0"/>
                </a:moveTo>
                <a:lnTo>
                  <a:pt x="918718" y="2412"/>
                </a:lnTo>
                <a:lnTo>
                  <a:pt x="910844" y="16382"/>
                </a:lnTo>
                <a:lnTo>
                  <a:pt x="913257" y="25145"/>
                </a:lnTo>
                <a:lnTo>
                  <a:pt x="961195" y="52263"/>
                </a:lnTo>
                <a:lnTo>
                  <a:pt x="1014602" y="51561"/>
                </a:lnTo>
                <a:lnTo>
                  <a:pt x="1018637" y="51561"/>
                </a:lnTo>
                <a:lnTo>
                  <a:pt x="927481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2" name="object 22"/>
          <p:cNvSpPr txBox="1"/>
          <p:nvPr/>
        </p:nvSpPr>
        <p:spPr>
          <a:xfrm>
            <a:off x="6859043" y="4310006"/>
            <a:ext cx="1500971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parse</a:t>
            </a:r>
            <a:r>
              <a:rPr sz="2560" spc="-92" dirty="0">
                <a:latin typeface="Arial"/>
                <a:cs typeface="Arial"/>
              </a:rPr>
              <a:t> </a:t>
            </a:r>
            <a:r>
              <a:rPr sz="2560" dirty="0">
                <a:latin typeface="Arial"/>
                <a:cs typeface="Arial"/>
              </a:rPr>
              <a:t>tree</a:t>
            </a:r>
            <a:endParaRPr sz="256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60375" y="4782514"/>
            <a:ext cx="2275840" cy="130048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4" name="object 24"/>
          <p:cNvSpPr/>
          <p:nvPr/>
        </p:nvSpPr>
        <p:spPr>
          <a:xfrm>
            <a:off x="8360375" y="4782514"/>
            <a:ext cx="2275840" cy="130048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447800" y="0"/>
                </a:lnTo>
                <a:lnTo>
                  <a:pt x="1495982" y="7766"/>
                </a:lnTo>
                <a:lnTo>
                  <a:pt x="1537819" y="29394"/>
                </a:lnTo>
                <a:lnTo>
                  <a:pt x="1570805" y="62380"/>
                </a:lnTo>
                <a:lnTo>
                  <a:pt x="1592433" y="104217"/>
                </a:lnTo>
                <a:lnTo>
                  <a:pt x="1600200" y="152400"/>
                </a:lnTo>
                <a:lnTo>
                  <a:pt x="1600200" y="762000"/>
                </a:lnTo>
                <a:lnTo>
                  <a:pt x="1592433" y="810182"/>
                </a:lnTo>
                <a:lnTo>
                  <a:pt x="1570805" y="852019"/>
                </a:lnTo>
                <a:lnTo>
                  <a:pt x="1537819" y="885005"/>
                </a:lnTo>
                <a:lnTo>
                  <a:pt x="1495982" y="906633"/>
                </a:lnTo>
                <a:lnTo>
                  <a:pt x="1447800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5" name="object 25"/>
          <p:cNvSpPr txBox="1"/>
          <p:nvPr/>
        </p:nvSpPr>
        <p:spPr>
          <a:xfrm>
            <a:off x="8689291" y="4971085"/>
            <a:ext cx="1621084" cy="894518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7225" indent="218549">
              <a:lnSpc>
                <a:spcPct val="100000"/>
              </a:lnSpc>
              <a:spcBef>
                <a:spcPts val="149"/>
              </a:spcBef>
            </a:pPr>
            <a:r>
              <a:rPr sz="2844" dirty="0">
                <a:solidFill>
                  <a:srgbClr val="FFFFFF"/>
                </a:solidFill>
                <a:latin typeface="Arial"/>
                <a:cs typeface="Arial"/>
              </a:rPr>
              <a:t>Rest of  Front</a:t>
            </a:r>
            <a:r>
              <a:rPr sz="2844" spc="-16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44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844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599371" y="5135451"/>
            <a:ext cx="1626503" cy="191460"/>
          </a:xfrm>
          <a:custGeom>
            <a:avLst/>
            <a:gdLst/>
            <a:ahLst/>
            <a:cxnLst/>
            <a:rect l="l" t="t" r="r" b="b"/>
            <a:pathLst>
              <a:path w="1143634" h="134620">
                <a:moveTo>
                  <a:pt x="1027937" y="0"/>
                </a:moveTo>
                <a:lnTo>
                  <a:pt x="1019047" y="2286"/>
                </a:lnTo>
                <a:lnTo>
                  <a:pt x="1014983" y="9271"/>
                </a:lnTo>
                <a:lnTo>
                  <a:pt x="1011046" y="16129"/>
                </a:lnTo>
                <a:lnTo>
                  <a:pt x="1013332" y="25018"/>
                </a:lnTo>
                <a:lnTo>
                  <a:pt x="1060676" y="52758"/>
                </a:lnTo>
                <a:lnTo>
                  <a:pt x="1114297" y="52831"/>
                </a:lnTo>
                <a:lnTo>
                  <a:pt x="1114297" y="81787"/>
                </a:lnTo>
                <a:lnTo>
                  <a:pt x="1060719" y="81787"/>
                </a:lnTo>
                <a:lnTo>
                  <a:pt x="1013205" y="109347"/>
                </a:lnTo>
                <a:lnTo>
                  <a:pt x="1010792" y="118237"/>
                </a:lnTo>
                <a:lnTo>
                  <a:pt x="1014856" y="125222"/>
                </a:lnTo>
                <a:lnTo>
                  <a:pt x="1018920" y="132080"/>
                </a:lnTo>
                <a:lnTo>
                  <a:pt x="1027810" y="134366"/>
                </a:lnTo>
                <a:lnTo>
                  <a:pt x="1118249" y="81787"/>
                </a:lnTo>
                <a:lnTo>
                  <a:pt x="1114297" y="81787"/>
                </a:lnTo>
                <a:lnTo>
                  <a:pt x="1118374" y="81714"/>
                </a:lnTo>
                <a:lnTo>
                  <a:pt x="1143127" y="67310"/>
                </a:lnTo>
                <a:lnTo>
                  <a:pt x="1027937" y="0"/>
                </a:lnTo>
                <a:close/>
              </a:path>
              <a:path w="1143634" h="134620">
                <a:moveTo>
                  <a:pt x="1085598" y="67333"/>
                </a:moveTo>
                <a:lnTo>
                  <a:pt x="1060845" y="81714"/>
                </a:lnTo>
                <a:lnTo>
                  <a:pt x="1114297" y="81787"/>
                </a:lnTo>
                <a:lnTo>
                  <a:pt x="1114297" y="79883"/>
                </a:lnTo>
                <a:lnTo>
                  <a:pt x="1107058" y="79883"/>
                </a:lnTo>
                <a:lnTo>
                  <a:pt x="1085598" y="67333"/>
                </a:lnTo>
                <a:close/>
              </a:path>
              <a:path w="1143634" h="134620">
                <a:moveTo>
                  <a:pt x="0" y="51308"/>
                </a:moveTo>
                <a:lnTo>
                  <a:pt x="0" y="80263"/>
                </a:lnTo>
                <a:lnTo>
                  <a:pt x="1060845" y="81714"/>
                </a:lnTo>
                <a:lnTo>
                  <a:pt x="1085598" y="67333"/>
                </a:lnTo>
                <a:lnTo>
                  <a:pt x="1060676" y="52758"/>
                </a:lnTo>
                <a:lnTo>
                  <a:pt x="0" y="51308"/>
                </a:lnTo>
                <a:close/>
              </a:path>
              <a:path w="1143634" h="134620">
                <a:moveTo>
                  <a:pt x="1107058" y="54863"/>
                </a:moveTo>
                <a:lnTo>
                  <a:pt x="1085598" y="67333"/>
                </a:lnTo>
                <a:lnTo>
                  <a:pt x="1107058" y="79883"/>
                </a:lnTo>
                <a:lnTo>
                  <a:pt x="1107058" y="54863"/>
                </a:lnTo>
                <a:close/>
              </a:path>
              <a:path w="1143634" h="134620">
                <a:moveTo>
                  <a:pt x="1114297" y="54863"/>
                </a:moveTo>
                <a:lnTo>
                  <a:pt x="1107058" y="54863"/>
                </a:lnTo>
                <a:lnTo>
                  <a:pt x="1107058" y="79883"/>
                </a:lnTo>
                <a:lnTo>
                  <a:pt x="1114297" y="79883"/>
                </a:lnTo>
                <a:lnTo>
                  <a:pt x="1114297" y="54863"/>
                </a:lnTo>
                <a:close/>
              </a:path>
              <a:path w="1143634" h="134620">
                <a:moveTo>
                  <a:pt x="1060676" y="52758"/>
                </a:moveTo>
                <a:lnTo>
                  <a:pt x="1085598" y="67333"/>
                </a:lnTo>
                <a:lnTo>
                  <a:pt x="1107058" y="54863"/>
                </a:lnTo>
                <a:lnTo>
                  <a:pt x="1114297" y="54863"/>
                </a:lnTo>
                <a:lnTo>
                  <a:pt x="1114297" y="52831"/>
                </a:lnTo>
                <a:lnTo>
                  <a:pt x="1060676" y="52758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7" name="object 27"/>
          <p:cNvSpPr txBox="1"/>
          <p:nvPr/>
        </p:nvSpPr>
        <p:spPr>
          <a:xfrm>
            <a:off x="10787037" y="5369897"/>
            <a:ext cx="2110571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7225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Intermediate  re</a:t>
            </a:r>
            <a:r>
              <a:rPr sz="2560" spc="-21" dirty="0">
                <a:latin typeface="Arial"/>
                <a:cs typeface="Arial"/>
              </a:rPr>
              <a:t>p</a:t>
            </a:r>
            <a:r>
              <a:rPr sz="2560" spc="-7" dirty="0">
                <a:latin typeface="Arial"/>
                <a:cs typeface="Arial"/>
              </a:rPr>
              <a:t>res</a:t>
            </a:r>
            <a:r>
              <a:rPr sz="2560" spc="-21" dirty="0">
                <a:latin typeface="Arial"/>
                <a:cs typeface="Arial"/>
              </a:rPr>
              <a:t>e</a:t>
            </a:r>
            <a:r>
              <a:rPr sz="2560" spc="-7" dirty="0">
                <a:latin typeface="Arial"/>
                <a:cs typeface="Arial"/>
              </a:rPr>
              <a:t>nt</a:t>
            </a:r>
            <a:r>
              <a:rPr sz="2560" spc="-21" dirty="0">
                <a:latin typeface="Arial"/>
                <a:cs typeface="Arial"/>
              </a:rPr>
              <a:t>a</a:t>
            </a:r>
            <a:r>
              <a:rPr sz="2560" spc="-7" dirty="0">
                <a:latin typeface="Arial"/>
                <a:cs typeface="Arial"/>
              </a:rPr>
              <a:t>tion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44130" y="6082994"/>
            <a:ext cx="2255972" cy="1722233"/>
          </a:xfrm>
          <a:custGeom>
            <a:avLst/>
            <a:gdLst/>
            <a:ahLst/>
            <a:cxnLst/>
            <a:rect l="l" t="t" r="r" b="b"/>
            <a:pathLst>
              <a:path w="1586229" h="1210945">
                <a:moveTo>
                  <a:pt x="59182" y="1083945"/>
                </a:moveTo>
                <a:lnTo>
                  <a:pt x="50800" y="1087501"/>
                </a:lnTo>
                <a:lnTo>
                  <a:pt x="0" y="1210818"/>
                </a:lnTo>
                <a:lnTo>
                  <a:pt x="47898" y="1204849"/>
                </a:lnTo>
                <a:lnTo>
                  <a:pt x="31623" y="1204849"/>
                </a:lnTo>
                <a:lnTo>
                  <a:pt x="13970" y="1181862"/>
                </a:lnTo>
                <a:lnTo>
                  <a:pt x="56561" y="1149350"/>
                </a:lnTo>
                <a:lnTo>
                  <a:pt x="74422" y="1105916"/>
                </a:lnTo>
                <a:lnTo>
                  <a:pt x="77470" y="1098550"/>
                </a:lnTo>
                <a:lnTo>
                  <a:pt x="74040" y="1090041"/>
                </a:lnTo>
                <a:lnTo>
                  <a:pt x="59182" y="1083945"/>
                </a:lnTo>
                <a:close/>
              </a:path>
              <a:path w="1586229" h="1210945">
                <a:moveTo>
                  <a:pt x="56561" y="1149350"/>
                </a:moveTo>
                <a:lnTo>
                  <a:pt x="13970" y="1181862"/>
                </a:lnTo>
                <a:lnTo>
                  <a:pt x="31623" y="1204849"/>
                </a:lnTo>
                <a:lnTo>
                  <a:pt x="39442" y="1198880"/>
                </a:lnTo>
                <a:lnTo>
                  <a:pt x="36195" y="1198880"/>
                </a:lnTo>
                <a:lnTo>
                  <a:pt x="20954" y="1178941"/>
                </a:lnTo>
                <a:lnTo>
                  <a:pt x="45646" y="1175893"/>
                </a:lnTo>
                <a:lnTo>
                  <a:pt x="56561" y="1149350"/>
                </a:lnTo>
                <a:close/>
              </a:path>
              <a:path w="1586229" h="1210945">
                <a:moveTo>
                  <a:pt x="128777" y="1165606"/>
                </a:moveTo>
                <a:lnTo>
                  <a:pt x="74167" y="1172374"/>
                </a:lnTo>
                <a:lnTo>
                  <a:pt x="31623" y="1204849"/>
                </a:lnTo>
                <a:lnTo>
                  <a:pt x="47898" y="1204849"/>
                </a:lnTo>
                <a:lnTo>
                  <a:pt x="132334" y="1194308"/>
                </a:lnTo>
                <a:lnTo>
                  <a:pt x="137922" y="1187069"/>
                </a:lnTo>
                <a:lnTo>
                  <a:pt x="136877" y="1178941"/>
                </a:lnTo>
                <a:lnTo>
                  <a:pt x="136016" y="1171194"/>
                </a:lnTo>
                <a:lnTo>
                  <a:pt x="128777" y="1165606"/>
                </a:lnTo>
                <a:close/>
              </a:path>
              <a:path w="1586229" h="1210945">
                <a:moveTo>
                  <a:pt x="45646" y="1175893"/>
                </a:moveTo>
                <a:lnTo>
                  <a:pt x="20954" y="1178941"/>
                </a:lnTo>
                <a:lnTo>
                  <a:pt x="36195" y="1198880"/>
                </a:lnTo>
                <a:lnTo>
                  <a:pt x="45646" y="1175893"/>
                </a:lnTo>
                <a:close/>
              </a:path>
              <a:path w="1586229" h="1210945">
                <a:moveTo>
                  <a:pt x="74167" y="1172374"/>
                </a:moveTo>
                <a:lnTo>
                  <a:pt x="45646" y="1175893"/>
                </a:lnTo>
                <a:lnTo>
                  <a:pt x="36195" y="1198880"/>
                </a:lnTo>
                <a:lnTo>
                  <a:pt x="39442" y="1198880"/>
                </a:lnTo>
                <a:lnTo>
                  <a:pt x="74167" y="1172374"/>
                </a:lnTo>
                <a:close/>
              </a:path>
              <a:path w="1586229" h="1210945">
                <a:moveTo>
                  <a:pt x="1540497" y="34823"/>
                </a:moveTo>
                <a:lnTo>
                  <a:pt x="1511982" y="38378"/>
                </a:lnTo>
                <a:lnTo>
                  <a:pt x="56561" y="1149350"/>
                </a:lnTo>
                <a:lnTo>
                  <a:pt x="45646" y="1175893"/>
                </a:lnTo>
                <a:lnTo>
                  <a:pt x="74167" y="1172374"/>
                </a:lnTo>
                <a:lnTo>
                  <a:pt x="1529541" y="61466"/>
                </a:lnTo>
                <a:lnTo>
                  <a:pt x="1540497" y="34823"/>
                </a:lnTo>
                <a:close/>
              </a:path>
              <a:path w="1586229" h="1210945">
                <a:moveTo>
                  <a:pt x="1583824" y="5842"/>
                </a:moveTo>
                <a:lnTo>
                  <a:pt x="1554607" y="5842"/>
                </a:lnTo>
                <a:lnTo>
                  <a:pt x="1572133" y="28956"/>
                </a:lnTo>
                <a:lnTo>
                  <a:pt x="1529541" y="61466"/>
                </a:lnTo>
                <a:lnTo>
                  <a:pt x="1511680" y="104902"/>
                </a:lnTo>
                <a:lnTo>
                  <a:pt x="1508633" y="112268"/>
                </a:lnTo>
                <a:lnTo>
                  <a:pt x="1512189" y="120777"/>
                </a:lnTo>
                <a:lnTo>
                  <a:pt x="1526921" y="126873"/>
                </a:lnTo>
                <a:lnTo>
                  <a:pt x="1535429" y="123317"/>
                </a:lnTo>
                <a:lnTo>
                  <a:pt x="1583824" y="5842"/>
                </a:lnTo>
                <a:close/>
              </a:path>
              <a:path w="1586229" h="1210945">
                <a:moveTo>
                  <a:pt x="1559229" y="11938"/>
                </a:moveTo>
                <a:lnTo>
                  <a:pt x="1549908" y="11938"/>
                </a:lnTo>
                <a:lnTo>
                  <a:pt x="1565147" y="31750"/>
                </a:lnTo>
                <a:lnTo>
                  <a:pt x="1540497" y="34823"/>
                </a:lnTo>
                <a:lnTo>
                  <a:pt x="1529541" y="61466"/>
                </a:lnTo>
                <a:lnTo>
                  <a:pt x="1572133" y="28956"/>
                </a:lnTo>
                <a:lnTo>
                  <a:pt x="1559229" y="11938"/>
                </a:lnTo>
                <a:close/>
              </a:path>
              <a:path w="1586229" h="1210945">
                <a:moveTo>
                  <a:pt x="1586230" y="0"/>
                </a:moveTo>
                <a:lnTo>
                  <a:pt x="1461770" y="15494"/>
                </a:lnTo>
                <a:lnTo>
                  <a:pt x="1453768" y="16383"/>
                </a:lnTo>
                <a:lnTo>
                  <a:pt x="1448180" y="23622"/>
                </a:lnTo>
                <a:lnTo>
                  <a:pt x="1450213" y="39497"/>
                </a:lnTo>
                <a:lnTo>
                  <a:pt x="1457452" y="45212"/>
                </a:lnTo>
                <a:lnTo>
                  <a:pt x="1511982" y="38378"/>
                </a:lnTo>
                <a:lnTo>
                  <a:pt x="1554607" y="5842"/>
                </a:lnTo>
                <a:lnTo>
                  <a:pt x="1583824" y="5842"/>
                </a:lnTo>
                <a:lnTo>
                  <a:pt x="1586230" y="0"/>
                </a:lnTo>
                <a:close/>
              </a:path>
              <a:path w="1586229" h="1210945">
                <a:moveTo>
                  <a:pt x="1554607" y="5842"/>
                </a:moveTo>
                <a:lnTo>
                  <a:pt x="1511982" y="38378"/>
                </a:lnTo>
                <a:lnTo>
                  <a:pt x="1540497" y="34823"/>
                </a:lnTo>
                <a:lnTo>
                  <a:pt x="1549908" y="11938"/>
                </a:lnTo>
                <a:lnTo>
                  <a:pt x="1559229" y="11938"/>
                </a:lnTo>
                <a:lnTo>
                  <a:pt x="1554607" y="5842"/>
                </a:lnTo>
                <a:close/>
              </a:path>
              <a:path w="1586229" h="1210945">
                <a:moveTo>
                  <a:pt x="1549908" y="11938"/>
                </a:moveTo>
                <a:lnTo>
                  <a:pt x="1540497" y="34823"/>
                </a:lnTo>
                <a:lnTo>
                  <a:pt x="1565147" y="31750"/>
                </a:lnTo>
                <a:lnTo>
                  <a:pt x="1549908" y="11938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ABE663E-7C9C-41EF-A526-B70821A23B39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NLP to Text Mining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0D5293C-B7D5-4FA0-8D63-F7424A5E23E0}"/>
              </a:ext>
            </a:extLst>
          </p:cNvPr>
          <p:cNvSpPr/>
          <p:nvPr/>
        </p:nvSpPr>
        <p:spPr>
          <a:xfrm>
            <a:off x="7244130" y="1410486"/>
            <a:ext cx="3579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Output of the encoder should be equivalent to the input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2" y="1070909"/>
            <a:ext cx="9102457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spc="-7" dirty="0"/>
              <a:t>Parsing Example </a:t>
            </a:r>
            <a:r>
              <a:rPr sz="5120" dirty="0"/>
              <a:t>(for</a:t>
            </a:r>
            <a:r>
              <a:rPr sz="5120" spc="-78" dirty="0"/>
              <a:t> </a:t>
            </a:r>
            <a:r>
              <a:rPr sz="5120" dirty="0"/>
              <a:t>Compiler)</a:t>
            </a:r>
            <a:endParaRPr sz="5120"/>
          </a:p>
        </p:txBody>
      </p:sp>
      <p:sp>
        <p:nvSpPr>
          <p:cNvPr id="3" name="object 3"/>
          <p:cNvSpPr txBox="1"/>
          <p:nvPr/>
        </p:nvSpPr>
        <p:spPr>
          <a:xfrm>
            <a:off x="1383421" y="2758462"/>
            <a:ext cx="3847217" cy="448214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589562" indent="-57150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Grammar: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8750" y="3375377"/>
            <a:ext cx="5729337" cy="1088389"/>
          </a:xfrm>
          <a:prstGeom prst="rect">
            <a:avLst/>
          </a:prstGeom>
        </p:spPr>
        <p:txBody>
          <a:bodyPr vert="horz" wrap="square" lIns="0" tIns="122823" rIns="0" bIns="0" rtlCol="0">
            <a:spAutoFit/>
          </a:bodyPr>
          <a:lstStyle/>
          <a:p>
            <a:pPr marL="505734" indent="-487672">
              <a:lnSpc>
                <a:spcPct val="100000"/>
              </a:lnSpc>
              <a:spcBef>
                <a:spcPts val="967"/>
              </a:spcBef>
              <a:buClr>
                <a:srgbClr val="677480"/>
              </a:buClr>
              <a:buChar char="•"/>
              <a:tabLst>
                <a:tab pos="504831" algn="l"/>
                <a:tab pos="505734" algn="l"/>
                <a:tab pos="1155061" algn="l"/>
              </a:tabLst>
            </a:pP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E	:: = E op E | - E | (E) |</a:t>
            </a:r>
            <a:r>
              <a:rPr sz="2800" spc="-25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id</a:t>
            </a:r>
          </a:p>
          <a:p>
            <a:pPr marL="505734" indent="-487672">
              <a:lnSpc>
                <a:spcPct val="100000"/>
              </a:lnSpc>
              <a:spcBef>
                <a:spcPts val="818"/>
              </a:spcBef>
              <a:buClr>
                <a:srgbClr val="677480"/>
              </a:buClr>
              <a:buChar char="•"/>
              <a:tabLst>
                <a:tab pos="504831" algn="l"/>
                <a:tab pos="505734" algn="l"/>
              </a:tabLst>
            </a:pP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op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:: = + | - | </a:t>
            </a:r>
            <a:r>
              <a:rPr sz="2800" spc="-7" dirty="0">
                <a:solidFill>
                  <a:schemeClr val="tx1"/>
                </a:solidFill>
                <a:latin typeface="Arial"/>
                <a:cs typeface="Arial"/>
              </a:rPr>
              <a:t>*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|</a:t>
            </a:r>
            <a:r>
              <a:rPr sz="2800" spc="-10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/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7869" y="4467149"/>
            <a:ext cx="5557746" cy="421312"/>
          </a:xfrm>
          <a:prstGeom prst="rect">
            <a:avLst/>
          </a:prstGeom>
          <a:solidFill>
            <a:srgbClr val="85B4D9"/>
          </a:solidFill>
          <a:ln w="9144">
            <a:solidFill>
              <a:srgbClr val="2C608A"/>
            </a:solidFill>
          </a:ln>
        </p:spPr>
        <p:txBody>
          <a:bodyPr vert="horz" wrap="square" lIns="0" tIns="27093" rIns="0" bIns="0" rtlCol="0">
            <a:spAutoFit/>
          </a:bodyPr>
          <a:lstStyle/>
          <a:p>
            <a:pPr marL="130949">
              <a:lnSpc>
                <a:spcPct val="100000"/>
              </a:lnSpc>
              <a:spcBef>
                <a:spcPts val="213"/>
              </a:spcBef>
              <a:tabLst>
                <a:tab pos="1101778" algn="l"/>
                <a:tab pos="1880248" algn="l"/>
                <a:tab pos="3043437" algn="l"/>
                <a:tab pos="3627741" algn="l"/>
                <a:tab pos="4208432" algn="l"/>
                <a:tab pos="4984192" algn="l"/>
              </a:tabLst>
            </a:pPr>
            <a:r>
              <a:rPr sz="2560" b="1" dirty="0">
                <a:solidFill>
                  <a:srgbClr val="1D405D"/>
                </a:solidFill>
                <a:latin typeface="Courier New"/>
                <a:cs typeface="Courier New"/>
              </a:rPr>
              <a:t>a	*	-</a:t>
            </a:r>
            <a:r>
              <a:rPr sz="2560" b="1" spc="-36" dirty="0">
                <a:solidFill>
                  <a:srgbClr val="1D405D"/>
                </a:solidFill>
                <a:latin typeface="Courier New"/>
                <a:cs typeface="Courier New"/>
              </a:rPr>
              <a:t> </a:t>
            </a:r>
            <a:r>
              <a:rPr sz="2560" b="1" dirty="0">
                <a:solidFill>
                  <a:srgbClr val="1D405D"/>
                </a:solidFill>
                <a:latin typeface="Courier New"/>
                <a:cs typeface="Courier New"/>
              </a:rPr>
              <a:t>(	b	+	c	)</a:t>
            </a:r>
            <a:endParaRPr sz="256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9854" y="5250147"/>
            <a:ext cx="228487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E</a:t>
            </a:r>
            <a:endParaRPr sz="227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8230" y="6281498"/>
            <a:ext cx="262805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dirty="0">
                <a:latin typeface="Arial"/>
                <a:cs typeface="Arial"/>
              </a:rPr>
              <a:t>id</a:t>
            </a:r>
            <a:endParaRPr sz="227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7085" y="6316106"/>
            <a:ext cx="357632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14" dirty="0">
                <a:latin typeface="Arial"/>
                <a:cs typeface="Arial"/>
              </a:rPr>
              <a:t>op</a:t>
            </a:r>
            <a:endParaRPr sz="227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7162" y="6281498"/>
            <a:ext cx="228487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E</a:t>
            </a:r>
            <a:endParaRPr sz="2276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7216" y="7903596"/>
            <a:ext cx="132757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(</a:t>
            </a:r>
            <a:endParaRPr sz="227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54564" y="7903596"/>
            <a:ext cx="132757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)</a:t>
            </a:r>
            <a:endParaRPr sz="227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2754" y="7903596"/>
            <a:ext cx="228487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E</a:t>
            </a:r>
            <a:endParaRPr sz="227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5143" y="8766681"/>
            <a:ext cx="1149660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  <a:tabLst>
                <a:tab pos="810078" algn="l"/>
              </a:tabLst>
            </a:pPr>
            <a:r>
              <a:rPr sz="2276" dirty="0">
                <a:latin typeface="Arial"/>
                <a:cs typeface="Arial"/>
              </a:rPr>
              <a:t>i</a:t>
            </a:r>
            <a:r>
              <a:rPr sz="2276" spc="-7" dirty="0">
                <a:latin typeface="Arial"/>
                <a:cs typeface="Arial"/>
              </a:rPr>
              <a:t>d</a:t>
            </a:r>
            <a:r>
              <a:rPr sz="2276" dirty="0">
                <a:latin typeface="Arial"/>
                <a:cs typeface="Arial"/>
              </a:rPr>
              <a:t>	</a:t>
            </a:r>
            <a:r>
              <a:rPr sz="2276" spc="-14" dirty="0">
                <a:latin typeface="Arial"/>
                <a:cs typeface="Arial"/>
              </a:rPr>
              <a:t>op</a:t>
            </a:r>
            <a:endParaRPr sz="227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0638" y="7093036"/>
            <a:ext cx="132757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-</a:t>
            </a:r>
            <a:endParaRPr sz="227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1241" y="7054381"/>
            <a:ext cx="228487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E</a:t>
            </a:r>
            <a:endParaRPr sz="227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53649" y="8766681"/>
            <a:ext cx="262805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dirty="0">
                <a:latin typeface="Arial"/>
                <a:cs typeface="Arial"/>
              </a:rPr>
              <a:t>id</a:t>
            </a:r>
            <a:endParaRPr sz="2276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0806" y="5689601"/>
            <a:ext cx="1826091" cy="549995"/>
          </a:xfrm>
          <a:custGeom>
            <a:avLst/>
            <a:gdLst/>
            <a:ahLst/>
            <a:cxnLst/>
            <a:rect l="l" t="t" r="r" b="b"/>
            <a:pathLst>
              <a:path w="1283970" h="386714">
                <a:moveTo>
                  <a:pt x="1283462" y="0"/>
                </a:moveTo>
                <a:lnTo>
                  <a:pt x="0" y="386333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8" name="object 18"/>
          <p:cNvSpPr/>
          <p:nvPr/>
        </p:nvSpPr>
        <p:spPr>
          <a:xfrm>
            <a:off x="4436803" y="5689600"/>
            <a:ext cx="477746" cy="585216"/>
          </a:xfrm>
          <a:custGeom>
            <a:avLst/>
            <a:gdLst/>
            <a:ahLst/>
            <a:cxnLst/>
            <a:rect l="l" t="t" r="r" b="b"/>
            <a:pathLst>
              <a:path w="335914" h="411479">
                <a:moveTo>
                  <a:pt x="335788" y="0"/>
                </a:moveTo>
                <a:lnTo>
                  <a:pt x="0" y="411225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9" name="object 19"/>
          <p:cNvSpPr/>
          <p:nvPr/>
        </p:nvSpPr>
        <p:spPr>
          <a:xfrm>
            <a:off x="4915815" y="5689601"/>
            <a:ext cx="1587669" cy="549995"/>
          </a:xfrm>
          <a:custGeom>
            <a:avLst/>
            <a:gdLst/>
            <a:ahLst/>
            <a:cxnLst/>
            <a:rect l="l" t="t" r="r" b="b"/>
            <a:pathLst>
              <a:path w="1116329" h="386714">
                <a:moveTo>
                  <a:pt x="0" y="0"/>
                </a:moveTo>
                <a:lnTo>
                  <a:pt x="1115948" y="386333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0" name="object 20"/>
          <p:cNvSpPr/>
          <p:nvPr/>
        </p:nvSpPr>
        <p:spPr>
          <a:xfrm>
            <a:off x="5299455" y="6721313"/>
            <a:ext cx="1204750" cy="330539"/>
          </a:xfrm>
          <a:custGeom>
            <a:avLst/>
            <a:gdLst/>
            <a:ahLst/>
            <a:cxnLst/>
            <a:rect l="l" t="t" r="r" b="b"/>
            <a:pathLst>
              <a:path w="847089" h="232410">
                <a:moveTo>
                  <a:pt x="846582" y="0"/>
                </a:moveTo>
                <a:lnTo>
                  <a:pt x="0" y="231901"/>
                </a:lnTo>
              </a:path>
            </a:pathLst>
          </a:custGeom>
          <a:ln w="9143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1" name="object 21"/>
          <p:cNvSpPr/>
          <p:nvPr/>
        </p:nvSpPr>
        <p:spPr>
          <a:xfrm>
            <a:off x="6502400" y="6721313"/>
            <a:ext cx="1004260" cy="291703"/>
          </a:xfrm>
          <a:custGeom>
            <a:avLst/>
            <a:gdLst/>
            <a:ahLst/>
            <a:cxnLst/>
            <a:rect l="l" t="t" r="r" b="b"/>
            <a:pathLst>
              <a:path w="706120" h="205104">
                <a:moveTo>
                  <a:pt x="0" y="0"/>
                </a:moveTo>
                <a:lnTo>
                  <a:pt x="705865" y="204850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2" name="object 22"/>
          <p:cNvSpPr/>
          <p:nvPr/>
        </p:nvSpPr>
        <p:spPr>
          <a:xfrm>
            <a:off x="6034226" y="7495099"/>
            <a:ext cx="1472071" cy="367566"/>
          </a:xfrm>
          <a:custGeom>
            <a:avLst/>
            <a:gdLst/>
            <a:ahLst/>
            <a:cxnLst/>
            <a:rect l="l" t="t" r="r" b="b"/>
            <a:pathLst>
              <a:path w="1035050" h="258445">
                <a:moveTo>
                  <a:pt x="1034796" y="0"/>
                </a:moveTo>
                <a:lnTo>
                  <a:pt x="0" y="258318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3" name="object 23"/>
          <p:cNvSpPr/>
          <p:nvPr/>
        </p:nvSpPr>
        <p:spPr>
          <a:xfrm>
            <a:off x="7278352" y="7495099"/>
            <a:ext cx="228487" cy="367566"/>
          </a:xfrm>
          <a:custGeom>
            <a:avLst/>
            <a:gdLst/>
            <a:ahLst/>
            <a:cxnLst/>
            <a:rect l="l" t="t" r="r" b="b"/>
            <a:pathLst>
              <a:path w="160654" h="258445">
                <a:moveTo>
                  <a:pt x="160400" y="0"/>
                </a:moveTo>
                <a:lnTo>
                  <a:pt x="0" y="258318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4" name="object 24"/>
          <p:cNvSpPr/>
          <p:nvPr/>
        </p:nvSpPr>
        <p:spPr>
          <a:xfrm>
            <a:off x="7505936" y="7495099"/>
            <a:ext cx="1016000" cy="367566"/>
          </a:xfrm>
          <a:custGeom>
            <a:avLst/>
            <a:gdLst/>
            <a:ahLst/>
            <a:cxnLst/>
            <a:rect l="l" t="t" r="r" b="b"/>
            <a:pathLst>
              <a:path w="714375" h="258445">
                <a:moveTo>
                  <a:pt x="0" y="0"/>
                </a:moveTo>
                <a:lnTo>
                  <a:pt x="713866" y="258318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5" name="object 25"/>
          <p:cNvSpPr/>
          <p:nvPr/>
        </p:nvSpPr>
        <p:spPr>
          <a:xfrm>
            <a:off x="6465552" y="8342579"/>
            <a:ext cx="811897" cy="382919"/>
          </a:xfrm>
          <a:custGeom>
            <a:avLst/>
            <a:gdLst/>
            <a:ahLst/>
            <a:cxnLst/>
            <a:rect l="l" t="t" r="r" b="b"/>
            <a:pathLst>
              <a:path w="570864" h="269239">
                <a:moveTo>
                  <a:pt x="570611" y="0"/>
                </a:moveTo>
                <a:lnTo>
                  <a:pt x="0" y="268655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6" name="object 26"/>
          <p:cNvSpPr/>
          <p:nvPr/>
        </p:nvSpPr>
        <p:spPr>
          <a:xfrm>
            <a:off x="7278352" y="8342579"/>
            <a:ext cx="29803" cy="382919"/>
          </a:xfrm>
          <a:custGeom>
            <a:avLst/>
            <a:gdLst/>
            <a:ahLst/>
            <a:cxnLst/>
            <a:rect l="l" t="t" r="r" b="b"/>
            <a:pathLst>
              <a:path w="20954" h="269239">
                <a:moveTo>
                  <a:pt x="10477" y="-4571"/>
                </a:moveTo>
                <a:lnTo>
                  <a:pt x="10477" y="273227"/>
                </a:lnTo>
              </a:path>
            </a:pathLst>
          </a:custGeom>
          <a:ln w="30099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7" name="object 27"/>
          <p:cNvSpPr/>
          <p:nvPr/>
        </p:nvSpPr>
        <p:spPr>
          <a:xfrm>
            <a:off x="7278352" y="8342579"/>
            <a:ext cx="1006969" cy="382919"/>
          </a:xfrm>
          <a:custGeom>
            <a:avLst/>
            <a:gdLst/>
            <a:ahLst/>
            <a:cxnLst/>
            <a:rect l="l" t="t" r="r" b="b"/>
            <a:pathLst>
              <a:path w="708025" h="269239">
                <a:moveTo>
                  <a:pt x="0" y="0"/>
                </a:moveTo>
                <a:lnTo>
                  <a:pt x="707771" y="268655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E9A8793-B86B-48F5-99A6-5568B7CDBB73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NLP to Text Mining</a:t>
            </a:r>
          </a:p>
        </p:txBody>
      </p:sp>
      <p:pic>
        <p:nvPicPr>
          <p:cNvPr id="31" name="skillenza_logo_new (1).png" descr="skillenza_logo_new (1).png">
            <a:extLst>
              <a:ext uri="{FF2B5EF4-FFF2-40B4-BE49-F238E27FC236}">
                <a16:creationId xmlns:a16="http://schemas.microsoft.com/office/drawing/2014/main" xmlns="" id="{CE207878-9227-49A2-9E88-EF70BC25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422" y="1070909"/>
            <a:ext cx="6683925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spc="-7" dirty="0"/>
              <a:t>Basic </a:t>
            </a:r>
            <a:r>
              <a:rPr sz="5120" dirty="0"/>
              <a:t>Concepts </a:t>
            </a:r>
            <a:r>
              <a:rPr sz="5120" spc="-7" dirty="0"/>
              <a:t>in</a:t>
            </a:r>
            <a:r>
              <a:rPr sz="5120" spc="-92" dirty="0"/>
              <a:t> </a:t>
            </a:r>
            <a:r>
              <a:rPr sz="5120" spc="-7" dirty="0"/>
              <a:t>NLP</a:t>
            </a:r>
            <a:endParaRPr sz="5120"/>
          </a:p>
        </p:txBody>
      </p:sp>
      <p:sp>
        <p:nvSpPr>
          <p:cNvPr id="3" name="object 3"/>
          <p:cNvSpPr/>
          <p:nvPr/>
        </p:nvSpPr>
        <p:spPr>
          <a:xfrm>
            <a:off x="153890" y="2390716"/>
            <a:ext cx="8785465" cy="587924"/>
          </a:xfrm>
          <a:custGeom>
            <a:avLst/>
            <a:gdLst/>
            <a:ahLst/>
            <a:cxnLst/>
            <a:rect l="l" t="t" r="r" b="b"/>
            <a:pathLst>
              <a:path w="6177280" h="413385">
                <a:moveTo>
                  <a:pt x="0" y="413003"/>
                </a:moveTo>
                <a:lnTo>
                  <a:pt x="6176772" y="413003"/>
                </a:lnTo>
                <a:lnTo>
                  <a:pt x="6176772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E1ECF6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" name="object 4"/>
          <p:cNvSpPr txBox="1"/>
          <p:nvPr/>
        </p:nvSpPr>
        <p:spPr>
          <a:xfrm>
            <a:off x="399392" y="2427202"/>
            <a:ext cx="7413639" cy="456834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9"/>
              </a:spcBef>
              <a:tabLst>
                <a:tab pos="999728" algn="l"/>
                <a:tab pos="1558745" algn="l"/>
                <a:tab pos="2360694" algn="l"/>
                <a:tab pos="3339653" algn="l"/>
                <a:tab pos="4423369" algn="l"/>
                <a:tab pos="6329807" algn="l"/>
                <a:tab pos="6912304" algn="l"/>
              </a:tabLst>
            </a:pPr>
            <a:r>
              <a:rPr sz="2844" dirty="0">
                <a:latin typeface="Arial"/>
                <a:cs typeface="Arial"/>
              </a:rPr>
              <a:t>This	is	the	be</a:t>
            </a:r>
            <a:r>
              <a:rPr sz="2844" spc="7" dirty="0">
                <a:latin typeface="Arial"/>
                <a:cs typeface="Arial"/>
              </a:rPr>
              <a:t>s</a:t>
            </a:r>
            <a:r>
              <a:rPr sz="2844" dirty="0">
                <a:latin typeface="Arial"/>
                <a:cs typeface="Arial"/>
              </a:rPr>
              <a:t>t	thing	ha</a:t>
            </a:r>
            <a:r>
              <a:rPr sz="2844" spc="7" dirty="0">
                <a:latin typeface="Arial"/>
                <a:cs typeface="Arial"/>
              </a:rPr>
              <a:t>p</a:t>
            </a:r>
            <a:r>
              <a:rPr sz="2844" dirty="0">
                <a:latin typeface="Arial"/>
                <a:cs typeface="Arial"/>
              </a:rPr>
              <a:t>p</a:t>
            </a:r>
            <a:r>
              <a:rPr sz="2844" spc="7" dirty="0">
                <a:latin typeface="Arial"/>
                <a:cs typeface="Arial"/>
              </a:rPr>
              <a:t>e</a:t>
            </a:r>
            <a:r>
              <a:rPr sz="2844" dirty="0">
                <a:latin typeface="Arial"/>
                <a:cs typeface="Arial"/>
              </a:rPr>
              <a:t>n</a:t>
            </a:r>
            <a:r>
              <a:rPr sz="2844" spc="7" dirty="0">
                <a:latin typeface="Arial"/>
                <a:cs typeface="Arial"/>
              </a:rPr>
              <a:t>e</a:t>
            </a:r>
            <a:r>
              <a:rPr sz="2844" dirty="0">
                <a:latin typeface="Arial"/>
                <a:cs typeface="Arial"/>
              </a:rPr>
              <a:t>d	in	my</a:t>
            </a:r>
            <a:endParaRPr sz="284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9116" y="2427202"/>
            <a:ext cx="598763" cy="456834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9"/>
              </a:spcBef>
            </a:pPr>
            <a:r>
              <a:rPr sz="2844" dirty="0">
                <a:latin typeface="Arial"/>
                <a:cs typeface="Arial"/>
              </a:rPr>
              <a:t>li</a:t>
            </a:r>
            <a:r>
              <a:rPr sz="2844" spc="-14" dirty="0">
                <a:latin typeface="Arial"/>
                <a:cs typeface="Arial"/>
              </a:rPr>
              <a:t>f</a:t>
            </a:r>
            <a:r>
              <a:rPr sz="2844" dirty="0">
                <a:latin typeface="Arial"/>
                <a:cs typeface="Arial"/>
              </a:rPr>
              <a:t>e.</a:t>
            </a:r>
            <a:endParaRPr sz="28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868" y="2973041"/>
            <a:ext cx="565348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14" dirty="0">
                <a:latin typeface="Arial"/>
                <a:cs typeface="Arial"/>
              </a:rPr>
              <a:t>Det.</a:t>
            </a:r>
            <a:endParaRPr sz="227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0262" y="2973041"/>
            <a:ext cx="565348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Pre.</a:t>
            </a:r>
            <a:endParaRPr sz="227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4005" y="3019461"/>
            <a:ext cx="631275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12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276" spc="-7" dirty="0">
                <a:solidFill>
                  <a:srgbClr val="C00000"/>
                </a:solidFill>
                <a:latin typeface="Arial"/>
                <a:cs typeface="Arial"/>
              </a:rPr>
              <a:t>erb</a:t>
            </a:r>
            <a:endParaRPr sz="227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570" y="2986407"/>
            <a:ext cx="2948658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  <a:tabLst>
                <a:tab pos="801950" algn="l"/>
                <a:tab pos="1602997" algn="l"/>
                <a:tab pos="2721031" algn="l"/>
              </a:tabLst>
            </a:pPr>
            <a:r>
              <a:rPr sz="2276" spc="-121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276" spc="-7" dirty="0">
                <a:solidFill>
                  <a:srgbClr val="C00000"/>
                </a:solidFill>
                <a:latin typeface="Arial"/>
                <a:cs typeface="Arial"/>
              </a:rPr>
              <a:t>erb</a:t>
            </a:r>
            <a:r>
              <a:rPr sz="2276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3413" spc="-21" baseline="1736" dirty="0">
                <a:latin typeface="Arial"/>
                <a:cs typeface="Arial"/>
              </a:rPr>
              <a:t>Det</a:t>
            </a:r>
            <a:r>
              <a:rPr sz="3413" spc="-10" baseline="1736" dirty="0">
                <a:latin typeface="Arial"/>
                <a:cs typeface="Arial"/>
              </a:rPr>
              <a:t>.</a:t>
            </a:r>
            <a:r>
              <a:rPr sz="3413" baseline="1736" dirty="0">
                <a:latin typeface="Arial"/>
                <a:cs typeface="Arial"/>
              </a:rPr>
              <a:t>	</a:t>
            </a:r>
            <a:r>
              <a:rPr sz="3413" spc="-10" baseline="1736" dirty="0">
                <a:solidFill>
                  <a:srgbClr val="006FC0"/>
                </a:solidFill>
                <a:latin typeface="Arial"/>
                <a:cs typeface="Arial"/>
              </a:rPr>
              <a:t>Adj</a:t>
            </a:r>
            <a:r>
              <a:rPr sz="3413" baseline="1736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3413" spc="-10" baseline="1736" dirty="0">
                <a:latin typeface="Arial"/>
                <a:cs typeface="Arial"/>
              </a:rPr>
              <a:t>N</a:t>
            </a:r>
            <a:endParaRPr sz="3413" baseline="173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4641" y="2181860"/>
            <a:ext cx="2780678" cy="1238943"/>
          </a:xfrm>
          <a:prstGeom prst="rect">
            <a:avLst/>
          </a:prstGeom>
        </p:spPr>
        <p:txBody>
          <a:bodyPr vert="horz" wrap="square" lIns="0" tIns="25287" rIns="0" bIns="0" rtlCol="0">
            <a:spAutoFit/>
          </a:bodyPr>
          <a:lstStyle/>
          <a:p>
            <a:pPr marL="18062" marR="7225">
              <a:lnSpc>
                <a:spcPct val="98500"/>
              </a:lnSpc>
              <a:spcBef>
                <a:spcPts val="199"/>
              </a:spcBef>
            </a:pPr>
            <a:r>
              <a:rPr sz="2844" b="1" dirty="0">
                <a:solidFill>
                  <a:srgbClr val="2C608A"/>
                </a:solidFill>
                <a:latin typeface="Arial"/>
                <a:cs typeface="Arial"/>
              </a:rPr>
              <a:t>Lexical</a:t>
            </a:r>
            <a:r>
              <a:rPr sz="2844" b="1" spc="-149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2844" b="1" spc="-7" dirty="0">
                <a:solidFill>
                  <a:srgbClr val="2C608A"/>
                </a:solidFill>
                <a:latin typeface="Arial"/>
                <a:cs typeface="Arial"/>
              </a:rPr>
              <a:t>analysis  </a:t>
            </a:r>
            <a:r>
              <a:rPr sz="2560" spc="-7" dirty="0">
                <a:solidFill>
                  <a:srgbClr val="2C608A"/>
                </a:solidFill>
                <a:latin typeface="Arial"/>
                <a:cs typeface="Arial"/>
              </a:rPr>
              <a:t>(Part-of Speech  </a:t>
            </a:r>
            <a:r>
              <a:rPr sz="2560" spc="-50" dirty="0">
                <a:solidFill>
                  <a:srgbClr val="2C608A"/>
                </a:solidFill>
                <a:latin typeface="Arial"/>
                <a:cs typeface="Arial"/>
              </a:rPr>
              <a:t>Tagging</a:t>
            </a:r>
            <a:r>
              <a:rPr lang="en-US" sz="2560" spc="-50" dirty="0">
                <a:solidFill>
                  <a:srgbClr val="2C608A"/>
                </a:solidFill>
                <a:latin typeface="Arial"/>
                <a:cs typeface="Arial"/>
              </a:rPr>
              <a:t>)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2539" y="4414268"/>
            <a:ext cx="3490046" cy="85170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L="18062" marR="7225">
              <a:lnSpc>
                <a:spcPct val="99700"/>
              </a:lnSpc>
              <a:spcBef>
                <a:spcPts val="156"/>
              </a:spcBef>
            </a:pPr>
            <a:r>
              <a:rPr sz="2844" b="1" spc="-7" dirty="0">
                <a:solidFill>
                  <a:srgbClr val="2C608A"/>
                </a:solidFill>
                <a:latin typeface="Arial"/>
                <a:cs typeface="Arial"/>
              </a:rPr>
              <a:t>Syntactic</a:t>
            </a:r>
            <a:r>
              <a:rPr sz="2844" b="1" spc="-92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2844" b="1" spc="-7" dirty="0">
                <a:solidFill>
                  <a:srgbClr val="2C608A"/>
                </a:solidFill>
                <a:latin typeface="Arial"/>
                <a:cs typeface="Arial"/>
              </a:rPr>
              <a:t>analysis  </a:t>
            </a:r>
            <a:r>
              <a:rPr sz="2560" spc="-7" dirty="0">
                <a:solidFill>
                  <a:srgbClr val="2C608A"/>
                </a:solidFill>
                <a:latin typeface="Arial"/>
                <a:cs typeface="Arial"/>
              </a:rPr>
              <a:t>(Parsing)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8701" y="6430874"/>
            <a:ext cx="3455303" cy="1634179"/>
          </a:xfrm>
          <a:prstGeom prst="rect">
            <a:avLst/>
          </a:prstGeom>
          <a:ln w="9144">
            <a:solidFill>
              <a:srgbClr val="3981B9"/>
            </a:solidFill>
          </a:ln>
        </p:spPr>
        <p:txBody>
          <a:bodyPr vert="horz" wrap="square" lIns="0" tIns="57799" rIns="0" bIns="0" rtlCol="0">
            <a:spAutoFit/>
          </a:bodyPr>
          <a:lstStyle/>
          <a:p>
            <a:pPr marL="129143" marR="1291429">
              <a:lnSpc>
                <a:spcPct val="100000"/>
              </a:lnSpc>
              <a:spcBef>
                <a:spcPts val="455"/>
              </a:spcBef>
            </a:pPr>
            <a:r>
              <a:rPr sz="2560" spc="-7" dirty="0">
                <a:solidFill>
                  <a:srgbClr val="1D405D"/>
                </a:solidFill>
                <a:latin typeface="Arial"/>
                <a:cs typeface="Arial"/>
              </a:rPr>
              <a:t>This? </a:t>
            </a:r>
            <a:r>
              <a:rPr sz="2560" dirty="0">
                <a:solidFill>
                  <a:srgbClr val="1D405D"/>
                </a:solidFill>
                <a:latin typeface="Arial"/>
                <a:cs typeface="Arial"/>
              </a:rPr>
              <a:t>(t1)  </a:t>
            </a:r>
            <a:r>
              <a:rPr sz="2560" spc="-7" dirty="0">
                <a:solidFill>
                  <a:srgbClr val="1D405D"/>
                </a:solidFill>
                <a:latin typeface="Arial"/>
                <a:cs typeface="Arial"/>
              </a:rPr>
              <a:t>Best thing</a:t>
            </a:r>
            <a:r>
              <a:rPr sz="2560" spc="-92" dirty="0">
                <a:solidFill>
                  <a:srgbClr val="1D405D"/>
                </a:solidFill>
                <a:latin typeface="Arial"/>
                <a:cs typeface="Arial"/>
              </a:rPr>
              <a:t> </a:t>
            </a:r>
            <a:r>
              <a:rPr sz="2560" dirty="0">
                <a:solidFill>
                  <a:srgbClr val="1D405D"/>
                </a:solidFill>
                <a:latin typeface="Arial"/>
                <a:cs typeface="Arial"/>
              </a:rPr>
              <a:t>(t2)  My</a:t>
            </a:r>
            <a:r>
              <a:rPr sz="2560" spc="-14" dirty="0">
                <a:solidFill>
                  <a:srgbClr val="1D405D"/>
                </a:solidFill>
                <a:latin typeface="Arial"/>
                <a:cs typeface="Arial"/>
              </a:rPr>
              <a:t> </a:t>
            </a:r>
            <a:r>
              <a:rPr sz="2560" dirty="0">
                <a:solidFill>
                  <a:srgbClr val="1D405D"/>
                </a:solidFill>
                <a:latin typeface="Arial"/>
                <a:cs typeface="Arial"/>
              </a:rPr>
              <a:t>(m1)</a:t>
            </a:r>
            <a:endParaRPr sz="2560">
              <a:latin typeface="Arial"/>
              <a:cs typeface="Arial"/>
            </a:endParaRPr>
          </a:p>
          <a:p>
            <a:pPr marL="129143">
              <a:lnSpc>
                <a:spcPct val="100000"/>
              </a:lnSpc>
              <a:spcBef>
                <a:spcPts val="7"/>
              </a:spcBef>
            </a:pPr>
            <a:r>
              <a:rPr sz="2560" spc="-7" dirty="0">
                <a:solidFill>
                  <a:srgbClr val="1D405D"/>
                </a:solidFill>
                <a:latin typeface="Arial"/>
                <a:cs typeface="Arial"/>
              </a:rPr>
              <a:t>Happened </a:t>
            </a:r>
            <a:r>
              <a:rPr sz="2560" dirty="0">
                <a:solidFill>
                  <a:srgbClr val="1D405D"/>
                </a:solidFill>
                <a:latin typeface="Arial"/>
                <a:cs typeface="Arial"/>
              </a:rPr>
              <a:t>(t1, t2,</a:t>
            </a:r>
            <a:r>
              <a:rPr sz="2560" spc="-64" dirty="0">
                <a:solidFill>
                  <a:srgbClr val="1D405D"/>
                </a:solidFill>
                <a:latin typeface="Arial"/>
                <a:cs typeface="Arial"/>
              </a:rPr>
              <a:t> </a:t>
            </a:r>
            <a:r>
              <a:rPr sz="2560" dirty="0">
                <a:solidFill>
                  <a:srgbClr val="1D405D"/>
                </a:solidFill>
                <a:latin typeface="Arial"/>
                <a:cs typeface="Arial"/>
              </a:rPr>
              <a:t>m1)</a:t>
            </a:r>
            <a:endParaRPr sz="256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8085" y="6434882"/>
            <a:ext cx="3209657" cy="44234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lnSpc>
                <a:spcPts val="3328"/>
              </a:lnSpc>
            </a:pPr>
            <a:r>
              <a:rPr sz="2844" b="1" dirty="0">
                <a:solidFill>
                  <a:srgbClr val="2C608A"/>
                </a:solidFill>
                <a:latin typeface="Arial"/>
                <a:cs typeface="Arial"/>
              </a:rPr>
              <a:t>Semantic</a:t>
            </a:r>
            <a:r>
              <a:rPr sz="2844" b="1" spc="-242" dirty="0">
                <a:solidFill>
                  <a:srgbClr val="2C608A"/>
                </a:solidFill>
                <a:latin typeface="Arial"/>
                <a:cs typeface="Arial"/>
              </a:rPr>
              <a:t> </a:t>
            </a:r>
            <a:r>
              <a:rPr sz="2844" b="1" spc="-7" dirty="0">
                <a:solidFill>
                  <a:srgbClr val="2C608A"/>
                </a:solidFill>
                <a:latin typeface="Arial"/>
                <a:cs typeface="Arial"/>
              </a:rPr>
              <a:t>Analysis</a:t>
            </a:r>
            <a:endParaRPr sz="2844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2746" y="8607009"/>
            <a:ext cx="5752818" cy="453229"/>
          </a:xfrm>
          <a:prstGeom prst="rect">
            <a:avLst/>
          </a:prstGeom>
          <a:ln w="9144">
            <a:solidFill>
              <a:srgbClr val="3981B9"/>
            </a:solidFill>
          </a:ln>
        </p:spPr>
        <p:txBody>
          <a:bodyPr vert="horz" wrap="square" lIns="0" tIns="58702" rIns="0" bIns="0" rtlCol="0">
            <a:spAutoFit/>
          </a:bodyPr>
          <a:lstStyle/>
          <a:p>
            <a:pPr marL="130046">
              <a:lnSpc>
                <a:spcPct val="100000"/>
              </a:lnSpc>
              <a:spcBef>
                <a:spcPts val="462"/>
              </a:spcBef>
            </a:pPr>
            <a:r>
              <a:rPr sz="2560" spc="-14" dirty="0">
                <a:solidFill>
                  <a:srgbClr val="1D405D"/>
                </a:solidFill>
                <a:latin typeface="Arial"/>
                <a:cs typeface="Arial"/>
              </a:rPr>
              <a:t>Happy </a:t>
            </a:r>
            <a:r>
              <a:rPr sz="2560" spc="-7" dirty="0">
                <a:solidFill>
                  <a:srgbClr val="1D405D"/>
                </a:solidFill>
                <a:latin typeface="Arial"/>
                <a:cs typeface="Arial"/>
              </a:rPr>
              <a:t>(x) if </a:t>
            </a:r>
            <a:r>
              <a:rPr sz="2560" spc="-14" dirty="0">
                <a:solidFill>
                  <a:srgbClr val="1D405D"/>
                </a:solidFill>
                <a:latin typeface="Arial"/>
                <a:cs typeface="Arial"/>
              </a:rPr>
              <a:t>Happened </a:t>
            </a:r>
            <a:r>
              <a:rPr sz="2560" dirty="0">
                <a:solidFill>
                  <a:srgbClr val="1D405D"/>
                </a:solidFill>
                <a:latin typeface="Arial"/>
                <a:cs typeface="Arial"/>
              </a:rPr>
              <a:t>(t1, </a:t>
            </a:r>
            <a:r>
              <a:rPr sz="2560" spc="-7" dirty="0">
                <a:solidFill>
                  <a:srgbClr val="1D405D"/>
                </a:solidFill>
                <a:latin typeface="Arial"/>
                <a:cs typeface="Arial"/>
              </a:rPr>
              <a:t>‘Best’,</a:t>
            </a:r>
            <a:r>
              <a:rPr sz="2560" spc="50" dirty="0">
                <a:solidFill>
                  <a:srgbClr val="1D405D"/>
                </a:solidFill>
                <a:latin typeface="Arial"/>
                <a:cs typeface="Arial"/>
              </a:rPr>
              <a:t> </a:t>
            </a:r>
            <a:r>
              <a:rPr sz="2560" dirty="0">
                <a:solidFill>
                  <a:srgbClr val="1D405D"/>
                </a:solidFill>
                <a:latin typeface="Arial"/>
                <a:cs typeface="Arial"/>
              </a:rPr>
              <a:t>m1)</a:t>
            </a:r>
            <a:endParaRPr sz="256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44788" y="8130167"/>
            <a:ext cx="108373" cy="477746"/>
          </a:xfrm>
          <a:custGeom>
            <a:avLst/>
            <a:gdLst/>
            <a:ahLst/>
            <a:cxnLst/>
            <a:rect l="l" t="t" r="r" b="b"/>
            <a:pathLst>
              <a:path w="76200" h="335914">
                <a:moveTo>
                  <a:pt x="31750" y="259295"/>
                </a:moveTo>
                <a:lnTo>
                  <a:pt x="0" y="259295"/>
                </a:lnTo>
                <a:lnTo>
                  <a:pt x="38100" y="335495"/>
                </a:lnTo>
                <a:lnTo>
                  <a:pt x="69850" y="271995"/>
                </a:lnTo>
                <a:lnTo>
                  <a:pt x="31750" y="271995"/>
                </a:lnTo>
                <a:lnTo>
                  <a:pt x="31750" y="259295"/>
                </a:lnTo>
                <a:close/>
              </a:path>
              <a:path w="76200" h="335914">
                <a:moveTo>
                  <a:pt x="44450" y="0"/>
                </a:moveTo>
                <a:lnTo>
                  <a:pt x="31750" y="0"/>
                </a:lnTo>
                <a:lnTo>
                  <a:pt x="31750" y="271995"/>
                </a:lnTo>
                <a:lnTo>
                  <a:pt x="44450" y="271995"/>
                </a:lnTo>
                <a:lnTo>
                  <a:pt x="44450" y="0"/>
                </a:lnTo>
                <a:close/>
              </a:path>
              <a:path w="76200" h="335914">
                <a:moveTo>
                  <a:pt x="76200" y="259295"/>
                </a:moveTo>
                <a:lnTo>
                  <a:pt x="44450" y="259295"/>
                </a:lnTo>
                <a:lnTo>
                  <a:pt x="44450" y="271995"/>
                </a:lnTo>
                <a:lnTo>
                  <a:pt x="69850" y="271995"/>
                </a:lnTo>
                <a:lnTo>
                  <a:pt x="76200" y="259295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6" name="object 16"/>
          <p:cNvSpPr/>
          <p:nvPr/>
        </p:nvSpPr>
        <p:spPr>
          <a:xfrm>
            <a:off x="7032345" y="8666616"/>
            <a:ext cx="503033" cy="375694"/>
          </a:xfrm>
          <a:custGeom>
            <a:avLst/>
            <a:gdLst/>
            <a:ahLst/>
            <a:cxnLst/>
            <a:rect l="l" t="t" r="r" b="b"/>
            <a:pathLst>
              <a:path w="353695" h="264160">
                <a:moveTo>
                  <a:pt x="221742" y="0"/>
                </a:moveTo>
                <a:lnTo>
                  <a:pt x="221742" y="65913"/>
                </a:lnTo>
                <a:lnTo>
                  <a:pt x="0" y="65913"/>
                </a:lnTo>
                <a:lnTo>
                  <a:pt x="0" y="197739"/>
                </a:lnTo>
                <a:lnTo>
                  <a:pt x="221742" y="197739"/>
                </a:lnTo>
                <a:lnTo>
                  <a:pt x="221742" y="263652"/>
                </a:lnTo>
                <a:lnTo>
                  <a:pt x="353568" y="131826"/>
                </a:lnTo>
                <a:lnTo>
                  <a:pt x="221742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7" name="object 17"/>
          <p:cNvSpPr/>
          <p:nvPr/>
        </p:nvSpPr>
        <p:spPr>
          <a:xfrm>
            <a:off x="7032345" y="8666616"/>
            <a:ext cx="503033" cy="375694"/>
          </a:xfrm>
          <a:custGeom>
            <a:avLst/>
            <a:gdLst/>
            <a:ahLst/>
            <a:cxnLst/>
            <a:rect l="l" t="t" r="r" b="b"/>
            <a:pathLst>
              <a:path w="353695" h="264160">
                <a:moveTo>
                  <a:pt x="0" y="65913"/>
                </a:moveTo>
                <a:lnTo>
                  <a:pt x="221742" y="65913"/>
                </a:lnTo>
                <a:lnTo>
                  <a:pt x="221742" y="0"/>
                </a:lnTo>
                <a:lnTo>
                  <a:pt x="353568" y="131826"/>
                </a:lnTo>
                <a:lnTo>
                  <a:pt x="221742" y="263652"/>
                </a:lnTo>
                <a:lnTo>
                  <a:pt x="221742" y="197739"/>
                </a:lnTo>
                <a:lnTo>
                  <a:pt x="0" y="197739"/>
                </a:lnTo>
                <a:lnTo>
                  <a:pt x="0" y="65913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18" name="object 18"/>
          <p:cNvSpPr txBox="1"/>
          <p:nvPr/>
        </p:nvSpPr>
        <p:spPr>
          <a:xfrm>
            <a:off x="7759710" y="8599351"/>
            <a:ext cx="972651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solidFill>
                  <a:srgbClr val="1D405D"/>
                </a:solidFill>
                <a:latin typeface="Arial"/>
                <a:cs typeface="Arial"/>
              </a:rPr>
              <a:t>H</a:t>
            </a:r>
            <a:r>
              <a:rPr sz="2560" spc="-21" dirty="0">
                <a:solidFill>
                  <a:srgbClr val="1D405D"/>
                </a:solidFill>
                <a:latin typeface="Arial"/>
                <a:cs typeface="Arial"/>
              </a:rPr>
              <a:t>a</a:t>
            </a:r>
            <a:r>
              <a:rPr sz="2560" spc="-7" dirty="0">
                <a:solidFill>
                  <a:srgbClr val="1D405D"/>
                </a:solidFill>
                <a:latin typeface="Arial"/>
                <a:cs typeface="Arial"/>
              </a:rPr>
              <a:t>p</a:t>
            </a:r>
            <a:r>
              <a:rPr sz="2560" spc="-21" dirty="0">
                <a:solidFill>
                  <a:srgbClr val="1D405D"/>
                </a:solidFill>
                <a:latin typeface="Arial"/>
                <a:cs typeface="Arial"/>
              </a:rPr>
              <a:t>p</a:t>
            </a:r>
            <a:r>
              <a:rPr sz="2560" dirty="0">
                <a:solidFill>
                  <a:srgbClr val="1D405D"/>
                </a:solidFill>
                <a:latin typeface="Arial"/>
                <a:cs typeface="Arial"/>
              </a:rPr>
              <a:t>y</a:t>
            </a:r>
            <a:endParaRPr sz="256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84641" y="8041582"/>
            <a:ext cx="2467300" cy="45592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844" b="1" dirty="0">
                <a:solidFill>
                  <a:srgbClr val="2C608A"/>
                </a:solidFill>
                <a:latin typeface="Arial"/>
                <a:cs typeface="Arial"/>
              </a:rPr>
              <a:t>Inference</a:t>
            </a:r>
            <a:endParaRPr sz="2844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05345" y="3451329"/>
            <a:ext cx="513870" cy="281771"/>
          </a:xfrm>
          <a:custGeom>
            <a:avLst/>
            <a:gdLst/>
            <a:ahLst/>
            <a:cxnLst/>
            <a:rect l="l" t="t" r="r" b="b"/>
            <a:pathLst>
              <a:path w="361314" h="198119">
                <a:moveTo>
                  <a:pt x="290878" y="167501"/>
                </a:moveTo>
                <a:lnTo>
                  <a:pt x="275843" y="195453"/>
                </a:lnTo>
                <a:lnTo>
                  <a:pt x="360933" y="197993"/>
                </a:lnTo>
                <a:lnTo>
                  <a:pt x="343668" y="173482"/>
                </a:lnTo>
                <a:lnTo>
                  <a:pt x="302005" y="173482"/>
                </a:lnTo>
                <a:lnTo>
                  <a:pt x="290878" y="167501"/>
                </a:lnTo>
                <a:close/>
              </a:path>
              <a:path w="361314" h="198119">
                <a:moveTo>
                  <a:pt x="296908" y="156290"/>
                </a:moveTo>
                <a:lnTo>
                  <a:pt x="290878" y="167501"/>
                </a:lnTo>
                <a:lnTo>
                  <a:pt x="302005" y="173482"/>
                </a:lnTo>
                <a:lnTo>
                  <a:pt x="308101" y="162306"/>
                </a:lnTo>
                <a:lnTo>
                  <a:pt x="296908" y="156290"/>
                </a:lnTo>
                <a:close/>
              </a:path>
              <a:path w="361314" h="198119">
                <a:moveTo>
                  <a:pt x="311912" y="128397"/>
                </a:moveTo>
                <a:lnTo>
                  <a:pt x="296908" y="156290"/>
                </a:lnTo>
                <a:lnTo>
                  <a:pt x="308101" y="162306"/>
                </a:lnTo>
                <a:lnTo>
                  <a:pt x="302005" y="173482"/>
                </a:lnTo>
                <a:lnTo>
                  <a:pt x="343668" y="173482"/>
                </a:lnTo>
                <a:lnTo>
                  <a:pt x="311912" y="128397"/>
                </a:lnTo>
                <a:close/>
              </a:path>
              <a:path w="361314" h="198119">
                <a:moveTo>
                  <a:pt x="6095" y="0"/>
                </a:moveTo>
                <a:lnTo>
                  <a:pt x="0" y="11175"/>
                </a:lnTo>
                <a:lnTo>
                  <a:pt x="290878" y="167501"/>
                </a:lnTo>
                <a:lnTo>
                  <a:pt x="296908" y="156290"/>
                </a:lnTo>
                <a:lnTo>
                  <a:pt x="6095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1" name="object 21"/>
          <p:cNvSpPr txBox="1"/>
          <p:nvPr/>
        </p:nvSpPr>
        <p:spPr>
          <a:xfrm>
            <a:off x="7349517" y="3019461"/>
            <a:ext cx="1720427" cy="1144495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95728">
              <a:lnSpc>
                <a:spcPct val="100000"/>
              </a:lnSpc>
              <a:spcBef>
                <a:spcPts val="135"/>
              </a:spcBef>
              <a:tabLst>
                <a:tab pos="884132" algn="l"/>
              </a:tabLst>
            </a:pPr>
            <a:r>
              <a:rPr sz="2276" spc="-7" dirty="0">
                <a:latin typeface="Arial"/>
                <a:cs typeface="Arial"/>
              </a:rPr>
              <a:t>PN	N</a:t>
            </a:r>
            <a:endParaRPr sz="227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773">
              <a:latin typeface="Times New Roman"/>
              <a:cs typeface="Times New Roman"/>
            </a:endParaRPr>
          </a:p>
          <a:p>
            <a:pPr marL="18062">
              <a:lnSpc>
                <a:spcPct val="100000"/>
              </a:lnSpc>
              <a:spcBef>
                <a:spcPts val="7"/>
              </a:spcBef>
            </a:pPr>
            <a:r>
              <a:rPr sz="2276" spc="-7" dirty="0">
                <a:latin typeface="Arial"/>
                <a:cs typeface="Arial"/>
              </a:rPr>
              <a:t>Noun</a:t>
            </a:r>
            <a:r>
              <a:rPr sz="2276" spc="-92" dirty="0">
                <a:latin typeface="Arial"/>
                <a:cs typeface="Arial"/>
              </a:rPr>
              <a:t> </a:t>
            </a:r>
            <a:r>
              <a:rPr sz="2276" spc="-7" dirty="0">
                <a:latin typeface="Arial"/>
                <a:cs typeface="Arial"/>
              </a:rPr>
              <a:t>Phrase</a:t>
            </a:r>
            <a:endParaRPr sz="22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1641" y="4472567"/>
            <a:ext cx="1641856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Prep</a:t>
            </a:r>
            <a:r>
              <a:rPr sz="2276" spc="-64" dirty="0">
                <a:latin typeface="Arial"/>
                <a:cs typeface="Arial"/>
              </a:rPr>
              <a:t> </a:t>
            </a:r>
            <a:r>
              <a:rPr sz="2276" spc="-7" dirty="0">
                <a:latin typeface="Arial"/>
                <a:cs typeface="Arial"/>
              </a:rPr>
              <a:t>Phrase</a:t>
            </a:r>
            <a:endParaRPr sz="227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4660" y="5204628"/>
            <a:ext cx="1641856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Prep</a:t>
            </a:r>
            <a:r>
              <a:rPr sz="2276" spc="-64" dirty="0">
                <a:latin typeface="Arial"/>
                <a:cs typeface="Arial"/>
              </a:rPr>
              <a:t> </a:t>
            </a:r>
            <a:r>
              <a:rPr sz="2276" spc="-7" dirty="0">
                <a:latin typeface="Arial"/>
                <a:cs typeface="Arial"/>
              </a:rPr>
              <a:t>Phrase</a:t>
            </a:r>
            <a:endParaRPr sz="227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3419" y="3927991"/>
            <a:ext cx="1719524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Noun</a:t>
            </a:r>
            <a:r>
              <a:rPr sz="2276" spc="-92" dirty="0">
                <a:latin typeface="Arial"/>
                <a:cs typeface="Arial"/>
              </a:rPr>
              <a:t> </a:t>
            </a:r>
            <a:r>
              <a:rPr sz="2276" spc="-7" dirty="0">
                <a:latin typeface="Arial"/>
                <a:cs typeface="Arial"/>
              </a:rPr>
              <a:t>Phrase</a:t>
            </a:r>
            <a:endParaRPr sz="227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1891" y="6050484"/>
            <a:ext cx="1256228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sz="2276" spc="-7" dirty="0">
                <a:latin typeface="Arial"/>
                <a:cs typeface="Arial"/>
              </a:rPr>
              <a:t>Senten</a:t>
            </a:r>
            <a:r>
              <a:rPr sz="2276" dirty="0">
                <a:latin typeface="Arial"/>
                <a:cs typeface="Arial"/>
              </a:rPr>
              <a:t>c</a:t>
            </a:r>
            <a:r>
              <a:rPr sz="2276" spc="-7" dirty="0">
                <a:latin typeface="Arial"/>
                <a:cs typeface="Arial"/>
              </a:rPr>
              <a:t>e</a:t>
            </a:r>
            <a:endParaRPr sz="2276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19033" y="3454761"/>
            <a:ext cx="163644" cy="278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7" name="object 27"/>
          <p:cNvSpPr/>
          <p:nvPr/>
        </p:nvSpPr>
        <p:spPr>
          <a:xfrm>
            <a:off x="6929933" y="3409785"/>
            <a:ext cx="514773" cy="1054834"/>
          </a:xfrm>
          <a:custGeom>
            <a:avLst/>
            <a:gdLst/>
            <a:ahLst/>
            <a:cxnLst/>
            <a:rect l="l" t="t" r="r" b="b"/>
            <a:pathLst>
              <a:path w="361950" h="741680">
                <a:moveTo>
                  <a:pt x="321537" y="675635"/>
                </a:moveTo>
                <a:lnTo>
                  <a:pt x="292988" y="689356"/>
                </a:lnTo>
                <a:lnTo>
                  <a:pt x="360299" y="741553"/>
                </a:lnTo>
                <a:lnTo>
                  <a:pt x="361192" y="687070"/>
                </a:lnTo>
                <a:lnTo>
                  <a:pt x="327025" y="687070"/>
                </a:lnTo>
                <a:lnTo>
                  <a:pt x="321537" y="675635"/>
                </a:lnTo>
                <a:close/>
              </a:path>
              <a:path w="361950" h="741680">
                <a:moveTo>
                  <a:pt x="333106" y="670075"/>
                </a:moveTo>
                <a:lnTo>
                  <a:pt x="321537" y="675635"/>
                </a:lnTo>
                <a:lnTo>
                  <a:pt x="327025" y="687070"/>
                </a:lnTo>
                <a:lnTo>
                  <a:pt x="338581" y="681482"/>
                </a:lnTo>
                <a:lnTo>
                  <a:pt x="333106" y="670075"/>
                </a:lnTo>
                <a:close/>
              </a:path>
              <a:path w="361950" h="741680">
                <a:moveTo>
                  <a:pt x="361695" y="656336"/>
                </a:moveTo>
                <a:lnTo>
                  <a:pt x="333106" y="670075"/>
                </a:lnTo>
                <a:lnTo>
                  <a:pt x="338581" y="681482"/>
                </a:lnTo>
                <a:lnTo>
                  <a:pt x="327025" y="687070"/>
                </a:lnTo>
                <a:lnTo>
                  <a:pt x="361192" y="687070"/>
                </a:lnTo>
                <a:lnTo>
                  <a:pt x="361695" y="656336"/>
                </a:lnTo>
                <a:close/>
              </a:path>
              <a:path w="361950" h="741680">
                <a:moveTo>
                  <a:pt x="11429" y="0"/>
                </a:moveTo>
                <a:lnTo>
                  <a:pt x="0" y="5588"/>
                </a:lnTo>
                <a:lnTo>
                  <a:pt x="321537" y="675635"/>
                </a:lnTo>
                <a:lnTo>
                  <a:pt x="333106" y="670075"/>
                </a:lnTo>
                <a:lnTo>
                  <a:pt x="11429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8" name="object 28"/>
          <p:cNvSpPr/>
          <p:nvPr/>
        </p:nvSpPr>
        <p:spPr>
          <a:xfrm>
            <a:off x="7609976" y="4207233"/>
            <a:ext cx="610502" cy="239324"/>
          </a:xfrm>
          <a:custGeom>
            <a:avLst/>
            <a:gdLst/>
            <a:ahLst/>
            <a:cxnLst/>
            <a:rect l="l" t="t" r="r" b="b"/>
            <a:pathLst>
              <a:path w="429260" h="168275">
                <a:moveTo>
                  <a:pt x="59055" y="96519"/>
                </a:moveTo>
                <a:lnTo>
                  <a:pt x="0" y="157987"/>
                </a:lnTo>
                <a:lnTo>
                  <a:pt x="84582" y="168275"/>
                </a:lnTo>
                <a:lnTo>
                  <a:pt x="75455" y="142621"/>
                </a:lnTo>
                <a:lnTo>
                  <a:pt x="61975" y="142621"/>
                </a:lnTo>
                <a:lnTo>
                  <a:pt x="57658" y="130683"/>
                </a:lnTo>
                <a:lnTo>
                  <a:pt x="69686" y="126403"/>
                </a:lnTo>
                <a:lnTo>
                  <a:pt x="59055" y="96519"/>
                </a:lnTo>
                <a:close/>
              </a:path>
              <a:path w="429260" h="168275">
                <a:moveTo>
                  <a:pt x="69686" y="126403"/>
                </a:moveTo>
                <a:lnTo>
                  <a:pt x="57658" y="130683"/>
                </a:lnTo>
                <a:lnTo>
                  <a:pt x="61975" y="142621"/>
                </a:lnTo>
                <a:lnTo>
                  <a:pt x="73941" y="138363"/>
                </a:lnTo>
                <a:lnTo>
                  <a:pt x="69686" y="126403"/>
                </a:lnTo>
                <a:close/>
              </a:path>
              <a:path w="429260" h="168275">
                <a:moveTo>
                  <a:pt x="73941" y="138363"/>
                </a:moveTo>
                <a:lnTo>
                  <a:pt x="61975" y="142621"/>
                </a:lnTo>
                <a:lnTo>
                  <a:pt x="75455" y="142621"/>
                </a:lnTo>
                <a:lnTo>
                  <a:pt x="73941" y="138363"/>
                </a:lnTo>
                <a:close/>
              </a:path>
              <a:path w="429260" h="168275">
                <a:moveTo>
                  <a:pt x="424941" y="0"/>
                </a:moveTo>
                <a:lnTo>
                  <a:pt x="69686" y="126403"/>
                </a:lnTo>
                <a:lnTo>
                  <a:pt x="73941" y="138363"/>
                </a:lnTo>
                <a:lnTo>
                  <a:pt x="429260" y="11937"/>
                </a:lnTo>
                <a:lnTo>
                  <a:pt x="424941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29" name="object 29"/>
          <p:cNvSpPr/>
          <p:nvPr/>
        </p:nvSpPr>
        <p:spPr>
          <a:xfrm>
            <a:off x="5505906" y="3455483"/>
            <a:ext cx="801963" cy="1707783"/>
          </a:xfrm>
          <a:custGeom>
            <a:avLst/>
            <a:gdLst/>
            <a:ahLst/>
            <a:cxnLst/>
            <a:rect l="l" t="t" r="r" b="b"/>
            <a:pathLst>
              <a:path w="563879" h="1200785">
                <a:moveTo>
                  <a:pt x="523240" y="1133909"/>
                </a:moveTo>
                <a:lnTo>
                  <a:pt x="494411" y="1147317"/>
                </a:lnTo>
                <a:lnTo>
                  <a:pt x="560959" y="1200404"/>
                </a:lnTo>
                <a:lnTo>
                  <a:pt x="562598" y="1145413"/>
                </a:lnTo>
                <a:lnTo>
                  <a:pt x="528574" y="1145413"/>
                </a:lnTo>
                <a:lnTo>
                  <a:pt x="523240" y="1133909"/>
                </a:lnTo>
                <a:close/>
              </a:path>
              <a:path w="563879" h="1200785">
                <a:moveTo>
                  <a:pt x="534677" y="1128590"/>
                </a:moveTo>
                <a:lnTo>
                  <a:pt x="523240" y="1133909"/>
                </a:lnTo>
                <a:lnTo>
                  <a:pt x="528574" y="1145413"/>
                </a:lnTo>
                <a:lnTo>
                  <a:pt x="540004" y="1140078"/>
                </a:lnTo>
                <a:lnTo>
                  <a:pt x="534677" y="1128590"/>
                </a:lnTo>
                <a:close/>
              </a:path>
              <a:path w="563879" h="1200785">
                <a:moveTo>
                  <a:pt x="563499" y="1115187"/>
                </a:moveTo>
                <a:lnTo>
                  <a:pt x="534677" y="1128590"/>
                </a:lnTo>
                <a:lnTo>
                  <a:pt x="540004" y="1140078"/>
                </a:lnTo>
                <a:lnTo>
                  <a:pt x="528574" y="1145413"/>
                </a:lnTo>
                <a:lnTo>
                  <a:pt x="562598" y="1145413"/>
                </a:lnTo>
                <a:lnTo>
                  <a:pt x="563499" y="1115187"/>
                </a:lnTo>
                <a:close/>
              </a:path>
              <a:path w="563879" h="1200785">
                <a:moveTo>
                  <a:pt x="11430" y="0"/>
                </a:moveTo>
                <a:lnTo>
                  <a:pt x="0" y="5334"/>
                </a:lnTo>
                <a:lnTo>
                  <a:pt x="523240" y="1133909"/>
                </a:lnTo>
                <a:lnTo>
                  <a:pt x="534677" y="1128590"/>
                </a:lnTo>
                <a:lnTo>
                  <a:pt x="11430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0" name="object 30"/>
          <p:cNvSpPr/>
          <p:nvPr/>
        </p:nvSpPr>
        <p:spPr>
          <a:xfrm>
            <a:off x="6302992" y="4904795"/>
            <a:ext cx="1309511" cy="292608"/>
          </a:xfrm>
          <a:custGeom>
            <a:avLst/>
            <a:gdLst/>
            <a:ahLst/>
            <a:cxnLst/>
            <a:rect l="l" t="t" r="r" b="b"/>
            <a:pathLst>
              <a:path w="920750" h="205739">
                <a:moveTo>
                  <a:pt x="67691" y="130682"/>
                </a:moveTo>
                <a:lnTo>
                  <a:pt x="0" y="182498"/>
                </a:lnTo>
                <a:lnTo>
                  <a:pt x="82042" y="205485"/>
                </a:lnTo>
                <a:lnTo>
                  <a:pt x="76535" y="176783"/>
                </a:lnTo>
                <a:lnTo>
                  <a:pt x="63500" y="176783"/>
                </a:lnTo>
                <a:lnTo>
                  <a:pt x="61213" y="164210"/>
                </a:lnTo>
                <a:lnTo>
                  <a:pt x="73665" y="161824"/>
                </a:lnTo>
                <a:lnTo>
                  <a:pt x="67691" y="130682"/>
                </a:lnTo>
                <a:close/>
              </a:path>
              <a:path w="920750" h="205739">
                <a:moveTo>
                  <a:pt x="73665" y="161824"/>
                </a:moveTo>
                <a:lnTo>
                  <a:pt x="61213" y="164210"/>
                </a:lnTo>
                <a:lnTo>
                  <a:pt x="63500" y="176783"/>
                </a:lnTo>
                <a:lnTo>
                  <a:pt x="76072" y="174372"/>
                </a:lnTo>
                <a:lnTo>
                  <a:pt x="73665" y="161824"/>
                </a:lnTo>
                <a:close/>
              </a:path>
              <a:path w="920750" h="205739">
                <a:moveTo>
                  <a:pt x="76072" y="174372"/>
                </a:moveTo>
                <a:lnTo>
                  <a:pt x="63500" y="176783"/>
                </a:lnTo>
                <a:lnTo>
                  <a:pt x="76535" y="176783"/>
                </a:lnTo>
                <a:lnTo>
                  <a:pt x="76072" y="174372"/>
                </a:lnTo>
                <a:close/>
              </a:path>
              <a:path w="920750" h="205739">
                <a:moveTo>
                  <a:pt x="917829" y="0"/>
                </a:moveTo>
                <a:lnTo>
                  <a:pt x="73665" y="161824"/>
                </a:lnTo>
                <a:lnTo>
                  <a:pt x="76072" y="174372"/>
                </a:lnTo>
                <a:lnTo>
                  <a:pt x="920242" y="12445"/>
                </a:lnTo>
                <a:lnTo>
                  <a:pt x="917829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1" name="object 31"/>
          <p:cNvSpPr/>
          <p:nvPr/>
        </p:nvSpPr>
        <p:spPr>
          <a:xfrm>
            <a:off x="2270783" y="3405270"/>
            <a:ext cx="1432334" cy="499420"/>
          </a:xfrm>
          <a:custGeom>
            <a:avLst/>
            <a:gdLst/>
            <a:ahLst/>
            <a:cxnLst/>
            <a:rect l="l" t="t" r="r" b="b"/>
            <a:pathLst>
              <a:path w="1007110" h="351155">
                <a:moveTo>
                  <a:pt x="932382" y="320851"/>
                </a:moveTo>
                <a:lnTo>
                  <a:pt x="922401" y="350901"/>
                </a:lnTo>
                <a:lnTo>
                  <a:pt x="1006729" y="338709"/>
                </a:lnTo>
                <a:lnTo>
                  <a:pt x="992827" y="324866"/>
                </a:lnTo>
                <a:lnTo>
                  <a:pt x="944499" y="324866"/>
                </a:lnTo>
                <a:lnTo>
                  <a:pt x="932382" y="320851"/>
                </a:lnTo>
                <a:close/>
              </a:path>
              <a:path w="1007110" h="351155">
                <a:moveTo>
                  <a:pt x="936382" y="308808"/>
                </a:moveTo>
                <a:lnTo>
                  <a:pt x="932382" y="320851"/>
                </a:lnTo>
                <a:lnTo>
                  <a:pt x="944499" y="324866"/>
                </a:lnTo>
                <a:lnTo>
                  <a:pt x="948436" y="312801"/>
                </a:lnTo>
                <a:lnTo>
                  <a:pt x="936382" y="308808"/>
                </a:lnTo>
                <a:close/>
              </a:path>
              <a:path w="1007110" h="351155">
                <a:moveTo>
                  <a:pt x="946404" y="278638"/>
                </a:moveTo>
                <a:lnTo>
                  <a:pt x="936382" y="308808"/>
                </a:lnTo>
                <a:lnTo>
                  <a:pt x="948436" y="312801"/>
                </a:lnTo>
                <a:lnTo>
                  <a:pt x="944499" y="324866"/>
                </a:lnTo>
                <a:lnTo>
                  <a:pt x="992827" y="324866"/>
                </a:lnTo>
                <a:lnTo>
                  <a:pt x="946404" y="278638"/>
                </a:lnTo>
                <a:close/>
              </a:path>
              <a:path w="1007110" h="351155">
                <a:moveTo>
                  <a:pt x="4064" y="0"/>
                </a:moveTo>
                <a:lnTo>
                  <a:pt x="0" y="11938"/>
                </a:lnTo>
                <a:lnTo>
                  <a:pt x="932382" y="320851"/>
                </a:lnTo>
                <a:lnTo>
                  <a:pt x="936382" y="308808"/>
                </a:lnTo>
                <a:lnTo>
                  <a:pt x="4064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2" name="object 32"/>
          <p:cNvSpPr/>
          <p:nvPr/>
        </p:nvSpPr>
        <p:spPr>
          <a:xfrm>
            <a:off x="3702033" y="3407979"/>
            <a:ext cx="395563" cy="479552"/>
          </a:xfrm>
          <a:custGeom>
            <a:avLst/>
            <a:gdLst/>
            <a:ahLst/>
            <a:cxnLst/>
            <a:rect l="l" t="t" r="r" b="b"/>
            <a:pathLst>
              <a:path w="278130" h="337185">
                <a:moveTo>
                  <a:pt x="18922" y="253746"/>
                </a:moveTo>
                <a:lnTo>
                  <a:pt x="0" y="336803"/>
                </a:lnTo>
                <a:lnTo>
                  <a:pt x="77850" y="302133"/>
                </a:lnTo>
                <a:lnTo>
                  <a:pt x="65168" y="291718"/>
                </a:lnTo>
                <a:lnTo>
                  <a:pt x="45212" y="291718"/>
                </a:lnTo>
                <a:lnTo>
                  <a:pt x="35306" y="283717"/>
                </a:lnTo>
                <a:lnTo>
                  <a:pt x="43404" y="273848"/>
                </a:lnTo>
                <a:lnTo>
                  <a:pt x="18922" y="253746"/>
                </a:lnTo>
                <a:close/>
              </a:path>
              <a:path w="278130" h="337185">
                <a:moveTo>
                  <a:pt x="43404" y="273848"/>
                </a:moveTo>
                <a:lnTo>
                  <a:pt x="35306" y="283717"/>
                </a:lnTo>
                <a:lnTo>
                  <a:pt x="45212" y="291718"/>
                </a:lnTo>
                <a:lnTo>
                  <a:pt x="53247" y="281930"/>
                </a:lnTo>
                <a:lnTo>
                  <a:pt x="43404" y="273848"/>
                </a:lnTo>
                <a:close/>
              </a:path>
              <a:path w="278130" h="337185">
                <a:moveTo>
                  <a:pt x="53247" y="281930"/>
                </a:moveTo>
                <a:lnTo>
                  <a:pt x="45212" y="291718"/>
                </a:lnTo>
                <a:lnTo>
                  <a:pt x="65168" y="291718"/>
                </a:lnTo>
                <a:lnTo>
                  <a:pt x="53247" y="281930"/>
                </a:lnTo>
                <a:close/>
              </a:path>
              <a:path w="278130" h="337185">
                <a:moveTo>
                  <a:pt x="268096" y="0"/>
                </a:moveTo>
                <a:lnTo>
                  <a:pt x="43404" y="273848"/>
                </a:lnTo>
                <a:lnTo>
                  <a:pt x="53247" y="281930"/>
                </a:lnTo>
                <a:lnTo>
                  <a:pt x="278002" y="8127"/>
                </a:lnTo>
                <a:lnTo>
                  <a:pt x="26809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3" name="object 33"/>
          <p:cNvSpPr/>
          <p:nvPr/>
        </p:nvSpPr>
        <p:spPr>
          <a:xfrm>
            <a:off x="3106882" y="3406716"/>
            <a:ext cx="596053" cy="480455"/>
          </a:xfrm>
          <a:custGeom>
            <a:avLst/>
            <a:gdLst/>
            <a:ahLst/>
            <a:cxnLst/>
            <a:rect l="l" t="t" r="r" b="b"/>
            <a:pathLst>
              <a:path w="419100" h="337819">
                <a:moveTo>
                  <a:pt x="355355" y="294956"/>
                </a:moveTo>
                <a:lnTo>
                  <a:pt x="335406" y="319786"/>
                </a:lnTo>
                <a:lnTo>
                  <a:pt x="418719" y="337692"/>
                </a:lnTo>
                <a:lnTo>
                  <a:pt x="402719" y="302894"/>
                </a:lnTo>
                <a:lnTo>
                  <a:pt x="365252" y="302894"/>
                </a:lnTo>
                <a:lnTo>
                  <a:pt x="355355" y="294956"/>
                </a:lnTo>
                <a:close/>
              </a:path>
              <a:path w="419100" h="337819">
                <a:moveTo>
                  <a:pt x="363280" y="285091"/>
                </a:moveTo>
                <a:lnTo>
                  <a:pt x="355355" y="294956"/>
                </a:lnTo>
                <a:lnTo>
                  <a:pt x="365252" y="302894"/>
                </a:lnTo>
                <a:lnTo>
                  <a:pt x="373125" y="292988"/>
                </a:lnTo>
                <a:lnTo>
                  <a:pt x="363280" y="285091"/>
                </a:lnTo>
                <a:close/>
              </a:path>
              <a:path w="419100" h="337819">
                <a:moveTo>
                  <a:pt x="383159" y="260350"/>
                </a:moveTo>
                <a:lnTo>
                  <a:pt x="363280" y="285091"/>
                </a:lnTo>
                <a:lnTo>
                  <a:pt x="373125" y="292988"/>
                </a:lnTo>
                <a:lnTo>
                  <a:pt x="365252" y="302894"/>
                </a:lnTo>
                <a:lnTo>
                  <a:pt x="402719" y="302894"/>
                </a:lnTo>
                <a:lnTo>
                  <a:pt x="383159" y="260350"/>
                </a:lnTo>
                <a:close/>
              </a:path>
              <a:path w="419100" h="337819">
                <a:moveTo>
                  <a:pt x="7874" y="0"/>
                </a:moveTo>
                <a:lnTo>
                  <a:pt x="0" y="9905"/>
                </a:lnTo>
                <a:lnTo>
                  <a:pt x="355355" y="294956"/>
                </a:lnTo>
                <a:lnTo>
                  <a:pt x="363280" y="285091"/>
                </a:lnTo>
                <a:lnTo>
                  <a:pt x="7874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4" name="object 34"/>
          <p:cNvSpPr/>
          <p:nvPr/>
        </p:nvSpPr>
        <p:spPr>
          <a:xfrm>
            <a:off x="763615" y="3406895"/>
            <a:ext cx="3074190" cy="2602766"/>
          </a:xfrm>
          <a:custGeom>
            <a:avLst/>
            <a:gdLst/>
            <a:ahLst/>
            <a:cxnLst/>
            <a:rect l="l" t="t" r="r" b="b"/>
            <a:pathLst>
              <a:path w="2161540" h="1830070">
                <a:moveTo>
                  <a:pt x="2098654" y="1785151"/>
                </a:moveTo>
                <a:lnTo>
                  <a:pt x="2078139" y="1809369"/>
                </a:lnTo>
                <a:lnTo>
                  <a:pt x="2160943" y="1829562"/>
                </a:lnTo>
                <a:lnTo>
                  <a:pt x="2145456" y="1793367"/>
                </a:lnTo>
                <a:lnTo>
                  <a:pt x="2108365" y="1793367"/>
                </a:lnTo>
                <a:lnTo>
                  <a:pt x="2098654" y="1785151"/>
                </a:lnTo>
                <a:close/>
              </a:path>
              <a:path w="2161540" h="1830070">
                <a:moveTo>
                  <a:pt x="2106864" y="1775461"/>
                </a:moveTo>
                <a:lnTo>
                  <a:pt x="2098654" y="1785151"/>
                </a:lnTo>
                <a:lnTo>
                  <a:pt x="2108365" y="1793367"/>
                </a:lnTo>
                <a:lnTo>
                  <a:pt x="2116620" y="1783714"/>
                </a:lnTo>
                <a:lnTo>
                  <a:pt x="2106864" y="1775461"/>
                </a:lnTo>
                <a:close/>
              </a:path>
              <a:path w="2161540" h="1830070">
                <a:moveTo>
                  <a:pt x="2127415" y="1751202"/>
                </a:moveTo>
                <a:lnTo>
                  <a:pt x="2106864" y="1775461"/>
                </a:lnTo>
                <a:lnTo>
                  <a:pt x="2116620" y="1783714"/>
                </a:lnTo>
                <a:lnTo>
                  <a:pt x="2108365" y="1793367"/>
                </a:lnTo>
                <a:lnTo>
                  <a:pt x="2145456" y="1793367"/>
                </a:lnTo>
                <a:lnTo>
                  <a:pt x="2127415" y="1751202"/>
                </a:lnTo>
                <a:close/>
              </a:path>
              <a:path w="2161540" h="1830070">
                <a:moveTo>
                  <a:pt x="8204" y="0"/>
                </a:moveTo>
                <a:lnTo>
                  <a:pt x="0" y="9651"/>
                </a:lnTo>
                <a:lnTo>
                  <a:pt x="2098654" y="1785151"/>
                </a:lnTo>
                <a:lnTo>
                  <a:pt x="2106864" y="1775461"/>
                </a:lnTo>
                <a:lnTo>
                  <a:pt x="8204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5" name="object 35"/>
          <p:cNvSpPr/>
          <p:nvPr/>
        </p:nvSpPr>
        <p:spPr>
          <a:xfrm>
            <a:off x="1573274" y="3420803"/>
            <a:ext cx="2263196" cy="2588316"/>
          </a:xfrm>
          <a:custGeom>
            <a:avLst/>
            <a:gdLst/>
            <a:ahLst/>
            <a:cxnLst/>
            <a:rect l="l" t="t" r="r" b="b"/>
            <a:pathLst>
              <a:path w="1591310" h="1819910">
                <a:moveTo>
                  <a:pt x="1536068" y="1766422"/>
                </a:moveTo>
                <a:lnTo>
                  <a:pt x="1512150" y="1787271"/>
                </a:lnTo>
                <a:lnTo>
                  <a:pt x="1591017" y="1819656"/>
                </a:lnTo>
                <a:lnTo>
                  <a:pt x="1579641" y="1775968"/>
                </a:lnTo>
                <a:lnTo>
                  <a:pt x="1544408" y="1775968"/>
                </a:lnTo>
                <a:lnTo>
                  <a:pt x="1536068" y="1766422"/>
                </a:lnTo>
                <a:close/>
              </a:path>
              <a:path w="1591310" h="1819910">
                <a:moveTo>
                  <a:pt x="1545570" y="1758139"/>
                </a:moveTo>
                <a:lnTo>
                  <a:pt x="1536068" y="1766422"/>
                </a:lnTo>
                <a:lnTo>
                  <a:pt x="1544408" y="1775968"/>
                </a:lnTo>
                <a:lnTo>
                  <a:pt x="1553933" y="1767713"/>
                </a:lnTo>
                <a:lnTo>
                  <a:pt x="1545570" y="1758139"/>
                </a:lnTo>
                <a:close/>
              </a:path>
              <a:path w="1591310" h="1819910">
                <a:moveTo>
                  <a:pt x="1569554" y="1737233"/>
                </a:moveTo>
                <a:lnTo>
                  <a:pt x="1545570" y="1758139"/>
                </a:lnTo>
                <a:lnTo>
                  <a:pt x="1553933" y="1767713"/>
                </a:lnTo>
                <a:lnTo>
                  <a:pt x="1544408" y="1775968"/>
                </a:lnTo>
                <a:lnTo>
                  <a:pt x="1579641" y="1775968"/>
                </a:lnTo>
                <a:lnTo>
                  <a:pt x="1569554" y="1737233"/>
                </a:lnTo>
                <a:close/>
              </a:path>
              <a:path w="1591310" h="1819910">
                <a:moveTo>
                  <a:pt x="9575" y="0"/>
                </a:moveTo>
                <a:lnTo>
                  <a:pt x="0" y="8382"/>
                </a:lnTo>
                <a:lnTo>
                  <a:pt x="1536068" y="1766422"/>
                </a:lnTo>
                <a:lnTo>
                  <a:pt x="1545570" y="1758139"/>
                </a:lnTo>
                <a:lnTo>
                  <a:pt x="9575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6" name="object 36"/>
          <p:cNvSpPr/>
          <p:nvPr/>
        </p:nvSpPr>
        <p:spPr>
          <a:xfrm>
            <a:off x="3836415" y="5635232"/>
            <a:ext cx="2469104" cy="410916"/>
          </a:xfrm>
          <a:custGeom>
            <a:avLst/>
            <a:gdLst/>
            <a:ahLst/>
            <a:cxnLst/>
            <a:rect l="l" t="t" r="r" b="b"/>
            <a:pathLst>
              <a:path w="1736089" h="288925">
                <a:moveTo>
                  <a:pt x="69850" y="213359"/>
                </a:moveTo>
                <a:lnTo>
                  <a:pt x="0" y="262127"/>
                </a:lnTo>
                <a:lnTo>
                  <a:pt x="80899" y="288670"/>
                </a:lnTo>
                <a:lnTo>
                  <a:pt x="76557" y="259079"/>
                </a:lnTo>
                <a:lnTo>
                  <a:pt x="63753" y="259079"/>
                </a:lnTo>
                <a:lnTo>
                  <a:pt x="61849" y="246633"/>
                </a:lnTo>
                <a:lnTo>
                  <a:pt x="74458" y="244773"/>
                </a:lnTo>
                <a:lnTo>
                  <a:pt x="69850" y="213359"/>
                </a:lnTo>
                <a:close/>
              </a:path>
              <a:path w="1736089" h="288925">
                <a:moveTo>
                  <a:pt x="74458" y="244773"/>
                </a:moveTo>
                <a:lnTo>
                  <a:pt x="61849" y="246633"/>
                </a:lnTo>
                <a:lnTo>
                  <a:pt x="63753" y="259079"/>
                </a:lnTo>
                <a:lnTo>
                  <a:pt x="76286" y="257231"/>
                </a:lnTo>
                <a:lnTo>
                  <a:pt x="74458" y="244773"/>
                </a:lnTo>
                <a:close/>
              </a:path>
              <a:path w="1736089" h="288925">
                <a:moveTo>
                  <a:pt x="76286" y="257231"/>
                </a:moveTo>
                <a:lnTo>
                  <a:pt x="63753" y="259079"/>
                </a:lnTo>
                <a:lnTo>
                  <a:pt x="76557" y="259079"/>
                </a:lnTo>
                <a:lnTo>
                  <a:pt x="76286" y="257231"/>
                </a:lnTo>
                <a:close/>
              </a:path>
              <a:path w="1736089" h="288925">
                <a:moveTo>
                  <a:pt x="1733677" y="0"/>
                </a:moveTo>
                <a:lnTo>
                  <a:pt x="74458" y="244773"/>
                </a:lnTo>
                <a:lnTo>
                  <a:pt x="76286" y="257231"/>
                </a:lnTo>
                <a:lnTo>
                  <a:pt x="1735582" y="12445"/>
                </a:lnTo>
                <a:lnTo>
                  <a:pt x="1733677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37" name="object 37"/>
          <p:cNvSpPr/>
          <p:nvPr/>
        </p:nvSpPr>
        <p:spPr>
          <a:xfrm>
            <a:off x="3693003" y="4366721"/>
            <a:ext cx="188750" cy="1641856"/>
          </a:xfrm>
          <a:custGeom>
            <a:avLst/>
            <a:gdLst/>
            <a:ahLst/>
            <a:cxnLst/>
            <a:rect l="l" t="t" r="r" b="b"/>
            <a:pathLst>
              <a:path w="132714" h="1154429">
                <a:moveTo>
                  <a:pt x="87985" y="1078434"/>
                </a:moveTo>
                <a:lnTo>
                  <a:pt x="56387" y="1081024"/>
                </a:lnTo>
                <a:lnTo>
                  <a:pt x="100583" y="1153922"/>
                </a:lnTo>
                <a:lnTo>
                  <a:pt x="125759" y="1091184"/>
                </a:lnTo>
                <a:lnTo>
                  <a:pt x="89026" y="1091184"/>
                </a:lnTo>
                <a:lnTo>
                  <a:pt x="87985" y="1078434"/>
                </a:lnTo>
                <a:close/>
              </a:path>
              <a:path w="132714" h="1154429">
                <a:moveTo>
                  <a:pt x="100694" y="1077393"/>
                </a:moveTo>
                <a:lnTo>
                  <a:pt x="87985" y="1078434"/>
                </a:lnTo>
                <a:lnTo>
                  <a:pt x="89026" y="1091184"/>
                </a:lnTo>
                <a:lnTo>
                  <a:pt x="101726" y="1090041"/>
                </a:lnTo>
                <a:lnTo>
                  <a:pt x="100694" y="1077393"/>
                </a:lnTo>
                <a:close/>
              </a:path>
              <a:path w="132714" h="1154429">
                <a:moveTo>
                  <a:pt x="132333" y="1074801"/>
                </a:moveTo>
                <a:lnTo>
                  <a:pt x="100694" y="1077393"/>
                </a:lnTo>
                <a:lnTo>
                  <a:pt x="101726" y="1090041"/>
                </a:lnTo>
                <a:lnTo>
                  <a:pt x="89026" y="1091184"/>
                </a:lnTo>
                <a:lnTo>
                  <a:pt x="125759" y="1091184"/>
                </a:lnTo>
                <a:lnTo>
                  <a:pt x="132333" y="1074801"/>
                </a:lnTo>
                <a:close/>
              </a:path>
              <a:path w="132714" h="1154429">
                <a:moveTo>
                  <a:pt x="12700" y="0"/>
                </a:moveTo>
                <a:lnTo>
                  <a:pt x="0" y="1015"/>
                </a:lnTo>
                <a:lnTo>
                  <a:pt x="87985" y="1078434"/>
                </a:lnTo>
                <a:lnTo>
                  <a:pt x="100694" y="1077393"/>
                </a:lnTo>
                <a:lnTo>
                  <a:pt x="12700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7A46DAE-F186-4955-BF56-1F0E2A548ECE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NLP to Text Mining</a:t>
            </a:r>
          </a:p>
        </p:txBody>
      </p:sp>
      <p:pic>
        <p:nvPicPr>
          <p:cNvPr id="41" name="skillenza_logo_new (1).png" descr="skillenza_logo_new (1).png">
            <a:extLst>
              <a:ext uri="{FF2B5EF4-FFF2-40B4-BE49-F238E27FC236}">
                <a16:creationId xmlns:a16="http://schemas.microsoft.com/office/drawing/2014/main" xmlns="" id="{8F6D58EA-E02D-4148-B1BD-9AEA5A61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642" y="833390"/>
            <a:ext cx="12164004" cy="62515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9"/>
              </a:spcBef>
            </a:pPr>
            <a:r>
              <a:rPr dirty="0"/>
              <a:t>NLP to </a:t>
            </a:r>
            <a:r>
              <a:rPr spc="-7" dirty="0"/>
              <a:t>Natural Language Understanding</a:t>
            </a:r>
            <a:r>
              <a:rPr spc="-64" dirty="0"/>
              <a:t> </a:t>
            </a:r>
            <a:r>
              <a:rPr spc="-7" dirty="0"/>
              <a:t>(NLU)</a:t>
            </a:r>
          </a:p>
        </p:txBody>
      </p:sp>
      <p:sp>
        <p:nvSpPr>
          <p:cNvPr id="4" name="object 4"/>
          <p:cNvSpPr/>
          <p:nvPr/>
        </p:nvSpPr>
        <p:spPr>
          <a:xfrm>
            <a:off x="1798997" y="2512094"/>
            <a:ext cx="10902356" cy="619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267"/>
          </a:p>
        </p:txBody>
      </p:sp>
      <p:sp>
        <p:nvSpPr>
          <p:cNvPr id="5" name="object 5"/>
          <p:cNvSpPr txBox="1"/>
          <p:nvPr/>
        </p:nvSpPr>
        <p:spPr>
          <a:xfrm>
            <a:off x="9061094" y="3258713"/>
            <a:ext cx="903111" cy="5434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3413" dirty="0">
                <a:solidFill>
                  <a:srgbClr val="688030"/>
                </a:solidFill>
                <a:latin typeface="Arial"/>
                <a:cs typeface="Arial"/>
              </a:rPr>
              <a:t>N</a:t>
            </a:r>
            <a:r>
              <a:rPr sz="3413" spc="-14" dirty="0">
                <a:solidFill>
                  <a:srgbClr val="688030"/>
                </a:solidFill>
                <a:latin typeface="Arial"/>
                <a:cs typeface="Arial"/>
              </a:rPr>
              <a:t>L</a:t>
            </a:r>
            <a:r>
              <a:rPr sz="3413" dirty="0">
                <a:solidFill>
                  <a:srgbClr val="688030"/>
                </a:solidFill>
                <a:latin typeface="Arial"/>
                <a:cs typeface="Arial"/>
              </a:rPr>
              <a:t>U</a:t>
            </a:r>
            <a:endParaRPr sz="341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5981" y="2610773"/>
            <a:ext cx="2885440" cy="1150280"/>
          </a:xfrm>
          <a:prstGeom prst="rect">
            <a:avLst/>
          </a:prstGeom>
        </p:spPr>
        <p:txBody>
          <a:bodyPr vert="horz" wrap="square" lIns="0" tIns="139982" rIns="0" bIns="0" rtlCol="0">
            <a:spAutoFit/>
          </a:bodyPr>
          <a:lstStyle/>
          <a:p>
            <a:pPr marR="7225" algn="r">
              <a:lnSpc>
                <a:spcPct val="100000"/>
              </a:lnSpc>
              <a:spcBef>
                <a:spcPts val="1102"/>
              </a:spcBef>
            </a:pPr>
            <a:r>
              <a:rPr sz="3413" spc="-7" dirty="0">
                <a:solidFill>
                  <a:srgbClr val="2C608A"/>
                </a:solidFill>
                <a:latin typeface="Arial"/>
                <a:cs typeface="Arial"/>
              </a:rPr>
              <a:t>N</a:t>
            </a:r>
            <a:r>
              <a:rPr sz="3413" spc="-21" dirty="0">
                <a:solidFill>
                  <a:srgbClr val="2C608A"/>
                </a:solidFill>
                <a:latin typeface="Arial"/>
                <a:cs typeface="Arial"/>
              </a:rPr>
              <a:t>L</a:t>
            </a:r>
            <a:r>
              <a:rPr sz="3413" dirty="0">
                <a:solidFill>
                  <a:srgbClr val="2C608A"/>
                </a:solidFill>
                <a:latin typeface="Arial"/>
                <a:cs typeface="Arial"/>
              </a:rPr>
              <a:t>P</a:t>
            </a:r>
            <a:endParaRPr sz="3413">
              <a:latin typeface="Arial"/>
              <a:cs typeface="Arial"/>
            </a:endParaRPr>
          </a:p>
          <a:p>
            <a:pPr marL="18062">
              <a:lnSpc>
                <a:spcPct val="100000"/>
              </a:lnSpc>
              <a:spcBef>
                <a:spcPts val="724"/>
              </a:spcBef>
            </a:pPr>
            <a:r>
              <a:rPr sz="2560" spc="-7" dirty="0">
                <a:latin typeface="Arial"/>
                <a:cs typeface="Arial"/>
              </a:rPr>
              <a:t>Part-Of-Speech</a:t>
            </a:r>
            <a:endParaRPr sz="256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8839" y="3735629"/>
            <a:ext cx="2168370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50" dirty="0">
                <a:latin typeface="Arial"/>
                <a:cs typeface="Arial"/>
              </a:rPr>
              <a:t>Tagging</a:t>
            </a:r>
            <a:r>
              <a:rPr sz="2560" spc="-71" dirty="0">
                <a:latin typeface="Arial"/>
                <a:cs typeface="Arial"/>
              </a:rPr>
              <a:t> </a:t>
            </a:r>
            <a:r>
              <a:rPr sz="2560" dirty="0">
                <a:latin typeface="Arial"/>
                <a:cs typeface="Arial"/>
              </a:rPr>
              <a:t>(POS)</a:t>
            </a:r>
            <a:endParaRPr sz="256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8090" y="5857577"/>
            <a:ext cx="2814997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8" dirty="0">
                <a:latin typeface="Arial"/>
                <a:cs typeface="Arial"/>
              </a:rPr>
              <a:t>Text</a:t>
            </a:r>
            <a:r>
              <a:rPr sz="2560" spc="-64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Categorization</a:t>
            </a:r>
            <a:endParaRPr sz="256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4703" y="6646104"/>
            <a:ext cx="3393892" cy="1594054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R="1326649" algn="ctr">
              <a:lnSpc>
                <a:spcPct val="100000"/>
              </a:lnSpc>
              <a:spcBef>
                <a:spcPts val="142"/>
              </a:spcBef>
            </a:pPr>
            <a:r>
              <a:rPr sz="2560" spc="-14" dirty="0">
                <a:latin typeface="Arial"/>
                <a:cs typeface="Arial"/>
              </a:rPr>
              <a:t>Co</a:t>
            </a:r>
            <a:r>
              <a:rPr sz="2560" spc="-7" dirty="0">
                <a:latin typeface="Arial"/>
                <a:cs typeface="Arial"/>
              </a:rPr>
              <a:t>-</a:t>
            </a:r>
            <a:r>
              <a:rPr sz="2560" dirty="0">
                <a:latin typeface="Arial"/>
                <a:cs typeface="Arial"/>
              </a:rPr>
              <a:t>R</a:t>
            </a:r>
            <a:r>
              <a:rPr sz="2560" spc="-21" dirty="0">
                <a:latin typeface="Arial"/>
                <a:cs typeface="Arial"/>
              </a:rPr>
              <a:t>e</a:t>
            </a:r>
            <a:r>
              <a:rPr sz="2560" dirty="0">
                <a:latin typeface="Arial"/>
                <a:cs typeface="Arial"/>
              </a:rPr>
              <a:t>fer</a:t>
            </a:r>
            <a:r>
              <a:rPr sz="2560" spc="-14" dirty="0">
                <a:latin typeface="Arial"/>
                <a:cs typeface="Arial"/>
              </a:rPr>
              <a:t>en</a:t>
            </a:r>
            <a:r>
              <a:rPr sz="2560" dirty="0">
                <a:latin typeface="Arial"/>
                <a:cs typeface="Arial"/>
              </a:rPr>
              <a:t>ce</a:t>
            </a:r>
          </a:p>
          <a:p>
            <a:pPr marR="1324842" algn="ctr">
              <a:lnSpc>
                <a:spcPct val="100000"/>
              </a:lnSpc>
              <a:spcBef>
                <a:spcPts val="7"/>
              </a:spcBef>
            </a:pPr>
            <a:r>
              <a:rPr sz="2560" spc="-7" dirty="0">
                <a:latin typeface="Arial"/>
                <a:cs typeface="Arial"/>
              </a:rPr>
              <a:t>Resolution</a:t>
            </a:r>
            <a:endParaRPr sz="2560" dirty="0">
              <a:latin typeface="Arial"/>
              <a:cs typeface="Arial"/>
            </a:endParaRPr>
          </a:p>
          <a:p>
            <a:pPr marL="1761942" algn="ctr">
              <a:lnSpc>
                <a:spcPct val="100000"/>
              </a:lnSpc>
              <a:spcBef>
                <a:spcPts val="0"/>
              </a:spcBef>
            </a:pPr>
            <a:r>
              <a:rPr sz="2560" spc="-7" dirty="0">
                <a:latin typeface="Arial"/>
                <a:cs typeface="Arial"/>
              </a:rPr>
              <a:t>Machine</a:t>
            </a:r>
            <a:endParaRPr lang="en-US" sz="2560" dirty="0">
              <a:latin typeface="Arial"/>
              <a:cs typeface="Arial"/>
            </a:endParaRPr>
          </a:p>
          <a:p>
            <a:pPr marL="1761942" algn="ctr">
              <a:lnSpc>
                <a:spcPct val="100000"/>
              </a:lnSpc>
              <a:spcBef>
                <a:spcPts val="0"/>
              </a:spcBef>
            </a:pPr>
            <a:r>
              <a:rPr sz="2560" spc="-85" dirty="0">
                <a:latin typeface="Arial"/>
                <a:cs typeface="Arial"/>
              </a:rPr>
              <a:t>T</a:t>
            </a:r>
            <a:r>
              <a:rPr sz="2560" spc="-7" dirty="0">
                <a:latin typeface="Arial"/>
                <a:cs typeface="Arial"/>
              </a:rPr>
              <a:t>ra</a:t>
            </a:r>
            <a:r>
              <a:rPr sz="2560" spc="-21" dirty="0">
                <a:latin typeface="Arial"/>
                <a:cs typeface="Arial"/>
              </a:rPr>
              <a:t>n</a:t>
            </a:r>
            <a:r>
              <a:rPr sz="2560" spc="-7" dirty="0">
                <a:latin typeface="Arial"/>
                <a:cs typeface="Arial"/>
              </a:rPr>
              <a:t>sl</a:t>
            </a:r>
            <a:r>
              <a:rPr sz="2560" spc="-21" dirty="0">
                <a:latin typeface="Arial"/>
                <a:cs typeface="Arial"/>
              </a:rPr>
              <a:t>a</a:t>
            </a:r>
            <a:r>
              <a:rPr sz="2560" spc="-7" dirty="0">
                <a:latin typeface="Arial"/>
                <a:cs typeface="Arial"/>
              </a:rPr>
              <a:t>tion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1780" y="3968269"/>
            <a:ext cx="3138311" cy="1582142"/>
          </a:xfrm>
          <a:prstGeom prst="rect">
            <a:avLst/>
          </a:prstGeom>
        </p:spPr>
        <p:txBody>
          <a:bodyPr vert="horz" wrap="square" lIns="0" tIns="205909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621"/>
              </a:spcBef>
            </a:pPr>
            <a:r>
              <a:rPr sz="2560" spc="-7" dirty="0">
                <a:latin typeface="Arial"/>
                <a:cs typeface="Arial"/>
              </a:rPr>
              <a:t>Syntactic</a:t>
            </a:r>
            <a:r>
              <a:rPr sz="2560" spc="14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Parsing</a:t>
            </a:r>
            <a:endParaRPr sz="2560" dirty="0">
              <a:latin typeface="Arial"/>
              <a:cs typeface="Arial"/>
            </a:endParaRPr>
          </a:p>
          <a:p>
            <a:pPr marL="412715" marR="7225" indent="381107">
              <a:lnSpc>
                <a:spcPct val="100000"/>
              </a:lnSpc>
              <a:spcBef>
                <a:spcPts val="1486"/>
              </a:spcBef>
            </a:pPr>
            <a:r>
              <a:rPr sz="2560" spc="-7" dirty="0">
                <a:latin typeface="Arial"/>
                <a:cs typeface="Arial"/>
              </a:rPr>
              <a:t>Named Entity  Recognition</a:t>
            </a:r>
            <a:r>
              <a:rPr sz="2560" spc="-71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(NER)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1390" y="5656004"/>
            <a:ext cx="2330930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7225" indent="498510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Question  </a:t>
            </a:r>
            <a:r>
              <a:rPr sz="2560" spc="-14" dirty="0">
                <a:latin typeface="Arial"/>
                <a:cs typeface="Arial"/>
              </a:rPr>
              <a:t>Answering</a:t>
            </a:r>
            <a:r>
              <a:rPr sz="2560" spc="-28" dirty="0">
                <a:latin typeface="Arial"/>
                <a:cs typeface="Arial"/>
              </a:rPr>
              <a:t> </a:t>
            </a:r>
            <a:r>
              <a:rPr sz="2560" dirty="0">
                <a:latin typeface="Arial"/>
                <a:cs typeface="Arial"/>
              </a:rPr>
              <a:t>(QA)</a:t>
            </a:r>
            <a:endParaRPr sz="256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2589" y="4032931"/>
            <a:ext cx="2761714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Relation</a:t>
            </a:r>
            <a:r>
              <a:rPr sz="2560" spc="-50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Extraction</a:t>
            </a:r>
            <a:endParaRPr sz="256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2051" y="4732120"/>
            <a:ext cx="2581993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Semantic</a:t>
            </a:r>
            <a:r>
              <a:rPr sz="2560" spc="-64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Parsing</a:t>
            </a:r>
            <a:endParaRPr sz="256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34635" y="4562697"/>
            <a:ext cx="2615410" cy="120010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7225" indent="-2709" algn="ctr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Paraphrase </a:t>
            </a:r>
            <a:r>
              <a:rPr sz="2560" dirty="0">
                <a:latin typeface="Arial"/>
                <a:cs typeface="Arial"/>
              </a:rPr>
              <a:t>&amp;  </a:t>
            </a:r>
            <a:r>
              <a:rPr sz="2560" spc="-7" dirty="0">
                <a:latin typeface="Arial"/>
                <a:cs typeface="Arial"/>
              </a:rPr>
              <a:t>Natural</a:t>
            </a:r>
            <a:r>
              <a:rPr sz="2560" spc="-100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Language  Inference</a:t>
            </a:r>
            <a:endParaRPr sz="256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2934" y="5922601"/>
            <a:ext cx="2774357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Sentiment</a:t>
            </a:r>
            <a:r>
              <a:rPr sz="2560" spc="-185" dirty="0">
                <a:latin typeface="Arial"/>
                <a:cs typeface="Arial"/>
              </a:rPr>
              <a:t> </a:t>
            </a:r>
            <a:r>
              <a:rPr sz="2560" spc="-14" dirty="0">
                <a:latin typeface="Arial"/>
                <a:cs typeface="Arial"/>
              </a:rPr>
              <a:t>Analysis</a:t>
            </a:r>
            <a:endParaRPr sz="256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67648" y="6644368"/>
            <a:ext cx="2400469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Dialogue</a:t>
            </a:r>
            <a:r>
              <a:rPr sz="2560" spc="-213" dirty="0">
                <a:latin typeface="Arial"/>
                <a:cs typeface="Arial"/>
              </a:rPr>
              <a:t> </a:t>
            </a:r>
            <a:r>
              <a:rPr sz="2560" spc="-7" dirty="0">
                <a:latin typeface="Arial"/>
                <a:cs typeface="Arial"/>
              </a:rPr>
              <a:t>Agents</a:t>
            </a:r>
            <a:endParaRPr sz="256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49045" y="7453557"/>
            <a:ext cx="2200882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latin typeface="Arial"/>
                <a:cs typeface="Arial"/>
              </a:rPr>
              <a:t>Summarization</a:t>
            </a:r>
            <a:endParaRPr sz="256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059" y="3029396"/>
            <a:ext cx="2726491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7225" indent="27996">
              <a:lnSpc>
                <a:spcPct val="100000"/>
              </a:lnSpc>
              <a:spcBef>
                <a:spcPts val="142"/>
              </a:spcBef>
            </a:pP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Automatic Speech  Recognition</a:t>
            </a:r>
            <a:r>
              <a:rPr sz="256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560" dirty="0">
                <a:solidFill>
                  <a:schemeClr val="tx1"/>
                </a:solidFill>
                <a:latin typeface="Arial"/>
                <a:cs typeface="Arial"/>
              </a:rPr>
              <a:t>(ASR)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7645" y="8010667"/>
            <a:ext cx="2293902" cy="80614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728799" marR="7225" indent="-711640">
              <a:lnSpc>
                <a:spcPct val="100000"/>
              </a:lnSpc>
              <a:spcBef>
                <a:spcPts val="142"/>
              </a:spcBef>
            </a:pPr>
            <a:r>
              <a:rPr sz="2560" spc="-27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2560" spc="-36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2560" dirty="0">
                <a:solidFill>
                  <a:schemeClr val="tx1"/>
                </a:solidFill>
                <a:latin typeface="Arial"/>
                <a:cs typeface="Arial"/>
              </a:rPr>
              <a:t>t-</a:t>
            </a:r>
            <a:r>
              <a:rPr sz="2560" spc="-27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2560" dirty="0">
                <a:solidFill>
                  <a:schemeClr val="tx1"/>
                </a:solidFill>
                <a:latin typeface="Arial"/>
                <a:cs typeface="Arial"/>
              </a:rPr>
              <a:t>-S</a:t>
            </a:r>
            <a:r>
              <a:rPr sz="2560" spc="-14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2560" spc="-21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2560" spc="-7" dirty="0">
                <a:solidFill>
                  <a:schemeClr val="tx1"/>
                </a:solidFill>
                <a:latin typeface="Arial"/>
                <a:cs typeface="Arial"/>
              </a:rPr>
              <a:t>ch  </a:t>
            </a:r>
            <a:r>
              <a:rPr sz="2560" dirty="0">
                <a:solidFill>
                  <a:schemeClr val="tx1"/>
                </a:solidFill>
                <a:latin typeface="Arial"/>
                <a:cs typeface="Arial"/>
              </a:rPr>
              <a:t>(TTS)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E93BE3B-D6C7-4A10-AD76-1CBD2F6A0BAB}"/>
              </a:ext>
            </a:extLst>
          </p:cNvPr>
          <p:cNvSpPr/>
          <p:nvPr/>
        </p:nvSpPr>
        <p:spPr>
          <a:xfrm>
            <a:off x="463209" y="375939"/>
            <a:ext cx="8144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NLP to Text Mining</a:t>
            </a:r>
          </a:p>
        </p:txBody>
      </p:sp>
      <p:pic>
        <p:nvPicPr>
          <p:cNvPr id="23" name="skillenza_logo_new (1).png" descr="skillenza_logo_new (1).png">
            <a:extLst>
              <a:ext uri="{FF2B5EF4-FFF2-40B4-BE49-F238E27FC236}">
                <a16:creationId xmlns:a16="http://schemas.microsoft.com/office/drawing/2014/main" xmlns="" id="{4DEAD8B1-E7FE-43A6-8FB9-81C2657A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1979</Words>
  <Application>Microsoft Office PowerPoint</Application>
  <PresentationFormat>Custom</PresentationFormat>
  <Paragraphs>862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21_BasicWhite</vt:lpstr>
      <vt:lpstr>Slide 1</vt:lpstr>
      <vt:lpstr>Slide 2</vt:lpstr>
      <vt:lpstr>Slide 3</vt:lpstr>
      <vt:lpstr>Slide 4</vt:lpstr>
      <vt:lpstr>Basic Concepts in NLP</vt:lpstr>
      <vt:lpstr>Parsing</vt:lpstr>
      <vt:lpstr>Parsing Example (for Compiler)</vt:lpstr>
      <vt:lpstr>Basic Concepts in NLP</vt:lpstr>
      <vt:lpstr>NLP to Natural Language Understanding (NLU)</vt:lpstr>
      <vt:lpstr>NLP Techniques</vt:lpstr>
      <vt:lpstr>Stemming</vt:lpstr>
      <vt:lpstr>Lemmatization</vt:lpstr>
      <vt:lpstr>NLP Techniques</vt:lpstr>
      <vt:lpstr>Vector Space Model (Bag of Words)</vt:lpstr>
      <vt:lpstr>Slide 15</vt:lpstr>
      <vt:lpstr>BOW Vectors</vt:lpstr>
      <vt:lpstr>Limitation of Bag of Words</vt:lpstr>
      <vt:lpstr>Word Context</vt:lpstr>
      <vt:lpstr>Main Ideas of Word2Vec</vt:lpstr>
      <vt:lpstr>Word2vec – Continuous Bag of Word</vt:lpstr>
      <vt:lpstr>Word2vec – Continuous Bag of Word</vt:lpstr>
      <vt:lpstr>Slide 22</vt:lpstr>
      <vt:lpstr>Slide 23</vt:lpstr>
      <vt:lpstr>Slide 24</vt:lpstr>
      <vt:lpstr>Slide 25</vt:lpstr>
      <vt:lpstr>Slide 26</vt:lpstr>
      <vt:lpstr>Slide 27</vt:lpstr>
      <vt:lpstr>Applications</vt:lpstr>
      <vt:lpstr>Sentiment analysis</vt:lpstr>
      <vt:lpstr>Sentiment analysis</vt:lpstr>
      <vt:lpstr>Sentiment analysis</vt:lpstr>
      <vt:lpstr>Slide 32</vt:lpstr>
      <vt:lpstr>Slide 33</vt:lpstr>
      <vt:lpstr>Slide 34</vt:lpstr>
      <vt:lpstr>Topic Modeling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</dc:creator>
  <cp:lastModifiedBy>LENOVO</cp:lastModifiedBy>
  <cp:revision>347</cp:revision>
  <dcterms:modified xsi:type="dcterms:W3CDTF">2020-09-26T04:48:54Z</dcterms:modified>
</cp:coreProperties>
</file>