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560" r:id="rId3"/>
    <p:sldId id="301" r:id="rId4"/>
    <p:sldId id="522" r:id="rId5"/>
    <p:sldId id="523" r:id="rId6"/>
    <p:sldId id="524" r:id="rId7"/>
    <p:sldId id="525" r:id="rId8"/>
    <p:sldId id="526" r:id="rId9"/>
    <p:sldId id="490" r:id="rId10"/>
    <p:sldId id="561" r:id="rId11"/>
    <p:sldId id="441" r:id="rId12"/>
    <p:sldId id="444" r:id="rId13"/>
    <p:sldId id="442" r:id="rId14"/>
    <p:sldId id="527" r:id="rId15"/>
    <p:sldId id="528" r:id="rId16"/>
    <p:sldId id="562" r:id="rId17"/>
    <p:sldId id="489" r:id="rId18"/>
    <p:sldId id="529" r:id="rId19"/>
    <p:sldId id="547" r:id="rId20"/>
    <p:sldId id="449" r:id="rId21"/>
    <p:sldId id="548" r:id="rId22"/>
    <p:sldId id="549" r:id="rId23"/>
    <p:sldId id="531" r:id="rId24"/>
    <p:sldId id="532" r:id="rId25"/>
    <p:sldId id="533" r:id="rId26"/>
    <p:sldId id="451" r:id="rId27"/>
    <p:sldId id="550" r:id="rId28"/>
    <p:sldId id="534" r:id="rId29"/>
    <p:sldId id="535" r:id="rId30"/>
    <p:sldId id="457" r:id="rId31"/>
    <p:sldId id="551" r:id="rId32"/>
    <p:sldId id="536" r:id="rId33"/>
    <p:sldId id="537" r:id="rId34"/>
    <p:sldId id="459" r:id="rId35"/>
    <p:sldId id="552" r:id="rId36"/>
    <p:sldId id="538" r:id="rId37"/>
    <p:sldId id="461" r:id="rId38"/>
    <p:sldId id="553" r:id="rId39"/>
    <p:sldId id="554" r:id="rId40"/>
    <p:sldId id="539" r:id="rId41"/>
    <p:sldId id="540" r:id="rId42"/>
    <p:sldId id="463" r:id="rId43"/>
    <p:sldId id="555" r:id="rId44"/>
    <p:sldId id="541" r:id="rId45"/>
    <p:sldId id="542" r:id="rId46"/>
    <p:sldId id="465" r:id="rId47"/>
    <p:sldId id="556" r:id="rId48"/>
    <p:sldId id="557" r:id="rId49"/>
    <p:sldId id="543" r:id="rId50"/>
    <p:sldId id="544" r:id="rId51"/>
    <p:sldId id="558" r:id="rId52"/>
    <p:sldId id="545" r:id="rId53"/>
    <p:sldId id="546" r:id="rId54"/>
    <p:sldId id="468" r:id="rId55"/>
    <p:sldId id="259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11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2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2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0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92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0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5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00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05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26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1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85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7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65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60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96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1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29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85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67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43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06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0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7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34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6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8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75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928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39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6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49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21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5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309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7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7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46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50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58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8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49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74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51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05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72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44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7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170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54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5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9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>
                <a:solidFill>
                  <a:prstClr val="black"/>
                </a:solidFill>
              </a:rPr>
              <a:pPr/>
              <a:t>12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5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sz="2300" b="1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sz="2300" b="1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sz="2300" b="1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sz="23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Fact information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marL="0" lvl="4" indent="402336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sz="7744" b="1" spc="-88"/>
            </a:pPr>
            <a:r>
              <a:t>100%
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-2286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7"/>
            <a:ext cx="11165190" cy="83738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 defTabSz="584200">
              <a:lnSpc>
                <a:spcPct val="100000"/>
              </a:lnSpc>
              <a:defRPr sz="80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20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3" cy="106821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8" y="495298"/>
            <a:ext cx="7543802" cy="87800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sz="3800" b="1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sz="3800" b="1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sz="3800" b="1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sz="3800" b="1"/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100"/>
            </a:lvl1pPr>
          </a:lstStyle>
          <a:p>
            <a:r>
              <a:t>Agenda Topics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7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E4A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61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9" y="215900"/>
            <a:ext cx="2543725" cy="1271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"/>
          <p:cNvSpPr txBox="1"/>
          <p:nvPr/>
        </p:nvSpPr>
        <p:spPr>
          <a:xfrm>
            <a:off x="427837" y="7118350"/>
            <a:ext cx="204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 </a:t>
            </a:r>
          </a:p>
        </p:txBody>
      </p:sp>
      <p:sp>
        <p:nvSpPr>
          <p:cNvPr id="163" name="Text"/>
          <p:cNvSpPr txBox="1"/>
          <p:nvPr/>
        </p:nvSpPr>
        <p:spPr>
          <a:xfrm>
            <a:off x="482244" y="7416800"/>
            <a:ext cx="22728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 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3442235" y="4627276"/>
            <a:ext cx="3266561" cy="3097572"/>
            <a:chOff x="0" y="596899"/>
            <a:chExt cx="3266560" cy="3097571"/>
          </a:xfrm>
        </p:grpSpPr>
        <p:sp>
          <p:nvSpPr>
            <p:cNvPr id="164" name="25th May - 25th June 2020"/>
            <p:cNvSpPr/>
            <p:nvPr/>
          </p:nvSpPr>
          <p:spPr>
            <a:xfrm>
              <a:off x="1996560" y="24244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&lt;Date&gt;</a:t>
              </a:r>
            </a:p>
          </p:txBody>
        </p:sp>
        <p:sp>
          <p:nvSpPr>
            <p:cNvPr id="165" name="The Architecture Battle"/>
            <p:cNvSpPr/>
            <p:nvPr/>
          </p:nvSpPr>
          <p:spPr>
            <a:xfrm>
              <a:off x="0" y="5968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63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rPr lang="en-US" dirty="0"/>
                <a:t>Data Visualization</a:t>
              </a:r>
              <a:endParaRPr dirty="0"/>
            </a:p>
          </p:txBody>
        </p:sp>
        <p:sp>
          <p:nvSpPr>
            <p:cNvPr id="166" name="25th May - 25th June 2020"/>
            <p:cNvSpPr/>
            <p:nvPr/>
          </p:nvSpPr>
          <p:spPr>
            <a:xfrm>
              <a:off x="1996560" y="189107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indent="2108136" algn="just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By &lt;Trainer’s Name&gt;</a:t>
              </a:r>
            </a:p>
          </p:txBody>
        </p:sp>
      </p:grpSp>
      <p:sp>
        <p:nvSpPr>
          <p:cNvPr id="168" name="Introduction to Machine Learning"/>
          <p:cNvSpPr txBox="1"/>
          <p:nvPr/>
        </p:nvSpPr>
        <p:spPr>
          <a:xfrm>
            <a:off x="6013761" y="508930"/>
            <a:ext cx="643455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r>
              <a:t>Introduction to Machine </a:t>
            </a:r>
            <a:r>
              <a:rPr sz="3000"/>
              <a:t>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B3C0C-8654-4227-9643-31E597946E41}"/>
              </a:ext>
            </a:extLst>
          </p:cNvPr>
          <p:cNvSpPr txBox="1"/>
          <p:nvPr/>
        </p:nvSpPr>
        <p:spPr>
          <a:xfrm>
            <a:off x="437992" y="4049318"/>
            <a:ext cx="3218727" cy="106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Matplotlib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66196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FC86AC90-E73B-48FB-92A2-C6031F45656A}"/>
              </a:ext>
            </a:extLst>
          </p:cNvPr>
          <p:cNvSpPr/>
          <p:nvPr/>
        </p:nvSpPr>
        <p:spPr>
          <a:xfrm>
            <a:off x="1598212" y="2574434"/>
            <a:ext cx="9808376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Matplotlib is the most popular Python library for data visualization. Used to create 2D plots and graphs using Python scripts which is publication quality.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6BA96-D452-4ECC-90BF-4294CC8E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4891432"/>
            <a:ext cx="9225280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886434-BE5C-450B-9115-2B2F910385F7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Matplotlib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FAF20FE4-E6BE-470E-875C-A2DD28A95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76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DFB6E0DA-CF19-4538-9BD0-68B4AA7EC718}"/>
              </a:ext>
            </a:extLst>
          </p:cNvPr>
          <p:cNvSpPr/>
          <p:nvPr/>
        </p:nvSpPr>
        <p:spPr>
          <a:xfrm>
            <a:off x="1635760" y="2574435"/>
            <a:ext cx="9733280" cy="113396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are few components and functions you will have to understand before starting off with Matplotlib. We will look at the important matplotlib functions.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5EDEFED-BDB3-4082-9E9E-9D7894B60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42561"/>
              </p:ext>
            </p:extLst>
          </p:nvPr>
        </p:nvGraphicFramePr>
        <p:xfrm>
          <a:off x="1300480" y="4537004"/>
          <a:ext cx="10403840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2621280">
                  <a:extLst>
                    <a:ext uri="{9D8B030D-6E8A-4147-A177-3AD203B41FA5}">
                      <a16:colId xmlns:a16="http://schemas.microsoft.com/office/drawing/2014/main" val="1002283791"/>
                    </a:ext>
                  </a:extLst>
                </a:gridCol>
                <a:gridCol w="7782560">
                  <a:extLst>
                    <a:ext uri="{9D8B030D-6E8A-4147-A177-3AD203B41FA5}">
                      <a16:colId xmlns:a16="http://schemas.microsoft.com/office/drawing/2014/main" val="2760436214"/>
                    </a:ext>
                  </a:extLst>
                </a:gridCol>
              </a:tblGrid>
              <a:tr h="552704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Functions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Description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31877308"/>
                  </a:ext>
                </a:extLst>
              </a:tr>
              <a:tr h="87782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.plot()</a:t>
                      </a:r>
                      <a:endParaRPr lang="en-US" sz="26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This function is used to plot the array data onto a graph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7178106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.show()</a:t>
                      </a:r>
                      <a:endParaRPr lang="en-US" sz="26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Shows the plotted graph as the output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43086307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.grid()</a:t>
                      </a:r>
                      <a:endParaRPr lang="en-US" sz="26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Set the visibility of grids as True or False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86775002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.</a:t>
                      </a:r>
                      <a:r>
                        <a:rPr lang="en-US" sz="2600" dirty="0" err="1"/>
                        <a:t>set_title</a:t>
                      </a:r>
                      <a:r>
                        <a:rPr lang="en-US" sz="2600" dirty="0"/>
                        <a:t>()</a:t>
                      </a:r>
                      <a:endParaRPr lang="en-US" sz="26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Give a title label to your graph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1127458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8EA095-F275-4010-83CA-A08724AAF363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Matplotlib Concepts</a:t>
            </a:r>
          </a:p>
        </p:txBody>
      </p:sp>
      <p:pic>
        <p:nvPicPr>
          <p:cNvPr id="7" name="skillenza_logo_new (1).png" descr="skillenza_logo_new (1).png">
            <a:extLst>
              <a:ext uri="{FF2B5EF4-FFF2-40B4-BE49-F238E27FC236}">
                <a16:creationId xmlns:a16="http://schemas.microsoft.com/office/drawing/2014/main" id="{C7391542-605E-4D34-9314-1CAEF382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19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7401F7-1681-42F5-8C7D-370B4DBFD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5057" r="8763"/>
          <a:stretch/>
        </p:blipFill>
        <p:spPr bwMode="auto">
          <a:xfrm>
            <a:off x="7071348" y="2428240"/>
            <a:ext cx="5262443" cy="555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B3E3AB8-5DEA-4A34-9887-9DD30F743FF9}"/>
              </a:ext>
            </a:extLst>
          </p:cNvPr>
          <p:cNvGrpSpPr/>
          <p:nvPr/>
        </p:nvGrpSpPr>
        <p:grpSpPr>
          <a:xfrm>
            <a:off x="571553" y="3373030"/>
            <a:ext cx="5737807" cy="3789616"/>
            <a:chOff x="583456" y="1348516"/>
            <a:chExt cx="5379194" cy="3552766"/>
          </a:xfrm>
        </p:grpSpPr>
        <p:sp>
          <p:nvSpPr>
            <p:cNvPr id="26" name="Rectangle: Rounded Corners 1">
              <a:extLst>
                <a:ext uri="{FF2B5EF4-FFF2-40B4-BE49-F238E27FC236}">
                  <a16:creationId xmlns:a16="http://schemas.microsoft.com/office/drawing/2014/main" id="{F331D653-9456-4EAB-82F2-7435A2C3D104}"/>
                </a:ext>
              </a:extLst>
            </p:cNvPr>
            <p:cNvSpPr/>
            <p:nvPr/>
          </p:nvSpPr>
          <p:spPr>
            <a:xfrm>
              <a:off x="1122114" y="1348516"/>
              <a:ext cx="4329913" cy="72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b="1" dirty="0">
                  <a:solidFill>
                    <a:prstClr val="black"/>
                  </a:solidFill>
                </a:rPr>
                <a:t>Anatomy of a Matplotlib figure</a:t>
              </a:r>
            </a:p>
          </p:txBody>
        </p:sp>
        <p:sp>
          <p:nvSpPr>
            <p:cNvPr id="16" name="Rectangle: Rounded Corners 1">
              <a:extLst>
                <a:ext uri="{FF2B5EF4-FFF2-40B4-BE49-F238E27FC236}">
                  <a16:creationId xmlns:a16="http://schemas.microsoft.com/office/drawing/2014/main" id="{FCCDD19F-5D3E-4FB0-94B2-EFA16A9EF0A5}"/>
                </a:ext>
              </a:extLst>
            </p:cNvPr>
            <p:cNvSpPr/>
            <p:nvPr/>
          </p:nvSpPr>
          <p:spPr>
            <a:xfrm>
              <a:off x="583456" y="2350452"/>
              <a:ext cx="5379194" cy="13042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b="1" dirty="0">
                  <a:solidFill>
                    <a:prstClr val="black"/>
                  </a:solidFill>
                </a:rPr>
                <a:t>Axes class</a:t>
              </a:r>
              <a:r>
                <a:rPr lang="en-US" sz="2133" dirty="0">
                  <a:solidFill>
                    <a:prstClr val="black"/>
                  </a:solidFill>
                </a:rPr>
                <a:t> </a:t>
              </a:r>
              <a:r>
                <a:rPr lang="en-US" sz="2133" dirty="0">
                  <a:solidFill>
                    <a:prstClr val="black"/>
                  </a:solidFill>
                  <a:sym typeface="Wingdings" panose="05000000000000000000" pitchFamily="2" charset="2"/>
                </a:rPr>
                <a:t>– Axes is the data space and can be identified in the figure. A figure can contain many Axes, but a particular Axes object can be in only one figure</a:t>
              </a:r>
              <a:endParaRPr lang="en-US" sz="2133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: Rounded Corners 1">
              <a:extLst>
                <a:ext uri="{FF2B5EF4-FFF2-40B4-BE49-F238E27FC236}">
                  <a16:creationId xmlns:a16="http://schemas.microsoft.com/office/drawing/2014/main" id="{41467596-4355-4C13-9FD4-323D16793A2C}"/>
                </a:ext>
              </a:extLst>
            </p:cNvPr>
            <p:cNvSpPr/>
            <p:nvPr/>
          </p:nvSpPr>
          <p:spPr>
            <a:xfrm>
              <a:off x="583456" y="3917982"/>
              <a:ext cx="5379194" cy="9833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456"/>
              <a:r>
                <a:rPr lang="en-US" sz="2133" dirty="0">
                  <a:solidFill>
                    <a:prstClr val="black"/>
                  </a:solidFill>
                </a:rPr>
                <a:t>An Axes object has 2 Axis objects, an x-label (</a:t>
              </a:r>
              <a:r>
                <a:rPr lang="en-US" sz="2133" b="1" dirty="0" err="1">
                  <a:solidFill>
                    <a:prstClr val="black"/>
                  </a:solidFill>
                </a:rPr>
                <a:t>set_xlabel</a:t>
              </a:r>
              <a:r>
                <a:rPr lang="en-US" sz="2133" b="1" dirty="0">
                  <a:solidFill>
                    <a:prstClr val="black"/>
                  </a:solidFill>
                </a:rPr>
                <a:t>()</a:t>
              </a:r>
              <a:r>
                <a:rPr lang="en-US" sz="2133" dirty="0">
                  <a:solidFill>
                    <a:prstClr val="black"/>
                  </a:solidFill>
                </a:rPr>
                <a:t>) and a y-label (</a:t>
              </a:r>
              <a:r>
                <a:rPr lang="en-US" sz="2133" b="1" dirty="0" err="1">
                  <a:solidFill>
                    <a:prstClr val="black"/>
                  </a:solidFill>
                </a:rPr>
                <a:t>set_ylabel</a:t>
              </a:r>
              <a:r>
                <a:rPr lang="en-US" sz="2133" b="1" dirty="0">
                  <a:solidFill>
                    <a:prstClr val="black"/>
                  </a:solidFill>
                </a:rPr>
                <a:t>()</a:t>
              </a:r>
              <a:r>
                <a:rPr lang="en-US" sz="2133" dirty="0">
                  <a:solidFill>
                    <a:prstClr val="black"/>
                  </a:solidFill>
                </a:rPr>
                <a:t>)</a:t>
              </a:r>
            </a:p>
          </p:txBody>
        </p:sp>
      </p:grp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52B325B3-7D07-47EE-8841-AE58D3C4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218D34-C0C7-4F91-B750-E844B9769354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Matplotlib Concepts</a:t>
            </a:r>
          </a:p>
        </p:txBody>
      </p:sp>
    </p:spTree>
    <p:extLst>
      <p:ext uri="{BB962C8B-B14F-4D97-AF65-F5344CB8AC3E}">
        <p14:creationId xmlns:p14="http://schemas.microsoft.com/office/powerpoint/2010/main" val="23150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EBFCF09B-A22C-403C-B687-2C4D99CA06BB}"/>
              </a:ext>
            </a:extLst>
          </p:cNvPr>
          <p:cNvSpPr/>
          <p:nvPr/>
        </p:nvSpPr>
        <p:spPr>
          <a:xfrm>
            <a:off x="1542995" y="2365513"/>
            <a:ext cx="9918810" cy="6575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In the plot() function, you can mention the </a:t>
            </a:r>
            <a:r>
              <a:rPr lang="en-US" sz="2133" dirty="0" err="1">
                <a:solidFill>
                  <a:prstClr val="black"/>
                </a:solidFill>
              </a:rPr>
              <a:t>colour</a:t>
            </a:r>
            <a:r>
              <a:rPr lang="en-US" sz="2133" dirty="0">
                <a:solidFill>
                  <a:prstClr val="black"/>
                </a:solidFill>
              </a:rPr>
              <a:t>, marker and style of the line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40C122-250E-44AC-9555-F0CF900B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14921"/>
              </p:ext>
            </p:extLst>
          </p:nvPr>
        </p:nvGraphicFramePr>
        <p:xfrm>
          <a:off x="1476587" y="4089964"/>
          <a:ext cx="4172374" cy="40380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2086187">
                  <a:extLst>
                    <a:ext uri="{9D8B030D-6E8A-4147-A177-3AD203B41FA5}">
                      <a16:colId xmlns:a16="http://schemas.microsoft.com/office/drawing/2014/main" val="3027603912"/>
                    </a:ext>
                  </a:extLst>
                </a:gridCol>
                <a:gridCol w="2086187">
                  <a:extLst>
                    <a:ext uri="{9D8B030D-6E8A-4147-A177-3AD203B41FA5}">
                      <a16:colId xmlns:a16="http://schemas.microsoft.com/office/drawing/2014/main" val="587441626"/>
                    </a:ext>
                  </a:extLst>
                </a:gridCol>
              </a:tblGrid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Colour</a:t>
                      </a:r>
                      <a:endParaRPr lang="en-US" sz="1400" dirty="0"/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658863299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b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Blue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627607529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Green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519212009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Red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88057452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c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Cyan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46747303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Magenta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43556100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Yellow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517778367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w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White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699401488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k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Black 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890552243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629CB0EB-A32B-4982-8246-206E91EBB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5325"/>
              </p:ext>
            </p:extLst>
          </p:nvPr>
        </p:nvGraphicFramePr>
        <p:xfrm>
          <a:off x="7450125" y="4328503"/>
          <a:ext cx="3983803" cy="3662117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1569110">
                  <a:extLst>
                    <a:ext uri="{9D8B030D-6E8A-4147-A177-3AD203B41FA5}">
                      <a16:colId xmlns:a16="http://schemas.microsoft.com/office/drawing/2014/main" val="3027603912"/>
                    </a:ext>
                  </a:extLst>
                </a:gridCol>
                <a:gridCol w="2414693">
                  <a:extLst>
                    <a:ext uri="{9D8B030D-6E8A-4147-A177-3AD203B41FA5}">
                      <a16:colId xmlns:a16="http://schemas.microsoft.com/office/drawing/2014/main" val="587441626"/>
                    </a:ext>
                  </a:extLst>
                </a:gridCol>
              </a:tblGrid>
              <a:tr h="517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658863299"/>
                  </a:ext>
                </a:extLst>
              </a:tr>
              <a:tr h="448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.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Point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627607529"/>
                  </a:ext>
                </a:extLst>
              </a:tr>
              <a:tr h="448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Circle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519212009"/>
                  </a:ext>
                </a:extLst>
              </a:tr>
              <a:tr h="45647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x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X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88057452"/>
                  </a:ext>
                </a:extLst>
              </a:tr>
              <a:tr h="448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D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Diamond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46747303"/>
                  </a:ext>
                </a:extLst>
              </a:tr>
              <a:tr h="448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H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Hexagon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43556100"/>
                  </a:ext>
                </a:extLst>
              </a:tr>
              <a:tr h="448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Square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517778367"/>
                  </a:ext>
                </a:extLst>
              </a:tr>
              <a:tr h="448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+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Plus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890552243"/>
                  </a:ext>
                </a:extLst>
              </a:tr>
            </a:tbl>
          </a:graphicData>
        </a:graphic>
      </p:graphicFrame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DB3838AF-AC96-4BF8-8DC7-022D7FCAA9BA}"/>
              </a:ext>
            </a:extLst>
          </p:cNvPr>
          <p:cNvSpPr/>
          <p:nvPr/>
        </p:nvSpPr>
        <p:spPr>
          <a:xfrm>
            <a:off x="2262293" y="3315676"/>
            <a:ext cx="2600960" cy="503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 err="1">
                <a:solidFill>
                  <a:prstClr val="black"/>
                </a:solidFill>
              </a:rPr>
              <a:t>Colour</a:t>
            </a:r>
            <a:r>
              <a:rPr lang="en-US" sz="2133" dirty="0">
                <a:solidFill>
                  <a:prstClr val="black"/>
                </a:solidFill>
              </a:rPr>
              <a:t> Codes</a:t>
            </a:r>
            <a:endParaRPr lang="en-US" sz="2133" b="1" dirty="0">
              <a:solidFill>
                <a:prstClr val="black"/>
              </a:solidFill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79B65067-F424-4514-94E3-7B201B28EBFE}"/>
              </a:ext>
            </a:extLst>
          </p:cNvPr>
          <p:cNvSpPr/>
          <p:nvPr/>
        </p:nvSpPr>
        <p:spPr>
          <a:xfrm>
            <a:off x="8141547" y="3315676"/>
            <a:ext cx="2600960" cy="503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Marker Codes</a:t>
            </a:r>
            <a:endParaRPr lang="en-US" sz="2133" b="1" dirty="0">
              <a:solidFill>
                <a:prstClr val="black"/>
              </a:solidFill>
            </a:endParaRP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72C976CD-1620-42BA-98EC-E6D26F5B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E4D4A0-93B6-417A-BBEA-454165813BA1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Matplotlib Concepts</a:t>
            </a:r>
          </a:p>
        </p:txBody>
      </p:sp>
    </p:spTree>
    <p:extLst>
      <p:ext uri="{BB962C8B-B14F-4D97-AF65-F5344CB8AC3E}">
        <p14:creationId xmlns:p14="http://schemas.microsoft.com/office/powerpoint/2010/main" val="11827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40C122-250E-44AC-9555-F0CF900B5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33567"/>
              </p:ext>
            </p:extLst>
          </p:nvPr>
        </p:nvGraphicFramePr>
        <p:xfrm>
          <a:off x="4416214" y="3693724"/>
          <a:ext cx="4172374" cy="303623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{2708684C-4D16-4618-839F-0558EEFCDFE6}</a:tableStyleId>
              </a:tblPr>
              <a:tblGrid>
                <a:gridCol w="2086187">
                  <a:extLst>
                    <a:ext uri="{9D8B030D-6E8A-4147-A177-3AD203B41FA5}">
                      <a16:colId xmlns:a16="http://schemas.microsoft.com/office/drawing/2014/main" val="3027603912"/>
                    </a:ext>
                  </a:extLst>
                </a:gridCol>
                <a:gridCol w="2086187">
                  <a:extLst>
                    <a:ext uri="{9D8B030D-6E8A-4147-A177-3AD203B41FA5}">
                      <a16:colId xmlns:a16="http://schemas.microsoft.com/office/drawing/2014/main" val="587441626"/>
                    </a:ext>
                  </a:extLst>
                </a:gridCol>
              </a:tblGrid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Character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658863299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-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Solid line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6276075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effectLst/>
                        </a:rPr>
                        <a:t>---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Dotted line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519212009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-.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Dash-dot line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88057452"/>
                  </a:ext>
                </a:extLst>
              </a:tr>
              <a:tr h="448671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: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Dotted line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46747303"/>
                  </a:ext>
                </a:extLst>
              </a:tr>
              <a:tr h="74777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H</a:t>
                      </a:r>
                      <a:endParaRPr lang="en-US" sz="2100" b="1" dirty="0"/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Hexagon marker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443556100"/>
                  </a:ext>
                </a:extLst>
              </a:tr>
            </a:tbl>
          </a:graphicData>
        </a:graphic>
      </p:graphicFrame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DB3838AF-AC96-4BF8-8DC7-022D7FCAA9BA}"/>
              </a:ext>
            </a:extLst>
          </p:cNvPr>
          <p:cNvSpPr/>
          <p:nvPr/>
        </p:nvSpPr>
        <p:spPr>
          <a:xfrm>
            <a:off x="5201920" y="2528455"/>
            <a:ext cx="2600960" cy="50334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Line Styles</a:t>
            </a:r>
            <a:endParaRPr lang="en-US" sz="2133" b="1" dirty="0">
              <a:solidFill>
                <a:prstClr val="black"/>
              </a:solidFill>
            </a:endParaRPr>
          </a:p>
        </p:txBody>
      </p:sp>
      <p:pic>
        <p:nvPicPr>
          <p:cNvPr id="6" name="skillenza_logo_new (1).png" descr="skillenza_logo_new (1).png">
            <a:extLst>
              <a:ext uri="{FF2B5EF4-FFF2-40B4-BE49-F238E27FC236}">
                <a16:creationId xmlns:a16="http://schemas.microsoft.com/office/drawing/2014/main" id="{B4F6D620-E97D-4EE4-AFCC-3A8E2DE8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04FE1A-A0D4-420B-8112-3D777AF430D6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Matplotlib Concepts</a:t>
            </a:r>
          </a:p>
        </p:txBody>
      </p:sp>
    </p:spTree>
    <p:extLst>
      <p:ext uri="{BB962C8B-B14F-4D97-AF65-F5344CB8AC3E}">
        <p14:creationId xmlns:p14="http://schemas.microsoft.com/office/powerpoint/2010/main" val="10388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DD8DD-F079-4BB9-8754-E251A028A24F}"/>
              </a:ext>
            </a:extLst>
          </p:cNvPr>
          <p:cNvSpPr txBox="1"/>
          <p:nvPr/>
        </p:nvSpPr>
        <p:spPr>
          <a:xfrm>
            <a:off x="412321" y="3872621"/>
            <a:ext cx="3218727" cy="1620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Types of plots</a:t>
            </a:r>
          </a:p>
        </p:txBody>
      </p:sp>
    </p:spTree>
    <p:extLst>
      <p:ext uri="{BB962C8B-B14F-4D97-AF65-F5344CB8AC3E}">
        <p14:creationId xmlns:p14="http://schemas.microsoft.com/office/powerpoint/2010/main" val="2633333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964B60-B332-43FF-B3FD-D1CAD2C2F129}"/>
              </a:ext>
            </a:extLst>
          </p:cNvPr>
          <p:cNvGrpSpPr/>
          <p:nvPr/>
        </p:nvGrpSpPr>
        <p:grpSpPr>
          <a:xfrm>
            <a:off x="7075741" y="5454643"/>
            <a:ext cx="3364335" cy="2774318"/>
            <a:chOff x="6633507" y="3970728"/>
            <a:chExt cx="3154064" cy="260092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AA33E0-9A58-4D03-99DE-7EAE8A560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507" y="3970728"/>
              <a:ext cx="3154064" cy="2265745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8952DF-D714-46BE-B6FC-AE0E6D268128}"/>
                </a:ext>
              </a:extLst>
            </p:cNvPr>
            <p:cNvSpPr/>
            <p:nvPr/>
          </p:nvSpPr>
          <p:spPr>
            <a:xfrm>
              <a:off x="7719315" y="6263454"/>
              <a:ext cx="959097" cy="308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Bar Plot</a:t>
              </a:r>
              <a:endParaRPr lang="en-US" sz="1707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CB34D-35C6-44EE-BF99-849951469AF3}"/>
              </a:ext>
            </a:extLst>
          </p:cNvPr>
          <p:cNvGrpSpPr/>
          <p:nvPr/>
        </p:nvGrpSpPr>
        <p:grpSpPr>
          <a:xfrm>
            <a:off x="2932722" y="5449746"/>
            <a:ext cx="2996339" cy="2793618"/>
            <a:chOff x="2749427" y="3966137"/>
            <a:chExt cx="2809068" cy="2619017"/>
          </a:xfrm>
        </p:grpSpPr>
        <p:pic>
          <p:nvPicPr>
            <p:cNvPr id="31" name="Picture 2" descr="Image result for scatter plot">
              <a:extLst>
                <a:ext uri="{FF2B5EF4-FFF2-40B4-BE49-F238E27FC236}">
                  <a16:creationId xmlns:a16="http://schemas.microsoft.com/office/drawing/2014/main" id="{DEB39DA0-6092-427B-AA2E-3F852E741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51" r="4666" b="6546"/>
            <a:stretch/>
          </p:blipFill>
          <p:spPr bwMode="auto">
            <a:xfrm>
              <a:off x="2749427" y="3966137"/>
              <a:ext cx="2809068" cy="226574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6B01DB4-B520-40A4-ABA7-5598B44BFD12}"/>
                </a:ext>
              </a:extLst>
            </p:cNvPr>
            <p:cNvSpPr/>
            <p:nvPr/>
          </p:nvSpPr>
          <p:spPr>
            <a:xfrm>
              <a:off x="3476700" y="6276957"/>
              <a:ext cx="1443627" cy="308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Scatter Plot</a:t>
              </a:r>
              <a:endParaRPr lang="en-US" sz="1707" b="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76174-8DB0-496B-99C4-558A1DF67008}"/>
              </a:ext>
            </a:extLst>
          </p:cNvPr>
          <p:cNvGrpSpPr/>
          <p:nvPr/>
        </p:nvGrpSpPr>
        <p:grpSpPr>
          <a:xfrm>
            <a:off x="9227330" y="2469450"/>
            <a:ext cx="3153395" cy="2889661"/>
            <a:chOff x="8650622" y="1172110"/>
            <a:chExt cx="2956308" cy="270905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3FAC21-B05D-4794-A4D4-71D8B8FF2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r="3969"/>
            <a:stretch/>
          </p:blipFill>
          <p:spPr>
            <a:xfrm>
              <a:off x="8650622" y="1172110"/>
              <a:ext cx="2956308" cy="2393717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58711E-E030-4740-8656-A0DCBD74B4FE}"/>
                </a:ext>
              </a:extLst>
            </p:cNvPr>
            <p:cNvSpPr/>
            <p:nvPr/>
          </p:nvSpPr>
          <p:spPr>
            <a:xfrm>
              <a:off x="9650146" y="3572970"/>
              <a:ext cx="1186022" cy="308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Histogram</a:t>
              </a:r>
              <a:endParaRPr lang="en-US" sz="1707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FD9273-3579-45D3-811F-3D702D2ED845}"/>
              </a:ext>
            </a:extLst>
          </p:cNvPr>
          <p:cNvGrpSpPr/>
          <p:nvPr/>
        </p:nvGrpSpPr>
        <p:grpSpPr>
          <a:xfrm>
            <a:off x="858294" y="2551174"/>
            <a:ext cx="3150822" cy="2738863"/>
            <a:chOff x="804650" y="1248725"/>
            <a:chExt cx="2953896" cy="256768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0AFA7D2-ED83-49B4-BEBB-D8463A52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650" y="1248725"/>
              <a:ext cx="2953896" cy="2183748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04EBC6-EFDC-429A-BE94-F4820DDD1ACA}"/>
                </a:ext>
              </a:extLst>
            </p:cNvPr>
            <p:cNvSpPr/>
            <p:nvPr/>
          </p:nvSpPr>
          <p:spPr>
            <a:xfrm>
              <a:off x="1793184" y="3508212"/>
              <a:ext cx="1037244" cy="308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Line Plot</a:t>
              </a:r>
              <a:endParaRPr lang="en-US" sz="1707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85A530-21D1-4A53-8EEC-FA83EF148B11}"/>
              </a:ext>
            </a:extLst>
          </p:cNvPr>
          <p:cNvGrpSpPr/>
          <p:nvPr/>
        </p:nvGrpSpPr>
        <p:grpSpPr>
          <a:xfrm>
            <a:off x="5248349" y="2469451"/>
            <a:ext cx="2788511" cy="2819621"/>
            <a:chOff x="4920327" y="1172110"/>
            <a:chExt cx="2614229" cy="264339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076D416-420B-4B3E-A6CA-F6E08DFCF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400" t="11416" b="5511"/>
            <a:stretch/>
          </p:blipFill>
          <p:spPr>
            <a:xfrm>
              <a:off x="4920327" y="1172110"/>
              <a:ext cx="2614229" cy="2301793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E553CA-F032-47A6-8CC4-DDE3132AD3B3}"/>
                </a:ext>
              </a:extLst>
            </p:cNvPr>
            <p:cNvSpPr/>
            <p:nvPr/>
          </p:nvSpPr>
          <p:spPr>
            <a:xfrm>
              <a:off x="5672872" y="3507307"/>
              <a:ext cx="1073311" cy="308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Area Plot</a:t>
              </a:r>
              <a:endParaRPr lang="en-US" sz="1707" b="1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03A9AB4-DEFD-494B-AF4D-D0509EAA40F9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Types of Plots</a:t>
            </a:r>
          </a:p>
        </p:txBody>
      </p:sp>
      <p:pic>
        <p:nvPicPr>
          <p:cNvPr id="20" name="skillenza_logo_new (1).png" descr="skillenza_logo_new (1).png">
            <a:extLst>
              <a:ext uri="{FF2B5EF4-FFF2-40B4-BE49-F238E27FC236}">
                <a16:creationId xmlns:a16="http://schemas.microsoft.com/office/drawing/2014/main" id="{B57E43D0-8271-4503-9419-91FA652E10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3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38EF0B-B48E-4223-A364-6CBCD60F2690}"/>
              </a:ext>
            </a:extLst>
          </p:cNvPr>
          <p:cNvGrpSpPr/>
          <p:nvPr/>
        </p:nvGrpSpPr>
        <p:grpSpPr>
          <a:xfrm>
            <a:off x="5179401" y="2500691"/>
            <a:ext cx="2645993" cy="2536486"/>
            <a:chOff x="5099948" y="1321697"/>
            <a:chExt cx="2480618" cy="237795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6CB23C0-A918-4987-A532-A4B80013A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42" t="5542" r="14708" b="7077"/>
            <a:stretch/>
          </p:blipFill>
          <p:spPr>
            <a:xfrm>
              <a:off x="5099948" y="1321697"/>
              <a:ext cx="2480618" cy="199030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DE8982-14CF-4C61-9A20-B508C39E8156}"/>
                </a:ext>
              </a:extLst>
            </p:cNvPr>
            <p:cNvSpPr/>
            <p:nvPr/>
          </p:nvSpPr>
          <p:spPr>
            <a:xfrm>
              <a:off x="5871218" y="3391455"/>
              <a:ext cx="924531" cy="308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Pie Plot</a:t>
              </a:r>
              <a:endParaRPr lang="en-US" sz="1707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14AAA-77A5-4AC7-B32B-4BF2AEA75053}"/>
              </a:ext>
            </a:extLst>
          </p:cNvPr>
          <p:cNvGrpSpPr/>
          <p:nvPr/>
        </p:nvGrpSpPr>
        <p:grpSpPr>
          <a:xfrm>
            <a:off x="9261528" y="2500692"/>
            <a:ext cx="2645993" cy="2650825"/>
            <a:chOff x="8682683" y="1214505"/>
            <a:chExt cx="2480618" cy="248514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351B404-1F3E-4C77-B51D-A02F25796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46" t="8529" r="5082"/>
            <a:stretch/>
          </p:blipFill>
          <p:spPr>
            <a:xfrm>
              <a:off x="8682683" y="1214505"/>
              <a:ext cx="2480618" cy="2116542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ED73C2-047C-4E1F-BEDF-26C3508DDBEC}"/>
                </a:ext>
              </a:extLst>
            </p:cNvPr>
            <p:cNvSpPr/>
            <p:nvPr/>
          </p:nvSpPr>
          <p:spPr>
            <a:xfrm>
              <a:off x="9260791" y="3391455"/>
              <a:ext cx="1324402" cy="308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Stream Plot</a:t>
              </a:r>
              <a:endParaRPr lang="en-US" sz="1707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F719CF-53F6-45F1-B601-DC90163E3764}"/>
              </a:ext>
            </a:extLst>
          </p:cNvPr>
          <p:cNvGrpSpPr/>
          <p:nvPr/>
        </p:nvGrpSpPr>
        <p:grpSpPr>
          <a:xfrm>
            <a:off x="1300392" y="5301468"/>
            <a:ext cx="2377978" cy="2707872"/>
            <a:chOff x="1219118" y="4074775"/>
            <a:chExt cx="2229354" cy="253863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3981C6B-6CDB-46F1-A797-4620F3CED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86"/>
            <a:stretch/>
          </p:blipFill>
          <p:spPr>
            <a:xfrm>
              <a:off x="1219118" y="4074775"/>
              <a:ext cx="2229354" cy="2196321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7FE5DC-72C9-411E-8D28-FF36FBC484DC}"/>
                </a:ext>
              </a:extLst>
            </p:cNvPr>
            <p:cNvSpPr/>
            <p:nvPr/>
          </p:nvSpPr>
          <p:spPr>
            <a:xfrm>
              <a:off x="1721298" y="6305207"/>
              <a:ext cx="1324402" cy="308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Quiver Plot</a:t>
              </a:r>
              <a:endParaRPr lang="en-US" sz="1707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D497EE-6ACA-437F-977D-C576E6EC5A39}"/>
              </a:ext>
            </a:extLst>
          </p:cNvPr>
          <p:cNvGrpSpPr/>
          <p:nvPr/>
        </p:nvGrpSpPr>
        <p:grpSpPr>
          <a:xfrm>
            <a:off x="5154379" y="5297842"/>
            <a:ext cx="2696039" cy="2866975"/>
            <a:chOff x="5006527" y="4006067"/>
            <a:chExt cx="2527537" cy="268778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8095A3-011B-48F3-87E0-C76A20310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29" t="10570" r="16559" b="6172"/>
            <a:stretch/>
          </p:blipFill>
          <p:spPr>
            <a:xfrm>
              <a:off x="5006527" y="4006067"/>
              <a:ext cx="2527537" cy="231792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FE9F6F-A37E-4C4F-BE22-9C9414060B21}"/>
                </a:ext>
              </a:extLst>
            </p:cNvPr>
            <p:cNvSpPr/>
            <p:nvPr/>
          </p:nvSpPr>
          <p:spPr>
            <a:xfrm>
              <a:off x="5769796" y="6385659"/>
              <a:ext cx="1004182" cy="308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Box Plot</a:t>
              </a:r>
              <a:endParaRPr lang="en-US" sz="1707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2F89CD-B191-4CFF-B043-4E778E02BB74}"/>
              </a:ext>
            </a:extLst>
          </p:cNvPr>
          <p:cNvGrpSpPr/>
          <p:nvPr/>
        </p:nvGrpSpPr>
        <p:grpSpPr>
          <a:xfrm>
            <a:off x="1204457" y="2466450"/>
            <a:ext cx="2564601" cy="2697998"/>
            <a:chOff x="1129178" y="1321697"/>
            <a:chExt cx="2404313" cy="252937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2FAE162-D4FD-46BA-A5B5-583BAE495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64" t="13167"/>
            <a:stretch/>
          </p:blipFill>
          <p:spPr>
            <a:xfrm>
              <a:off x="1129178" y="1321697"/>
              <a:ext cx="2404313" cy="2160802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77953C-98E0-4921-A3B9-D237589A21AB}"/>
                </a:ext>
              </a:extLst>
            </p:cNvPr>
            <p:cNvSpPr/>
            <p:nvPr/>
          </p:nvSpPr>
          <p:spPr>
            <a:xfrm>
              <a:off x="1745178" y="3542873"/>
              <a:ext cx="1173999" cy="308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Violin Plot</a:t>
              </a:r>
              <a:endParaRPr lang="en-US" sz="1707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7689E3-90BB-42E1-8E58-35827B8E9FE2}"/>
              </a:ext>
            </a:extLst>
          </p:cNvPr>
          <p:cNvGrpSpPr/>
          <p:nvPr/>
        </p:nvGrpSpPr>
        <p:grpSpPr>
          <a:xfrm>
            <a:off x="9336113" y="5298604"/>
            <a:ext cx="2496823" cy="2866214"/>
            <a:chOff x="8755112" y="3823727"/>
            <a:chExt cx="2340772" cy="2687076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7D2C9CC-F276-422E-8A13-22F291EFB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2597" t="11612" r="17914" b="4703"/>
            <a:stretch/>
          </p:blipFill>
          <p:spPr>
            <a:xfrm>
              <a:off x="8755112" y="3823727"/>
              <a:ext cx="2340772" cy="2340429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A2842F-33D6-45E6-946D-483161C8F75D}"/>
                </a:ext>
              </a:extLst>
            </p:cNvPr>
            <p:cNvSpPr/>
            <p:nvPr/>
          </p:nvSpPr>
          <p:spPr>
            <a:xfrm>
              <a:off x="9411728" y="6202605"/>
              <a:ext cx="1208564" cy="308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07" b="1" dirty="0">
                  <a:latin typeface="Roboto" panose="02000000000000000000"/>
                </a:rPr>
                <a:t>Image Plot</a:t>
              </a:r>
              <a:endParaRPr lang="en-US" sz="1707" b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CCF6-4D82-4772-91FB-2EFD9319B108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Types of Plots</a:t>
            </a:r>
          </a:p>
        </p:txBody>
      </p:sp>
      <p:pic>
        <p:nvPicPr>
          <p:cNvPr id="23" name="skillenza_logo_new (1).png" descr="skillenza_logo_new (1).png">
            <a:extLst>
              <a:ext uri="{FF2B5EF4-FFF2-40B4-BE49-F238E27FC236}">
                <a16:creationId xmlns:a16="http://schemas.microsoft.com/office/drawing/2014/main" id="{D7E5154E-722B-49FC-A179-DE4BF16B2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12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1">
            <a:extLst>
              <a:ext uri="{FF2B5EF4-FFF2-40B4-BE49-F238E27FC236}">
                <a16:creationId xmlns:a16="http://schemas.microsoft.com/office/drawing/2014/main" id="{24FBC922-7645-40F7-850F-0B57E6BF2286}"/>
              </a:ext>
            </a:extLst>
          </p:cNvPr>
          <p:cNvSpPr/>
          <p:nvPr/>
        </p:nvSpPr>
        <p:spPr>
          <a:xfrm>
            <a:off x="3139440" y="2651761"/>
            <a:ext cx="6725920" cy="73547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Few takes on when to choose a type of graph or plot</a:t>
            </a:r>
            <a:endParaRPr lang="en-US" sz="2133" b="1" dirty="0">
              <a:solidFill>
                <a:prstClr val="black"/>
              </a:solidFill>
            </a:endParaRPr>
          </a:p>
        </p:txBody>
      </p:sp>
      <p:sp>
        <p:nvSpPr>
          <p:cNvPr id="30" name="Rectangle: Rounded Corners 1">
            <a:extLst>
              <a:ext uri="{FF2B5EF4-FFF2-40B4-BE49-F238E27FC236}">
                <a16:creationId xmlns:a16="http://schemas.microsoft.com/office/drawing/2014/main" id="{9865686C-5545-43A9-90CF-15A965E12613}"/>
              </a:ext>
            </a:extLst>
          </p:cNvPr>
          <p:cNvSpPr/>
          <p:nvPr/>
        </p:nvSpPr>
        <p:spPr>
          <a:xfrm>
            <a:off x="448808" y="3836527"/>
            <a:ext cx="3708401" cy="735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>
                <a:solidFill>
                  <a:prstClr val="black"/>
                </a:solidFill>
              </a:rPr>
              <a:t>Comparing values</a:t>
            </a:r>
            <a:endParaRPr lang="en-US" sz="2133" b="1" dirty="0">
              <a:solidFill>
                <a:prstClr val="black"/>
              </a:solidFill>
            </a:endParaRPr>
          </a:p>
        </p:txBody>
      </p:sp>
      <p:sp>
        <p:nvSpPr>
          <p:cNvPr id="31" name="Rectangle: Rounded Corners 1">
            <a:extLst>
              <a:ext uri="{FF2B5EF4-FFF2-40B4-BE49-F238E27FC236}">
                <a16:creationId xmlns:a16="http://schemas.microsoft.com/office/drawing/2014/main" id="{B40C19F9-F0BF-41F6-81F8-657A7C07CE47}"/>
              </a:ext>
            </a:extLst>
          </p:cNvPr>
          <p:cNvSpPr/>
          <p:nvPr/>
        </p:nvSpPr>
        <p:spPr>
          <a:xfrm>
            <a:off x="4568688" y="3836527"/>
            <a:ext cx="3708401" cy="735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Distribution of data</a:t>
            </a:r>
          </a:p>
        </p:txBody>
      </p:sp>
      <p:sp>
        <p:nvSpPr>
          <p:cNvPr id="32" name="Rectangle: Rounded Corners 1">
            <a:extLst>
              <a:ext uri="{FF2B5EF4-FFF2-40B4-BE49-F238E27FC236}">
                <a16:creationId xmlns:a16="http://schemas.microsoft.com/office/drawing/2014/main" id="{4F6981E8-AADB-40EC-87B4-C332657E5BD0}"/>
              </a:ext>
            </a:extLst>
          </p:cNvPr>
          <p:cNvSpPr/>
          <p:nvPr/>
        </p:nvSpPr>
        <p:spPr>
          <a:xfrm>
            <a:off x="8688567" y="3836527"/>
            <a:ext cx="3934130" cy="735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Comparing continuous 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5AB0AC4-7D5C-4C9C-B394-200732EC4982}"/>
              </a:ext>
            </a:extLst>
          </p:cNvPr>
          <p:cNvSpPr/>
          <p:nvPr/>
        </p:nvSpPr>
        <p:spPr>
          <a:xfrm>
            <a:off x="894081" y="5021293"/>
            <a:ext cx="2976879" cy="28941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Bar plot</a:t>
            </a:r>
          </a:p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Line plot</a:t>
            </a:r>
          </a:p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484638A-99A7-4B18-97BA-23088317BF18}"/>
              </a:ext>
            </a:extLst>
          </p:cNvPr>
          <p:cNvSpPr/>
          <p:nvPr/>
        </p:nvSpPr>
        <p:spPr>
          <a:xfrm>
            <a:off x="5013961" y="5021293"/>
            <a:ext cx="2976879" cy="28941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Scatter plot</a:t>
            </a:r>
          </a:p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Box plot</a:t>
            </a:r>
          </a:p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Violin plot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81CD38-236D-481B-ADFE-CA7DD06AF0B2}"/>
              </a:ext>
            </a:extLst>
          </p:cNvPr>
          <p:cNvSpPr/>
          <p:nvPr/>
        </p:nvSpPr>
        <p:spPr>
          <a:xfrm>
            <a:off x="9133840" y="5021293"/>
            <a:ext cx="2976879" cy="289410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Histogram</a:t>
            </a:r>
          </a:p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Box plot</a:t>
            </a:r>
          </a:p>
          <a:p>
            <a:pPr marL="365771" indent="-365771" algn="ctr">
              <a:buFont typeface="+mj-lt"/>
              <a:buAutoNum type="arabicPeriod"/>
            </a:pPr>
            <a:r>
              <a:rPr lang="en-US" sz="2133" dirty="0">
                <a:solidFill>
                  <a:schemeClr val="tx1"/>
                </a:solidFill>
              </a:rPr>
              <a:t>Area plot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60E6-BD3D-4F49-ACED-5395AD80ED10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Types of Plots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0ED19868-B5CD-4A76-AE71-63CFB229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58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6326" y="-43141"/>
            <a:ext cx="4095779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Years of Experience distribution"/>
          <p:cNvSpPr txBox="1"/>
          <p:nvPr/>
        </p:nvSpPr>
        <p:spPr>
          <a:xfrm>
            <a:off x="486118" y="4245357"/>
            <a:ext cx="3980590" cy="126288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96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172" name="skillenza_white.png" descr="skillenza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6" y="28773"/>
            <a:ext cx="1705134" cy="85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&lt;Topic&gt;"/>
          <p:cNvSpPr txBox="1"/>
          <p:nvPr/>
        </p:nvSpPr>
        <p:spPr>
          <a:xfrm>
            <a:off x="4934261" y="4279900"/>
            <a:ext cx="3136278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63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&lt;Topic&gt;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DD8DD-F079-4BB9-8754-E251A028A24F}"/>
              </a:ext>
            </a:extLst>
          </p:cNvPr>
          <p:cNvSpPr txBox="1"/>
          <p:nvPr/>
        </p:nvSpPr>
        <p:spPr>
          <a:xfrm>
            <a:off x="438875" y="3285356"/>
            <a:ext cx="3218727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Basics of Data Visualization</a:t>
            </a:r>
          </a:p>
          <a:p>
            <a:pPr marL="0" marR="0" indent="0" algn="ctr" defTabSz="1733930" rtl="0" fontAlgn="auto" latinLnBrk="0" hangingPunct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40" y="3786022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best to use a line plot when comparing fewer than 25 numbers. It is a quick, simple way to organize data.</a:t>
            </a:r>
          </a:p>
        </p:txBody>
      </p:sp>
      <p:sp>
        <p:nvSpPr>
          <p:cNvPr id="34" name="Rectangle: Rounded Corners 1">
            <a:extLst>
              <a:ext uri="{FF2B5EF4-FFF2-40B4-BE49-F238E27FC236}">
                <a16:creationId xmlns:a16="http://schemas.microsoft.com/office/drawing/2014/main" id="{DEC2532F-7049-4BF1-A5C0-0066A51826DF}"/>
              </a:ext>
            </a:extLst>
          </p:cNvPr>
          <p:cNvSpPr/>
          <p:nvPr/>
        </p:nvSpPr>
        <p:spPr>
          <a:xfrm>
            <a:off x="1920240" y="6495234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Used to represent cumulative totals using numbers or percentages over time.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Line plot</a:t>
            </a:r>
          </a:p>
        </p:txBody>
      </p:sp>
      <p:sp>
        <p:nvSpPr>
          <p:cNvPr id="36" name="Rectangle: Rounded Corners 1">
            <a:extLst>
              <a:ext uri="{FF2B5EF4-FFF2-40B4-BE49-F238E27FC236}">
                <a16:creationId xmlns:a16="http://schemas.microsoft.com/office/drawing/2014/main" id="{45C61C5D-1FA1-4688-9169-BAEB230FEA64}"/>
              </a:ext>
            </a:extLst>
          </p:cNvPr>
          <p:cNvSpPr/>
          <p:nvPr/>
        </p:nvSpPr>
        <p:spPr>
          <a:xfrm>
            <a:off x="5139356" y="5429340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Area plot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F1FCB-D414-44A3-9A54-481F91F71E25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and Area Plot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B871CC4B-95EF-4370-8718-581DC93B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90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40" y="3622149"/>
            <a:ext cx="9164320" cy="125465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Line plots can be used when we are trying to compare trends over a period of time. For example, searching a word on google over time.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942080" y="2720128"/>
            <a:ext cx="5120640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Line plot?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62154-A435-4B78-813C-B1361E00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77" y="5266780"/>
            <a:ext cx="7731447" cy="2331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FDB7B4-0398-4A28-8B28-51041DF16C77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and Area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0123730D-D01E-4CB7-9E21-1655BC5E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4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40" y="3632082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Whenever you have to show multiple variables across time and also check out the data space they take up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685540" y="2720128"/>
            <a:ext cx="5633720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Area plot?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617C6-6E73-4D82-94D2-5EA82988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5045837"/>
            <a:ext cx="4978400" cy="31285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53E7B1-B9A4-4486-A702-A8AF2EEC139B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and Area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24E58E88-E107-4980-89CC-C5047BC26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130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Line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8F4F1-D031-44DE-A915-EFFAB475786B}"/>
              </a:ext>
            </a:extLst>
          </p:cNvPr>
          <p:cNvGrpSpPr/>
          <p:nvPr/>
        </p:nvGrpSpPr>
        <p:grpSpPr>
          <a:xfrm>
            <a:off x="337999" y="3978221"/>
            <a:ext cx="12328802" cy="3213764"/>
            <a:chOff x="316874" y="2567532"/>
            <a:chExt cx="11558252" cy="30129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FF8E5E-2AC9-475F-9784-E92D5E46D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352"/>
            <a:stretch/>
          </p:blipFill>
          <p:spPr>
            <a:xfrm>
              <a:off x="316874" y="2567532"/>
              <a:ext cx="5523910" cy="301290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64DF059-5C90-4992-B312-205A55AEB0B6}"/>
                </a:ext>
              </a:extLst>
            </p:cNvPr>
            <p:cNvGrpSpPr/>
            <p:nvPr/>
          </p:nvGrpSpPr>
          <p:grpSpPr>
            <a:xfrm>
              <a:off x="6207510" y="2664891"/>
              <a:ext cx="5667616" cy="2818186"/>
              <a:chOff x="5627913" y="3547423"/>
              <a:chExt cx="5200690" cy="25860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5C62AA6-B6AA-4295-886D-D0E3B0FBBC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722" t="3136" b="-1"/>
              <a:stretch/>
            </p:blipFill>
            <p:spPr>
              <a:xfrm>
                <a:off x="5627913" y="3547423"/>
                <a:ext cx="5200690" cy="2586010"/>
              </a:xfrm>
              <a:prstGeom prst="rect">
                <a:avLst/>
              </a:prstGeom>
              <a:ln>
                <a:solidFill>
                  <a:schemeClr val="accent6">
                    <a:lumMod val="65000"/>
                  </a:schemeClr>
                </a:solidFill>
              </a:ln>
              <a:effectLst/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CE3AF4-5B67-4F19-B01D-3AAE4D94A908}"/>
                  </a:ext>
                </a:extLst>
              </p:cNvPr>
              <p:cNvSpPr/>
              <p:nvPr/>
            </p:nvSpPr>
            <p:spPr>
              <a:xfrm>
                <a:off x="8182532" y="3703647"/>
                <a:ext cx="670124" cy="2554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E59F7-6704-46FC-906C-456217CAD4D0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and Area Plot</a:t>
            </a:r>
          </a:p>
        </p:txBody>
      </p:sp>
      <p:pic>
        <p:nvPicPr>
          <p:cNvPr id="14" name="skillenza_logo_new (1).png" descr="skillenza_logo_new (1).png">
            <a:extLst>
              <a:ext uri="{FF2B5EF4-FFF2-40B4-BE49-F238E27FC236}">
                <a16:creationId xmlns:a16="http://schemas.microsoft.com/office/drawing/2014/main" id="{4A9336A1-EB82-45AF-8897-31713CC4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67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Sub-plotting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12B745F0-05DF-40E6-831D-503EC8378C5C}"/>
              </a:ext>
            </a:extLst>
          </p:cNvPr>
          <p:cNvSpPr/>
          <p:nvPr/>
        </p:nvSpPr>
        <p:spPr>
          <a:xfrm>
            <a:off x="3322551" y="3579797"/>
            <a:ext cx="6359699" cy="707724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 sub-plotting while comparing 2 or more plots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5B55BE-802C-409A-A696-0B60DEEB48BF}"/>
              </a:ext>
            </a:extLst>
          </p:cNvPr>
          <p:cNvGrpSpPr/>
          <p:nvPr/>
        </p:nvGrpSpPr>
        <p:grpSpPr>
          <a:xfrm>
            <a:off x="867756" y="4876800"/>
            <a:ext cx="11269289" cy="2827622"/>
            <a:chOff x="577185" y="3324226"/>
            <a:chExt cx="10564958" cy="265089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3D4C31-5B48-4C34-AFEA-9B6173D68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185" y="3324226"/>
              <a:ext cx="5584456" cy="265089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952DF0-EEF8-4382-B976-713FC1D6B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16"/>
            <a:stretch/>
          </p:blipFill>
          <p:spPr>
            <a:xfrm>
              <a:off x="6161641" y="3324226"/>
              <a:ext cx="4980502" cy="265089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9ACE48A-D5C3-4268-8230-533BDC9EDCA6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and Area Plot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542129C2-7DDC-4D3B-AA47-241BF09A3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22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Area plot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0D90F-4FB5-4B77-B7FC-F140D0C6648B}"/>
              </a:ext>
            </a:extLst>
          </p:cNvPr>
          <p:cNvGrpSpPr/>
          <p:nvPr/>
        </p:nvGrpSpPr>
        <p:grpSpPr>
          <a:xfrm>
            <a:off x="584183" y="4073031"/>
            <a:ext cx="11836435" cy="3269867"/>
            <a:chOff x="598375" y="3014133"/>
            <a:chExt cx="11096658" cy="3065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FB765E-7B5B-4963-9FA0-7B33BE3B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375" y="3014579"/>
              <a:ext cx="5383286" cy="3064608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91DC51-945B-4A40-B6AC-CD50BB57C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031" t="2575"/>
            <a:stretch/>
          </p:blipFill>
          <p:spPr>
            <a:xfrm>
              <a:off x="5981661" y="3014133"/>
              <a:ext cx="5713372" cy="306550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8C7E6C3-4393-4E2A-AB96-3876EA35E361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Line and Area Plot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4ED9EA4D-289B-421B-9426-F4CC97442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00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">
            <a:extLst>
              <a:ext uri="{FF2B5EF4-FFF2-40B4-BE49-F238E27FC236}">
                <a16:creationId xmlns:a16="http://schemas.microsoft.com/office/drawing/2014/main" id="{74EC59FE-9466-4F65-94FC-8F7A822A19B8}"/>
              </a:ext>
            </a:extLst>
          </p:cNvPr>
          <p:cNvSpPr/>
          <p:nvPr/>
        </p:nvSpPr>
        <p:spPr>
          <a:xfrm>
            <a:off x="1920240" y="3786022"/>
            <a:ext cx="9164320" cy="145653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bar chart or bar graph is a chart or graph that presents categorical data with rectangular bars with heights or lengths proportional to the values that they represent. The bars can be plotted vertically or horizontally.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28A91044-DB39-48EF-B394-D527D7F20955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Bar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2215B-9E6C-4EAE-92B1-7956EFAE51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798606"/>
            <a:ext cx="2032000" cy="203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01B457-4F24-48AE-98ED-C73E408858B1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Bar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2F4F043F-90EE-42B5-B8B8-8DF21057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658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40" y="3632082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Comparing various categories on the same variable. For example, social media usage by percentage over a year.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942080" y="2720128"/>
            <a:ext cx="5120640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Bar plot?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172AF-F128-4B63-B90D-05E49B86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46" y="5153338"/>
            <a:ext cx="4965108" cy="31633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DAFD62-4964-4550-BAB6-7B0683DD8C07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Bar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3B46E9C9-A304-45C0-B8AA-CD4E95B0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940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28A91044-DB39-48EF-B394-D527D7F20955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Bar plot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E2216-49FD-467C-AE9A-494EE309F504}"/>
              </a:ext>
            </a:extLst>
          </p:cNvPr>
          <p:cNvGrpSpPr/>
          <p:nvPr/>
        </p:nvGrpSpPr>
        <p:grpSpPr>
          <a:xfrm>
            <a:off x="270410" y="4051724"/>
            <a:ext cx="12463982" cy="3321651"/>
            <a:chOff x="2155086" y="3111858"/>
            <a:chExt cx="8815276" cy="2372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C1A506-B3CA-4333-A14B-F5998AE5C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5086" y="3111858"/>
              <a:ext cx="4407638" cy="237276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04CC1E-F167-499D-BFD0-7F361DDC5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876"/>
            <a:stretch/>
          </p:blipFill>
          <p:spPr>
            <a:xfrm>
              <a:off x="6562724" y="3111858"/>
              <a:ext cx="4407638" cy="2372642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4DE0CB-C5F8-495B-ACF7-634C0E38BDD9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Bar Plot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F6126DCD-7085-4BD2-831F-71B7F3DCE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6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28A91044-DB39-48EF-B394-D527D7F20955}"/>
              </a:ext>
            </a:extLst>
          </p:cNvPr>
          <p:cNvSpPr/>
          <p:nvPr/>
        </p:nvSpPr>
        <p:spPr>
          <a:xfrm>
            <a:off x="4938228" y="2720128"/>
            <a:ext cx="3128345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Horizontal Bar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C09A7F-6530-41A1-B713-2AED194E98A8}"/>
              </a:ext>
            </a:extLst>
          </p:cNvPr>
          <p:cNvGrpSpPr/>
          <p:nvPr/>
        </p:nvGrpSpPr>
        <p:grpSpPr>
          <a:xfrm>
            <a:off x="270095" y="3992880"/>
            <a:ext cx="12464610" cy="3519750"/>
            <a:chOff x="3777595" y="3021693"/>
            <a:chExt cx="8503960" cy="24013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349398-F643-4A9B-BC6B-5ECE794E5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286" r="4451"/>
            <a:stretch/>
          </p:blipFill>
          <p:spPr>
            <a:xfrm>
              <a:off x="8029574" y="3021693"/>
              <a:ext cx="4251981" cy="240134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0116B7-EBF7-4826-BB3E-806D2753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7595" y="3021693"/>
              <a:ext cx="4251980" cy="240134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F3C2B62-CAB4-43ED-BA5A-02E9869A6E4B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Bar Plot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72F97859-298B-4DF7-879B-8FCDE1573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51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1283376" y="2589936"/>
            <a:ext cx="10438048" cy="78705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Data visualization is the graphical/pictorial representation of information and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9C2A4A-93B8-4E02-B67A-8B911439DA2E}"/>
              </a:ext>
            </a:extLst>
          </p:cNvPr>
          <p:cNvGrpSpPr/>
          <p:nvPr/>
        </p:nvGrpSpPr>
        <p:grpSpPr>
          <a:xfrm>
            <a:off x="941152" y="3557488"/>
            <a:ext cx="11122497" cy="4441470"/>
            <a:chOff x="945509" y="2211195"/>
            <a:chExt cx="10427341" cy="41638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D36A8D-959A-4743-ACF8-8E598355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0" b="10937"/>
            <a:stretch/>
          </p:blipFill>
          <p:spPr>
            <a:xfrm>
              <a:off x="6096000" y="2334577"/>
              <a:ext cx="5276850" cy="39171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F90F58-A88D-4337-B2D3-92A54293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86" r="777"/>
            <a:stretch/>
          </p:blipFill>
          <p:spPr>
            <a:xfrm>
              <a:off x="945509" y="2211195"/>
              <a:ext cx="3969392" cy="4163878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E950960-54BE-4C28-8248-35F01B1F68C0}"/>
                </a:ext>
              </a:extLst>
            </p:cNvPr>
            <p:cNvSpPr/>
            <p:nvPr/>
          </p:nvSpPr>
          <p:spPr>
            <a:xfrm>
              <a:off x="5081586" y="4140734"/>
              <a:ext cx="1057275" cy="30480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0080557-6031-450C-BD8C-DE74BBC5C2F5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448950DC-7DE1-47D0-9A1F-500BF06F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263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27FCA72D-451F-4DE7-A8EC-B107F551AD96}"/>
              </a:ext>
            </a:extLst>
          </p:cNvPr>
          <p:cNvSpPr/>
          <p:nvPr/>
        </p:nvSpPr>
        <p:spPr>
          <a:xfrm>
            <a:off x="1920240" y="3786022"/>
            <a:ext cx="9164320" cy="145653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Scatter plots are used to plot data points on a horizontal and a vertical axis in the attempt to show how much one variable is affected by another. Helps visualizing the correlation.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D1C7E6F3-DD81-4CA2-A62B-F647AA27E541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Scatter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7B940-5094-4DD1-9E7F-18DDC5629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607" y="5705176"/>
            <a:ext cx="1993587" cy="19935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793965-F9D8-4248-9779-70C96A702F5A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Scatter Plot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90662669-4D85-4FC1-A1A5-BFE4D637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360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264478" y="3632082"/>
            <a:ext cx="10475844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It is effective when you use while comparing one variable across multiple subjects. For example, Male and Female heights in correspondence with Age.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670632" y="2720128"/>
            <a:ext cx="5663537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Scatter plot?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DE3DE-A3E0-44C9-8AE2-109B560C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8" y="4998258"/>
            <a:ext cx="5120642" cy="32269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4D0A1B-BE43-44D0-B058-7F7492A78D0C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Scatter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688282BF-33E3-4658-85A9-0A9564EB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40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D1C7E6F3-DD81-4CA2-A62B-F647AA27E541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Scatter plot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F5C453-52B1-43F7-8A13-5A9D9699A4DD}"/>
              </a:ext>
            </a:extLst>
          </p:cNvPr>
          <p:cNvGrpSpPr/>
          <p:nvPr/>
        </p:nvGrpSpPr>
        <p:grpSpPr>
          <a:xfrm>
            <a:off x="380869" y="3870960"/>
            <a:ext cx="12243063" cy="3378274"/>
            <a:chOff x="1030984" y="2573985"/>
            <a:chExt cx="10011744" cy="27625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DC012D-2090-4E72-AFCA-0B1837F54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422"/>
            <a:stretch/>
          </p:blipFill>
          <p:spPr>
            <a:xfrm>
              <a:off x="1030984" y="2573985"/>
              <a:ext cx="4283966" cy="2762578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3A1FB1-F1E1-4498-8D91-DCC4B4609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893"/>
            <a:stretch/>
          </p:blipFill>
          <p:spPr>
            <a:xfrm>
              <a:off x="5314950" y="2573985"/>
              <a:ext cx="5727778" cy="2762578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395C42C-C789-426B-ADA7-BA62A0F6A7BE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Scatter Plot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E0B6E3FF-33A1-4CD6-8DAB-AD0157DED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70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D1C7E6F3-DD81-4CA2-A62B-F647AA27E541}"/>
              </a:ext>
            </a:extLst>
          </p:cNvPr>
          <p:cNvSpPr/>
          <p:nvPr/>
        </p:nvSpPr>
        <p:spPr>
          <a:xfrm>
            <a:off x="4477026" y="2720128"/>
            <a:ext cx="4050748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Customized Scatter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1CA47-6B56-4C34-A9B7-4AF7E1158E67}"/>
              </a:ext>
            </a:extLst>
          </p:cNvPr>
          <p:cNvGrpSpPr/>
          <p:nvPr/>
        </p:nvGrpSpPr>
        <p:grpSpPr>
          <a:xfrm>
            <a:off x="435135" y="3820450"/>
            <a:ext cx="12134530" cy="3425618"/>
            <a:chOff x="1043634" y="2695966"/>
            <a:chExt cx="9313352" cy="262919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3175F3-A20B-4744-B671-6EF96A6EE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34" y="2695966"/>
              <a:ext cx="4494567" cy="262113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018EDA-696C-406D-85F7-C662A810E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35"/>
            <a:stretch/>
          </p:blipFill>
          <p:spPr>
            <a:xfrm>
              <a:off x="5538201" y="2695966"/>
              <a:ext cx="4818785" cy="2629191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62A41A2-32DB-451C-B255-F36D60A0D22D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Scatter Plot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80993E39-2E28-44A5-A5A9-3EB2E1F1B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6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220079D6-A08F-444F-82CA-96ADF6257E08}"/>
              </a:ext>
            </a:extLst>
          </p:cNvPr>
          <p:cNvSpPr/>
          <p:nvPr/>
        </p:nvSpPr>
        <p:spPr>
          <a:xfrm>
            <a:off x="1920240" y="3786022"/>
            <a:ext cx="9164320" cy="145653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Plots used to display frequency across a continuous or discrete variable. The final outcome would be a figure of data distribution.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81C8FDE-6B67-4D44-B0A1-BCD2F6A191BD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Histogram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F0088-EBBF-4508-8624-D0DA37BB0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2" y="5828531"/>
            <a:ext cx="1885076" cy="18850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E2C25-D7F6-40A5-9E50-8BDEEF47EBCE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Histogram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0A5F71DF-E08E-4FBA-A6AE-5EB39B85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11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100416" y="3632082"/>
            <a:ext cx="10803968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When you are trying to show a distribution of data for a variable, you can go ahead with Histogram. For example, aggregate student attendance.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483997" y="2720128"/>
            <a:ext cx="6036807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Histogram?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D4428-AA5B-4C87-B596-F026A1FA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60" y="4996314"/>
            <a:ext cx="5262880" cy="31900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E7342D-90B0-417F-B5F0-D74A6C39BB56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Histogram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92D07170-7539-40C1-9FA5-A6A3B36C7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08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F81C8FDE-6B67-4D44-B0A1-BCD2F6A191BD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Histogram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1C8C6C-A4B9-4B23-9D22-61E55EE00B68}"/>
              </a:ext>
            </a:extLst>
          </p:cNvPr>
          <p:cNvGrpSpPr/>
          <p:nvPr/>
        </p:nvGrpSpPr>
        <p:grpSpPr>
          <a:xfrm>
            <a:off x="280486" y="4232016"/>
            <a:ext cx="12443828" cy="2769120"/>
            <a:chOff x="517416" y="2846957"/>
            <a:chExt cx="11099883" cy="24455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D5C499-7115-4136-9388-B487389B4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50" t="1363"/>
            <a:stretch/>
          </p:blipFill>
          <p:spPr>
            <a:xfrm>
              <a:off x="517416" y="2846957"/>
              <a:ext cx="6496185" cy="244559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98E13-2E05-4BAC-89D8-E99325BE4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87" r="2239"/>
            <a:stretch/>
          </p:blipFill>
          <p:spPr>
            <a:xfrm>
              <a:off x="7013601" y="2846957"/>
              <a:ext cx="4603698" cy="244559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30B04-F34C-4C0C-A30F-0557792814FD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Histogram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F2ED8289-2EF7-4A08-9619-BD449137E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32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71DA65B2-FA71-4FE8-A00A-1D5E0A53CE76}"/>
              </a:ext>
            </a:extLst>
          </p:cNvPr>
          <p:cNvSpPr/>
          <p:nvPr/>
        </p:nvSpPr>
        <p:spPr>
          <a:xfrm>
            <a:off x="1920240" y="3786022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Box plot is very helpful in viewing the summary of dataset in an efficient way also box plot helps you in doing outlier analysis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25236C97-42AF-4AE5-B1FD-E6FCC7EFA26D}"/>
              </a:ext>
            </a:extLst>
          </p:cNvPr>
          <p:cNvSpPr/>
          <p:nvPr/>
        </p:nvSpPr>
        <p:spPr>
          <a:xfrm>
            <a:off x="1920240" y="6495234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Allows to visualize the distribution of a numeric variable for one or several groups. Adapted when the amount of data is huge and showing individual observations gets impossible.</a:t>
            </a: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1B19E2CC-D50D-4A77-B01B-A1B015E35387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Box plot</a:t>
            </a:r>
          </a:p>
        </p:txBody>
      </p: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2DD1C914-8226-4A9F-BE78-218351CF21E1}"/>
              </a:ext>
            </a:extLst>
          </p:cNvPr>
          <p:cNvSpPr/>
          <p:nvPr/>
        </p:nvSpPr>
        <p:spPr>
          <a:xfrm>
            <a:off x="5139356" y="5429340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Violin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3194E1-806C-4356-8B44-F42948794F23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Box and Violin Plot</a:t>
            </a:r>
          </a:p>
        </p:txBody>
      </p:sp>
      <p:pic>
        <p:nvPicPr>
          <p:cNvPr id="14" name="skillenza_logo_new (1).png" descr="skillenza_logo_new (1).png">
            <a:extLst>
              <a:ext uri="{FF2B5EF4-FFF2-40B4-BE49-F238E27FC236}">
                <a16:creationId xmlns:a16="http://schemas.microsoft.com/office/drawing/2014/main" id="{D78A69D1-7064-47D6-B908-E4CF3C4A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04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536590" y="3850932"/>
            <a:ext cx="9931621" cy="80282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box plot is a way of summarizing a set of data measured on an interval scale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942080" y="2720128"/>
            <a:ext cx="5120640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Box plot?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09796-C64A-4310-A745-C2E1F8221C14}"/>
              </a:ext>
            </a:extLst>
          </p:cNvPr>
          <p:cNvGrpSpPr/>
          <p:nvPr/>
        </p:nvGrpSpPr>
        <p:grpSpPr>
          <a:xfrm>
            <a:off x="4074160" y="5081701"/>
            <a:ext cx="4856480" cy="2913879"/>
            <a:chOff x="3857625" y="3586171"/>
            <a:chExt cx="4552950" cy="273176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39D426-56A6-494E-B380-0CC69FD8DD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12"/>
            <a:stretch/>
          </p:blipFill>
          <p:spPr bwMode="auto">
            <a:xfrm>
              <a:off x="3857625" y="3586171"/>
              <a:ext cx="4552950" cy="2731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65D693-6301-4311-B9EC-DDCC14CCBE97}"/>
                </a:ext>
              </a:extLst>
            </p:cNvPr>
            <p:cNvSpPr/>
            <p:nvPr/>
          </p:nvSpPr>
          <p:spPr>
            <a:xfrm>
              <a:off x="7134225" y="3924300"/>
              <a:ext cx="171450" cy="257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375FB6-AAA7-44A1-9EEE-3E76143F58B8}"/>
                </a:ext>
              </a:extLst>
            </p:cNvPr>
            <p:cNvSpPr/>
            <p:nvPr/>
          </p:nvSpPr>
          <p:spPr>
            <a:xfrm>
              <a:off x="7715250" y="5018727"/>
              <a:ext cx="171450" cy="257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E29EEC-C584-4BE1-BFF6-4CD0178813BD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Box and Violin Plot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4D38AA3C-0346-4EF6-BAD0-E59287B84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0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violin chart matplotlib">
            <a:extLst>
              <a:ext uri="{FF2B5EF4-FFF2-40B4-BE49-F238E27FC236}">
                <a16:creationId xmlns:a16="http://schemas.microsoft.com/office/drawing/2014/main" id="{22B64F49-BABC-4B3D-975F-3B3E3223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4496486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562901" y="3632082"/>
            <a:ext cx="9878998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Same as a Box plot, but more attractive and can show variations better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742414" y="2720128"/>
            <a:ext cx="5519972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violin plot?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A7B3B-FCA6-42DE-A0FD-81BDE24195A8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Box and Violin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B0651D1B-D40F-4B78-9B60-4F1FF6B4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446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4165160" y="2553431"/>
            <a:ext cx="4918323" cy="50783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simple data visualization 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48A955-53B2-40AB-A8C8-CAFE01DCF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74409"/>
              </p:ext>
            </p:extLst>
          </p:nvPr>
        </p:nvGraphicFramePr>
        <p:xfrm>
          <a:off x="3220722" y="3383066"/>
          <a:ext cx="6563356" cy="1363106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1640839">
                  <a:extLst>
                    <a:ext uri="{9D8B030D-6E8A-4147-A177-3AD203B41FA5}">
                      <a16:colId xmlns:a16="http://schemas.microsoft.com/office/drawing/2014/main" val="585231913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183166680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763226208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104235165"/>
                    </a:ext>
                  </a:extLst>
                </a:gridCol>
              </a:tblGrid>
              <a:tr h="552704">
                <a:tc>
                  <a:txBody>
                    <a:bodyPr/>
                    <a:lstStyle/>
                    <a:p>
                      <a:r>
                        <a:rPr lang="en-IN" sz="1500" dirty="0"/>
                        <a:t>Name of Animal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Speed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Aggressiveness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Size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795291851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r>
                        <a:rPr lang="en-IN" sz="1500" dirty="0"/>
                        <a:t>Mammoth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25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low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13000lbs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319157530"/>
                  </a:ext>
                </a:extLst>
              </a:tr>
              <a:tr h="404185">
                <a:tc>
                  <a:txBody>
                    <a:bodyPr/>
                    <a:lstStyle/>
                    <a:p>
                      <a:r>
                        <a:rPr lang="en-IN" sz="1500" dirty="0" err="1"/>
                        <a:t>Saber</a:t>
                      </a:r>
                      <a:r>
                        <a:rPr lang="en-IN" sz="1500" dirty="0"/>
                        <a:t>-Tooth Cat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75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High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400lbs</a:t>
                      </a:r>
                      <a:endParaRPr lang="en-IN" sz="1500" dirty="0">
                        <a:latin typeface="Roboto" panose="02000000000000000000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39910849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9227C0-92C5-4D56-9845-72455C53FC04}"/>
              </a:ext>
            </a:extLst>
          </p:cNvPr>
          <p:cNvGrpSpPr/>
          <p:nvPr/>
        </p:nvGrpSpPr>
        <p:grpSpPr>
          <a:xfrm>
            <a:off x="2399372" y="3918494"/>
            <a:ext cx="8206057" cy="4615906"/>
            <a:chOff x="2249411" y="2597008"/>
            <a:chExt cx="7693178" cy="43274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2EAC0B-14F2-4A97-B714-F0DF56254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411" y="2597008"/>
              <a:ext cx="7693178" cy="4327412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AEA2F12-BBCC-431B-858C-999874F67C79}"/>
                </a:ext>
              </a:extLst>
            </p:cNvPr>
            <p:cNvGrpSpPr/>
            <p:nvPr/>
          </p:nvGrpSpPr>
          <p:grpSpPr>
            <a:xfrm>
              <a:off x="5702197" y="5144559"/>
              <a:ext cx="1720954" cy="215334"/>
              <a:chOff x="5702197" y="5144559"/>
              <a:chExt cx="1720954" cy="2153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FD0F4-61D4-4740-8884-2933A212FD53}"/>
                  </a:ext>
                </a:extLst>
              </p:cNvPr>
              <p:cNvSpPr txBox="1"/>
              <p:nvPr/>
            </p:nvSpPr>
            <p:spPr>
              <a:xfrm>
                <a:off x="6915047" y="5144559"/>
                <a:ext cx="508104" cy="1835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747" dirty="0">
                    <a:latin typeface="Roboto" panose="02000000000000000000"/>
                  </a:rPr>
                  <a:t>75kmph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53B4B8-BD82-46BF-926B-219A720CB4B9}"/>
                  </a:ext>
                </a:extLst>
              </p:cNvPr>
              <p:cNvSpPr txBox="1"/>
              <p:nvPr/>
            </p:nvSpPr>
            <p:spPr>
              <a:xfrm>
                <a:off x="5702197" y="5176309"/>
                <a:ext cx="508104" cy="1835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747" dirty="0">
                    <a:latin typeface="Roboto" panose="02000000000000000000"/>
                  </a:rPr>
                  <a:t>25kmph</a:t>
                </a:r>
              </a:p>
            </p:txBody>
          </p:sp>
        </p:grp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AD67B9-7B32-4A67-9112-22259E627955}"/>
              </a:ext>
            </a:extLst>
          </p:cNvPr>
          <p:cNvSpPr/>
          <p:nvPr/>
        </p:nvSpPr>
        <p:spPr>
          <a:xfrm>
            <a:off x="4365645" y="4843658"/>
            <a:ext cx="1426915" cy="3887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0B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Mammoth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0E3720-4F17-4054-BB96-7BD7B18C7E52}"/>
              </a:ext>
            </a:extLst>
          </p:cNvPr>
          <p:cNvSpPr/>
          <p:nvPr/>
        </p:nvSpPr>
        <p:spPr>
          <a:xfrm>
            <a:off x="7212242" y="4843658"/>
            <a:ext cx="2198177" cy="33473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9B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Saber-Tooth Cat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6065E-CCC8-406E-B5C7-F41D31E812AB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9F999392-9F4E-47B9-BC5F-6E397B489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64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1B19E2CC-D50D-4A77-B01B-A1B015E35387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Box plot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3448D-E2E1-433C-8A11-75C4561FC5A7}"/>
              </a:ext>
            </a:extLst>
          </p:cNvPr>
          <p:cNvGrpSpPr/>
          <p:nvPr/>
        </p:nvGrpSpPr>
        <p:grpSpPr>
          <a:xfrm>
            <a:off x="1004840" y="3603114"/>
            <a:ext cx="10995121" cy="4262944"/>
            <a:chOff x="299236" y="2234919"/>
            <a:chExt cx="10307926" cy="39965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A19002-E709-4708-9301-F31908CF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236" y="2234919"/>
              <a:ext cx="6114318" cy="399651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1097C6-8D16-44F3-92F4-AE08DAEE3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027"/>
            <a:stretch/>
          </p:blipFill>
          <p:spPr>
            <a:xfrm>
              <a:off x="6413554" y="2234919"/>
              <a:ext cx="4193608" cy="399651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2AD5D86-2D7C-405F-9056-40563FE018CD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Box and Violin Plot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2489F746-02C2-4065-B7AD-4628D4E0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17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1B19E2CC-D50D-4A77-B01B-A1B015E35387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Violin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271303-ECF3-4941-A187-175350C65827}"/>
              </a:ext>
            </a:extLst>
          </p:cNvPr>
          <p:cNvGrpSpPr/>
          <p:nvPr/>
        </p:nvGrpSpPr>
        <p:grpSpPr>
          <a:xfrm>
            <a:off x="1592357" y="3647440"/>
            <a:ext cx="9820087" cy="4229954"/>
            <a:chOff x="420453" y="2380057"/>
            <a:chExt cx="8603098" cy="37057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53A68B-0C57-4368-BFD6-A3FE4FCB41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361"/>
            <a:stretch/>
          </p:blipFill>
          <p:spPr>
            <a:xfrm>
              <a:off x="420453" y="2380057"/>
              <a:ext cx="4742098" cy="3705742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58E1DC-0518-4B89-BC7B-C183A3FD2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287"/>
            <a:stretch/>
          </p:blipFill>
          <p:spPr>
            <a:xfrm>
              <a:off x="5162551" y="2380057"/>
              <a:ext cx="3861000" cy="3705742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FC8F7-D08F-4F65-9E68-1F4A7B7ACCCF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Box and Violin Plot</a:t>
            </a:r>
          </a:p>
        </p:txBody>
      </p:sp>
      <p:pic>
        <p:nvPicPr>
          <p:cNvPr id="12" name="skillenza_logo_new (1).png" descr="skillenza_logo_new (1).png">
            <a:extLst>
              <a:ext uri="{FF2B5EF4-FFF2-40B4-BE49-F238E27FC236}">
                <a16:creationId xmlns:a16="http://schemas.microsoft.com/office/drawing/2014/main" id="{AF21A970-4927-4046-AB8B-65657224E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04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09745A52-590B-4332-9604-EFA7C7D6729D}"/>
              </a:ext>
            </a:extLst>
          </p:cNvPr>
          <p:cNvSpPr/>
          <p:nvPr/>
        </p:nvSpPr>
        <p:spPr>
          <a:xfrm>
            <a:off x="1920240" y="3786022"/>
            <a:ext cx="9164320" cy="145653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Can be used for image manipulation. You can convert an image into a NumPy array and then use those values to plot the image.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Image plot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DF7E2-EE0A-4E96-BF3B-EDD834225B9F}"/>
              </a:ext>
            </a:extLst>
          </p:cNvPr>
          <p:cNvGrpSpPr/>
          <p:nvPr/>
        </p:nvGrpSpPr>
        <p:grpSpPr>
          <a:xfrm>
            <a:off x="5439010" y="5705176"/>
            <a:ext cx="2126781" cy="2123150"/>
            <a:chOff x="5161506" y="4084137"/>
            <a:chExt cx="1993857" cy="19904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34F6F5-BA72-4B62-B0E0-8EEC014D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06" y="4205602"/>
              <a:ext cx="1868988" cy="186898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AB0F62-D021-4215-9C21-74C18CF7C1F9}"/>
                </a:ext>
              </a:extLst>
            </p:cNvPr>
            <p:cNvSpPr/>
            <p:nvPr/>
          </p:nvSpPr>
          <p:spPr>
            <a:xfrm>
              <a:off x="5286375" y="4084137"/>
              <a:ext cx="1868988" cy="1868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ABC50A-8B2B-48AF-9700-14216643C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625" y="4455340"/>
              <a:ext cx="1485900" cy="148590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9EB09-7F62-4D1A-81D2-6AB36062DA20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Image Plot</a:t>
            </a:r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1207E5C1-80CD-4062-8DE6-BE4F98839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886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99996E-3C29-4E15-B72C-ACC56ACC6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" t="9017" r="8311" b="4424"/>
          <a:stretch/>
        </p:blipFill>
        <p:spPr bwMode="auto">
          <a:xfrm>
            <a:off x="4399280" y="5049520"/>
            <a:ext cx="4206240" cy="318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40" y="3632082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There is no particular use case. You can use this whenever you want to project your image in various color scales or convert it to a NumPy array.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581179" y="2720128"/>
            <a:ext cx="5842442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Image plot?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32A5-F466-46F0-B907-37E4C6A3CFF6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Image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8990ABE7-60F5-46BD-AD3B-17BD592BD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69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Image plot</a:t>
            </a: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1C037B91-D19C-4FFA-BFA5-3E32A524BA4B}"/>
              </a:ext>
            </a:extLst>
          </p:cNvPr>
          <p:cNvSpPr/>
          <p:nvPr/>
        </p:nvSpPr>
        <p:spPr>
          <a:xfrm>
            <a:off x="4007237" y="3654209"/>
            <a:ext cx="4990327" cy="60327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Image to NumPy array conversion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BB8C0-A2D9-4E04-A0DC-A7BA28B7B395}"/>
              </a:ext>
            </a:extLst>
          </p:cNvPr>
          <p:cNvGrpSpPr/>
          <p:nvPr/>
        </p:nvGrpSpPr>
        <p:grpSpPr>
          <a:xfrm>
            <a:off x="2765715" y="4754729"/>
            <a:ext cx="7870835" cy="3199919"/>
            <a:chOff x="2592858" y="3314558"/>
            <a:chExt cx="7378908" cy="299992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318BE5-408F-4D92-898B-AF037F098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7206" y="3314558"/>
              <a:ext cx="2184560" cy="299992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F061A7-AC30-4EEA-B9A8-CD7851646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858" y="3674218"/>
              <a:ext cx="1811936" cy="2280604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6C8CAEF-DBDF-4EBC-963B-73E542951178}"/>
                </a:ext>
              </a:extLst>
            </p:cNvPr>
            <p:cNvSpPr/>
            <p:nvPr/>
          </p:nvSpPr>
          <p:spPr>
            <a:xfrm>
              <a:off x="5265785" y="4575179"/>
              <a:ext cx="1660430" cy="478682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B6058A2-90AE-414B-A0E6-F03AA0ADDE5C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Image Plot</a:t>
            </a:r>
          </a:p>
        </p:txBody>
      </p:sp>
      <p:pic>
        <p:nvPicPr>
          <p:cNvPr id="11" name="skillenza_logo_new (1).png" descr="skillenza_logo_new (1).png">
            <a:extLst>
              <a:ext uri="{FF2B5EF4-FFF2-40B4-BE49-F238E27FC236}">
                <a16:creationId xmlns:a16="http://schemas.microsoft.com/office/drawing/2014/main" id="{A895733E-4E1A-499A-9B94-DE7A1C2CE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874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Image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AD4A72-0A73-49EC-8F29-5895FEA21A99}"/>
              </a:ext>
            </a:extLst>
          </p:cNvPr>
          <p:cNvGrpSpPr/>
          <p:nvPr/>
        </p:nvGrpSpPr>
        <p:grpSpPr>
          <a:xfrm>
            <a:off x="429820" y="3786021"/>
            <a:ext cx="12145161" cy="3793067"/>
            <a:chOff x="1387995" y="2515977"/>
            <a:chExt cx="9669356" cy="301984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4DA7F3-66E7-45F8-B1F4-B37FBB74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995" y="2515977"/>
              <a:ext cx="5646306" cy="301984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44A1145-3765-4246-BFC2-53A28B02D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12"/>
            <a:stretch/>
          </p:blipFill>
          <p:spPr>
            <a:xfrm>
              <a:off x="7034301" y="2515977"/>
              <a:ext cx="4023050" cy="3019846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F81105-8FD0-4CFA-BCC9-7FDBA0176424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Image Plot</a:t>
            </a:r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BE0BBDB2-50DF-4D84-BB77-2722BC3BB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7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4306DADE-51D6-42CC-B1CF-E68DB3DA0AAF}"/>
              </a:ext>
            </a:extLst>
          </p:cNvPr>
          <p:cNvSpPr/>
          <p:nvPr/>
        </p:nvSpPr>
        <p:spPr>
          <a:xfrm>
            <a:off x="1920240" y="3786022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Shows vector lines as arrows, useful in electrical engineering to visualize electrical potential.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5B296EC8-F3EB-4F65-B4ED-FDC1F0191230}"/>
              </a:ext>
            </a:extLst>
          </p:cNvPr>
          <p:cNvSpPr/>
          <p:nvPr/>
        </p:nvSpPr>
        <p:spPr>
          <a:xfrm>
            <a:off x="1920240" y="6495234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A stream plot is a type of 2D plot used to show fluid flow and 2D field gradients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809BBDE1-BB4B-4376-A7CA-6A5C835E873B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Quiver plot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AE26502D-BCA6-419A-9AA3-7CDE1D724F0D}"/>
              </a:ext>
            </a:extLst>
          </p:cNvPr>
          <p:cNvSpPr/>
          <p:nvPr/>
        </p:nvSpPr>
        <p:spPr>
          <a:xfrm>
            <a:off x="5139356" y="5429340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Stream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C6660-DD4D-4E97-920C-51F28B45B5DF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Quiver and Stream Plot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5D05732D-A1FE-4B4D-9BD6-ED22E7A8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34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171568" y="3657072"/>
            <a:ext cx="10661665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 it when you want to create 2 dimensional field of arrows. For example, making a chart for electrical current fields.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523753" y="2720128"/>
            <a:ext cx="5957294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Quiver plot?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0D9CDE-FE6A-402C-84BF-CDBCD6B79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9667" r="7750" b="4000"/>
          <a:stretch/>
        </p:blipFill>
        <p:spPr bwMode="auto">
          <a:xfrm>
            <a:off x="4673600" y="5253441"/>
            <a:ext cx="3657600" cy="28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BCEF86-1131-4DF4-9B6D-44D19FFFBC62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Quiver and Stream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106220F5-59A6-4A06-B0E8-98258232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576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1EE6AB5-A94E-4A4B-BB77-188700C1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" t="5234" r="10000" b="5234"/>
          <a:stretch/>
        </p:blipFill>
        <p:spPr bwMode="auto">
          <a:xfrm>
            <a:off x="4627880" y="4915827"/>
            <a:ext cx="3749040" cy="327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39" y="3657071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This is similar to the quiver plot, but you can use this for purposes like ocean current plotting or Area density using the color legend.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334910" y="2720128"/>
            <a:ext cx="6334981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Stream plot?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D632F-8EB0-4475-8811-C3BF5769A48F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Quiver and Stream Plot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7925119E-8D52-4A19-B82B-B484498B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71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Quiver plot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E8D320-63EE-4D12-A019-B670C9A9CF92}"/>
              </a:ext>
            </a:extLst>
          </p:cNvPr>
          <p:cNvGrpSpPr/>
          <p:nvPr/>
        </p:nvGrpSpPr>
        <p:grpSpPr>
          <a:xfrm>
            <a:off x="448482" y="3786021"/>
            <a:ext cx="12107836" cy="3891823"/>
            <a:chOff x="420452" y="2270607"/>
            <a:chExt cx="11351096" cy="36485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45F3CD-04C7-41CA-8722-0498EED6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452" y="2270607"/>
              <a:ext cx="5249008" cy="364858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C3B6A8-B4F2-4680-ABA0-9C947E1A5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01"/>
            <a:stretch/>
          </p:blipFill>
          <p:spPr>
            <a:xfrm>
              <a:off x="4840974" y="2270607"/>
              <a:ext cx="6930574" cy="3648584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ECB0E3-03DA-43A5-BE97-B16A36C02EBE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Quiver and Stream Plot</a:t>
            </a:r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1FC1E586-CD4A-4615-9D73-458034FED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16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7D1954D-0006-4C21-9771-85982432D8C9}"/>
              </a:ext>
            </a:extLst>
          </p:cNvPr>
          <p:cNvSpPr/>
          <p:nvPr/>
        </p:nvSpPr>
        <p:spPr>
          <a:xfrm>
            <a:off x="3980154" y="2552237"/>
            <a:ext cx="5044493" cy="87268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Why should you visualize data?</a:t>
            </a:r>
          </a:p>
        </p:txBody>
      </p:sp>
      <p:sp>
        <p:nvSpPr>
          <p:cNvPr id="28" name="Rectangle: Rounded Corners 1">
            <a:extLst>
              <a:ext uri="{FF2B5EF4-FFF2-40B4-BE49-F238E27FC236}">
                <a16:creationId xmlns:a16="http://schemas.microsoft.com/office/drawing/2014/main" id="{8D5B9FAB-732C-4D00-B442-1BEC930BC632}"/>
              </a:ext>
            </a:extLst>
          </p:cNvPr>
          <p:cNvSpPr/>
          <p:nvPr/>
        </p:nvSpPr>
        <p:spPr>
          <a:xfrm>
            <a:off x="795130" y="3786182"/>
            <a:ext cx="11528746" cy="1067664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To understand more about this, let us talk about an English statistician Francis Anscombe. He developed </a:t>
            </a:r>
            <a:r>
              <a:rPr lang="en-US" sz="2133" b="1" dirty="0">
                <a:solidFill>
                  <a:prstClr val="black"/>
                </a:solidFill>
              </a:rPr>
              <a:t>Anscombe’s quartet </a:t>
            </a:r>
            <a:r>
              <a:rPr lang="en-US" sz="2133" dirty="0">
                <a:solidFill>
                  <a:prstClr val="black"/>
                </a:solidFill>
              </a:rPr>
              <a:t>and showed the importance of visualizing data.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7A46FB-2305-49D4-8A27-5BAD88EB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15103"/>
            <a:ext cx="2032000" cy="280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8254E1-F5E4-4C31-AA36-5F9A28A6D131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E1F0AA97-B59C-4CD9-A4B2-DAC37AB05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71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Stream plot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9CBE6-618A-4DA3-BA89-F2D815754EB4}"/>
              </a:ext>
            </a:extLst>
          </p:cNvPr>
          <p:cNvGrpSpPr/>
          <p:nvPr/>
        </p:nvGrpSpPr>
        <p:grpSpPr>
          <a:xfrm>
            <a:off x="672791" y="3901440"/>
            <a:ext cx="11659219" cy="3668516"/>
            <a:chOff x="756333" y="2436272"/>
            <a:chExt cx="10278055" cy="32339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E5ADF3-56A3-443E-AF15-6044250BD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285"/>
            <a:stretch/>
          </p:blipFill>
          <p:spPr>
            <a:xfrm>
              <a:off x="756333" y="2436272"/>
              <a:ext cx="3815667" cy="323394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906D15-F678-4C35-8D07-E5EFF5D83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49"/>
            <a:stretch/>
          </p:blipFill>
          <p:spPr>
            <a:xfrm>
              <a:off x="4572000" y="2436272"/>
              <a:ext cx="6462388" cy="323394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8E25B22-879D-4D9A-A209-1606D7269F3B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Quiver and Stream Plot</a:t>
            </a:r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D97C29A7-3C25-4D24-8EE0-C063C418A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19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1">
            <a:extLst>
              <a:ext uri="{FF2B5EF4-FFF2-40B4-BE49-F238E27FC236}">
                <a16:creationId xmlns:a16="http://schemas.microsoft.com/office/drawing/2014/main" id="{25C4C7F9-460E-4C7A-A63F-47E6F87CE5F3}"/>
              </a:ext>
            </a:extLst>
          </p:cNvPr>
          <p:cNvSpPr/>
          <p:nvPr/>
        </p:nvSpPr>
        <p:spPr>
          <a:xfrm>
            <a:off x="1920239" y="3657071"/>
            <a:ext cx="9164320" cy="11807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Use it when you want to compare sub-parts of whole. For example, different types of fruits.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AED6188-2CEC-42CE-994A-8CE2F18B8536}"/>
              </a:ext>
            </a:extLst>
          </p:cNvPr>
          <p:cNvSpPr/>
          <p:nvPr/>
        </p:nvSpPr>
        <p:spPr>
          <a:xfrm>
            <a:off x="3670632" y="2720128"/>
            <a:ext cx="5663537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When should you choose a Pie chart?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9FB1B4-4170-4EF8-A14C-26816086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18" y="5008805"/>
            <a:ext cx="2634962" cy="29465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80D621-F6E3-4952-889C-EEFDDE3F957E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Pie Chart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34311605-EE72-4294-BCEF-AC900AF8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8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Pie 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D23E5A-16B0-4C2A-A18E-1C61FF8BAF9E}"/>
              </a:ext>
            </a:extLst>
          </p:cNvPr>
          <p:cNvGrpSpPr/>
          <p:nvPr/>
        </p:nvGrpSpPr>
        <p:grpSpPr>
          <a:xfrm>
            <a:off x="389404" y="3921247"/>
            <a:ext cx="12225993" cy="3492279"/>
            <a:chOff x="279572" y="2203045"/>
            <a:chExt cx="10905574" cy="31151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73DB4DC-70CA-4629-9D22-89ED0018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572" y="2203045"/>
              <a:ext cx="7220958" cy="311511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2C171C-4229-4961-84B3-FE9BFC18A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046" b="6736"/>
            <a:stretch/>
          </p:blipFill>
          <p:spPr>
            <a:xfrm>
              <a:off x="7500530" y="2203045"/>
              <a:ext cx="3684616" cy="311511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8998E4C-08DF-42EF-8014-1D5FEA956298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Pie Chart</a:t>
            </a:r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662B070A-8ED5-45C5-825F-D3D021BC6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808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23549272-8675-462D-B86D-87C4D96DEE23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Donut Chart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90B91-BE75-4FC1-9A2F-E927A063CE7C}"/>
              </a:ext>
            </a:extLst>
          </p:cNvPr>
          <p:cNvGrpSpPr/>
          <p:nvPr/>
        </p:nvGrpSpPr>
        <p:grpSpPr>
          <a:xfrm>
            <a:off x="1066800" y="3993599"/>
            <a:ext cx="10871200" cy="3732094"/>
            <a:chOff x="420452" y="2575939"/>
            <a:chExt cx="10559710" cy="36251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FE1A1B-23D9-46D1-956C-2446675A3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452" y="2579807"/>
              <a:ext cx="6845050" cy="3621290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5E42D6-4054-4702-8E05-4A04B667A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758"/>
            <a:stretch/>
          </p:blipFill>
          <p:spPr>
            <a:xfrm>
              <a:off x="7265502" y="2575939"/>
              <a:ext cx="3714660" cy="3625158"/>
            </a:xfrm>
            <a:prstGeom prst="rect">
              <a:avLst/>
            </a:prstGeom>
            <a:ln>
              <a:solidFill>
                <a:schemeClr val="accent6">
                  <a:lumMod val="65000"/>
                </a:schemeClr>
              </a:solidFill>
            </a:ln>
            <a:effectLst/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409F7-58BC-4D81-9EEE-CB546C89456C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Donut Chart</a:t>
            </a:r>
          </a:p>
        </p:txBody>
      </p:sp>
      <p:pic>
        <p:nvPicPr>
          <p:cNvPr id="13" name="skillenza_logo_new (1).png" descr="skillenza_logo_new (1).png">
            <a:extLst>
              <a:ext uri="{FF2B5EF4-FFF2-40B4-BE49-F238E27FC236}">
                <a16:creationId xmlns:a16="http://schemas.microsoft.com/office/drawing/2014/main" id="{74FCA749-FC26-4124-90B6-F5C8F847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943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3A89BE60-E899-402F-A5B9-2A768EA62C43}"/>
              </a:ext>
            </a:extLst>
          </p:cNvPr>
          <p:cNvSpPr/>
          <p:nvPr/>
        </p:nvSpPr>
        <p:spPr>
          <a:xfrm>
            <a:off x="1920240" y="3630868"/>
            <a:ext cx="9164320" cy="216042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Pie Chart</a:t>
            </a:r>
            <a:r>
              <a:rPr lang="en-US" sz="2133" dirty="0">
                <a:solidFill>
                  <a:prstClr val="black"/>
                </a:solidFill>
              </a:rPr>
              <a:t> is used to show percentage or proportional data, good for displaying data for around 6 categories or fewer</a:t>
            </a:r>
          </a:p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 </a:t>
            </a:r>
            <a:r>
              <a:rPr lang="en-US" sz="2133" b="1" dirty="0">
                <a:solidFill>
                  <a:prstClr val="black"/>
                </a:solidFill>
              </a:rPr>
              <a:t>Donut chart</a:t>
            </a:r>
            <a:r>
              <a:rPr lang="en-US" sz="2133" dirty="0">
                <a:solidFill>
                  <a:prstClr val="black"/>
                </a:solidFill>
              </a:rPr>
              <a:t> can contain more than one data series. Each data series that you plot in a donut chart adds a ring to the chart</a:t>
            </a: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17336936-CF06-4C6C-9C62-A9EE00B2A6DA}"/>
              </a:ext>
            </a:extLst>
          </p:cNvPr>
          <p:cNvSpPr/>
          <p:nvPr/>
        </p:nvSpPr>
        <p:spPr>
          <a:xfrm>
            <a:off x="5139356" y="2720128"/>
            <a:ext cx="2726089" cy="603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Pie Chart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1086D1-B63A-4BF6-9A27-D7E46015BEB3}"/>
              </a:ext>
            </a:extLst>
          </p:cNvPr>
          <p:cNvGrpSpPr/>
          <p:nvPr/>
        </p:nvGrpSpPr>
        <p:grpSpPr>
          <a:xfrm>
            <a:off x="4130040" y="6229925"/>
            <a:ext cx="4744720" cy="1869440"/>
            <a:chOff x="3676650" y="4697555"/>
            <a:chExt cx="4448175" cy="175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F0B353-9BBE-475E-9DC8-CFA2A3ACA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650" y="4697555"/>
              <a:ext cx="1752600" cy="1752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F81E254-2C8B-4176-A76F-9D621F0CE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25" y="4697555"/>
              <a:ext cx="1752600" cy="17526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02F8B9-5EFE-4EA3-8EA6-2DCB52A3A8DE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Pie Chart and Donut Chart</a:t>
            </a:r>
          </a:p>
        </p:txBody>
      </p:sp>
      <p:pic>
        <p:nvPicPr>
          <p:cNvPr id="10" name="skillenza_logo_new (1).png" descr="skillenza_logo_new (1).png">
            <a:extLst>
              <a:ext uri="{FF2B5EF4-FFF2-40B4-BE49-F238E27FC236}">
                <a16:creationId xmlns:a16="http://schemas.microsoft.com/office/drawing/2014/main" id="{E44FE571-92E2-4B8E-BF8B-2794998B2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42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Rectangle"/>
          <p:cNvSpPr/>
          <p:nvPr/>
        </p:nvSpPr>
        <p:spPr>
          <a:xfrm>
            <a:off x="-6326" y="-43141"/>
            <a:ext cx="13017452" cy="9839882"/>
          </a:xfrm>
          <a:prstGeom prst="rect">
            <a:avLst/>
          </a:prstGeom>
          <a:solidFill>
            <a:srgbClr val="4D4DF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CCF43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Thank You"/>
          <p:cNvSpPr txBox="1"/>
          <p:nvPr/>
        </p:nvSpPr>
        <p:spPr>
          <a:xfrm>
            <a:off x="1038955" y="4337978"/>
            <a:ext cx="10926890" cy="206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lnSpc>
                <a:spcPts val="16200"/>
              </a:lnSpc>
              <a:spcBef>
                <a:spcPts val="0"/>
              </a:spcBef>
              <a:defRPr sz="69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Thank You</a:t>
            </a:r>
          </a:p>
        </p:txBody>
      </p:sp>
      <p:pic>
        <p:nvPicPr>
          <p:cNvPr id="181" name="skillenza_icon.png" descr="skillenza_icon.png"/>
          <p:cNvPicPr>
            <a:picLocks noChangeAspect="1"/>
          </p:cNvPicPr>
          <p:nvPr/>
        </p:nvPicPr>
        <p:blipFill>
          <a:blip r:embed="rId2">
            <a:alphaModFix amt="7066"/>
          </a:blip>
          <a:srcRect t="965" r="84"/>
          <a:stretch>
            <a:fillRect/>
          </a:stretch>
        </p:blipFill>
        <p:spPr>
          <a:xfrm rot="10500901">
            <a:off x="1918786" y="-54450"/>
            <a:ext cx="9167321" cy="9086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295" y="3238500"/>
            <a:ext cx="1922208" cy="129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7D1954D-0006-4C21-9771-85982432D8C9}"/>
              </a:ext>
            </a:extLst>
          </p:cNvPr>
          <p:cNvSpPr/>
          <p:nvPr/>
        </p:nvSpPr>
        <p:spPr>
          <a:xfrm>
            <a:off x="3980154" y="2552237"/>
            <a:ext cx="5044493" cy="87268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But how exactly did he show that?</a:t>
            </a:r>
          </a:p>
        </p:txBody>
      </p:sp>
      <p:sp>
        <p:nvSpPr>
          <p:cNvPr id="45" name="Rectangle: Rounded Corners 1">
            <a:extLst>
              <a:ext uri="{FF2B5EF4-FFF2-40B4-BE49-F238E27FC236}">
                <a16:creationId xmlns:a16="http://schemas.microsoft.com/office/drawing/2014/main" id="{AFB35537-B42E-42F8-BBF6-D53A8AF37C23}"/>
              </a:ext>
            </a:extLst>
          </p:cNvPr>
          <p:cNvSpPr/>
          <p:nvPr/>
        </p:nvSpPr>
        <p:spPr>
          <a:xfrm>
            <a:off x="1625600" y="4156446"/>
            <a:ext cx="9753600" cy="157180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To put it simply, his quartet contains 4 datasets with 11 (</a:t>
            </a:r>
            <a:r>
              <a:rPr lang="en-US" sz="2133" dirty="0" err="1">
                <a:solidFill>
                  <a:prstClr val="black"/>
                </a:solidFill>
              </a:rPr>
              <a:t>x,y</a:t>
            </a:r>
            <a:r>
              <a:rPr lang="en-US" sz="2133" dirty="0">
                <a:solidFill>
                  <a:prstClr val="black"/>
                </a:solidFill>
              </a:rPr>
              <a:t>) pairs. When you look at the descriptive statistics of these datasets, they are very similar. But when you graph them, their distribution is </a:t>
            </a:r>
            <a:r>
              <a:rPr lang="en-US" sz="2133" b="1" dirty="0">
                <a:solidFill>
                  <a:prstClr val="black"/>
                </a:solidFill>
              </a:rPr>
              <a:t>COMPLETELY</a:t>
            </a:r>
            <a:r>
              <a:rPr lang="en-US" sz="2133" dirty="0">
                <a:solidFill>
                  <a:prstClr val="black"/>
                </a:solidFill>
              </a:rPr>
              <a:t> different.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A890CF86-9F5C-486C-AF46-A2EA5B257A59}"/>
              </a:ext>
            </a:extLst>
          </p:cNvPr>
          <p:cNvSpPr/>
          <p:nvPr/>
        </p:nvSpPr>
        <p:spPr>
          <a:xfrm>
            <a:off x="3396188" y="6459769"/>
            <a:ext cx="6212425" cy="741594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Seems interesting? Let us dig more into this.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D4B0B-29E7-4F6D-A036-C4F6706CFE8B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8" name="skillenza_logo_new (1).png" descr="skillenza_logo_new (1).png">
            <a:extLst>
              <a:ext uri="{FF2B5EF4-FFF2-40B4-BE49-F238E27FC236}">
                <a16:creationId xmlns:a16="http://schemas.microsoft.com/office/drawing/2014/main" id="{BB986435-8B7A-465D-A07E-E4C84505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17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7D1954D-0006-4C21-9771-85982432D8C9}"/>
              </a:ext>
            </a:extLst>
          </p:cNvPr>
          <p:cNvSpPr/>
          <p:nvPr/>
        </p:nvSpPr>
        <p:spPr>
          <a:xfrm>
            <a:off x="4464920" y="2822713"/>
            <a:ext cx="4074960" cy="60221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Anscombe’s 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224B9-78C0-4B53-B34B-E6209AC70829}"/>
              </a:ext>
            </a:extLst>
          </p:cNvPr>
          <p:cNvGrpSpPr/>
          <p:nvPr/>
        </p:nvGrpSpPr>
        <p:grpSpPr>
          <a:xfrm>
            <a:off x="2492419" y="3584180"/>
            <a:ext cx="8019962" cy="4433427"/>
            <a:chOff x="2282404" y="2242686"/>
            <a:chExt cx="7518714" cy="4156338"/>
          </a:xfrm>
        </p:grpSpPr>
        <p:pic>
          <p:nvPicPr>
            <p:cNvPr id="6" name="Picture 4" descr="Image result for anscombe's quartet png">
              <a:extLst>
                <a:ext uri="{FF2B5EF4-FFF2-40B4-BE49-F238E27FC236}">
                  <a16:creationId xmlns:a16="http://schemas.microsoft.com/office/drawing/2014/main" id="{F4196306-684A-4E30-ABC9-B68CA1D67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882" y="2242686"/>
              <a:ext cx="7410236" cy="415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3089648-6D2E-4093-A589-DD05C1E266E1}"/>
                </a:ext>
              </a:extLst>
            </p:cNvPr>
            <p:cNvSpPr/>
            <p:nvPr/>
          </p:nvSpPr>
          <p:spPr>
            <a:xfrm>
              <a:off x="2282404" y="5564189"/>
              <a:ext cx="7518714" cy="796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28920C5-E9D1-4ADA-942B-5D8FC897F3ED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9" name="skillenza_logo_new (1).png" descr="skillenza_logo_new (1).png">
            <a:extLst>
              <a:ext uri="{FF2B5EF4-FFF2-40B4-BE49-F238E27FC236}">
                <a16:creationId xmlns:a16="http://schemas.microsoft.com/office/drawing/2014/main" id="{C39D72DA-3FC3-4CAB-9C23-59DAD0868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415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7D1954D-0006-4C21-9771-85982432D8C9}"/>
              </a:ext>
            </a:extLst>
          </p:cNvPr>
          <p:cNvSpPr/>
          <p:nvPr/>
        </p:nvSpPr>
        <p:spPr>
          <a:xfrm>
            <a:off x="3699607" y="2623930"/>
            <a:ext cx="5605586" cy="58233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b="1" dirty="0">
                <a:solidFill>
                  <a:prstClr val="black"/>
                </a:solidFill>
              </a:rPr>
              <a:t>Anscombe’s Dataset when graphed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90E42C-AB89-426B-BE22-972EA294CB90}"/>
              </a:ext>
            </a:extLst>
          </p:cNvPr>
          <p:cNvGrpSpPr/>
          <p:nvPr/>
        </p:nvGrpSpPr>
        <p:grpSpPr>
          <a:xfrm>
            <a:off x="2325891" y="3603764"/>
            <a:ext cx="8353018" cy="4500740"/>
            <a:chOff x="2356034" y="2283154"/>
            <a:chExt cx="7830954" cy="4219444"/>
          </a:xfrm>
        </p:grpSpPr>
        <p:pic>
          <p:nvPicPr>
            <p:cNvPr id="7" name="Picture 2" descr="Image result for anscombe's quartet png">
              <a:extLst>
                <a:ext uri="{FF2B5EF4-FFF2-40B4-BE49-F238E27FC236}">
                  <a16:creationId xmlns:a16="http://schemas.microsoft.com/office/drawing/2014/main" id="{2F646C06-F3EC-452E-9848-861EF8BE6A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" t="10912" r="49445" b="43127"/>
            <a:stretch/>
          </p:blipFill>
          <p:spPr bwMode="auto">
            <a:xfrm>
              <a:off x="2356034" y="2283154"/>
              <a:ext cx="3133725" cy="227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anscombe's quartet png">
              <a:extLst>
                <a:ext uri="{FF2B5EF4-FFF2-40B4-BE49-F238E27FC236}">
                  <a16:creationId xmlns:a16="http://schemas.microsoft.com/office/drawing/2014/main" id="{726B9700-BE94-47BB-8D8E-93DF6E867F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4" t="10913" b="43126"/>
            <a:stretch/>
          </p:blipFill>
          <p:spPr bwMode="auto">
            <a:xfrm>
              <a:off x="7053261" y="2289189"/>
              <a:ext cx="3133726" cy="227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 for anscombe's quartet png">
              <a:extLst>
                <a:ext uri="{FF2B5EF4-FFF2-40B4-BE49-F238E27FC236}">
                  <a16:creationId xmlns:a16="http://schemas.microsoft.com/office/drawing/2014/main" id="{205B3C08-B179-4D57-84ED-ABC12B237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1" t="54039" r="51267"/>
            <a:stretch/>
          </p:blipFill>
          <p:spPr bwMode="auto">
            <a:xfrm>
              <a:off x="2415563" y="4222975"/>
              <a:ext cx="3014665" cy="2279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 for anscombe's quartet png">
              <a:extLst>
                <a:ext uri="{FF2B5EF4-FFF2-40B4-BE49-F238E27FC236}">
                  <a16:creationId xmlns:a16="http://schemas.microsoft.com/office/drawing/2014/main" id="{07E084E0-7A9A-43D0-8AC4-3AAB61C3BC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4" t="55457"/>
            <a:stretch/>
          </p:blipFill>
          <p:spPr bwMode="auto">
            <a:xfrm>
              <a:off x="7053261" y="4293284"/>
              <a:ext cx="3133727" cy="2209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CE69F-FA3F-4FF2-8312-08F0F7A740D3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15" name="skillenza_logo_new (1).png" descr="skillenza_logo_new (1).png">
            <a:extLst>
              <a:ext uri="{FF2B5EF4-FFF2-40B4-BE49-F238E27FC236}">
                <a16:creationId xmlns:a16="http://schemas.microsoft.com/office/drawing/2014/main" id="{6140E8D6-17D5-4593-9875-49098710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235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F331D653-9456-4EAB-82F2-7435A2C3D104}"/>
              </a:ext>
            </a:extLst>
          </p:cNvPr>
          <p:cNvSpPr/>
          <p:nvPr/>
        </p:nvSpPr>
        <p:spPr>
          <a:xfrm>
            <a:off x="2662400" y="2599465"/>
            <a:ext cx="7680000" cy="76800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0456"/>
            <a:r>
              <a:rPr lang="en-US" sz="2133" dirty="0">
                <a:solidFill>
                  <a:prstClr val="black"/>
                </a:solidFill>
              </a:rPr>
              <a:t>These are the popular Python libraries for data visualization</a:t>
            </a:r>
            <a:endParaRPr lang="en-US" sz="2133" b="1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278E85-453E-427A-BD6E-7506A9B32575}"/>
              </a:ext>
            </a:extLst>
          </p:cNvPr>
          <p:cNvGrpSpPr/>
          <p:nvPr/>
        </p:nvGrpSpPr>
        <p:grpSpPr>
          <a:xfrm>
            <a:off x="3296300" y="5501786"/>
            <a:ext cx="7136794" cy="2707906"/>
            <a:chOff x="3157671" y="4024549"/>
            <a:chExt cx="6690744" cy="253866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253BAD7-0784-44C2-9B8D-988934150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97" t="1389" r="19765" b="79028"/>
            <a:stretch/>
          </p:blipFill>
          <p:spPr bwMode="auto">
            <a:xfrm>
              <a:off x="6199299" y="4333946"/>
              <a:ext cx="3649116" cy="1919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C9B03F-9CC5-46D1-8A58-AA2EA2992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671" y="4024549"/>
              <a:ext cx="2191650" cy="2538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19584-E49D-4B27-BB4B-EB3AE7C08FDE}"/>
              </a:ext>
            </a:extLst>
          </p:cNvPr>
          <p:cNvGrpSpPr/>
          <p:nvPr/>
        </p:nvGrpSpPr>
        <p:grpSpPr>
          <a:xfrm>
            <a:off x="1264301" y="3576142"/>
            <a:ext cx="10476199" cy="2387281"/>
            <a:chOff x="1255638" y="2245081"/>
            <a:chExt cx="9821437" cy="223807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C797BC7-DCB4-4FC5-9E73-2DB1B5257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2852" y="2801763"/>
              <a:ext cx="4686296" cy="1124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2173374-5080-48D6-A555-FB32A4811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469" y="2245081"/>
              <a:ext cx="2316606" cy="223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AB9411-9086-40DA-A0B2-9B564910A3A3}"/>
                </a:ext>
              </a:extLst>
            </p:cNvPr>
            <p:cNvGrpSpPr/>
            <p:nvPr/>
          </p:nvGrpSpPr>
          <p:grpSpPr>
            <a:xfrm>
              <a:off x="1255638" y="2272381"/>
              <a:ext cx="1905000" cy="2161965"/>
              <a:chOff x="6896250" y="2013998"/>
              <a:chExt cx="1905000" cy="2161965"/>
            </a:xfrm>
          </p:grpSpPr>
          <p:pic>
            <p:nvPicPr>
              <p:cNvPr id="3080" name="Picture 8">
                <a:extLst>
                  <a:ext uri="{FF2B5EF4-FFF2-40B4-BE49-F238E27FC236}">
                    <a16:creationId xmlns:a16="http://schemas.microsoft.com/office/drawing/2014/main" id="{2E6B6BAD-3795-478C-8D2D-0DE5BBDEB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6250" y="2013998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725A13-62EC-4962-9614-228CE06CCA5D}"/>
                  </a:ext>
                </a:extLst>
              </p:cNvPr>
              <p:cNvSpPr txBox="1"/>
              <p:nvPr/>
            </p:nvSpPr>
            <p:spPr>
              <a:xfrm>
                <a:off x="7154633" y="3701554"/>
                <a:ext cx="1388234" cy="474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987" dirty="0">
                    <a:latin typeface="Century Gothic" panose="020B0502020202020204" pitchFamily="34" charset="0"/>
                  </a:rPr>
                  <a:t>Altair</a:t>
                </a:r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EA7B4-EFD6-4266-9600-3874B1FA20AC}"/>
              </a:ext>
            </a:extLst>
          </p:cNvPr>
          <p:cNvSpPr/>
          <p:nvPr/>
        </p:nvSpPr>
        <p:spPr>
          <a:xfrm>
            <a:off x="463210" y="375939"/>
            <a:ext cx="53014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Basics of Data Visualization</a:t>
            </a:r>
          </a:p>
        </p:txBody>
      </p:sp>
      <p:pic>
        <p:nvPicPr>
          <p:cNvPr id="16" name="skillenza_logo_new (1).png" descr="skillenza_logo_new (1).png">
            <a:extLst>
              <a:ext uri="{FF2B5EF4-FFF2-40B4-BE49-F238E27FC236}">
                <a16:creationId xmlns:a16="http://schemas.microsoft.com/office/drawing/2014/main" id="{B93105E6-013D-4CAD-91B9-E656149B4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878" y="69198"/>
            <a:ext cx="2540998" cy="12704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5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1392</Words>
  <Application>Microsoft Office PowerPoint</Application>
  <PresentationFormat>Custom</PresentationFormat>
  <Paragraphs>293</Paragraphs>
  <Slides>55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Avenir Book</vt:lpstr>
      <vt:lpstr>Avenir Heavy</vt:lpstr>
      <vt:lpstr>Avenir Medium</vt:lpstr>
      <vt:lpstr>Century Gothic</vt:lpstr>
      <vt:lpstr>Helvetica</vt:lpstr>
      <vt:lpstr>Helvetica Neue</vt:lpstr>
      <vt:lpstr>Helvetica Neue Medium</vt:lpstr>
      <vt:lpstr>Helvetica Neue Thin</vt:lpstr>
      <vt:lpstr>Roboto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Ashok kumar</cp:lastModifiedBy>
  <cp:revision>51</cp:revision>
  <dcterms:modified xsi:type="dcterms:W3CDTF">2020-09-13T19:40:26Z</dcterms:modified>
</cp:coreProperties>
</file>