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607" r:id="rId4"/>
    <p:sldId id="608" r:id="rId5"/>
    <p:sldId id="609" r:id="rId6"/>
    <p:sldId id="610" r:id="rId7"/>
    <p:sldId id="611" r:id="rId8"/>
    <p:sldId id="612" r:id="rId9"/>
    <p:sldId id="613" r:id="rId10"/>
    <p:sldId id="614" r:id="rId11"/>
    <p:sldId id="615" r:id="rId12"/>
    <p:sldId id="616" r:id="rId13"/>
    <p:sldId id="617" r:id="rId14"/>
    <p:sldId id="618" r:id="rId15"/>
    <p:sldId id="270" r:id="rId16"/>
    <p:sldId id="619" r:id="rId17"/>
    <p:sldId id="620" r:id="rId18"/>
    <p:sldId id="621" r:id="rId19"/>
    <p:sldId id="622" r:id="rId20"/>
    <p:sldId id="623" r:id="rId21"/>
    <p:sldId id="624" r:id="rId22"/>
    <p:sldId id="625" r:id="rId23"/>
    <p:sldId id="626" r:id="rId24"/>
    <p:sldId id="627" r:id="rId25"/>
    <p:sldId id="628" r:id="rId26"/>
    <p:sldId id="629" r:id="rId27"/>
    <p:sldId id="630" r:id="rId28"/>
    <p:sldId id="631" r:id="rId29"/>
    <p:sldId id="632" r:id="rId30"/>
    <p:sldId id="633" r:id="rId31"/>
    <p:sldId id="634" r:id="rId32"/>
    <p:sldId id="635" r:id="rId33"/>
    <p:sldId id="636" r:id="rId34"/>
    <p:sldId id="637" r:id="rId35"/>
    <p:sldId id="638" r:id="rId36"/>
    <p:sldId id="639" r:id="rId37"/>
    <p:sldId id="640" r:id="rId38"/>
    <p:sldId id="259"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ff"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80" autoAdjust="0"/>
  </p:normalViewPr>
  <p:slideViewPr>
    <p:cSldViewPr snapToGrid="0">
      <p:cViewPr varScale="1">
        <p:scale>
          <a:sx n="51" d="100"/>
          <a:sy n="51" d="100"/>
        </p:scale>
        <p:origin x="17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143000" y="685800"/>
            <a:ext cx="4572000" cy="3429000"/>
          </a:xfrm>
          <a:prstGeom prst="rect">
            <a:avLst/>
          </a:prstGeom>
        </p:spPr>
        <p:txBody>
          <a:bodyPr/>
          <a:lstStyle/>
          <a:p>
            <a:endParaRPr/>
          </a:p>
        </p:txBody>
      </p:sp>
      <p:sp>
        <p:nvSpPr>
          <p:cNvPr id="158" name="Shape 1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785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93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51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21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0943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038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135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738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23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71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82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3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183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7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061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25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138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64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Presentation Subtitle</a:t>
            </a:r>
          </a:p>
        </p:txBody>
      </p:sp>
      <p:sp>
        <p:nvSpPr>
          <p:cNvPr id="14" name="Slide Number"/>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idx="21" hasCustomPrompt="1"/>
          </p:nvPr>
        </p:nvSpPr>
        <p:spPr>
          <a:xfrm>
            <a:off x="698500" y="999065"/>
            <a:ext cx="11607800" cy="5210915"/>
          </a:xfrm>
          <a:prstGeom prst="rect">
            <a:avLst/>
          </a:prstGeom>
        </p:spPr>
        <p:txBody>
          <a:bodyPr anchor="b"/>
          <a:lstStyle/>
          <a:p>
            <a:pPr marL="0" lvl="4" indent="402336" algn="ctr" defTabSz="762929">
              <a:lnSpc>
                <a:spcPct val="80000"/>
              </a:lnSpc>
              <a:spcBef>
                <a:spcPts val="0"/>
              </a:spcBef>
              <a:buSzTx/>
              <a:buNone/>
              <a:defRPr sz="7744" b="1" spc="-88"/>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228600">
              <a:spcBef>
                <a:spcPts val="0"/>
              </a:spcBef>
              <a:buSzTx/>
              <a:buNone/>
              <a:defRPr sz="6000" spc="-119">
                <a:latin typeface="Helvetica Neue Medium"/>
                <a:ea typeface="Helvetica Neue Medium"/>
                <a:cs typeface="Helvetica Neue Medium"/>
                <a:sym typeface="Helvetica Neue Medium"/>
              </a:defRPr>
            </a:lvl2pPr>
            <a:lvl3pPr marL="342900" indent="-228600">
              <a:spcBef>
                <a:spcPts val="0"/>
              </a:spcBef>
              <a:buSzTx/>
              <a:buNone/>
              <a:defRPr sz="6000" spc="-119">
                <a:latin typeface="Helvetica Neue Medium"/>
                <a:ea typeface="Helvetica Neue Medium"/>
                <a:cs typeface="Helvetica Neue Medium"/>
                <a:sym typeface="Helvetica Neue Medium"/>
              </a:defRPr>
            </a:lvl3pPr>
            <a:lvl4pPr marL="342900" indent="-228600">
              <a:spcBef>
                <a:spcPts val="0"/>
              </a:spcBef>
              <a:buSzTx/>
              <a:buNone/>
              <a:defRPr sz="6000" spc="-119">
                <a:latin typeface="Helvetica Neue Medium"/>
                <a:ea typeface="Helvetica Neue Medium"/>
                <a:cs typeface="Helvetica Neue Medium"/>
                <a:sym typeface="Helvetica Neue Medium"/>
              </a:defRPr>
            </a:lvl4pPr>
            <a:lvl5pPr marL="342900" indent="-2286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Attribution</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270000" y="1638300"/>
            <a:ext cx="10464800" cy="3302000"/>
          </a:xfrm>
          <a:prstGeom prst="rect">
            <a:avLst/>
          </a:prstGeom>
        </p:spPr>
        <p:txBody>
          <a:bodyPr anchor="b"/>
          <a:lstStyle>
            <a:lvl1pPr algn="ctr" defTabSz="584200">
              <a:lnSpc>
                <a:spcPct val="100000"/>
              </a:lnSpc>
              <a:defRPr sz="8000" b="0" spc="0">
                <a:latin typeface="Helvetica Neue Medium"/>
                <a:ea typeface="Helvetica Neue Medium"/>
                <a:cs typeface="Helvetica Neue Medium"/>
                <a:sym typeface="Helvetica Neue Medium"/>
              </a:defRPr>
            </a:lvl1pPr>
          </a:lstStyle>
          <a:p>
            <a:r>
              <a:t>Title Text</a:t>
            </a:r>
          </a:p>
        </p:txBody>
      </p:sp>
      <p:sp>
        <p:nvSpPr>
          <p:cNvPr id="150" name="Body Level One…"/>
          <p:cNvSpPr txBox="1">
            <a:spLocks noGrp="1"/>
          </p:cNvSpPr>
          <p:nvPr>
            <p:ph type="body" sz="quarter" idx="1"/>
          </p:nvPr>
        </p:nvSpPr>
        <p:spPr>
          <a:xfrm>
            <a:off x="1270000" y="5041900"/>
            <a:ext cx="10464800" cy="1130300"/>
          </a:xfrm>
          <a:prstGeom prst="rect">
            <a:avLst/>
          </a:prstGeom>
        </p:spPr>
        <p:txBody>
          <a:bodyPr/>
          <a:lstStyle>
            <a:lvl1pPr marL="0" indent="0" algn="ctr" defTabSz="584200">
              <a:lnSpc>
                <a:spcPct val="100000"/>
              </a:lnSpc>
              <a:spcBef>
                <a:spcPts val="0"/>
              </a:spcBef>
              <a:buSzTx/>
              <a:buNone/>
              <a:defRPr sz="3700"/>
            </a:lvl1pPr>
            <a:lvl2pPr marL="0" indent="0" algn="ctr" defTabSz="584200">
              <a:lnSpc>
                <a:spcPct val="100000"/>
              </a:lnSpc>
              <a:spcBef>
                <a:spcPts val="0"/>
              </a:spcBef>
              <a:buSzTx/>
              <a:buNone/>
              <a:defRPr sz="3700"/>
            </a:lvl2pPr>
            <a:lvl3pPr marL="0" indent="0" algn="ctr" defTabSz="584200">
              <a:lnSpc>
                <a:spcPct val="100000"/>
              </a:lnSpc>
              <a:spcBef>
                <a:spcPts val="0"/>
              </a:spcBef>
              <a:buSzTx/>
              <a:buNone/>
              <a:defRPr sz="3700"/>
            </a:lvl3pPr>
            <a:lvl4pPr marL="0" indent="0" algn="ctr" defTabSz="584200">
              <a:lnSpc>
                <a:spcPct val="100000"/>
              </a:lnSpc>
              <a:spcBef>
                <a:spcPts val="0"/>
              </a:spcBef>
              <a:buSzTx/>
              <a:buNone/>
              <a:defRPr sz="3700"/>
            </a:lvl4pPr>
            <a:lvl5pPr marL="0" indent="0" algn="ctr" defTabSz="584200">
              <a:lnSpc>
                <a:spcPct val="100000"/>
              </a:lnSpc>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6328884" y="9296400"/>
            <a:ext cx="340259" cy="324306"/>
          </a:xfrm>
          <a:prstGeom prst="rect">
            <a:avLst/>
          </a:prstGeom>
        </p:spPr>
        <p:txBody>
          <a:bodyPr anchor="t"/>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543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FA9F-3E08-406D-8981-1AF7AF9F8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2DA00-E1B5-484F-AF30-E23545BFE731}"/>
              </a:ext>
            </a:extLst>
          </p:cNvPr>
          <p:cNvSpPr>
            <a:spLocks noGrp="1"/>
          </p:cNvSpPr>
          <p:nvPr>
            <p:ph idx="1"/>
          </p:nvPr>
        </p:nvSpPr>
        <p:spPr>
          <a:xfrm>
            <a:off x="894080" y="2596444"/>
            <a:ext cx="11216640" cy="618857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AD57FD6-E9A5-4302-8739-FF3376373B3A}"/>
              </a:ext>
            </a:extLst>
          </p:cNvPr>
          <p:cNvSpPr>
            <a:spLocks noGrp="1"/>
          </p:cNvSpPr>
          <p:nvPr>
            <p:ph type="ftr" sz="quarter" idx="10"/>
          </p:nvPr>
        </p:nvSpPr>
        <p:spPr/>
        <p:txBody>
          <a:bodyPr/>
          <a:lstStyle>
            <a:lvl1pPr>
              <a:defRPr/>
            </a:lvl1pPr>
          </a:lstStyle>
          <a:p>
            <a:r>
              <a:rPr lang="en-US" altLang="en-US"/>
              <a:t>Copyright © 2007 Pearson Education, Inc Publishing as Pearson Addison-Wesley.</a:t>
            </a:r>
          </a:p>
        </p:txBody>
      </p:sp>
    </p:spTree>
    <p:extLst>
      <p:ext uri="{BB962C8B-B14F-4D97-AF65-F5344CB8AC3E}">
        <p14:creationId xmlns:p14="http://schemas.microsoft.com/office/powerpoint/2010/main" val="19230555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376767" y="-915894"/>
            <a:ext cx="17835653" cy="1068219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sz="2300" b="1"/>
            </a:lvl1pPr>
          </a:lstStyle>
          <a:p>
            <a:r>
              <a:t>Author and Date</a:t>
            </a:r>
          </a:p>
        </p:txBody>
      </p:sp>
      <p:sp>
        <p:nvSpPr>
          <p:cNvPr id="25" name="Slide Number"/>
          <p:cNvSpPr txBox="1">
            <a:spLocks noGrp="1"/>
          </p:cNvSpPr>
          <p:nvPr>
            <p:ph type="sldNum" sz="quarter" idx="2"/>
          </p:nvPr>
        </p:nvSpPr>
        <p:spPr>
          <a:xfrm>
            <a:off x="6349999"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3"/>
            <a:ext cx="5105400" cy="4387467"/>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Body Level One…"/>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698500" y="3480196"/>
            <a:ext cx="5105400" cy="5593162"/>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sz="3000" b="0" i="0" u="none" strike="noStrike" cap="none" spc="0" baseline="0">
          <a:solidFill>
            <a:srgbClr val="000000"/>
          </a:solidFill>
          <a:uFillTx/>
          <a:latin typeface="+mj-lt"/>
          <a:ea typeface="+mj-ea"/>
          <a:cs typeface="+mj-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37.sv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6326" y="-43141"/>
            <a:ext cx="13017452" cy="9839882"/>
          </a:xfrm>
          <a:prstGeom prst="rect">
            <a:avLst/>
          </a:prstGeom>
          <a:solidFill>
            <a:srgbClr val="4E4A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pic>
        <p:nvPicPr>
          <p:cNvPr id="161" name="skillenza_white.png" descr="skillenza_white.png"/>
          <p:cNvPicPr>
            <a:picLocks noChangeAspect="1"/>
          </p:cNvPicPr>
          <p:nvPr/>
        </p:nvPicPr>
        <p:blipFill>
          <a:blip r:embed="rId2"/>
          <a:stretch>
            <a:fillRect/>
          </a:stretch>
        </p:blipFill>
        <p:spPr>
          <a:xfrm>
            <a:off x="361369" y="215900"/>
            <a:ext cx="2543725" cy="1271862"/>
          </a:xfrm>
          <a:prstGeom prst="rect">
            <a:avLst/>
          </a:prstGeom>
          <a:ln w="12700">
            <a:miter lim="400000"/>
          </a:ln>
        </p:spPr>
      </p:pic>
      <p:sp>
        <p:nvSpPr>
          <p:cNvPr id="162" name="Text"/>
          <p:cNvSpPr txBox="1"/>
          <p:nvPr/>
        </p:nvSpPr>
        <p:spPr>
          <a:xfrm>
            <a:off x="427837" y="7118350"/>
            <a:ext cx="20452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2400">
                <a:solidFill>
                  <a:srgbClr val="FFFFFF"/>
                </a:solidFill>
                <a:latin typeface="Avenir Heavy"/>
                <a:ea typeface="Avenir Heavy"/>
                <a:cs typeface="Avenir Heavy"/>
                <a:sym typeface="Avenir Heavy"/>
              </a:defRPr>
            </a:lvl1pPr>
          </a:lstStyle>
          <a:p>
            <a:r>
              <a:t> </a:t>
            </a:r>
          </a:p>
        </p:txBody>
      </p:sp>
      <p:sp>
        <p:nvSpPr>
          <p:cNvPr id="163" name="Text"/>
          <p:cNvSpPr txBox="1"/>
          <p:nvPr/>
        </p:nvSpPr>
        <p:spPr>
          <a:xfrm>
            <a:off x="482244" y="7416800"/>
            <a:ext cx="227280"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3200">
                <a:solidFill>
                  <a:srgbClr val="FFFFFF"/>
                </a:solidFill>
                <a:latin typeface="Avenir Medium"/>
                <a:ea typeface="Avenir Medium"/>
                <a:cs typeface="Avenir Medium"/>
                <a:sym typeface="Avenir Medium"/>
              </a:defRPr>
            </a:lvl1pPr>
          </a:lstStyle>
          <a:p>
            <a:r>
              <a:t> </a:t>
            </a:r>
          </a:p>
        </p:txBody>
      </p:sp>
      <p:grpSp>
        <p:nvGrpSpPr>
          <p:cNvPr id="167" name="Group"/>
          <p:cNvGrpSpPr/>
          <p:nvPr/>
        </p:nvGrpSpPr>
        <p:grpSpPr>
          <a:xfrm>
            <a:off x="1556285" y="4722526"/>
            <a:ext cx="3266561" cy="3097572"/>
            <a:chOff x="0" y="596899"/>
            <a:chExt cx="3266560" cy="3097571"/>
          </a:xfrm>
        </p:grpSpPr>
        <p:sp>
          <p:nvSpPr>
            <p:cNvPr id="164" name="25th May - 25th June 2020"/>
            <p:cNvSpPr/>
            <p:nvPr/>
          </p:nvSpPr>
          <p:spPr>
            <a:xfrm>
              <a:off x="1996560" y="24244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a:t>                        </a:t>
              </a:r>
              <a:endParaRPr dirty="0"/>
            </a:p>
          </p:txBody>
        </p:sp>
        <p:sp>
          <p:nvSpPr>
            <p:cNvPr id="165" name="The Architecture Battle"/>
            <p:cNvSpPr/>
            <p:nvPr/>
          </p:nvSpPr>
          <p:spPr>
            <a:xfrm>
              <a:off x="0" y="596899"/>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lang="en-US" dirty="0"/>
                <a:t>Basic Statistics </a:t>
              </a:r>
            </a:p>
            <a:p>
              <a:r>
                <a:rPr lang="en-US" dirty="0"/>
                <a:t>Necessary for ML/Data Science</a:t>
              </a:r>
              <a:endParaRPr dirty="0"/>
            </a:p>
          </p:txBody>
        </p:sp>
        <p:sp>
          <p:nvSpPr>
            <p:cNvPr id="166" name="25th May - 25th June 2020"/>
            <p:cNvSpPr/>
            <p:nvPr/>
          </p:nvSpPr>
          <p:spPr>
            <a:xfrm>
              <a:off x="1996560" y="18910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endParaRPr dirty="0"/>
            </a:p>
          </p:txBody>
        </p:sp>
      </p:grpSp>
      <p:sp>
        <p:nvSpPr>
          <p:cNvPr id="168" name="Introduction to Machine Learning"/>
          <p:cNvSpPr txBox="1"/>
          <p:nvPr/>
        </p:nvSpPr>
        <p:spPr>
          <a:xfrm>
            <a:off x="6013761" y="508930"/>
            <a:ext cx="643455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584200">
              <a:lnSpc>
                <a:spcPct val="100000"/>
              </a:lnSpc>
              <a:spcBef>
                <a:spcPts val="0"/>
              </a:spcBef>
              <a:defRPr sz="3400">
                <a:solidFill>
                  <a:srgbClr val="FFFFFF"/>
                </a:solidFill>
                <a:latin typeface="Avenir Medium"/>
                <a:ea typeface="Avenir Medium"/>
                <a:cs typeface="Avenir Medium"/>
                <a:sym typeface="Avenir Medium"/>
              </a:defRPr>
            </a:pPr>
            <a:r>
              <a:t>Introduction to Machine </a:t>
            </a:r>
            <a:r>
              <a:rPr sz="3000"/>
              <a:t>Learning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8294711" cy="507831"/>
          </a:xfrm>
          <a:prstGeom prst="rect">
            <a:avLst/>
          </a:prstGeom>
        </p:spPr>
        <p:txBody>
          <a:bodyPr wrap="square">
            <a:spAutoFit/>
          </a:bodyPr>
          <a:lstStyle/>
          <a:p>
            <a:r>
              <a:rPr lang="en-US" b="1" dirty="0"/>
              <a:t>Two tailed test @5% Significance Level</a:t>
            </a:r>
          </a:p>
        </p:txBody>
      </p:sp>
      <p:sp>
        <p:nvSpPr>
          <p:cNvPr id="5" name="object 5">
            <a:extLst>
              <a:ext uri="{FF2B5EF4-FFF2-40B4-BE49-F238E27FC236}">
                <a16:creationId xmlns:a16="http://schemas.microsoft.com/office/drawing/2014/main" id="{CD59902D-A8A7-4B7F-BE35-65C2C6F05EDA}"/>
              </a:ext>
            </a:extLst>
          </p:cNvPr>
          <p:cNvSpPr/>
          <p:nvPr/>
        </p:nvSpPr>
        <p:spPr>
          <a:xfrm>
            <a:off x="1892199" y="3415927"/>
            <a:ext cx="9335460" cy="4371961"/>
          </a:xfrm>
          <a:custGeom>
            <a:avLst/>
            <a:gdLst/>
            <a:ahLst/>
            <a:cxnLst/>
            <a:rect l="l" t="t" r="r" b="b"/>
            <a:pathLst>
              <a:path w="6563995" h="3074035">
                <a:moveTo>
                  <a:pt x="0" y="3073908"/>
                </a:moveTo>
                <a:lnTo>
                  <a:pt x="53502" y="3072369"/>
                </a:lnTo>
                <a:lnTo>
                  <a:pt x="114189" y="3068676"/>
                </a:lnTo>
                <a:lnTo>
                  <a:pt x="181492" y="3062284"/>
                </a:lnTo>
                <a:lnTo>
                  <a:pt x="254841" y="3052651"/>
                </a:lnTo>
                <a:lnTo>
                  <a:pt x="293605" y="3046448"/>
                </a:lnTo>
                <a:lnTo>
                  <a:pt x="333667" y="3039231"/>
                </a:lnTo>
                <a:lnTo>
                  <a:pt x="374955" y="3030932"/>
                </a:lnTo>
                <a:lnTo>
                  <a:pt x="417400" y="3021481"/>
                </a:lnTo>
                <a:lnTo>
                  <a:pt x="460929" y="3010813"/>
                </a:lnTo>
                <a:lnTo>
                  <a:pt x="505472" y="2998857"/>
                </a:lnTo>
                <a:lnTo>
                  <a:pt x="550956" y="2985548"/>
                </a:lnTo>
                <a:lnTo>
                  <a:pt x="597312" y="2970815"/>
                </a:lnTo>
                <a:lnTo>
                  <a:pt x="644468" y="2954592"/>
                </a:lnTo>
                <a:lnTo>
                  <a:pt x="692353" y="2936811"/>
                </a:lnTo>
                <a:lnTo>
                  <a:pt x="740895" y="2917403"/>
                </a:lnTo>
                <a:lnTo>
                  <a:pt x="790024" y="2896301"/>
                </a:lnTo>
                <a:lnTo>
                  <a:pt x="839668" y="2873436"/>
                </a:lnTo>
                <a:lnTo>
                  <a:pt x="889756" y="2848741"/>
                </a:lnTo>
                <a:lnTo>
                  <a:pt x="940217" y="2822147"/>
                </a:lnTo>
                <a:lnTo>
                  <a:pt x="990980" y="2793587"/>
                </a:lnTo>
                <a:lnTo>
                  <a:pt x="1041974" y="2762992"/>
                </a:lnTo>
                <a:lnTo>
                  <a:pt x="1093128" y="2730295"/>
                </a:lnTo>
                <a:lnTo>
                  <a:pt x="1144369" y="2695427"/>
                </a:lnTo>
                <a:lnTo>
                  <a:pt x="1195628" y="2658321"/>
                </a:lnTo>
                <a:lnTo>
                  <a:pt x="1246833" y="2618908"/>
                </a:lnTo>
                <a:lnTo>
                  <a:pt x="1297913" y="2577121"/>
                </a:lnTo>
                <a:lnTo>
                  <a:pt x="1348796" y="2532892"/>
                </a:lnTo>
                <a:lnTo>
                  <a:pt x="1399412" y="2486152"/>
                </a:lnTo>
                <a:lnTo>
                  <a:pt x="1447223" y="2437268"/>
                </a:lnTo>
                <a:lnTo>
                  <a:pt x="1495762" y="2381331"/>
                </a:lnTo>
                <a:lnTo>
                  <a:pt x="1520294" y="2350881"/>
                </a:lnTo>
                <a:lnTo>
                  <a:pt x="1544996" y="2318864"/>
                </a:lnTo>
                <a:lnTo>
                  <a:pt x="1569862" y="2285345"/>
                </a:lnTo>
                <a:lnTo>
                  <a:pt x="1594889" y="2250390"/>
                </a:lnTo>
                <a:lnTo>
                  <a:pt x="1620073" y="2214065"/>
                </a:lnTo>
                <a:lnTo>
                  <a:pt x="1645408" y="2176434"/>
                </a:lnTo>
                <a:lnTo>
                  <a:pt x="1670891" y="2137563"/>
                </a:lnTo>
                <a:lnTo>
                  <a:pt x="1696518" y="2097518"/>
                </a:lnTo>
                <a:lnTo>
                  <a:pt x="1722283" y="2056364"/>
                </a:lnTo>
                <a:lnTo>
                  <a:pt x="1748184" y="2014166"/>
                </a:lnTo>
                <a:lnTo>
                  <a:pt x="1774214" y="1970991"/>
                </a:lnTo>
                <a:lnTo>
                  <a:pt x="1800372" y="1926902"/>
                </a:lnTo>
                <a:lnTo>
                  <a:pt x="1826650" y="1881967"/>
                </a:lnTo>
                <a:lnTo>
                  <a:pt x="1853047" y="1836250"/>
                </a:lnTo>
                <a:lnTo>
                  <a:pt x="1879557" y="1789816"/>
                </a:lnTo>
                <a:lnTo>
                  <a:pt x="1906175" y="1742732"/>
                </a:lnTo>
                <a:lnTo>
                  <a:pt x="1932898" y="1695062"/>
                </a:lnTo>
                <a:lnTo>
                  <a:pt x="1959722" y="1646872"/>
                </a:lnTo>
                <a:lnTo>
                  <a:pt x="1986641" y="1598228"/>
                </a:lnTo>
                <a:lnTo>
                  <a:pt x="2013652" y="1549195"/>
                </a:lnTo>
                <a:lnTo>
                  <a:pt x="2040751" y="1499838"/>
                </a:lnTo>
                <a:lnTo>
                  <a:pt x="2067932" y="1450223"/>
                </a:lnTo>
                <a:lnTo>
                  <a:pt x="2095193" y="1400415"/>
                </a:lnTo>
                <a:lnTo>
                  <a:pt x="2122527" y="1350480"/>
                </a:lnTo>
                <a:lnTo>
                  <a:pt x="2149932" y="1300483"/>
                </a:lnTo>
                <a:lnTo>
                  <a:pt x="2177403" y="1250490"/>
                </a:lnTo>
                <a:lnTo>
                  <a:pt x="2204935" y="1200565"/>
                </a:lnTo>
                <a:lnTo>
                  <a:pt x="2232524" y="1150776"/>
                </a:lnTo>
                <a:lnTo>
                  <a:pt x="2260166" y="1101186"/>
                </a:lnTo>
                <a:lnTo>
                  <a:pt x="2287857" y="1051861"/>
                </a:lnTo>
                <a:lnTo>
                  <a:pt x="2315592" y="1002867"/>
                </a:lnTo>
                <a:lnTo>
                  <a:pt x="2343367" y="954270"/>
                </a:lnTo>
                <a:lnTo>
                  <a:pt x="2371177" y="906134"/>
                </a:lnTo>
                <a:lnTo>
                  <a:pt x="2399019" y="858526"/>
                </a:lnTo>
                <a:lnTo>
                  <a:pt x="2426888" y="811510"/>
                </a:lnTo>
                <a:lnTo>
                  <a:pt x="2454779" y="765152"/>
                </a:lnTo>
                <a:lnTo>
                  <a:pt x="2482689" y="719517"/>
                </a:lnTo>
                <a:lnTo>
                  <a:pt x="2510613" y="674672"/>
                </a:lnTo>
                <a:lnTo>
                  <a:pt x="2538547" y="630681"/>
                </a:lnTo>
                <a:lnTo>
                  <a:pt x="2566486" y="587609"/>
                </a:lnTo>
                <a:lnTo>
                  <a:pt x="2594426" y="545523"/>
                </a:lnTo>
                <a:lnTo>
                  <a:pt x="2622364" y="504488"/>
                </a:lnTo>
                <a:lnTo>
                  <a:pt x="2650293" y="464569"/>
                </a:lnTo>
                <a:lnTo>
                  <a:pt x="2678211" y="425831"/>
                </a:lnTo>
                <a:lnTo>
                  <a:pt x="2706113" y="388341"/>
                </a:lnTo>
                <a:lnTo>
                  <a:pt x="2733994" y="352163"/>
                </a:lnTo>
                <a:lnTo>
                  <a:pt x="2761851" y="317363"/>
                </a:lnTo>
                <a:lnTo>
                  <a:pt x="2789678" y="284006"/>
                </a:lnTo>
                <a:lnTo>
                  <a:pt x="2817472" y="252158"/>
                </a:lnTo>
                <a:lnTo>
                  <a:pt x="2845229" y="221884"/>
                </a:lnTo>
                <a:lnTo>
                  <a:pt x="2872943" y="193250"/>
                </a:lnTo>
                <a:lnTo>
                  <a:pt x="2900612" y="166321"/>
                </a:lnTo>
                <a:lnTo>
                  <a:pt x="2955792" y="117841"/>
                </a:lnTo>
                <a:lnTo>
                  <a:pt x="3010735" y="76967"/>
                </a:lnTo>
                <a:lnTo>
                  <a:pt x="3065407" y="44222"/>
                </a:lnTo>
                <a:lnTo>
                  <a:pt x="3119774" y="20130"/>
                </a:lnTo>
                <a:lnTo>
                  <a:pt x="3173800" y="5215"/>
                </a:lnTo>
                <a:lnTo>
                  <a:pt x="3227451" y="0"/>
                </a:lnTo>
                <a:lnTo>
                  <a:pt x="3254618" y="1187"/>
                </a:lnTo>
                <a:lnTo>
                  <a:pt x="3309199" y="11065"/>
                </a:lnTo>
                <a:lnTo>
                  <a:pt x="3364079" y="30506"/>
                </a:lnTo>
                <a:lnTo>
                  <a:pt x="3419226" y="58975"/>
                </a:lnTo>
                <a:lnTo>
                  <a:pt x="3474608" y="95943"/>
                </a:lnTo>
                <a:lnTo>
                  <a:pt x="3530191" y="140876"/>
                </a:lnTo>
                <a:lnTo>
                  <a:pt x="3585944" y="193242"/>
                </a:lnTo>
                <a:lnTo>
                  <a:pt x="3613874" y="222046"/>
                </a:lnTo>
                <a:lnTo>
                  <a:pt x="3641834" y="252508"/>
                </a:lnTo>
                <a:lnTo>
                  <a:pt x="3669820" y="284563"/>
                </a:lnTo>
                <a:lnTo>
                  <a:pt x="3697828" y="318144"/>
                </a:lnTo>
                <a:lnTo>
                  <a:pt x="3725854" y="353184"/>
                </a:lnTo>
                <a:lnTo>
                  <a:pt x="3753894" y="389617"/>
                </a:lnTo>
                <a:lnTo>
                  <a:pt x="3781943" y="427375"/>
                </a:lnTo>
                <a:lnTo>
                  <a:pt x="3809999" y="466393"/>
                </a:lnTo>
                <a:lnTo>
                  <a:pt x="3838056" y="506605"/>
                </a:lnTo>
                <a:lnTo>
                  <a:pt x="3866111" y="547943"/>
                </a:lnTo>
                <a:lnTo>
                  <a:pt x="3894159" y="590340"/>
                </a:lnTo>
                <a:lnTo>
                  <a:pt x="3922197" y="633732"/>
                </a:lnTo>
                <a:lnTo>
                  <a:pt x="3950220" y="678050"/>
                </a:lnTo>
                <a:lnTo>
                  <a:pt x="3978225" y="723229"/>
                </a:lnTo>
                <a:lnTo>
                  <a:pt x="4006207" y="769202"/>
                </a:lnTo>
                <a:lnTo>
                  <a:pt x="4034162" y="815902"/>
                </a:lnTo>
                <a:lnTo>
                  <a:pt x="4062086" y="863263"/>
                </a:lnTo>
                <a:lnTo>
                  <a:pt x="4089975" y="911219"/>
                </a:lnTo>
                <a:lnTo>
                  <a:pt x="4117826" y="959702"/>
                </a:lnTo>
                <a:lnTo>
                  <a:pt x="4145633" y="1008647"/>
                </a:lnTo>
                <a:lnTo>
                  <a:pt x="4173393" y="1057986"/>
                </a:lnTo>
                <a:lnTo>
                  <a:pt x="4201102" y="1107654"/>
                </a:lnTo>
                <a:lnTo>
                  <a:pt x="4228756" y="1157584"/>
                </a:lnTo>
                <a:lnTo>
                  <a:pt x="4256351" y="1207709"/>
                </a:lnTo>
                <a:lnTo>
                  <a:pt x="4283882" y="1257963"/>
                </a:lnTo>
                <a:lnTo>
                  <a:pt x="4311346" y="1308278"/>
                </a:lnTo>
                <a:lnTo>
                  <a:pt x="4338738" y="1358590"/>
                </a:lnTo>
                <a:lnTo>
                  <a:pt x="4366054" y="1408831"/>
                </a:lnTo>
                <a:lnTo>
                  <a:pt x="4393291" y="1458934"/>
                </a:lnTo>
                <a:lnTo>
                  <a:pt x="4420445" y="1508834"/>
                </a:lnTo>
                <a:lnTo>
                  <a:pt x="4447510" y="1558463"/>
                </a:lnTo>
                <a:lnTo>
                  <a:pt x="4474484" y="1607755"/>
                </a:lnTo>
                <a:lnTo>
                  <a:pt x="4501361" y="1656644"/>
                </a:lnTo>
                <a:lnTo>
                  <a:pt x="4528139" y="1705063"/>
                </a:lnTo>
                <a:lnTo>
                  <a:pt x="4554813" y="1752945"/>
                </a:lnTo>
                <a:lnTo>
                  <a:pt x="4581379" y="1800225"/>
                </a:lnTo>
                <a:lnTo>
                  <a:pt x="4607832" y="1846835"/>
                </a:lnTo>
                <a:lnTo>
                  <a:pt x="4634169" y="1892708"/>
                </a:lnTo>
                <a:lnTo>
                  <a:pt x="4660386" y="1937780"/>
                </a:lnTo>
                <a:lnTo>
                  <a:pt x="4686479" y="1981982"/>
                </a:lnTo>
                <a:lnTo>
                  <a:pt x="4712443" y="2025249"/>
                </a:lnTo>
                <a:lnTo>
                  <a:pt x="4738274" y="2067513"/>
                </a:lnTo>
                <a:lnTo>
                  <a:pt x="4763970" y="2108709"/>
                </a:lnTo>
                <a:lnTo>
                  <a:pt x="4789524" y="2148770"/>
                </a:lnTo>
                <a:lnTo>
                  <a:pt x="4814934" y="2187629"/>
                </a:lnTo>
                <a:lnTo>
                  <a:pt x="4840195" y="2225220"/>
                </a:lnTo>
                <a:lnTo>
                  <a:pt x="4865303" y="2261476"/>
                </a:lnTo>
                <a:lnTo>
                  <a:pt x="4890254" y="2296331"/>
                </a:lnTo>
                <a:lnTo>
                  <a:pt x="4915044" y="2329718"/>
                </a:lnTo>
                <a:lnTo>
                  <a:pt x="4939669" y="2361571"/>
                </a:lnTo>
                <a:lnTo>
                  <a:pt x="4964125" y="2391823"/>
                </a:lnTo>
                <a:lnTo>
                  <a:pt x="5012514" y="2447258"/>
                </a:lnTo>
                <a:lnTo>
                  <a:pt x="5084555" y="2517260"/>
                </a:lnTo>
                <a:lnTo>
                  <a:pt x="5133185" y="2559925"/>
                </a:lnTo>
                <a:lnTo>
                  <a:pt x="5182261" y="2600359"/>
                </a:lnTo>
                <a:lnTo>
                  <a:pt x="5231719" y="2638618"/>
                </a:lnTo>
                <a:lnTo>
                  <a:pt x="5281491" y="2674757"/>
                </a:lnTo>
                <a:lnTo>
                  <a:pt x="5331510" y="2708829"/>
                </a:lnTo>
                <a:lnTo>
                  <a:pt x="5381712" y="2740891"/>
                </a:lnTo>
                <a:lnTo>
                  <a:pt x="5432030" y="2770997"/>
                </a:lnTo>
                <a:lnTo>
                  <a:pt x="5482397" y="2799202"/>
                </a:lnTo>
                <a:lnTo>
                  <a:pt x="5532747" y="2825562"/>
                </a:lnTo>
                <a:lnTo>
                  <a:pt x="5583014" y="2850131"/>
                </a:lnTo>
                <a:lnTo>
                  <a:pt x="5633132" y="2872964"/>
                </a:lnTo>
                <a:lnTo>
                  <a:pt x="5683034" y="2894117"/>
                </a:lnTo>
                <a:lnTo>
                  <a:pt x="5732655" y="2913644"/>
                </a:lnTo>
                <a:lnTo>
                  <a:pt x="5781927" y="2931600"/>
                </a:lnTo>
                <a:lnTo>
                  <a:pt x="5830785" y="2948041"/>
                </a:lnTo>
                <a:lnTo>
                  <a:pt x="5879163" y="2963021"/>
                </a:lnTo>
                <a:lnTo>
                  <a:pt x="5926994" y="2976595"/>
                </a:lnTo>
                <a:lnTo>
                  <a:pt x="5974211" y="2988818"/>
                </a:lnTo>
                <a:lnTo>
                  <a:pt x="6020750" y="2999746"/>
                </a:lnTo>
                <a:lnTo>
                  <a:pt x="6066543" y="3009433"/>
                </a:lnTo>
                <a:lnTo>
                  <a:pt x="6111524" y="3017935"/>
                </a:lnTo>
                <a:lnTo>
                  <a:pt x="6155627" y="3025306"/>
                </a:lnTo>
                <a:lnTo>
                  <a:pt x="6198786" y="3031601"/>
                </a:lnTo>
                <a:lnTo>
                  <a:pt x="6240935" y="3036876"/>
                </a:lnTo>
                <a:lnTo>
                  <a:pt x="6282007" y="3041184"/>
                </a:lnTo>
                <a:lnTo>
                  <a:pt x="6321935" y="3044583"/>
                </a:lnTo>
                <a:lnTo>
                  <a:pt x="6360655" y="3047125"/>
                </a:lnTo>
                <a:lnTo>
                  <a:pt x="6434201" y="3049863"/>
                </a:lnTo>
                <a:lnTo>
                  <a:pt x="6468895" y="3050169"/>
                </a:lnTo>
                <a:lnTo>
                  <a:pt x="6502115" y="3049839"/>
                </a:lnTo>
                <a:lnTo>
                  <a:pt x="6533795" y="3048928"/>
                </a:lnTo>
                <a:lnTo>
                  <a:pt x="6563868" y="3047491"/>
                </a:lnTo>
              </a:path>
            </a:pathLst>
          </a:custGeom>
          <a:ln w="9144">
            <a:solidFill>
              <a:srgbClr val="000000"/>
            </a:solidFill>
          </a:ln>
        </p:spPr>
        <p:txBody>
          <a:bodyPr wrap="square" lIns="0" tIns="0" rIns="0" bIns="0" rtlCol="0"/>
          <a:lstStyle/>
          <a:p>
            <a:endParaRPr sz="4267"/>
          </a:p>
        </p:txBody>
      </p:sp>
      <p:sp>
        <p:nvSpPr>
          <p:cNvPr id="11" name="object 9">
            <a:extLst>
              <a:ext uri="{FF2B5EF4-FFF2-40B4-BE49-F238E27FC236}">
                <a16:creationId xmlns:a16="http://schemas.microsoft.com/office/drawing/2014/main" id="{5C3FA66F-471F-41A0-9584-39B45BECB096}"/>
              </a:ext>
            </a:extLst>
          </p:cNvPr>
          <p:cNvSpPr txBox="1"/>
          <p:nvPr/>
        </p:nvSpPr>
        <p:spPr>
          <a:xfrm>
            <a:off x="689832" y="5896591"/>
            <a:ext cx="1939883" cy="324604"/>
          </a:xfrm>
          <a:prstGeom prst="rect">
            <a:avLst/>
          </a:prstGeom>
        </p:spPr>
        <p:txBody>
          <a:bodyPr vert="horz" wrap="square" lIns="0" tIns="18062" rIns="0" bIns="0" rtlCol="0">
            <a:spAutoFit/>
          </a:bodyPr>
          <a:lstStyle/>
          <a:p>
            <a:pPr marL="18062">
              <a:lnSpc>
                <a:spcPct val="100000"/>
              </a:lnSpc>
              <a:spcBef>
                <a:spcPts val="142"/>
              </a:spcBef>
            </a:pPr>
            <a:r>
              <a:rPr sz="1991" spc="-7" dirty="0">
                <a:latin typeface="Cambria Math"/>
                <a:cs typeface="Cambria Math"/>
              </a:rPr>
              <a:t>𝑅𝑒𝑗𝑒𝑐𝑡𝑖𝑜𝑛</a:t>
            </a:r>
            <a:r>
              <a:rPr sz="1991" spc="-50" dirty="0">
                <a:latin typeface="Cambria Math"/>
                <a:cs typeface="Cambria Math"/>
              </a:rPr>
              <a:t> </a:t>
            </a:r>
            <a:r>
              <a:rPr sz="1991" dirty="0">
                <a:latin typeface="Cambria Math"/>
                <a:cs typeface="Cambria Math"/>
              </a:rPr>
              <a:t>𝑟𝑒𝑔𝑖𝑜𝑛</a:t>
            </a:r>
            <a:endParaRPr sz="1991">
              <a:latin typeface="Cambria Math"/>
              <a:cs typeface="Cambria Math"/>
            </a:endParaRPr>
          </a:p>
        </p:txBody>
      </p:sp>
      <p:sp>
        <p:nvSpPr>
          <p:cNvPr id="12" name="object 10">
            <a:extLst>
              <a:ext uri="{FF2B5EF4-FFF2-40B4-BE49-F238E27FC236}">
                <a16:creationId xmlns:a16="http://schemas.microsoft.com/office/drawing/2014/main" id="{55E43260-67B4-4BD1-81AD-D5161831D73A}"/>
              </a:ext>
            </a:extLst>
          </p:cNvPr>
          <p:cNvSpPr txBox="1"/>
          <p:nvPr/>
        </p:nvSpPr>
        <p:spPr>
          <a:xfrm>
            <a:off x="689832" y="6200038"/>
            <a:ext cx="2214428" cy="324604"/>
          </a:xfrm>
          <a:prstGeom prst="rect">
            <a:avLst/>
          </a:prstGeom>
        </p:spPr>
        <p:txBody>
          <a:bodyPr vert="horz" wrap="square" lIns="0" tIns="18062" rIns="0" bIns="0" rtlCol="0">
            <a:spAutoFit/>
          </a:bodyPr>
          <a:lstStyle/>
          <a:p>
            <a:pPr marL="18062">
              <a:lnSpc>
                <a:spcPct val="100000"/>
              </a:lnSpc>
              <a:spcBef>
                <a:spcPts val="142"/>
              </a:spcBef>
            </a:pPr>
            <a:r>
              <a:rPr sz="1991" dirty="0">
                <a:latin typeface="Cambria Math"/>
                <a:cs typeface="Cambria Math"/>
              </a:rPr>
              <a:t>/𝑠𝑖𝑔𝑛𝑖𝑓𝑖𝑐𝑎𝑛𝑐𝑒</a:t>
            </a:r>
            <a:r>
              <a:rPr sz="1991" spc="-50" dirty="0">
                <a:latin typeface="Cambria Math"/>
                <a:cs typeface="Cambria Math"/>
              </a:rPr>
              <a:t> </a:t>
            </a:r>
            <a:r>
              <a:rPr sz="1991" dirty="0">
                <a:latin typeface="Cambria Math"/>
                <a:cs typeface="Cambria Math"/>
              </a:rPr>
              <a:t>𝑙𝑒𝑣𝑒𝑙</a:t>
            </a:r>
            <a:endParaRPr sz="1991">
              <a:latin typeface="Cambria Math"/>
              <a:cs typeface="Cambria Math"/>
            </a:endParaRPr>
          </a:p>
        </p:txBody>
      </p:sp>
      <p:sp>
        <p:nvSpPr>
          <p:cNvPr id="13" name="object 11">
            <a:extLst>
              <a:ext uri="{FF2B5EF4-FFF2-40B4-BE49-F238E27FC236}">
                <a16:creationId xmlns:a16="http://schemas.microsoft.com/office/drawing/2014/main" id="{46EBCB18-F9F7-4FC9-8326-0D95E8249226}"/>
              </a:ext>
            </a:extLst>
          </p:cNvPr>
          <p:cNvSpPr txBox="1"/>
          <p:nvPr/>
        </p:nvSpPr>
        <p:spPr>
          <a:xfrm>
            <a:off x="633478" y="6483976"/>
            <a:ext cx="2394148" cy="324604"/>
          </a:xfrm>
          <a:prstGeom prst="rect">
            <a:avLst/>
          </a:prstGeom>
        </p:spPr>
        <p:txBody>
          <a:bodyPr vert="horz" wrap="square" lIns="0" tIns="18062" rIns="0" bIns="0" rtlCol="0">
            <a:spAutoFit/>
          </a:bodyPr>
          <a:lstStyle/>
          <a:p>
            <a:pPr marL="18062">
              <a:lnSpc>
                <a:spcPct val="100000"/>
              </a:lnSpc>
              <a:spcBef>
                <a:spcPts val="142"/>
              </a:spcBef>
            </a:pPr>
            <a:r>
              <a:rPr sz="1991" dirty="0">
                <a:latin typeface="Cambria Math"/>
                <a:cs typeface="Cambria Math"/>
              </a:rPr>
              <a:t>(𝛼 = 0.025 </a:t>
            </a:r>
            <a:r>
              <a:rPr sz="1991" spc="-7" dirty="0">
                <a:latin typeface="Cambria Math"/>
                <a:cs typeface="Cambria Math"/>
              </a:rPr>
              <a:t>𝑜𝑟</a:t>
            </a:r>
            <a:r>
              <a:rPr sz="1991" spc="235" dirty="0">
                <a:latin typeface="Cambria Math"/>
                <a:cs typeface="Cambria Math"/>
              </a:rPr>
              <a:t> </a:t>
            </a:r>
            <a:r>
              <a:rPr sz="1991" dirty="0">
                <a:latin typeface="Cambria Math"/>
                <a:cs typeface="Cambria Math"/>
              </a:rPr>
              <a:t>2.5%)</a:t>
            </a:r>
            <a:endParaRPr sz="1991">
              <a:latin typeface="Cambria Math"/>
              <a:cs typeface="Cambria Math"/>
            </a:endParaRPr>
          </a:p>
        </p:txBody>
      </p:sp>
      <p:sp>
        <p:nvSpPr>
          <p:cNvPr id="14" name="object 12">
            <a:extLst>
              <a:ext uri="{FF2B5EF4-FFF2-40B4-BE49-F238E27FC236}">
                <a16:creationId xmlns:a16="http://schemas.microsoft.com/office/drawing/2014/main" id="{E597EE8D-B600-4B49-8691-F19C69E0D37B}"/>
              </a:ext>
            </a:extLst>
          </p:cNvPr>
          <p:cNvSpPr txBox="1"/>
          <p:nvPr/>
        </p:nvSpPr>
        <p:spPr>
          <a:xfrm>
            <a:off x="9801862" y="5348571"/>
            <a:ext cx="2392340" cy="1735247"/>
          </a:xfrm>
          <a:prstGeom prst="rect">
            <a:avLst/>
          </a:prstGeom>
        </p:spPr>
        <p:txBody>
          <a:bodyPr vert="horz" wrap="square" lIns="0" tIns="18062" rIns="0" bIns="0" rtlCol="0">
            <a:spAutoFit/>
          </a:bodyPr>
          <a:lstStyle/>
          <a:p>
            <a:pPr marL="74053">
              <a:lnSpc>
                <a:spcPct val="100000"/>
              </a:lnSpc>
              <a:spcBef>
                <a:spcPts val="142"/>
              </a:spcBef>
            </a:pPr>
            <a:r>
              <a:rPr sz="1991" spc="-7" dirty="0">
                <a:latin typeface="Cambria Math"/>
                <a:cs typeface="Cambria Math"/>
              </a:rPr>
              <a:t>𝑅𝑒𝑗𝑒𝑐𝑡𝑖𝑜𝑛</a:t>
            </a:r>
            <a:r>
              <a:rPr sz="1991" spc="14" dirty="0">
                <a:latin typeface="Cambria Math"/>
                <a:cs typeface="Cambria Math"/>
              </a:rPr>
              <a:t> </a:t>
            </a:r>
            <a:r>
              <a:rPr sz="1991" dirty="0">
                <a:latin typeface="Cambria Math"/>
                <a:cs typeface="Cambria Math"/>
              </a:rPr>
              <a:t>𝑟𝑒𝑔𝑖𝑜𝑛</a:t>
            </a:r>
          </a:p>
          <a:p>
            <a:pPr marL="74053">
              <a:lnSpc>
                <a:spcPts val="2311"/>
              </a:lnSpc>
            </a:pPr>
            <a:r>
              <a:rPr sz="1991" spc="-7" dirty="0">
                <a:latin typeface="Cambria Math"/>
                <a:cs typeface="Cambria Math"/>
              </a:rPr>
              <a:t>/𝑠𝑖𝑔𝑛𝑖𝑓𝑖𝑐𝑎𝑛𝑐𝑒</a:t>
            </a:r>
            <a:r>
              <a:rPr sz="1991" spc="28" dirty="0">
                <a:latin typeface="Cambria Math"/>
                <a:cs typeface="Cambria Math"/>
              </a:rPr>
              <a:t> </a:t>
            </a:r>
            <a:r>
              <a:rPr sz="1991" dirty="0">
                <a:latin typeface="Cambria Math"/>
                <a:cs typeface="Cambria Math"/>
              </a:rPr>
              <a:t>𝑙𝑒𝑣𝑒𝑙</a:t>
            </a:r>
          </a:p>
          <a:p>
            <a:pPr marL="18062">
              <a:lnSpc>
                <a:spcPts val="2311"/>
              </a:lnSpc>
            </a:pPr>
            <a:r>
              <a:rPr sz="1991" dirty="0">
                <a:latin typeface="Cambria Math"/>
                <a:cs typeface="Cambria Math"/>
              </a:rPr>
              <a:t>(𝛼 = 0.025 𝑜𝑟</a:t>
            </a:r>
            <a:r>
              <a:rPr sz="1991" spc="192" dirty="0">
                <a:latin typeface="Cambria Math"/>
                <a:cs typeface="Cambria Math"/>
              </a:rPr>
              <a:t> </a:t>
            </a:r>
            <a:r>
              <a:rPr sz="1991" dirty="0">
                <a:latin typeface="Cambria Math"/>
                <a:cs typeface="Cambria Math"/>
              </a:rPr>
              <a:t>2.5%)</a:t>
            </a:r>
          </a:p>
        </p:txBody>
      </p:sp>
      <p:sp>
        <p:nvSpPr>
          <p:cNvPr id="15" name="object 13">
            <a:extLst>
              <a:ext uri="{FF2B5EF4-FFF2-40B4-BE49-F238E27FC236}">
                <a16:creationId xmlns:a16="http://schemas.microsoft.com/office/drawing/2014/main" id="{C7EE2CB0-708F-469B-8C5A-62D221C2CF48}"/>
              </a:ext>
            </a:extLst>
          </p:cNvPr>
          <p:cNvSpPr txBox="1"/>
          <p:nvPr/>
        </p:nvSpPr>
        <p:spPr>
          <a:xfrm>
            <a:off x="7781333" y="3370953"/>
            <a:ext cx="2050965" cy="412192"/>
          </a:xfrm>
          <a:prstGeom prst="rect">
            <a:avLst/>
          </a:prstGeom>
        </p:spPr>
        <p:txBody>
          <a:bodyPr vert="horz" wrap="square" lIns="0" tIns="18062" rIns="0" bIns="0" rtlCol="0">
            <a:spAutoFit/>
          </a:bodyPr>
          <a:lstStyle/>
          <a:p>
            <a:pPr marL="18062">
              <a:lnSpc>
                <a:spcPct val="100000"/>
              </a:lnSpc>
              <a:spcBef>
                <a:spcPts val="142"/>
              </a:spcBef>
            </a:pPr>
            <a:r>
              <a:rPr sz="2560" spc="-7" dirty="0">
                <a:latin typeface="Cambria Math"/>
                <a:cs typeface="Cambria Math"/>
              </a:rPr>
              <a:t>Suitable</a:t>
            </a:r>
            <a:r>
              <a:rPr sz="2560" spc="-100" dirty="0">
                <a:latin typeface="Cambria Math"/>
                <a:cs typeface="Cambria Math"/>
              </a:rPr>
              <a:t> </a:t>
            </a:r>
            <a:r>
              <a:rPr sz="2560" spc="-7" dirty="0">
                <a:latin typeface="Cambria Math"/>
                <a:cs typeface="Cambria Math"/>
              </a:rPr>
              <a:t>When</a:t>
            </a:r>
            <a:endParaRPr sz="2560" dirty="0">
              <a:latin typeface="Cambria Math"/>
              <a:cs typeface="Cambria Math"/>
            </a:endParaRPr>
          </a:p>
        </p:txBody>
      </p:sp>
      <p:sp>
        <p:nvSpPr>
          <p:cNvPr id="17" name="object 14">
            <a:extLst>
              <a:ext uri="{FF2B5EF4-FFF2-40B4-BE49-F238E27FC236}">
                <a16:creationId xmlns:a16="http://schemas.microsoft.com/office/drawing/2014/main" id="{1772BC27-E1C9-4B24-B02D-53662F4699E6}"/>
              </a:ext>
            </a:extLst>
          </p:cNvPr>
          <p:cNvSpPr txBox="1"/>
          <p:nvPr/>
        </p:nvSpPr>
        <p:spPr>
          <a:xfrm>
            <a:off x="10210936" y="3427847"/>
            <a:ext cx="1707783" cy="1198049"/>
          </a:xfrm>
          <a:prstGeom prst="rect">
            <a:avLst/>
          </a:prstGeom>
        </p:spPr>
        <p:txBody>
          <a:bodyPr vert="horz" wrap="square" lIns="0" tIns="18062" rIns="0" bIns="0" rtlCol="0">
            <a:spAutoFit/>
          </a:bodyPr>
          <a:lstStyle/>
          <a:p>
            <a:pPr marL="54186">
              <a:lnSpc>
                <a:spcPts val="2987"/>
              </a:lnSpc>
              <a:spcBef>
                <a:spcPts val="14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121"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a:p>
            <a:pPr marL="54186">
              <a:lnSpc>
                <a:spcPts val="2987"/>
              </a:lnSpc>
            </a:pPr>
            <a:r>
              <a:rPr sz="2560" spc="43" dirty="0">
                <a:latin typeface="Cambria Math"/>
                <a:cs typeface="Cambria Math"/>
              </a:rPr>
              <a:t>𝐻</a:t>
            </a:r>
            <a:r>
              <a:rPr sz="2773" spc="63" baseline="-14957" dirty="0">
                <a:latin typeface="Cambria Math"/>
                <a:cs typeface="Cambria Math"/>
              </a:rPr>
              <a:t>𝑎</a:t>
            </a:r>
            <a:r>
              <a:rPr sz="2560" spc="43" dirty="0">
                <a:latin typeface="Cambria Math"/>
                <a:cs typeface="Cambria Math"/>
              </a:rPr>
              <a:t>:  </a:t>
            </a:r>
            <a:r>
              <a:rPr sz="2560" dirty="0">
                <a:latin typeface="Cambria Math"/>
                <a:cs typeface="Cambria Math"/>
              </a:rPr>
              <a:t>𝜇  ≠</a:t>
            </a:r>
            <a:r>
              <a:rPr sz="2560" spc="36"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p:txBody>
      </p:sp>
      <p:sp>
        <p:nvSpPr>
          <p:cNvPr id="18" name="object 15">
            <a:extLst>
              <a:ext uri="{FF2B5EF4-FFF2-40B4-BE49-F238E27FC236}">
                <a16:creationId xmlns:a16="http://schemas.microsoft.com/office/drawing/2014/main" id="{1EC85ACF-62F2-47CD-974C-101F045C5B6B}"/>
              </a:ext>
            </a:extLst>
          </p:cNvPr>
          <p:cNvSpPr/>
          <p:nvPr/>
        </p:nvSpPr>
        <p:spPr>
          <a:xfrm>
            <a:off x="9079517" y="6959735"/>
            <a:ext cx="2219484" cy="1317820"/>
          </a:xfrm>
          <a:prstGeom prst="rect">
            <a:avLst/>
          </a:prstGeom>
          <a:blipFill>
            <a:blip r:embed="rId4" cstate="print"/>
            <a:stretch>
              <a:fillRect/>
            </a:stretch>
          </a:blipFill>
        </p:spPr>
        <p:txBody>
          <a:bodyPr wrap="square" lIns="0" tIns="0" rIns="0" bIns="0" rtlCol="0"/>
          <a:lstStyle/>
          <a:p>
            <a:endParaRPr sz="4267"/>
          </a:p>
        </p:txBody>
      </p:sp>
      <p:sp>
        <p:nvSpPr>
          <p:cNvPr id="19" name="object 16">
            <a:extLst>
              <a:ext uri="{FF2B5EF4-FFF2-40B4-BE49-F238E27FC236}">
                <a16:creationId xmlns:a16="http://schemas.microsoft.com/office/drawing/2014/main" id="{09418E0E-7E2C-4B95-AB22-99B73660FC3B}"/>
              </a:ext>
            </a:extLst>
          </p:cNvPr>
          <p:cNvSpPr/>
          <p:nvPr/>
        </p:nvSpPr>
        <p:spPr>
          <a:xfrm>
            <a:off x="1764318" y="6972740"/>
            <a:ext cx="2219486" cy="1300480"/>
          </a:xfrm>
          <a:prstGeom prst="rect">
            <a:avLst/>
          </a:prstGeom>
          <a:blipFill>
            <a:blip r:embed="rId5" cstate="print"/>
            <a:stretch>
              <a:fillRect/>
            </a:stretch>
          </a:blipFill>
        </p:spPr>
        <p:txBody>
          <a:bodyPr wrap="square" lIns="0" tIns="0" rIns="0" bIns="0" rtlCol="0"/>
          <a:lstStyle/>
          <a:p>
            <a:endParaRPr sz="4267"/>
          </a:p>
        </p:txBody>
      </p:sp>
      <p:sp>
        <p:nvSpPr>
          <p:cNvPr id="20" name="object 17">
            <a:extLst>
              <a:ext uri="{FF2B5EF4-FFF2-40B4-BE49-F238E27FC236}">
                <a16:creationId xmlns:a16="http://schemas.microsoft.com/office/drawing/2014/main" id="{4A4D0567-C359-4341-BD82-F04AEFDC8E16}"/>
              </a:ext>
            </a:extLst>
          </p:cNvPr>
          <p:cNvSpPr/>
          <p:nvPr/>
        </p:nvSpPr>
        <p:spPr>
          <a:xfrm>
            <a:off x="1907370" y="8273220"/>
            <a:ext cx="9364359" cy="0"/>
          </a:xfrm>
          <a:custGeom>
            <a:avLst/>
            <a:gdLst/>
            <a:ahLst/>
            <a:cxnLst/>
            <a:rect l="l" t="t" r="r" b="b"/>
            <a:pathLst>
              <a:path w="6584315">
                <a:moveTo>
                  <a:pt x="0" y="0"/>
                </a:moveTo>
                <a:lnTo>
                  <a:pt x="6583933" y="0"/>
                </a:lnTo>
              </a:path>
            </a:pathLst>
          </a:custGeom>
          <a:ln w="9144">
            <a:solidFill>
              <a:srgbClr val="000000"/>
            </a:solidFill>
          </a:ln>
        </p:spPr>
        <p:txBody>
          <a:bodyPr wrap="square" lIns="0" tIns="0" rIns="0" bIns="0" rtlCol="0"/>
          <a:lstStyle/>
          <a:p>
            <a:endParaRPr sz="4267"/>
          </a:p>
        </p:txBody>
      </p:sp>
      <p:sp>
        <p:nvSpPr>
          <p:cNvPr id="21" name="object 18">
            <a:extLst>
              <a:ext uri="{FF2B5EF4-FFF2-40B4-BE49-F238E27FC236}">
                <a16:creationId xmlns:a16="http://schemas.microsoft.com/office/drawing/2014/main" id="{BFC26500-B5E5-4A36-AD66-17750C9D7D9A}"/>
              </a:ext>
            </a:extLst>
          </p:cNvPr>
          <p:cNvSpPr txBox="1"/>
          <p:nvPr/>
        </p:nvSpPr>
        <p:spPr>
          <a:xfrm>
            <a:off x="4803106" y="5944278"/>
            <a:ext cx="3679275" cy="2127021"/>
          </a:xfrm>
          <a:prstGeom prst="rect">
            <a:avLst/>
          </a:prstGeom>
        </p:spPr>
        <p:txBody>
          <a:bodyPr vert="horz" wrap="square" lIns="0" tIns="18062" rIns="0" bIns="0" rtlCol="0">
            <a:spAutoFit/>
          </a:bodyPr>
          <a:lstStyle/>
          <a:p>
            <a:pPr algn="ctr">
              <a:lnSpc>
                <a:spcPct val="100000"/>
              </a:lnSpc>
              <a:spcBef>
                <a:spcPts val="142"/>
              </a:spcBef>
            </a:pPr>
            <a:r>
              <a:rPr sz="2560" spc="-7" dirty="0">
                <a:latin typeface="Cambria Math"/>
                <a:cs typeface="Cambria Math"/>
              </a:rPr>
              <a:t>𝑇𝑜𝑡𝑎𝑙 𝐴𝑐𝑐𝑒𝑝𝑡𝑎𝑛𝑐𝑒</a:t>
            </a:r>
            <a:r>
              <a:rPr sz="2560" spc="92" dirty="0">
                <a:latin typeface="Cambria Math"/>
                <a:cs typeface="Cambria Math"/>
              </a:rPr>
              <a:t> </a:t>
            </a:r>
            <a:r>
              <a:rPr sz="2560" spc="-7" dirty="0">
                <a:latin typeface="Cambria Math"/>
                <a:cs typeface="Cambria Math"/>
              </a:rPr>
              <a:t>𝑟𝑒𝑔𝑖𝑜𝑛</a:t>
            </a:r>
            <a:endParaRPr sz="2560">
              <a:latin typeface="Cambria Math"/>
              <a:cs typeface="Cambria Math"/>
            </a:endParaRPr>
          </a:p>
          <a:p>
            <a:pPr algn="ctr">
              <a:lnSpc>
                <a:spcPts val="2972"/>
              </a:lnSpc>
              <a:spcBef>
                <a:spcPts val="14"/>
              </a:spcBef>
            </a:pPr>
            <a:r>
              <a:rPr sz="2560" spc="-7" dirty="0">
                <a:latin typeface="Cambria Math"/>
                <a:cs typeface="Cambria Math"/>
              </a:rPr>
              <a:t>𝑜𝑟 𝑐𝑜𝑛𝑓𝑖𝑑𝑒𝑛𝑐𝑒</a:t>
            </a:r>
            <a:r>
              <a:rPr sz="2560" spc="100" dirty="0">
                <a:latin typeface="Cambria Math"/>
                <a:cs typeface="Cambria Math"/>
              </a:rPr>
              <a:t> </a:t>
            </a:r>
            <a:r>
              <a:rPr sz="2560" spc="-7" dirty="0">
                <a:latin typeface="Cambria Math"/>
                <a:cs typeface="Cambria Math"/>
              </a:rPr>
              <a:t>𝑙𝑒𝑣𝑒𝑙</a:t>
            </a:r>
            <a:endParaRPr sz="2560">
              <a:latin typeface="Cambria Math"/>
              <a:cs typeface="Cambria Math"/>
            </a:endParaRPr>
          </a:p>
          <a:p>
            <a:pPr marL="77666" algn="ctr">
              <a:lnSpc>
                <a:spcPts val="2972"/>
              </a:lnSpc>
              <a:tabLst>
                <a:tab pos="1355549" algn="l"/>
                <a:tab pos="1835093" algn="l"/>
              </a:tabLst>
            </a:pPr>
            <a:r>
              <a:rPr sz="2560" dirty="0">
                <a:latin typeface="Cambria Math"/>
                <a:cs typeface="Cambria Math"/>
              </a:rPr>
              <a:t>(1</a:t>
            </a:r>
            <a:r>
              <a:rPr sz="2560" spc="-7" dirty="0">
                <a:latin typeface="Cambria Math"/>
                <a:cs typeface="Cambria Math"/>
              </a:rPr>
              <a:t> </a:t>
            </a:r>
            <a:r>
              <a:rPr sz="2560" dirty="0">
                <a:latin typeface="Cambria Math"/>
                <a:cs typeface="Cambria Math"/>
              </a:rPr>
              <a:t>−</a:t>
            </a:r>
            <a:r>
              <a:rPr sz="2560" spc="14" dirty="0">
                <a:latin typeface="Cambria Math"/>
                <a:cs typeface="Cambria Math"/>
              </a:rPr>
              <a:t> </a:t>
            </a:r>
            <a:r>
              <a:rPr sz="2560" spc="28" dirty="0">
                <a:latin typeface="Cambria Math"/>
                <a:cs typeface="Cambria Math"/>
              </a:rPr>
              <a:t>𝛼)	</a:t>
            </a:r>
            <a:r>
              <a:rPr sz="2560" dirty="0">
                <a:latin typeface="Cambria Math"/>
                <a:cs typeface="Cambria Math"/>
              </a:rPr>
              <a:t>=	95%</a:t>
            </a:r>
            <a:endParaRPr sz="2560">
              <a:latin typeface="Cambria Math"/>
              <a:cs typeface="Cambria Math"/>
            </a:endParaRPr>
          </a:p>
          <a:p>
            <a:pPr marR="157137" algn="ctr">
              <a:lnSpc>
                <a:spcPct val="100000"/>
              </a:lnSpc>
              <a:spcBef>
                <a:spcPts val="105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206"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p:txBody>
      </p:sp>
      <p:sp>
        <p:nvSpPr>
          <p:cNvPr id="22" name="object 19">
            <a:extLst>
              <a:ext uri="{FF2B5EF4-FFF2-40B4-BE49-F238E27FC236}">
                <a16:creationId xmlns:a16="http://schemas.microsoft.com/office/drawing/2014/main" id="{FAEF148C-CB7F-417F-B0A9-511A036A5F10}"/>
              </a:ext>
            </a:extLst>
          </p:cNvPr>
          <p:cNvSpPr/>
          <p:nvPr/>
        </p:nvSpPr>
        <p:spPr>
          <a:xfrm>
            <a:off x="1029547" y="7133133"/>
            <a:ext cx="1610428" cy="858317"/>
          </a:xfrm>
          <a:prstGeom prst="rect">
            <a:avLst/>
          </a:prstGeom>
          <a:blipFill>
            <a:blip r:embed="rId6" cstate="print"/>
            <a:stretch>
              <a:fillRect/>
            </a:stretch>
          </a:blipFill>
        </p:spPr>
        <p:txBody>
          <a:bodyPr wrap="square" lIns="0" tIns="0" rIns="0" bIns="0" rtlCol="0"/>
          <a:lstStyle/>
          <a:p>
            <a:endParaRPr sz="4267"/>
          </a:p>
        </p:txBody>
      </p:sp>
      <p:sp>
        <p:nvSpPr>
          <p:cNvPr id="23" name="object 20">
            <a:extLst>
              <a:ext uri="{FF2B5EF4-FFF2-40B4-BE49-F238E27FC236}">
                <a16:creationId xmlns:a16="http://schemas.microsoft.com/office/drawing/2014/main" id="{7C72F591-75D2-4602-AF3D-C9A760AF4CC9}"/>
              </a:ext>
            </a:extLst>
          </p:cNvPr>
          <p:cNvSpPr/>
          <p:nvPr/>
        </p:nvSpPr>
        <p:spPr>
          <a:xfrm>
            <a:off x="1083047" y="7149749"/>
            <a:ext cx="1376341" cy="632178"/>
          </a:xfrm>
          <a:custGeom>
            <a:avLst/>
            <a:gdLst/>
            <a:ahLst/>
            <a:cxnLst/>
            <a:rect l="l" t="t" r="r" b="b"/>
            <a:pathLst>
              <a:path w="967739" h="444500">
                <a:moveTo>
                  <a:pt x="881923" y="418010"/>
                </a:moveTo>
                <a:lnTo>
                  <a:pt x="870178" y="444372"/>
                </a:lnTo>
                <a:lnTo>
                  <a:pt x="967206" y="440054"/>
                </a:lnTo>
                <a:lnTo>
                  <a:pt x="956536" y="427100"/>
                </a:lnTo>
                <a:lnTo>
                  <a:pt x="902436" y="427100"/>
                </a:lnTo>
                <a:lnTo>
                  <a:pt x="881923" y="418010"/>
                </a:lnTo>
                <a:close/>
              </a:path>
              <a:path w="967739" h="444500">
                <a:moveTo>
                  <a:pt x="893745" y="391474"/>
                </a:moveTo>
                <a:lnTo>
                  <a:pt x="881923" y="418010"/>
                </a:lnTo>
                <a:lnTo>
                  <a:pt x="902436" y="427100"/>
                </a:lnTo>
                <a:lnTo>
                  <a:pt x="911072" y="423798"/>
                </a:lnTo>
                <a:lnTo>
                  <a:pt x="914247" y="416559"/>
                </a:lnTo>
                <a:lnTo>
                  <a:pt x="917549" y="409193"/>
                </a:lnTo>
                <a:lnTo>
                  <a:pt x="914247" y="400684"/>
                </a:lnTo>
                <a:lnTo>
                  <a:pt x="907008" y="397382"/>
                </a:lnTo>
                <a:lnTo>
                  <a:pt x="893745" y="391474"/>
                </a:lnTo>
                <a:close/>
              </a:path>
              <a:path w="967739" h="444500">
                <a:moveTo>
                  <a:pt x="905484" y="365124"/>
                </a:moveTo>
                <a:lnTo>
                  <a:pt x="893745" y="391474"/>
                </a:lnTo>
                <a:lnTo>
                  <a:pt x="907008" y="397382"/>
                </a:lnTo>
                <a:lnTo>
                  <a:pt x="914247" y="400684"/>
                </a:lnTo>
                <a:lnTo>
                  <a:pt x="917549" y="409193"/>
                </a:lnTo>
                <a:lnTo>
                  <a:pt x="914247" y="416559"/>
                </a:lnTo>
                <a:lnTo>
                  <a:pt x="911072" y="423798"/>
                </a:lnTo>
                <a:lnTo>
                  <a:pt x="902436" y="427100"/>
                </a:lnTo>
                <a:lnTo>
                  <a:pt x="956536" y="427100"/>
                </a:lnTo>
                <a:lnTo>
                  <a:pt x="905484" y="365124"/>
                </a:lnTo>
                <a:close/>
              </a:path>
              <a:path w="967739" h="444500">
                <a:moveTo>
                  <a:pt x="15074" y="0"/>
                </a:moveTo>
                <a:lnTo>
                  <a:pt x="6515" y="3301"/>
                </a:lnTo>
                <a:lnTo>
                  <a:pt x="3263" y="10667"/>
                </a:lnTo>
                <a:lnTo>
                  <a:pt x="0" y="17906"/>
                </a:lnTo>
                <a:lnTo>
                  <a:pt x="3289" y="26415"/>
                </a:lnTo>
                <a:lnTo>
                  <a:pt x="881923" y="418010"/>
                </a:lnTo>
                <a:lnTo>
                  <a:pt x="893745" y="391474"/>
                </a:lnTo>
                <a:lnTo>
                  <a:pt x="15074" y="0"/>
                </a:lnTo>
                <a:close/>
              </a:path>
            </a:pathLst>
          </a:custGeom>
          <a:solidFill>
            <a:srgbClr val="000000"/>
          </a:solidFill>
        </p:spPr>
        <p:txBody>
          <a:bodyPr wrap="square" lIns="0" tIns="0" rIns="0" bIns="0" rtlCol="0"/>
          <a:lstStyle/>
          <a:p>
            <a:endParaRPr sz="4267"/>
          </a:p>
        </p:txBody>
      </p:sp>
      <p:sp>
        <p:nvSpPr>
          <p:cNvPr id="24" name="object 21">
            <a:extLst>
              <a:ext uri="{FF2B5EF4-FFF2-40B4-BE49-F238E27FC236}">
                <a16:creationId xmlns:a16="http://schemas.microsoft.com/office/drawing/2014/main" id="{AAF30ACB-0047-4D78-B5D0-C28BF8ED8DF0}"/>
              </a:ext>
            </a:extLst>
          </p:cNvPr>
          <p:cNvSpPr/>
          <p:nvPr/>
        </p:nvSpPr>
        <p:spPr>
          <a:xfrm>
            <a:off x="10314974" y="7178649"/>
            <a:ext cx="1027379" cy="936346"/>
          </a:xfrm>
          <a:prstGeom prst="rect">
            <a:avLst/>
          </a:prstGeom>
          <a:blipFill>
            <a:blip r:embed="rId7" cstate="print"/>
            <a:stretch>
              <a:fillRect/>
            </a:stretch>
          </a:blipFill>
        </p:spPr>
        <p:txBody>
          <a:bodyPr wrap="square" lIns="0" tIns="0" rIns="0" bIns="0" rtlCol="0"/>
          <a:lstStyle/>
          <a:p>
            <a:endParaRPr sz="4267"/>
          </a:p>
        </p:txBody>
      </p:sp>
      <p:sp>
        <p:nvSpPr>
          <p:cNvPr id="25" name="object 22">
            <a:extLst>
              <a:ext uri="{FF2B5EF4-FFF2-40B4-BE49-F238E27FC236}">
                <a16:creationId xmlns:a16="http://schemas.microsoft.com/office/drawing/2014/main" id="{A49C63B8-F586-4B20-AAA3-25F8901032E5}"/>
              </a:ext>
            </a:extLst>
          </p:cNvPr>
          <p:cNvSpPr/>
          <p:nvPr/>
        </p:nvSpPr>
        <p:spPr>
          <a:xfrm>
            <a:off x="10495957" y="7195810"/>
            <a:ext cx="792028" cy="701717"/>
          </a:xfrm>
          <a:custGeom>
            <a:avLst/>
            <a:gdLst/>
            <a:ahLst/>
            <a:cxnLst/>
            <a:rect l="l" t="t" r="r" b="b"/>
            <a:pathLst>
              <a:path w="556895" h="493395">
                <a:moveTo>
                  <a:pt x="36449" y="403225"/>
                </a:moveTo>
                <a:lnTo>
                  <a:pt x="0" y="493395"/>
                </a:lnTo>
                <a:lnTo>
                  <a:pt x="93852" y="468376"/>
                </a:lnTo>
                <a:lnTo>
                  <a:pt x="87810" y="461518"/>
                </a:lnTo>
                <a:lnTo>
                  <a:pt x="57911" y="461518"/>
                </a:lnTo>
                <a:lnTo>
                  <a:pt x="48768" y="461010"/>
                </a:lnTo>
                <a:lnTo>
                  <a:pt x="38100" y="449072"/>
                </a:lnTo>
                <a:lnTo>
                  <a:pt x="38734" y="439928"/>
                </a:lnTo>
                <a:lnTo>
                  <a:pt x="44703" y="434594"/>
                </a:lnTo>
                <a:lnTo>
                  <a:pt x="55608" y="424970"/>
                </a:lnTo>
                <a:lnTo>
                  <a:pt x="36449" y="403225"/>
                </a:lnTo>
                <a:close/>
              </a:path>
              <a:path w="556895" h="493395">
                <a:moveTo>
                  <a:pt x="55608" y="424970"/>
                </a:moveTo>
                <a:lnTo>
                  <a:pt x="44703" y="434594"/>
                </a:lnTo>
                <a:lnTo>
                  <a:pt x="38734" y="439928"/>
                </a:lnTo>
                <a:lnTo>
                  <a:pt x="38100" y="449072"/>
                </a:lnTo>
                <a:lnTo>
                  <a:pt x="48768" y="461010"/>
                </a:lnTo>
                <a:lnTo>
                  <a:pt x="57911" y="461518"/>
                </a:lnTo>
                <a:lnTo>
                  <a:pt x="63880" y="456311"/>
                </a:lnTo>
                <a:lnTo>
                  <a:pt x="74760" y="446706"/>
                </a:lnTo>
                <a:lnTo>
                  <a:pt x="55608" y="424970"/>
                </a:lnTo>
                <a:close/>
              </a:path>
              <a:path w="556895" h="493395">
                <a:moveTo>
                  <a:pt x="74760" y="446706"/>
                </a:moveTo>
                <a:lnTo>
                  <a:pt x="63880" y="456311"/>
                </a:lnTo>
                <a:lnTo>
                  <a:pt x="57911" y="461518"/>
                </a:lnTo>
                <a:lnTo>
                  <a:pt x="87810" y="461518"/>
                </a:lnTo>
                <a:lnTo>
                  <a:pt x="74760" y="446706"/>
                </a:lnTo>
                <a:close/>
              </a:path>
              <a:path w="556895" h="493395">
                <a:moveTo>
                  <a:pt x="537082" y="0"/>
                </a:moveTo>
                <a:lnTo>
                  <a:pt x="531113" y="5334"/>
                </a:lnTo>
                <a:lnTo>
                  <a:pt x="55608" y="424970"/>
                </a:lnTo>
                <a:lnTo>
                  <a:pt x="74760" y="446706"/>
                </a:lnTo>
                <a:lnTo>
                  <a:pt x="550290" y="26924"/>
                </a:lnTo>
                <a:lnTo>
                  <a:pt x="556259" y="21717"/>
                </a:lnTo>
                <a:lnTo>
                  <a:pt x="556895" y="12573"/>
                </a:lnTo>
                <a:lnTo>
                  <a:pt x="551560" y="6604"/>
                </a:lnTo>
                <a:lnTo>
                  <a:pt x="546226" y="508"/>
                </a:lnTo>
                <a:lnTo>
                  <a:pt x="537082" y="0"/>
                </a:lnTo>
                <a:close/>
              </a:path>
            </a:pathLst>
          </a:custGeom>
          <a:solidFill>
            <a:srgbClr val="000000"/>
          </a:solidFill>
        </p:spPr>
        <p:txBody>
          <a:bodyPr wrap="square" lIns="0" tIns="0" rIns="0" bIns="0" rtlCol="0"/>
          <a:lstStyle/>
          <a:p>
            <a:endParaRPr sz="4267"/>
          </a:p>
        </p:txBody>
      </p:sp>
      <p:sp>
        <p:nvSpPr>
          <p:cNvPr id="2" name="Rectangle 1">
            <a:extLst>
              <a:ext uri="{FF2B5EF4-FFF2-40B4-BE49-F238E27FC236}">
                <a16:creationId xmlns:a16="http://schemas.microsoft.com/office/drawing/2014/main" id="{5BD94C27-050D-417F-B818-EF2350B21253}"/>
              </a:ext>
            </a:extLst>
          </p:cNvPr>
          <p:cNvSpPr/>
          <p:nvPr/>
        </p:nvSpPr>
        <p:spPr>
          <a:xfrm>
            <a:off x="384368" y="2610972"/>
            <a:ext cx="4986258" cy="2408865"/>
          </a:xfrm>
          <a:prstGeom prst="rect">
            <a:avLst/>
          </a:prstGeom>
        </p:spPr>
        <p:txBody>
          <a:bodyPr wrap="square">
            <a:spAutoFit/>
          </a:bodyPr>
          <a:lstStyle/>
          <a:p>
            <a:pPr algn="ctr"/>
            <a:r>
              <a:rPr lang="en-US" sz="2400" dirty="0"/>
              <a:t>Acceptance and Rejection regions in case of a Two tailed test</a:t>
            </a:r>
          </a:p>
          <a:p>
            <a:endParaRPr lang="en-US" dirty="0"/>
          </a:p>
          <a:p>
            <a:endParaRPr lang="en-US" dirty="0"/>
          </a:p>
        </p:txBody>
      </p:sp>
    </p:spTree>
    <p:extLst>
      <p:ext uri="{BB962C8B-B14F-4D97-AF65-F5344CB8AC3E}">
        <p14:creationId xmlns:p14="http://schemas.microsoft.com/office/powerpoint/2010/main" val="384691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8294711" cy="507831"/>
          </a:xfrm>
          <a:prstGeom prst="rect">
            <a:avLst/>
          </a:prstGeom>
        </p:spPr>
        <p:txBody>
          <a:bodyPr wrap="square">
            <a:spAutoFit/>
          </a:bodyPr>
          <a:lstStyle/>
          <a:p>
            <a:r>
              <a:rPr lang="en-US" b="1" dirty="0"/>
              <a:t>Left tailed test @5% Significance Level</a:t>
            </a:r>
          </a:p>
        </p:txBody>
      </p:sp>
      <p:sp>
        <p:nvSpPr>
          <p:cNvPr id="26" name="object 5">
            <a:extLst>
              <a:ext uri="{FF2B5EF4-FFF2-40B4-BE49-F238E27FC236}">
                <a16:creationId xmlns:a16="http://schemas.microsoft.com/office/drawing/2014/main" id="{68D7CFB8-2198-4F9D-8617-E03E3DADADCE}"/>
              </a:ext>
            </a:extLst>
          </p:cNvPr>
          <p:cNvSpPr/>
          <p:nvPr/>
        </p:nvSpPr>
        <p:spPr>
          <a:xfrm>
            <a:off x="1892199" y="3415927"/>
            <a:ext cx="9335460" cy="4371961"/>
          </a:xfrm>
          <a:custGeom>
            <a:avLst/>
            <a:gdLst/>
            <a:ahLst/>
            <a:cxnLst/>
            <a:rect l="l" t="t" r="r" b="b"/>
            <a:pathLst>
              <a:path w="6563995" h="3074035">
                <a:moveTo>
                  <a:pt x="0" y="3073908"/>
                </a:moveTo>
                <a:lnTo>
                  <a:pt x="53502" y="3072369"/>
                </a:lnTo>
                <a:lnTo>
                  <a:pt x="114189" y="3068676"/>
                </a:lnTo>
                <a:lnTo>
                  <a:pt x="181492" y="3062284"/>
                </a:lnTo>
                <a:lnTo>
                  <a:pt x="254841" y="3052651"/>
                </a:lnTo>
                <a:lnTo>
                  <a:pt x="293605" y="3046448"/>
                </a:lnTo>
                <a:lnTo>
                  <a:pt x="333667" y="3039231"/>
                </a:lnTo>
                <a:lnTo>
                  <a:pt x="374955" y="3030932"/>
                </a:lnTo>
                <a:lnTo>
                  <a:pt x="417400" y="3021481"/>
                </a:lnTo>
                <a:lnTo>
                  <a:pt x="460929" y="3010813"/>
                </a:lnTo>
                <a:lnTo>
                  <a:pt x="505472" y="2998857"/>
                </a:lnTo>
                <a:lnTo>
                  <a:pt x="550956" y="2985548"/>
                </a:lnTo>
                <a:lnTo>
                  <a:pt x="597312" y="2970815"/>
                </a:lnTo>
                <a:lnTo>
                  <a:pt x="644468" y="2954592"/>
                </a:lnTo>
                <a:lnTo>
                  <a:pt x="692353" y="2936811"/>
                </a:lnTo>
                <a:lnTo>
                  <a:pt x="740895" y="2917403"/>
                </a:lnTo>
                <a:lnTo>
                  <a:pt x="790024" y="2896301"/>
                </a:lnTo>
                <a:lnTo>
                  <a:pt x="839668" y="2873436"/>
                </a:lnTo>
                <a:lnTo>
                  <a:pt x="889756" y="2848741"/>
                </a:lnTo>
                <a:lnTo>
                  <a:pt x="940217" y="2822147"/>
                </a:lnTo>
                <a:lnTo>
                  <a:pt x="990980" y="2793587"/>
                </a:lnTo>
                <a:lnTo>
                  <a:pt x="1041974" y="2762992"/>
                </a:lnTo>
                <a:lnTo>
                  <a:pt x="1093128" y="2730295"/>
                </a:lnTo>
                <a:lnTo>
                  <a:pt x="1144369" y="2695427"/>
                </a:lnTo>
                <a:lnTo>
                  <a:pt x="1195628" y="2658321"/>
                </a:lnTo>
                <a:lnTo>
                  <a:pt x="1246833" y="2618908"/>
                </a:lnTo>
                <a:lnTo>
                  <a:pt x="1297913" y="2577121"/>
                </a:lnTo>
                <a:lnTo>
                  <a:pt x="1348796" y="2532892"/>
                </a:lnTo>
                <a:lnTo>
                  <a:pt x="1399412" y="2486152"/>
                </a:lnTo>
                <a:lnTo>
                  <a:pt x="1447223" y="2437268"/>
                </a:lnTo>
                <a:lnTo>
                  <a:pt x="1495762" y="2381331"/>
                </a:lnTo>
                <a:lnTo>
                  <a:pt x="1520294" y="2350881"/>
                </a:lnTo>
                <a:lnTo>
                  <a:pt x="1544996" y="2318864"/>
                </a:lnTo>
                <a:lnTo>
                  <a:pt x="1569862" y="2285345"/>
                </a:lnTo>
                <a:lnTo>
                  <a:pt x="1594889" y="2250390"/>
                </a:lnTo>
                <a:lnTo>
                  <a:pt x="1620073" y="2214065"/>
                </a:lnTo>
                <a:lnTo>
                  <a:pt x="1645408" y="2176434"/>
                </a:lnTo>
                <a:lnTo>
                  <a:pt x="1670891" y="2137563"/>
                </a:lnTo>
                <a:lnTo>
                  <a:pt x="1696518" y="2097518"/>
                </a:lnTo>
                <a:lnTo>
                  <a:pt x="1722283" y="2056364"/>
                </a:lnTo>
                <a:lnTo>
                  <a:pt x="1748184" y="2014166"/>
                </a:lnTo>
                <a:lnTo>
                  <a:pt x="1774214" y="1970991"/>
                </a:lnTo>
                <a:lnTo>
                  <a:pt x="1800372" y="1926902"/>
                </a:lnTo>
                <a:lnTo>
                  <a:pt x="1826650" y="1881967"/>
                </a:lnTo>
                <a:lnTo>
                  <a:pt x="1853047" y="1836250"/>
                </a:lnTo>
                <a:lnTo>
                  <a:pt x="1879557" y="1789816"/>
                </a:lnTo>
                <a:lnTo>
                  <a:pt x="1906175" y="1742732"/>
                </a:lnTo>
                <a:lnTo>
                  <a:pt x="1932898" y="1695062"/>
                </a:lnTo>
                <a:lnTo>
                  <a:pt x="1959722" y="1646872"/>
                </a:lnTo>
                <a:lnTo>
                  <a:pt x="1986641" y="1598228"/>
                </a:lnTo>
                <a:lnTo>
                  <a:pt x="2013652" y="1549195"/>
                </a:lnTo>
                <a:lnTo>
                  <a:pt x="2040751" y="1499838"/>
                </a:lnTo>
                <a:lnTo>
                  <a:pt x="2067932" y="1450223"/>
                </a:lnTo>
                <a:lnTo>
                  <a:pt x="2095193" y="1400415"/>
                </a:lnTo>
                <a:lnTo>
                  <a:pt x="2122527" y="1350480"/>
                </a:lnTo>
                <a:lnTo>
                  <a:pt x="2149932" y="1300483"/>
                </a:lnTo>
                <a:lnTo>
                  <a:pt x="2177403" y="1250490"/>
                </a:lnTo>
                <a:lnTo>
                  <a:pt x="2204935" y="1200565"/>
                </a:lnTo>
                <a:lnTo>
                  <a:pt x="2232524" y="1150776"/>
                </a:lnTo>
                <a:lnTo>
                  <a:pt x="2260166" y="1101186"/>
                </a:lnTo>
                <a:lnTo>
                  <a:pt x="2287857" y="1051861"/>
                </a:lnTo>
                <a:lnTo>
                  <a:pt x="2315592" y="1002867"/>
                </a:lnTo>
                <a:lnTo>
                  <a:pt x="2343367" y="954270"/>
                </a:lnTo>
                <a:lnTo>
                  <a:pt x="2371177" y="906134"/>
                </a:lnTo>
                <a:lnTo>
                  <a:pt x="2399019" y="858526"/>
                </a:lnTo>
                <a:lnTo>
                  <a:pt x="2426888" y="811510"/>
                </a:lnTo>
                <a:lnTo>
                  <a:pt x="2454779" y="765152"/>
                </a:lnTo>
                <a:lnTo>
                  <a:pt x="2482689" y="719517"/>
                </a:lnTo>
                <a:lnTo>
                  <a:pt x="2510613" y="674672"/>
                </a:lnTo>
                <a:lnTo>
                  <a:pt x="2538547" y="630681"/>
                </a:lnTo>
                <a:lnTo>
                  <a:pt x="2566486" y="587609"/>
                </a:lnTo>
                <a:lnTo>
                  <a:pt x="2594426" y="545523"/>
                </a:lnTo>
                <a:lnTo>
                  <a:pt x="2622364" y="504488"/>
                </a:lnTo>
                <a:lnTo>
                  <a:pt x="2650293" y="464569"/>
                </a:lnTo>
                <a:lnTo>
                  <a:pt x="2678211" y="425831"/>
                </a:lnTo>
                <a:lnTo>
                  <a:pt x="2706113" y="388341"/>
                </a:lnTo>
                <a:lnTo>
                  <a:pt x="2733994" y="352163"/>
                </a:lnTo>
                <a:lnTo>
                  <a:pt x="2761851" y="317363"/>
                </a:lnTo>
                <a:lnTo>
                  <a:pt x="2789678" y="284006"/>
                </a:lnTo>
                <a:lnTo>
                  <a:pt x="2817472" y="252158"/>
                </a:lnTo>
                <a:lnTo>
                  <a:pt x="2845229" y="221884"/>
                </a:lnTo>
                <a:lnTo>
                  <a:pt x="2872943" y="193250"/>
                </a:lnTo>
                <a:lnTo>
                  <a:pt x="2900612" y="166321"/>
                </a:lnTo>
                <a:lnTo>
                  <a:pt x="2955792" y="117841"/>
                </a:lnTo>
                <a:lnTo>
                  <a:pt x="3010735" y="76967"/>
                </a:lnTo>
                <a:lnTo>
                  <a:pt x="3065407" y="44222"/>
                </a:lnTo>
                <a:lnTo>
                  <a:pt x="3119774" y="20130"/>
                </a:lnTo>
                <a:lnTo>
                  <a:pt x="3173800" y="5215"/>
                </a:lnTo>
                <a:lnTo>
                  <a:pt x="3227451" y="0"/>
                </a:lnTo>
                <a:lnTo>
                  <a:pt x="3254618" y="1187"/>
                </a:lnTo>
                <a:lnTo>
                  <a:pt x="3309199" y="11065"/>
                </a:lnTo>
                <a:lnTo>
                  <a:pt x="3364079" y="30506"/>
                </a:lnTo>
                <a:lnTo>
                  <a:pt x="3419226" y="58975"/>
                </a:lnTo>
                <a:lnTo>
                  <a:pt x="3474608" y="95943"/>
                </a:lnTo>
                <a:lnTo>
                  <a:pt x="3530191" y="140876"/>
                </a:lnTo>
                <a:lnTo>
                  <a:pt x="3585944" y="193242"/>
                </a:lnTo>
                <a:lnTo>
                  <a:pt x="3613874" y="222046"/>
                </a:lnTo>
                <a:lnTo>
                  <a:pt x="3641834" y="252508"/>
                </a:lnTo>
                <a:lnTo>
                  <a:pt x="3669820" y="284563"/>
                </a:lnTo>
                <a:lnTo>
                  <a:pt x="3697828" y="318144"/>
                </a:lnTo>
                <a:lnTo>
                  <a:pt x="3725854" y="353184"/>
                </a:lnTo>
                <a:lnTo>
                  <a:pt x="3753894" y="389617"/>
                </a:lnTo>
                <a:lnTo>
                  <a:pt x="3781943" y="427375"/>
                </a:lnTo>
                <a:lnTo>
                  <a:pt x="3809999" y="466393"/>
                </a:lnTo>
                <a:lnTo>
                  <a:pt x="3838056" y="506605"/>
                </a:lnTo>
                <a:lnTo>
                  <a:pt x="3866111" y="547943"/>
                </a:lnTo>
                <a:lnTo>
                  <a:pt x="3894159" y="590340"/>
                </a:lnTo>
                <a:lnTo>
                  <a:pt x="3922197" y="633732"/>
                </a:lnTo>
                <a:lnTo>
                  <a:pt x="3950220" y="678050"/>
                </a:lnTo>
                <a:lnTo>
                  <a:pt x="3978225" y="723229"/>
                </a:lnTo>
                <a:lnTo>
                  <a:pt x="4006207" y="769202"/>
                </a:lnTo>
                <a:lnTo>
                  <a:pt x="4034162" y="815902"/>
                </a:lnTo>
                <a:lnTo>
                  <a:pt x="4062086" y="863263"/>
                </a:lnTo>
                <a:lnTo>
                  <a:pt x="4089975" y="911219"/>
                </a:lnTo>
                <a:lnTo>
                  <a:pt x="4117826" y="959702"/>
                </a:lnTo>
                <a:lnTo>
                  <a:pt x="4145633" y="1008647"/>
                </a:lnTo>
                <a:lnTo>
                  <a:pt x="4173393" y="1057986"/>
                </a:lnTo>
                <a:lnTo>
                  <a:pt x="4201102" y="1107654"/>
                </a:lnTo>
                <a:lnTo>
                  <a:pt x="4228756" y="1157584"/>
                </a:lnTo>
                <a:lnTo>
                  <a:pt x="4256351" y="1207709"/>
                </a:lnTo>
                <a:lnTo>
                  <a:pt x="4283882" y="1257963"/>
                </a:lnTo>
                <a:lnTo>
                  <a:pt x="4311346" y="1308278"/>
                </a:lnTo>
                <a:lnTo>
                  <a:pt x="4338738" y="1358590"/>
                </a:lnTo>
                <a:lnTo>
                  <a:pt x="4366054" y="1408831"/>
                </a:lnTo>
                <a:lnTo>
                  <a:pt x="4393291" y="1458934"/>
                </a:lnTo>
                <a:lnTo>
                  <a:pt x="4420445" y="1508834"/>
                </a:lnTo>
                <a:lnTo>
                  <a:pt x="4447510" y="1558463"/>
                </a:lnTo>
                <a:lnTo>
                  <a:pt x="4474484" y="1607755"/>
                </a:lnTo>
                <a:lnTo>
                  <a:pt x="4501361" y="1656644"/>
                </a:lnTo>
                <a:lnTo>
                  <a:pt x="4528139" y="1705063"/>
                </a:lnTo>
                <a:lnTo>
                  <a:pt x="4554813" y="1752945"/>
                </a:lnTo>
                <a:lnTo>
                  <a:pt x="4581379" y="1800225"/>
                </a:lnTo>
                <a:lnTo>
                  <a:pt x="4607832" y="1846835"/>
                </a:lnTo>
                <a:lnTo>
                  <a:pt x="4634169" y="1892708"/>
                </a:lnTo>
                <a:lnTo>
                  <a:pt x="4660386" y="1937780"/>
                </a:lnTo>
                <a:lnTo>
                  <a:pt x="4686479" y="1981982"/>
                </a:lnTo>
                <a:lnTo>
                  <a:pt x="4712443" y="2025249"/>
                </a:lnTo>
                <a:lnTo>
                  <a:pt x="4738274" y="2067513"/>
                </a:lnTo>
                <a:lnTo>
                  <a:pt x="4763970" y="2108709"/>
                </a:lnTo>
                <a:lnTo>
                  <a:pt x="4789524" y="2148770"/>
                </a:lnTo>
                <a:lnTo>
                  <a:pt x="4814934" y="2187629"/>
                </a:lnTo>
                <a:lnTo>
                  <a:pt x="4840195" y="2225220"/>
                </a:lnTo>
                <a:lnTo>
                  <a:pt x="4865303" y="2261476"/>
                </a:lnTo>
                <a:lnTo>
                  <a:pt x="4890254" y="2296331"/>
                </a:lnTo>
                <a:lnTo>
                  <a:pt x="4915044" y="2329718"/>
                </a:lnTo>
                <a:lnTo>
                  <a:pt x="4939669" y="2361571"/>
                </a:lnTo>
                <a:lnTo>
                  <a:pt x="4964125" y="2391823"/>
                </a:lnTo>
                <a:lnTo>
                  <a:pt x="5012514" y="2447258"/>
                </a:lnTo>
                <a:lnTo>
                  <a:pt x="5084555" y="2517260"/>
                </a:lnTo>
                <a:lnTo>
                  <a:pt x="5133185" y="2559925"/>
                </a:lnTo>
                <a:lnTo>
                  <a:pt x="5182261" y="2600359"/>
                </a:lnTo>
                <a:lnTo>
                  <a:pt x="5231719" y="2638618"/>
                </a:lnTo>
                <a:lnTo>
                  <a:pt x="5281491" y="2674757"/>
                </a:lnTo>
                <a:lnTo>
                  <a:pt x="5331510" y="2708829"/>
                </a:lnTo>
                <a:lnTo>
                  <a:pt x="5381712" y="2740891"/>
                </a:lnTo>
                <a:lnTo>
                  <a:pt x="5432030" y="2770997"/>
                </a:lnTo>
                <a:lnTo>
                  <a:pt x="5482397" y="2799202"/>
                </a:lnTo>
                <a:lnTo>
                  <a:pt x="5532747" y="2825562"/>
                </a:lnTo>
                <a:lnTo>
                  <a:pt x="5583014" y="2850131"/>
                </a:lnTo>
                <a:lnTo>
                  <a:pt x="5633132" y="2872964"/>
                </a:lnTo>
                <a:lnTo>
                  <a:pt x="5683034" y="2894117"/>
                </a:lnTo>
                <a:lnTo>
                  <a:pt x="5732655" y="2913644"/>
                </a:lnTo>
                <a:lnTo>
                  <a:pt x="5781927" y="2931600"/>
                </a:lnTo>
                <a:lnTo>
                  <a:pt x="5830785" y="2948041"/>
                </a:lnTo>
                <a:lnTo>
                  <a:pt x="5879163" y="2963021"/>
                </a:lnTo>
                <a:lnTo>
                  <a:pt x="5926994" y="2976595"/>
                </a:lnTo>
                <a:lnTo>
                  <a:pt x="5974211" y="2988818"/>
                </a:lnTo>
                <a:lnTo>
                  <a:pt x="6020750" y="2999746"/>
                </a:lnTo>
                <a:lnTo>
                  <a:pt x="6066543" y="3009433"/>
                </a:lnTo>
                <a:lnTo>
                  <a:pt x="6111524" y="3017935"/>
                </a:lnTo>
                <a:lnTo>
                  <a:pt x="6155627" y="3025306"/>
                </a:lnTo>
                <a:lnTo>
                  <a:pt x="6198786" y="3031601"/>
                </a:lnTo>
                <a:lnTo>
                  <a:pt x="6240935" y="3036876"/>
                </a:lnTo>
                <a:lnTo>
                  <a:pt x="6282007" y="3041184"/>
                </a:lnTo>
                <a:lnTo>
                  <a:pt x="6321935" y="3044583"/>
                </a:lnTo>
                <a:lnTo>
                  <a:pt x="6360655" y="3047125"/>
                </a:lnTo>
                <a:lnTo>
                  <a:pt x="6434201" y="3049863"/>
                </a:lnTo>
                <a:lnTo>
                  <a:pt x="6468895" y="3050169"/>
                </a:lnTo>
                <a:lnTo>
                  <a:pt x="6502115" y="3049839"/>
                </a:lnTo>
                <a:lnTo>
                  <a:pt x="6533795" y="3048928"/>
                </a:lnTo>
                <a:lnTo>
                  <a:pt x="6563868" y="3047491"/>
                </a:lnTo>
              </a:path>
            </a:pathLst>
          </a:custGeom>
          <a:ln w="9144">
            <a:solidFill>
              <a:srgbClr val="000000"/>
            </a:solidFill>
          </a:ln>
        </p:spPr>
        <p:txBody>
          <a:bodyPr wrap="square" lIns="0" tIns="0" rIns="0" bIns="0" rtlCol="0"/>
          <a:lstStyle/>
          <a:p>
            <a:endParaRPr sz="4267"/>
          </a:p>
        </p:txBody>
      </p:sp>
      <p:sp>
        <p:nvSpPr>
          <p:cNvPr id="30" name="object 9">
            <a:extLst>
              <a:ext uri="{FF2B5EF4-FFF2-40B4-BE49-F238E27FC236}">
                <a16:creationId xmlns:a16="http://schemas.microsoft.com/office/drawing/2014/main" id="{3CDD3FE5-3B4B-40F7-875D-F6DC79E8EFBD}"/>
              </a:ext>
            </a:extLst>
          </p:cNvPr>
          <p:cNvSpPr/>
          <p:nvPr/>
        </p:nvSpPr>
        <p:spPr>
          <a:xfrm>
            <a:off x="1764318" y="6972740"/>
            <a:ext cx="2219486" cy="1300480"/>
          </a:xfrm>
          <a:prstGeom prst="rect">
            <a:avLst/>
          </a:prstGeom>
          <a:blipFill>
            <a:blip r:embed="rId4" cstate="print"/>
            <a:stretch>
              <a:fillRect/>
            </a:stretch>
          </a:blipFill>
        </p:spPr>
        <p:txBody>
          <a:bodyPr wrap="square" lIns="0" tIns="0" rIns="0" bIns="0" rtlCol="0"/>
          <a:lstStyle/>
          <a:p>
            <a:endParaRPr sz="4267"/>
          </a:p>
        </p:txBody>
      </p:sp>
      <p:sp>
        <p:nvSpPr>
          <p:cNvPr id="31" name="object 10">
            <a:extLst>
              <a:ext uri="{FF2B5EF4-FFF2-40B4-BE49-F238E27FC236}">
                <a16:creationId xmlns:a16="http://schemas.microsoft.com/office/drawing/2014/main" id="{98F586E3-AD27-4B5B-96C6-799F46039A0D}"/>
              </a:ext>
            </a:extLst>
          </p:cNvPr>
          <p:cNvSpPr txBox="1"/>
          <p:nvPr/>
        </p:nvSpPr>
        <p:spPr>
          <a:xfrm>
            <a:off x="5713442" y="7225249"/>
            <a:ext cx="1690624" cy="412192"/>
          </a:xfrm>
          <a:prstGeom prst="rect">
            <a:avLst/>
          </a:prstGeom>
        </p:spPr>
        <p:txBody>
          <a:bodyPr vert="horz" wrap="square" lIns="0" tIns="18062" rIns="0" bIns="0" rtlCol="0">
            <a:spAutoFit/>
          </a:bodyPr>
          <a:lstStyle/>
          <a:p>
            <a:pPr marL="54186">
              <a:lnSpc>
                <a:spcPct val="100000"/>
              </a:lnSpc>
              <a:spcBef>
                <a:spcPts val="14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128"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p:txBody>
      </p:sp>
      <p:sp>
        <p:nvSpPr>
          <p:cNvPr id="32" name="object 11">
            <a:extLst>
              <a:ext uri="{FF2B5EF4-FFF2-40B4-BE49-F238E27FC236}">
                <a16:creationId xmlns:a16="http://schemas.microsoft.com/office/drawing/2014/main" id="{2B768733-E65A-4F9D-91B8-C5BDEDC14814}"/>
              </a:ext>
            </a:extLst>
          </p:cNvPr>
          <p:cNvSpPr/>
          <p:nvPr/>
        </p:nvSpPr>
        <p:spPr>
          <a:xfrm>
            <a:off x="1907370" y="8273220"/>
            <a:ext cx="9364359" cy="0"/>
          </a:xfrm>
          <a:custGeom>
            <a:avLst/>
            <a:gdLst/>
            <a:ahLst/>
            <a:cxnLst/>
            <a:rect l="l" t="t" r="r" b="b"/>
            <a:pathLst>
              <a:path w="6584315">
                <a:moveTo>
                  <a:pt x="0" y="0"/>
                </a:moveTo>
                <a:lnTo>
                  <a:pt x="6583933" y="0"/>
                </a:lnTo>
              </a:path>
            </a:pathLst>
          </a:custGeom>
          <a:ln w="9144">
            <a:solidFill>
              <a:srgbClr val="000000"/>
            </a:solidFill>
          </a:ln>
        </p:spPr>
        <p:txBody>
          <a:bodyPr wrap="square" lIns="0" tIns="0" rIns="0" bIns="0" rtlCol="0"/>
          <a:lstStyle/>
          <a:p>
            <a:endParaRPr sz="4267"/>
          </a:p>
        </p:txBody>
      </p:sp>
      <p:sp>
        <p:nvSpPr>
          <p:cNvPr id="33" name="object 12">
            <a:extLst>
              <a:ext uri="{FF2B5EF4-FFF2-40B4-BE49-F238E27FC236}">
                <a16:creationId xmlns:a16="http://schemas.microsoft.com/office/drawing/2014/main" id="{EA1F9A78-705E-4A21-B921-8954BCB3F48A}"/>
              </a:ext>
            </a:extLst>
          </p:cNvPr>
          <p:cNvSpPr txBox="1"/>
          <p:nvPr/>
        </p:nvSpPr>
        <p:spPr>
          <a:xfrm>
            <a:off x="4939295" y="5836627"/>
            <a:ext cx="3210560" cy="1060048"/>
          </a:xfrm>
          <a:prstGeom prst="rect">
            <a:avLst/>
          </a:prstGeom>
        </p:spPr>
        <p:txBody>
          <a:bodyPr vert="horz" wrap="square" lIns="0" tIns="17159" rIns="0" bIns="0" rtlCol="0">
            <a:spAutoFit/>
          </a:bodyPr>
          <a:lstStyle/>
          <a:p>
            <a:pPr marL="18062">
              <a:lnSpc>
                <a:spcPct val="100000"/>
              </a:lnSpc>
              <a:spcBef>
                <a:spcPts val="135"/>
              </a:spcBef>
            </a:pPr>
            <a:r>
              <a:rPr sz="2276" spc="-14" dirty="0">
                <a:latin typeface="Cambria Math"/>
                <a:cs typeface="Cambria Math"/>
              </a:rPr>
              <a:t>𝑇𝑜𝑡𝑎𝑙 </a:t>
            </a:r>
            <a:r>
              <a:rPr sz="2276" spc="-7" dirty="0">
                <a:latin typeface="Cambria Math"/>
                <a:cs typeface="Cambria Math"/>
              </a:rPr>
              <a:t>𝐴𝑐𝑐𝑒𝑝𝑡𝑎𝑛𝑐𝑒</a:t>
            </a:r>
            <a:r>
              <a:rPr sz="2276" spc="107" dirty="0">
                <a:latin typeface="Cambria Math"/>
                <a:cs typeface="Cambria Math"/>
              </a:rPr>
              <a:t> </a:t>
            </a:r>
            <a:r>
              <a:rPr sz="2276" spc="-7" dirty="0">
                <a:latin typeface="Cambria Math"/>
                <a:cs typeface="Cambria Math"/>
              </a:rPr>
              <a:t>𝑟𝑒𝑔𝑖𝑜𝑛</a:t>
            </a:r>
            <a:endParaRPr sz="2276">
              <a:latin typeface="Cambria Math"/>
              <a:cs typeface="Cambria Math"/>
            </a:endParaRPr>
          </a:p>
          <a:p>
            <a:pPr marL="519281" marR="392847" indent="-226677">
              <a:lnSpc>
                <a:spcPts val="2560"/>
              </a:lnSpc>
              <a:spcBef>
                <a:spcPts val="228"/>
              </a:spcBef>
              <a:tabLst>
                <a:tab pos="1652668" algn="l"/>
                <a:tab pos="2075317" algn="l"/>
              </a:tabLst>
            </a:pPr>
            <a:r>
              <a:rPr sz="2276" spc="-7" dirty="0">
                <a:latin typeface="Cambria Math"/>
                <a:cs typeface="Cambria Math"/>
              </a:rPr>
              <a:t>𝑜𝑟 𝑐𝑜𝑛𝑓𝑖𝑑𝑒𝑛𝑐𝑒 𝑙𝑒𝑣𝑒𝑙  (1</a:t>
            </a:r>
            <a:r>
              <a:rPr sz="2276" spc="14" dirty="0">
                <a:latin typeface="Cambria Math"/>
                <a:cs typeface="Cambria Math"/>
              </a:rPr>
              <a:t> </a:t>
            </a:r>
            <a:r>
              <a:rPr sz="2276" spc="-7" dirty="0">
                <a:latin typeface="Cambria Math"/>
                <a:cs typeface="Cambria Math"/>
              </a:rPr>
              <a:t>−</a:t>
            </a:r>
            <a:r>
              <a:rPr sz="2276" dirty="0">
                <a:latin typeface="Cambria Math"/>
                <a:cs typeface="Cambria Math"/>
              </a:rPr>
              <a:t> </a:t>
            </a:r>
            <a:r>
              <a:rPr sz="2276" spc="28" dirty="0">
                <a:latin typeface="Cambria Math"/>
                <a:cs typeface="Cambria Math"/>
              </a:rPr>
              <a:t>𝛼)	</a:t>
            </a:r>
            <a:r>
              <a:rPr sz="2276" spc="-7" dirty="0">
                <a:latin typeface="Cambria Math"/>
                <a:cs typeface="Cambria Math"/>
              </a:rPr>
              <a:t>=	95%</a:t>
            </a:r>
            <a:endParaRPr sz="2276">
              <a:latin typeface="Cambria Math"/>
              <a:cs typeface="Cambria Math"/>
            </a:endParaRPr>
          </a:p>
        </p:txBody>
      </p:sp>
      <p:sp>
        <p:nvSpPr>
          <p:cNvPr id="34" name="object 13">
            <a:extLst>
              <a:ext uri="{FF2B5EF4-FFF2-40B4-BE49-F238E27FC236}">
                <a16:creationId xmlns:a16="http://schemas.microsoft.com/office/drawing/2014/main" id="{0E362ECA-B10A-4781-9B0A-1283C6AF1F92}"/>
              </a:ext>
            </a:extLst>
          </p:cNvPr>
          <p:cNvSpPr/>
          <p:nvPr/>
        </p:nvSpPr>
        <p:spPr>
          <a:xfrm>
            <a:off x="1029547" y="7133133"/>
            <a:ext cx="1610428" cy="858317"/>
          </a:xfrm>
          <a:prstGeom prst="rect">
            <a:avLst/>
          </a:prstGeom>
          <a:blipFill>
            <a:blip r:embed="rId5" cstate="print"/>
            <a:stretch>
              <a:fillRect/>
            </a:stretch>
          </a:blipFill>
        </p:spPr>
        <p:txBody>
          <a:bodyPr wrap="square" lIns="0" tIns="0" rIns="0" bIns="0" rtlCol="0"/>
          <a:lstStyle/>
          <a:p>
            <a:endParaRPr sz="4267"/>
          </a:p>
        </p:txBody>
      </p:sp>
      <p:sp>
        <p:nvSpPr>
          <p:cNvPr id="35" name="object 14">
            <a:extLst>
              <a:ext uri="{FF2B5EF4-FFF2-40B4-BE49-F238E27FC236}">
                <a16:creationId xmlns:a16="http://schemas.microsoft.com/office/drawing/2014/main" id="{24B3512C-57BF-4764-92AF-1A0658623A1F}"/>
              </a:ext>
            </a:extLst>
          </p:cNvPr>
          <p:cNvSpPr/>
          <p:nvPr/>
        </p:nvSpPr>
        <p:spPr>
          <a:xfrm>
            <a:off x="1083047" y="7149749"/>
            <a:ext cx="1376341" cy="632178"/>
          </a:xfrm>
          <a:custGeom>
            <a:avLst/>
            <a:gdLst/>
            <a:ahLst/>
            <a:cxnLst/>
            <a:rect l="l" t="t" r="r" b="b"/>
            <a:pathLst>
              <a:path w="967739" h="444500">
                <a:moveTo>
                  <a:pt x="881923" y="418010"/>
                </a:moveTo>
                <a:lnTo>
                  <a:pt x="870178" y="444372"/>
                </a:lnTo>
                <a:lnTo>
                  <a:pt x="967206" y="440054"/>
                </a:lnTo>
                <a:lnTo>
                  <a:pt x="956536" y="427100"/>
                </a:lnTo>
                <a:lnTo>
                  <a:pt x="902436" y="427100"/>
                </a:lnTo>
                <a:lnTo>
                  <a:pt x="881923" y="418010"/>
                </a:lnTo>
                <a:close/>
              </a:path>
              <a:path w="967739" h="444500">
                <a:moveTo>
                  <a:pt x="893745" y="391474"/>
                </a:moveTo>
                <a:lnTo>
                  <a:pt x="881923" y="418010"/>
                </a:lnTo>
                <a:lnTo>
                  <a:pt x="902436" y="427100"/>
                </a:lnTo>
                <a:lnTo>
                  <a:pt x="911072" y="423798"/>
                </a:lnTo>
                <a:lnTo>
                  <a:pt x="914247" y="416559"/>
                </a:lnTo>
                <a:lnTo>
                  <a:pt x="917549" y="409193"/>
                </a:lnTo>
                <a:lnTo>
                  <a:pt x="914247" y="400684"/>
                </a:lnTo>
                <a:lnTo>
                  <a:pt x="907008" y="397382"/>
                </a:lnTo>
                <a:lnTo>
                  <a:pt x="893745" y="391474"/>
                </a:lnTo>
                <a:close/>
              </a:path>
              <a:path w="967739" h="444500">
                <a:moveTo>
                  <a:pt x="905484" y="365124"/>
                </a:moveTo>
                <a:lnTo>
                  <a:pt x="893745" y="391474"/>
                </a:lnTo>
                <a:lnTo>
                  <a:pt x="907008" y="397382"/>
                </a:lnTo>
                <a:lnTo>
                  <a:pt x="914247" y="400684"/>
                </a:lnTo>
                <a:lnTo>
                  <a:pt x="917549" y="409193"/>
                </a:lnTo>
                <a:lnTo>
                  <a:pt x="914247" y="416559"/>
                </a:lnTo>
                <a:lnTo>
                  <a:pt x="911072" y="423798"/>
                </a:lnTo>
                <a:lnTo>
                  <a:pt x="902436" y="427100"/>
                </a:lnTo>
                <a:lnTo>
                  <a:pt x="956536" y="427100"/>
                </a:lnTo>
                <a:lnTo>
                  <a:pt x="905484" y="365124"/>
                </a:lnTo>
                <a:close/>
              </a:path>
              <a:path w="967739" h="444500">
                <a:moveTo>
                  <a:pt x="15074" y="0"/>
                </a:moveTo>
                <a:lnTo>
                  <a:pt x="6515" y="3301"/>
                </a:lnTo>
                <a:lnTo>
                  <a:pt x="3263" y="10667"/>
                </a:lnTo>
                <a:lnTo>
                  <a:pt x="0" y="17906"/>
                </a:lnTo>
                <a:lnTo>
                  <a:pt x="3289" y="26415"/>
                </a:lnTo>
                <a:lnTo>
                  <a:pt x="881923" y="418010"/>
                </a:lnTo>
                <a:lnTo>
                  <a:pt x="893745" y="391474"/>
                </a:lnTo>
                <a:lnTo>
                  <a:pt x="15074" y="0"/>
                </a:lnTo>
                <a:close/>
              </a:path>
            </a:pathLst>
          </a:custGeom>
          <a:solidFill>
            <a:srgbClr val="000000"/>
          </a:solidFill>
        </p:spPr>
        <p:txBody>
          <a:bodyPr wrap="square" lIns="0" tIns="0" rIns="0" bIns="0" rtlCol="0"/>
          <a:lstStyle/>
          <a:p>
            <a:endParaRPr sz="4267"/>
          </a:p>
        </p:txBody>
      </p:sp>
      <p:sp>
        <p:nvSpPr>
          <p:cNvPr id="36" name="object 15">
            <a:extLst>
              <a:ext uri="{FF2B5EF4-FFF2-40B4-BE49-F238E27FC236}">
                <a16:creationId xmlns:a16="http://schemas.microsoft.com/office/drawing/2014/main" id="{CAC2DD7B-868F-42C0-B0B5-F64775FEAE4A}"/>
              </a:ext>
            </a:extLst>
          </p:cNvPr>
          <p:cNvSpPr txBox="1"/>
          <p:nvPr/>
        </p:nvSpPr>
        <p:spPr>
          <a:xfrm>
            <a:off x="665990" y="5859747"/>
            <a:ext cx="2209010" cy="367551"/>
          </a:xfrm>
          <a:prstGeom prst="rect">
            <a:avLst/>
          </a:prstGeom>
        </p:spPr>
        <p:txBody>
          <a:bodyPr vert="horz" wrap="square" lIns="0" tIns="17159" rIns="0" bIns="0" rtlCol="0">
            <a:spAutoFit/>
          </a:bodyPr>
          <a:lstStyle/>
          <a:p>
            <a:pPr marL="18062">
              <a:lnSpc>
                <a:spcPct val="100000"/>
              </a:lnSpc>
              <a:spcBef>
                <a:spcPts val="135"/>
              </a:spcBef>
            </a:pPr>
            <a:r>
              <a:rPr sz="2276" spc="-7" dirty="0">
                <a:latin typeface="Cambria Math"/>
                <a:cs typeface="Cambria Math"/>
              </a:rPr>
              <a:t>𝑅𝑒𝑗𝑒𝑐𝑡𝑖𝑜𝑛</a:t>
            </a:r>
            <a:r>
              <a:rPr sz="2276" spc="-14" dirty="0">
                <a:latin typeface="Cambria Math"/>
                <a:cs typeface="Cambria Math"/>
              </a:rPr>
              <a:t> </a:t>
            </a:r>
            <a:r>
              <a:rPr sz="2276" spc="-7" dirty="0">
                <a:latin typeface="Cambria Math"/>
                <a:cs typeface="Cambria Math"/>
              </a:rPr>
              <a:t>𝑟𝑒𝑔𝑖𝑜𝑛</a:t>
            </a:r>
            <a:endParaRPr sz="2276">
              <a:latin typeface="Cambria Math"/>
              <a:cs typeface="Cambria Math"/>
            </a:endParaRPr>
          </a:p>
        </p:txBody>
      </p:sp>
      <p:sp>
        <p:nvSpPr>
          <p:cNvPr id="37" name="object 16">
            <a:extLst>
              <a:ext uri="{FF2B5EF4-FFF2-40B4-BE49-F238E27FC236}">
                <a16:creationId xmlns:a16="http://schemas.microsoft.com/office/drawing/2014/main" id="{1AF59811-1B8F-498A-B7AC-1DD5F535E573}"/>
              </a:ext>
            </a:extLst>
          </p:cNvPr>
          <p:cNvSpPr txBox="1"/>
          <p:nvPr/>
        </p:nvSpPr>
        <p:spPr>
          <a:xfrm>
            <a:off x="665990" y="6206540"/>
            <a:ext cx="2520583" cy="367551"/>
          </a:xfrm>
          <a:prstGeom prst="rect">
            <a:avLst/>
          </a:prstGeom>
        </p:spPr>
        <p:txBody>
          <a:bodyPr vert="horz" wrap="square" lIns="0" tIns="17159" rIns="0" bIns="0" rtlCol="0">
            <a:spAutoFit/>
          </a:bodyPr>
          <a:lstStyle/>
          <a:p>
            <a:pPr marL="18062">
              <a:lnSpc>
                <a:spcPct val="100000"/>
              </a:lnSpc>
              <a:spcBef>
                <a:spcPts val="135"/>
              </a:spcBef>
            </a:pPr>
            <a:r>
              <a:rPr sz="2276" spc="-7" dirty="0">
                <a:latin typeface="Cambria Math"/>
                <a:cs typeface="Cambria Math"/>
              </a:rPr>
              <a:t>/𝑠𝑖𝑔𝑛𝑖𝑓𝑖𝑐𝑎𝑛𝑐𝑒</a:t>
            </a:r>
            <a:r>
              <a:rPr sz="2276" spc="21" dirty="0">
                <a:latin typeface="Cambria Math"/>
                <a:cs typeface="Cambria Math"/>
              </a:rPr>
              <a:t> </a:t>
            </a:r>
            <a:r>
              <a:rPr sz="2276" spc="-7" dirty="0">
                <a:latin typeface="Cambria Math"/>
                <a:cs typeface="Cambria Math"/>
              </a:rPr>
              <a:t>𝑙𝑒𝑣𝑒𝑙</a:t>
            </a:r>
            <a:endParaRPr sz="2276">
              <a:latin typeface="Cambria Math"/>
              <a:cs typeface="Cambria Math"/>
            </a:endParaRPr>
          </a:p>
        </p:txBody>
      </p:sp>
      <p:sp>
        <p:nvSpPr>
          <p:cNvPr id="38" name="object 17">
            <a:extLst>
              <a:ext uri="{FF2B5EF4-FFF2-40B4-BE49-F238E27FC236}">
                <a16:creationId xmlns:a16="http://schemas.microsoft.com/office/drawing/2014/main" id="{9EE4F266-2493-4618-8560-2C2FED157716}"/>
              </a:ext>
            </a:extLst>
          </p:cNvPr>
          <p:cNvSpPr txBox="1"/>
          <p:nvPr/>
        </p:nvSpPr>
        <p:spPr>
          <a:xfrm>
            <a:off x="822047" y="6531228"/>
            <a:ext cx="2281259" cy="367551"/>
          </a:xfrm>
          <a:prstGeom prst="rect">
            <a:avLst/>
          </a:prstGeom>
        </p:spPr>
        <p:txBody>
          <a:bodyPr vert="horz" wrap="square" lIns="0" tIns="17159" rIns="0" bIns="0" rtlCol="0">
            <a:spAutoFit/>
          </a:bodyPr>
          <a:lstStyle/>
          <a:p>
            <a:pPr marL="18062">
              <a:lnSpc>
                <a:spcPct val="100000"/>
              </a:lnSpc>
              <a:spcBef>
                <a:spcPts val="135"/>
              </a:spcBef>
            </a:pPr>
            <a:r>
              <a:rPr sz="2276" spc="-7" dirty="0">
                <a:latin typeface="Cambria Math"/>
                <a:cs typeface="Cambria Math"/>
              </a:rPr>
              <a:t>(𝛼 = 0.05 𝑜𝑟</a:t>
            </a:r>
            <a:r>
              <a:rPr sz="2276" spc="-185" dirty="0">
                <a:latin typeface="Cambria Math"/>
                <a:cs typeface="Cambria Math"/>
              </a:rPr>
              <a:t> </a:t>
            </a:r>
            <a:r>
              <a:rPr sz="2276" dirty="0">
                <a:latin typeface="Cambria Math"/>
                <a:cs typeface="Cambria Math"/>
              </a:rPr>
              <a:t>5%)</a:t>
            </a:r>
            <a:endParaRPr sz="2276">
              <a:latin typeface="Cambria Math"/>
              <a:cs typeface="Cambria Math"/>
            </a:endParaRPr>
          </a:p>
        </p:txBody>
      </p:sp>
      <p:sp>
        <p:nvSpPr>
          <p:cNvPr id="39" name="object 18">
            <a:extLst>
              <a:ext uri="{FF2B5EF4-FFF2-40B4-BE49-F238E27FC236}">
                <a16:creationId xmlns:a16="http://schemas.microsoft.com/office/drawing/2014/main" id="{FEA6D6F9-C606-4D12-B3A5-E9C0E8D76318}"/>
              </a:ext>
            </a:extLst>
          </p:cNvPr>
          <p:cNvSpPr txBox="1"/>
          <p:nvPr/>
        </p:nvSpPr>
        <p:spPr>
          <a:xfrm>
            <a:off x="7695951" y="3494498"/>
            <a:ext cx="2050965" cy="412192"/>
          </a:xfrm>
          <a:prstGeom prst="rect">
            <a:avLst/>
          </a:prstGeom>
        </p:spPr>
        <p:txBody>
          <a:bodyPr vert="horz" wrap="square" lIns="0" tIns="18062" rIns="0" bIns="0" rtlCol="0">
            <a:spAutoFit/>
          </a:bodyPr>
          <a:lstStyle/>
          <a:p>
            <a:pPr marL="18062">
              <a:lnSpc>
                <a:spcPct val="100000"/>
              </a:lnSpc>
              <a:spcBef>
                <a:spcPts val="142"/>
              </a:spcBef>
            </a:pPr>
            <a:r>
              <a:rPr sz="2560" spc="-7" dirty="0">
                <a:latin typeface="Cambria Math"/>
                <a:cs typeface="Cambria Math"/>
              </a:rPr>
              <a:t>Suitable</a:t>
            </a:r>
            <a:r>
              <a:rPr sz="2560" spc="-100" dirty="0">
                <a:latin typeface="Cambria Math"/>
                <a:cs typeface="Cambria Math"/>
              </a:rPr>
              <a:t> </a:t>
            </a:r>
            <a:r>
              <a:rPr sz="2560" spc="-7" dirty="0">
                <a:latin typeface="Cambria Math"/>
                <a:cs typeface="Cambria Math"/>
              </a:rPr>
              <a:t>When</a:t>
            </a:r>
            <a:endParaRPr sz="2560">
              <a:latin typeface="Cambria Math"/>
              <a:cs typeface="Cambria Math"/>
            </a:endParaRPr>
          </a:p>
        </p:txBody>
      </p:sp>
      <p:sp>
        <p:nvSpPr>
          <p:cNvPr id="40" name="object 19">
            <a:extLst>
              <a:ext uri="{FF2B5EF4-FFF2-40B4-BE49-F238E27FC236}">
                <a16:creationId xmlns:a16="http://schemas.microsoft.com/office/drawing/2014/main" id="{55B95915-7DE7-48BF-822E-9249BD58CB80}"/>
              </a:ext>
            </a:extLst>
          </p:cNvPr>
          <p:cNvSpPr txBox="1"/>
          <p:nvPr/>
        </p:nvSpPr>
        <p:spPr>
          <a:xfrm>
            <a:off x="10261148" y="3494498"/>
            <a:ext cx="1707783" cy="1198049"/>
          </a:xfrm>
          <a:prstGeom prst="rect">
            <a:avLst/>
          </a:prstGeom>
        </p:spPr>
        <p:txBody>
          <a:bodyPr vert="horz" wrap="square" lIns="0" tIns="18062" rIns="0" bIns="0" rtlCol="0">
            <a:spAutoFit/>
          </a:bodyPr>
          <a:lstStyle/>
          <a:p>
            <a:pPr marL="54186">
              <a:lnSpc>
                <a:spcPts val="2987"/>
              </a:lnSpc>
              <a:spcBef>
                <a:spcPts val="14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114"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a:p>
            <a:pPr marL="54186">
              <a:lnSpc>
                <a:spcPts val="2987"/>
              </a:lnSpc>
            </a:pPr>
            <a:r>
              <a:rPr sz="2560" spc="43" dirty="0">
                <a:latin typeface="Cambria Math"/>
                <a:cs typeface="Cambria Math"/>
              </a:rPr>
              <a:t>𝐻</a:t>
            </a:r>
            <a:r>
              <a:rPr sz="2773" spc="63" baseline="-14957" dirty="0">
                <a:latin typeface="Cambria Math"/>
                <a:cs typeface="Cambria Math"/>
              </a:rPr>
              <a:t>𝑎</a:t>
            </a:r>
            <a:r>
              <a:rPr sz="2560" spc="43" dirty="0">
                <a:latin typeface="Cambria Math"/>
                <a:cs typeface="Cambria Math"/>
              </a:rPr>
              <a:t>:  </a:t>
            </a:r>
            <a:r>
              <a:rPr sz="2560" dirty="0">
                <a:latin typeface="Cambria Math"/>
                <a:cs typeface="Cambria Math"/>
              </a:rPr>
              <a:t>𝜇  &lt;</a:t>
            </a:r>
            <a:r>
              <a:rPr sz="2560" spc="21" dirty="0">
                <a:latin typeface="Cambria Math"/>
                <a:cs typeface="Cambria Math"/>
              </a:rPr>
              <a:t> </a:t>
            </a:r>
            <a:r>
              <a:rPr sz="2560" spc="28" dirty="0">
                <a:latin typeface="Cambria Math"/>
                <a:cs typeface="Cambria Math"/>
              </a:rPr>
              <a:t>𝜇</a:t>
            </a:r>
            <a:r>
              <a:rPr sz="2773" spc="43" baseline="-14957" dirty="0">
                <a:latin typeface="Cambria Math"/>
                <a:cs typeface="Cambria Math"/>
              </a:rPr>
              <a:t>0</a:t>
            </a:r>
            <a:endParaRPr sz="2773" baseline="-14957">
              <a:latin typeface="Cambria Math"/>
              <a:cs typeface="Cambria Math"/>
            </a:endParaRPr>
          </a:p>
        </p:txBody>
      </p:sp>
      <p:sp>
        <p:nvSpPr>
          <p:cNvPr id="42" name="Rectangle 41">
            <a:extLst>
              <a:ext uri="{FF2B5EF4-FFF2-40B4-BE49-F238E27FC236}">
                <a16:creationId xmlns:a16="http://schemas.microsoft.com/office/drawing/2014/main" id="{085708C1-606D-4D7A-BE42-CDB5C617BDB2}"/>
              </a:ext>
            </a:extLst>
          </p:cNvPr>
          <p:cNvSpPr/>
          <p:nvPr/>
        </p:nvSpPr>
        <p:spPr>
          <a:xfrm>
            <a:off x="384368" y="2610972"/>
            <a:ext cx="4986258" cy="2408865"/>
          </a:xfrm>
          <a:prstGeom prst="rect">
            <a:avLst/>
          </a:prstGeom>
        </p:spPr>
        <p:txBody>
          <a:bodyPr wrap="square">
            <a:spAutoFit/>
          </a:bodyPr>
          <a:lstStyle/>
          <a:p>
            <a:pPr algn="ctr"/>
            <a:r>
              <a:rPr lang="en-US" sz="2400" dirty="0"/>
              <a:t>Acceptance and Rejection regions in case of a left tailed test</a:t>
            </a:r>
          </a:p>
          <a:p>
            <a:endParaRPr lang="en-US" dirty="0"/>
          </a:p>
          <a:p>
            <a:endParaRPr lang="en-US" dirty="0"/>
          </a:p>
        </p:txBody>
      </p:sp>
    </p:spTree>
    <p:extLst>
      <p:ext uri="{BB962C8B-B14F-4D97-AF65-F5344CB8AC3E}">
        <p14:creationId xmlns:p14="http://schemas.microsoft.com/office/powerpoint/2010/main" val="215594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8294711" cy="507831"/>
          </a:xfrm>
          <a:prstGeom prst="rect">
            <a:avLst/>
          </a:prstGeom>
        </p:spPr>
        <p:txBody>
          <a:bodyPr wrap="square">
            <a:spAutoFit/>
          </a:bodyPr>
          <a:lstStyle/>
          <a:p>
            <a:r>
              <a:rPr lang="en-US" b="1" dirty="0"/>
              <a:t>Right tailed test @5% Significance Level</a:t>
            </a:r>
          </a:p>
        </p:txBody>
      </p:sp>
      <p:sp>
        <p:nvSpPr>
          <p:cNvPr id="42" name="Rectangle 41">
            <a:extLst>
              <a:ext uri="{FF2B5EF4-FFF2-40B4-BE49-F238E27FC236}">
                <a16:creationId xmlns:a16="http://schemas.microsoft.com/office/drawing/2014/main" id="{085708C1-606D-4D7A-BE42-CDB5C617BDB2}"/>
              </a:ext>
            </a:extLst>
          </p:cNvPr>
          <p:cNvSpPr/>
          <p:nvPr/>
        </p:nvSpPr>
        <p:spPr>
          <a:xfrm>
            <a:off x="384368" y="2610972"/>
            <a:ext cx="4986258" cy="2408865"/>
          </a:xfrm>
          <a:prstGeom prst="rect">
            <a:avLst/>
          </a:prstGeom>
        </p:spPr>
        <p:txBody>
          <a:bodyPr wrap="square">
            <a:spAutoFit/>
          </a:bodyPr>
          <a:lstStyle/>
          <a:p>
            <a:pPr algn="ctr"/>
            <a:r>
              <a:rPr lang="en-US" sz="2400" dirty="0"/>
              <a:t>Acceptance and Rejection regions in case of a right tailed test</a:t>
            </a:r>
          </a:p>
          <a:p>
            <a:endParaRPr lang="en-US" dirty="0"/>
          </a:p>
          <a:p>
            <a:endParaRPr lang="en-US" dirty="0"/>
          </a:p>
        </p:txBody>
      </p:sp>
      <p:sp>
        <p:nvSpPr>
          <p:cNvPr id="17" name="object 5">
            <a:extLst>
              <a:ext uri="{FF2B5EF4-FFF2-40B4-BE49-F238E27FC236}">
                <a16:creationId xmlns:a16="http://schemas.microsoft.com/office/drawing/2014/main" id="{F6A414AB-0F90-4B66-B785-FE0E5D3EFB13}"/>
              </a:ext>
            </a:extLst>
          </p:cNvPr>
          <p:cNvSpPr/>
          <p:nvPr/>
        </p:nvSpPr>
        <p:spPr>
          <a:xfrm>
            <a:off x="1892199" y="3415927"/>
            <a:ext cx="9335460" cy="4371961"/>
          </a:xfrm>
          <a:custGeom>
            <a:avLst/>
            <a:gdLst/>
            <a:ahLst/>
            <a:cxnLst/>
            <a:rect l="l" t="t" r="r" b="b"/>
            <a:pathLst>
              <a:path w="6563995" h="3074035">
                <a:moveTo>
                  <a:pt x="0" y="3073908"/>
                </a:moveTo>
                <a:lnTo>
                  <a:pt x="53502" y="3072369"/>
                </a:lnTo>
                <a:lnTo>
                  <a:pt x="114189" y="3068676"/>
                </a:lnTo>
                <a:lnTo>
                  <a:pt x="181492" y="3062284"/>
                </a:lnTo>
                <a:lnTo>
                  <a:pt x="254841" y="3052651"/>
                </a:lnTo>
                <a:lnTo>
                  <a:pt x="293605" y="3046448"/>
                </a:lnTo>
                <a:lnTo>
                  <a:pt x="333667" y="3039231"/>
                </a:lnTo>
                <a:lnTo>
                  <a:pt x="374955" y="3030932"/>
                </a:lnTo>
                <a:lnTo>
                  <a:pt x="417400" y="3021481"/>
                </a:lnTo>
                <a:lnTo>
                  <a:pt x="460929" y="3010813"/>
                </a:lnTo>
                <a:lnTo>
                  <a:pt x="505472" y="2998857"/>
                </a:lnTo>
                <a:lnTo>
                  <a:pt x="550956" y="2985548"/>
                </a:lnTo>
                <a:lnTo>
                  <a:pt x="597312" y="2970815"/>
                </a:lnTo>
                <a:lnTo>
                  <a:pt x="644468" y="2954592"/>
                </a:lnTo>
                <a:lnTo>
                  <a:pt x="692353" y="2936811"/>
                </a:lnTo>
                <a:lnTo>
                  <a:pt x="740895" y="2917403"/>
                </a:lnTo>
                <a:lnTo>
                  <a:pt x="790024" y="2896301"/>
                </a:lnTo>
                <a:lnTo>
                  <a:pt x="839668" y="2873436"/>
                </a:lnTo>
                <a:lnTo>
                  <a:pt x="889756" y="2848741"/>
                </a:lnTo>
                <a:lnTo>
                  <a:pt x="940217" y="2822147"/>
                </a:lnTo>
                <a:lnTo>
                  <a:pt x="990980" y="2793587"/>
                </a:lnTo>
                <a:lnTo>
                  <a:pt x="1041974" y="2762992"/>
                </a:lnTo>
                <a:lnTo>
                  <a:pt x="1093128" y="2730295"/>
                </a:lnTo>
                <a:lnTo>
                  <a:pt x="1144369" y="2695427"/>
                </a:lnTo>
                <a:lnTo>
                  <a:pt x="1195628" y="2658321"/>
                </a:lnTo>
                <a:lnTo>
                  <a:pt x="1246833" y="2618908"/>
                </a:lnTo>
                <a:lnTo>
                  <a:pt x="1297913" y="2577121"/>
                </a:lnTo>
                <a:lnTo>
                  <a:pt x="1348796" y="2532892"/>
                </a:lnTo>
                <a:lnTo>
                  <a:pt x="1399412" y="2486152"/>
                </a:lnTo>
                <a:lnTo>
                  <a:pt x="1447223" y="2437268"/>
                </a:lnTo>
                <a:lnTo>
                  <a:pt x="1495762" y="2381331"/>
                </a:lnTo>
                <a:lnTo>
                  <a:pt x="1520294" y="2350881"/>
                </a:lnTo>
                <a:lnTo>
                  <a:pt x="1544996" y="2318864"/>
                </a:lnTo>
                <a:lnTo>
                  <a:pt x="1569862" y="2285345"/>
                </a:lnTo>
                <a:lnTo>
                  <a:pt x="1594889" y="2250390"/>
                </a:lnTo>
                <a:lnTo>
                  <a:pt x="1620073" y="2214065"/>
                </a:lnTo>
                <a:lnTo>
                  <a:pt x="1645408" y="2176434"/>
                </a:lnTo>
                <a:lnTo>
                  <a:pt x="1670891" y="2137563"/>
                </a:lnTo>
                <a:lnTo>
                  <a:pt x="1696518" y="2097518"/>
                </a:lnTo>
                <a:lnTo>
                  <a:pt x="1722283" y="2056364"/>
                </a:lnTo>
                <a:lnTo>
                  <a:pt x="1748184" y="2014166"/>
                </a:lnTo>
                <a:lnTo>
                  <a:pt x="1774214" y="1970991"/>
                </a:lnTo>
                <a:lnTo>
                  <a:pt x="1800372" y="1926902"/>
                </a:lnTo>
                <a:lnTo>
                  <a:pt x="1826650" y="1881967"/>
                </a:lnTo>
                <a:lnTo>
                  <a:pt x="1853047" y="1836250"/>
                </a:lnTo>
                <a:lnTo>
                  <a:pt x="1879557" y="1789816"/>
                </a:lnTo>
                <a:lnTo>
                  <a:pt x="1906175" y="1742732"/>
                </a:lnTo>
                <a:lnTo>
                  <a:pt x="1932898" y="1695062"/>
                </a:lnTo>
                <a:lnTo>
                  <a:pt x="1959722" y="1646872"/>
                </a:lnTo>
                <a:lnTo>
                  <a:pt x="1986641" y="1598228"/>
                </a:lnTo>
                <a:lnTo>
                  <a:pt x="2013652" y="1549195"/>
                </a:lnTo>
                <a:lnTo>
                  <a:pt x="2040751" y="1499838"/>
                </a:lnTo>
                <a:lnTo>
                  <a:pt x="2067932" y="1450223"/>
                </a:lnTo>
                <a:lnTo>
                  <a:pt x="2095193" y="1400415"/>
                </a:lnTo>
                <a:lnTo>
                  <a:pt x="2122527" y="1350480"/>
                </a:lnTo>
                <a:lnTo>
                  <a:pt x="2149932" y="1300483"/>
                </a:lnTo>
                <a:lnTo>
                  <a:pt x="2177403" y="1250490"/>
                </a:lnTo>
                <a:lnTo>
                  <a:pt x="2204935" y="1200565"/>
                </a:lnTo>
                <a:lnTo>
                  <a:pt x="2232524" y="1150776"/>
                </a:lnTo>
                <a:lnTo>
                  <a:pt x="2260166" y="1101186"/>
                </a:lnTo>
                <a:lnTo>
                  <a:pt x="2287857" y="1051861"/>
                </a:lnTo>
                <a:lnTo>
                  <a:pt x="2315592" y="1002867"/>
                </a:lnTo>
                <a:lnTo>
                  <a:pt x="2343367" y="954270"/>
                </a:lnTo>
                <a:lnTo>
                  <a:pt x="2371177" y="906134"/>
                </a:lnTo>
                <a:lnTo>
                  <a:pt x="2399019" y="858526"/>
                </a:lnTo>
                <a:lnTo>
                  <a:pt x="2426888" y="811510"/>
                </a:lnTo>
                <a:lnTo>
                  <a:pt x="2454779" y="765152"/>
                </a:lnTo>
                <a:lnTo>
                  <a:pt x="2482689" y="719517"/>
                </a:lnTo>
                <a:lnTo>
                  <a:pt x="2510613" y="674672"/>
                </a:lnTo>
                <a:lnTo>
                  <a:pt x="2538547" y="630681"/>
                </a:lnTo>
                <a:lnTo>
                  <a:pt x="2566486" y="587609"/>
                </a:lnTo>
                <a:lnTo>
                  <a:pt x="2594426" y="545523"/>
                </a:lnTo>
                <a:lnTo>
                  <a:pt x="2622364" y="504488"/>
                </a:lnTo>
                <a:lnTo>
                  <a:pt x="2650293" y="464569"/>
                </a:lnTo>
                <a:lnTo>
                  <a:pt x="2678211" y="425831"/>
                </a:lnTo>
                <a:lnTo>
                  <a:pt x="2706113" y="388341"/>
                </a:lnTo>
                <a:lnTo>
                  <a:pt x="2733994" y="352163"/>
                </a:lnTo>
                <a:lnTo>
                  <a:pt x="2761851" y="317363"/>
                </a:lnTo>
                <a:lnTo>
                  <a:pt x="2789678" y="284006"/>
                </a:lnTo>
                <a:lnTo>
                  <a:pt x="2817472" y="252158"/>
                </a:lnTo>
                <a:lnTo>
                  <a:pt x="2845229" y="221884"/>
                </a:lnTo>
                <a:lnTo>
                  <a:pt x="2872943" y="193250"/>
                </a:lnTo>
                <a:lnTo>
                  <a:pt x="2900612" y="166321"/>
                </a:lnTo>
                <a:lnTo>
                  <a:pt x="2955792" y="117841"/>
                </a:lnTo>
                <a:lnTo>
                  <a:pt x="3010735" y="76967"/>
                </a:lnTo>
                <a:lnTo>
                  <a:pt x="3065407" y="44222"/>
                </a:lnTo>
                <a:lnTo>
                  <a:pt x="3119774" y="20130"/>
                </a:lnTo>
                <a:lnTo>
                  <a:pt x="3173800" y="5215"/>
                </a:lnTo>
                <a:lnTo>
                  <a:pt x="3227451" y="0"/>
                </a:lnTo>
                <a:lnTo>
                  <a:pt x="3254618" y="1187"/>
                </a:lnTo>
                <a:lnTo>
                  <a:pt x="3309199" y="11065"/>
                </a:lnTo>
                <a:lnTo>
                  <a:pt x="3364079" y="30506"/>
                </a:lnTo>
                <a:lnTo>
                  <a:pt x="3419226" y="58975"/>
                </a:lnTo>
                <a:lnTo>
                  <a:pt x="3474608" y="95943"/>
                </a:lnTo>
                <a:lnTo>
                  <a:pt x="3530191" y="140876"/>
                </a:lnTo>
                <a:lnTo>
                  <a:pt x="3585944" y="193242"/>
                </a:lnTo>
                <a:lnTo>
                  <a:pt x="3613874" y="222046"/>
                </a:lnTo>
                <a:lnTo>
                  <a:pt x="3641834" y="252508"/>
                </a:lnTo>
                <a:lnTo>
                  <a:pt x="3669820" y="284563"/>
                </a:lnTo>
                <a:lnTo>
                  <a:pt x="3697828" y="318144"/>
                </a:lnTo>
                <a:lnTo>
                  <a:pt x="3725854" y="353184"/>
                </a:lnTo>
                <a:lnTo>
                  <a:pt x="3753894" y="389617"/>
                </a:lnTo>
                <a:lnTo>
                  <a:pt x="3781943" y="427375"/>
                </a:lnTo>
                <a:lnTo>
                  <a:pt x="3809999" y="466393"/>
                </a:lnTo>
                <a:lnTo>
                  <a:pt x="3838056" y="506605"/>
                </a:lnTo>
                <a:lnTo>
                  <a:pt x="3866111" y="547943"/>
                </a:lnTo>
                <a:lnTo>
                  <a:pt x="3894159" y="590340"/>
                </a:lnTo>
                <a:lnTo>
                  <a:pt x="3922197" y="633732"/>
                </a:lnTo>
                <a:lnTo>
                  <a:pt x="3950220" y="678050"/>
                </a:lnTo>
                <a:lnTo>
                  <a:pt x="3978225" y="723229"/>
                </a:lnTo>
                <a:lnTo>
                  <a:pt x="4006207" y="769202"/>
                </a:lnTo>
                <a:lnTo>
                  <a:pt x="4034162" y="815902"/>
                </a:lnTo>
                <a:lnTo>
                  <a:pt x="4062086" y="863263"/>
                </a:lnTo>
                <a:lnTo>
                  <a:pt x="4089975" y="911219"/>
                </a:lnTo>
                <a:lnTo>
                  <a:pt x="4117826" y="959702"/>
                </a:lnTo>
                <a:lnTo>
                  <a:pt x="4145633" y="1008647"/>
                </a:lnTo>
                <a:lnTo>
                  <a:pt x="4173393" y="1057986"/>
                </a:lnTo>
                <a:lnTo>
                  <a:pt x="4201102" y="1107654"/>
                </a:lnTo>
                <a:lnTo>
                  <a:pt x="4228756" y="1157584"/>
                </a:lnTo>
                <a:lnTo>
                  <a:pt x="4256351" y="1207709"/>
                </a:lnTo>
                <a:lnTo>
                  <a:pt x="4283882" y="1257963"/>
                </a:lnTo>
                <a:lnTo>
                  <a:pt x="4311346" y="1308278"/>
                </a:lnTo>
                <a:lnTo>
                  <a:pt x="4338738" y="1358590"/>
                </a:lnTo>
                <a:lnTo>
                  <a:pt x="4366054" y="1408831"/>
                </a:lnTo>
                <a:lnTo>
                  <a:pt x="4393291" y="1458934"/>
                </a:lnTo>
                <a:lnTo>
                  <a:pt x="4420445" y="1508834"/>
                </a:lnTo>
                <a:lnTo>
                  <a:pt x="4447510" y="1558463"/>
                </a:lnTo>
                <a:lnTo>
                  <a:pt x="4474484" y="1607755"/>
                </a:lnTo>
                <a:lnTo>
                  <a:pt x="4501361" y="1656644"/>
                </a:lnTo>
                <a:lnTo>
                  <a:pt x="4528139" y="1705063"/>
                </a:lnTo>
                <a:lnTo>
                  <a:pt x="4554813" y="1752945"/>
                </a:lnTo>
                <a:lnTo>
                  <a:pt x="4581379" y="1800225"/>
                </a:lnTo>
                <a:lnTo>
                  <a:pt x="4607832" y="1846835"/>
                </a:lnTo>
                <a:lnTo>
                  <a:pt x="4634169" y="1892708"/>
                </a:lnTo>
                <a:lnTo>
                  <a:pt x="4660386" y="1937780"/>
                </a:lnTo>
                <a:lnTo>
                  <a:pt x="4686479" y="1981982"/>
                </a:lnTo>
                <a:lnTo>
                  <a:pt x="4712443" y="2025249"/>
                </a:lnTo>
                <a:lnTo>
                  <a:pt x="4738274" y="2067513"/>
                </a:lnTo>
                <a:lnTo>
                  <a:pt x="4763970" y="2108709"/>
                </a:lnTo>
                <a:lnTo>
                  <a:pt x="4789524" y="2148770"/>
                </a:lnTo>
                <a:lnTo>
                  <a:pt x="4814934" y="2187629"/>
                </a:lnTo>
                <a:lnTo>
                  <a:pt x="4840195" y="2225220"/>
                </a:lnTo>
                <a:lnTo>
                  <a:pt x="4865303" y="2261476"/>
                </a:lnTo>
                <a:lnTo>
                  <a:pt x="4890254" y="2296331"/>
                </a:lnTo>
                <a:lnTo>
                  <a:pt x="4915044" y="2329718"/>
                </a:lnTo>
                <a:lnTo>
                  <a:pt x="4939669" y="2361571"/>
                </a:lnTo>
                <a:lnTo>
                  <a:pt x="4964125" y="2391823"/>
                </a:lnTo>
                <a:lnTo>
                  <a:pt x="5012514" y="2447258"/>
                </a:lnTo>
                <a:lnTo>
                  <a:pt x="5084555" y="2517260"/>
                </a:lnTo>
                <a:lnTo>
                  <a:pt x="5133185" y="2559925"/>
                </a:lnTo>
                <a:lnTo>
                  <a:pt x="5182261" y="2600359"/>
                </a:lnTo>
                <a:lnTo>
                  <a:pt x="5231719" y="2638618"/>
                </a:lnTo>
                <a:lnTo>
                  <a:pt x="5281491" y="2674757"/>
                </a:lnTo>
                <a:lnTo>
                  <a:pt x="5331510" y="2708829"/>
                </a:lnTo>
                <a:lnTo>
                  <a:pt x="5381712" y="2740891"/>
                </a:lnTo>
                <a:lnTo>
                  <a:pt x="5432030" y="2770997"/>
                </a:lnTo>
                <a:lnTo>
                  <a:pt x="5482397" y="2799202"/>
                </a:lnTo>
                <a:lnTo>
                  <a:pt x="5532747" y="2825562"/>
                </a:lnTo>
                <a:lnTo>
                  <a:pt x="5583014" y="2850131"/>
                </a:lnTo>
                <a:lnTo>
                  <a:pt x="5633132" y="2872964"/>
                </a:lnTo>
                <a:lnTo>
                  <a:pt x="5683034" y="2894117"/>
                </a:lnTo>
                <a:lnTo>
                  <a:pt x="5732655" y="2913644"/>
                </a:lnTo>
                <a:lnTo>
                  <a:pt x="5781927" y="2931600"/>
                </a:lnTo>
                <a:lnTo>
                  <a:pt x="5830785" y="2948041"/>
                </a:lnTo>
                <a:lnTo>
                  <a:pt x="5879163" y="2963021"/>
                </a:lnTo>
                <a:lnTo>
                  <a:pt x="5926994" y="2976595"/>
                </a:lnTo>
                <a:lnTo>
                  <a:pt x="5974211" y="2988818"/>
                </a:lnTo>
                <a:lnTo>
                  <a:pt x="6020750" y="2999746"/>
                </a:lnTo>
                <a:lnTo>
                  <a:pt x="6066543" y="3009433"/>
                </a:lnTo>
                <a:lnTo>
                  <a:pt x="6111524" y="3017935"/>
                </a:lnTo>
                <a:lnTo>
                  <a:pt x="6155627" y="3025306"/>
                </a:lnTo>
                <a:lnTo>
                  <a:pt x="6198786" y="3031601"/>
                </a:lnTo>
                <a:lnTo>
                  <a:pt x="6240935" y="3036876"/>
                </a:lnTo>
                <a:lnTo>
                  <a:pt x="6282007" y="3041184"/>
                </a:lnTo>
                <a:lnTo>
                  <a:pt x="6321935" y="3044583"/>
                </a:lnTo>
                <a:lnTo>
                  <a:pt x="6360655" y="3047125"/>
                </a:lnTo>
                <a:lnTo>
                  <a:pt x="6434201" y="3049863"/>
                </a:lnTo>
                <a:lnTo>
                  <a:pt x="6468895" y="3050169"/>
                </a:lnTo>
                <a:lnTo>
                  <a:pt x="6502115" y="3049839"/>
                </a:lnTo>
                <a:lnTo>
                  <a:pt x="6533795" y="3048928"/>
                </a:lnTo>
                <a:lnTo>
                  <a:pt x="6563868" y="3047491"/>
                </a:lnTo>
              </a:path>
            </a:pathLst>
          </a:custGeom>
          <a:ln w="9144">
            <a:solidFill>
              <a:srgbClr val="000000"/>
            </a:solidFill>
          </a:ln>
        </p:spPr>
        <p:txBody>
          <a:bodyPr wrap="square" lIns="0" tIns="0" rIns="0" bIns="0" rtlCol="0"/>
          <a:lstStyle/>
          <a:p>
            <a:endParaRPr sz="4267"/>
          </a:p>
        </p:txBody>
      </p:sp>
      <p:sp>
        <p:nvSpPr>
          <p:cNvPr id="21" name="object 9">
            <a:extLst>
              <a:ext uri="{FF2B5EF4-FFF2-40B4-BE49-F238E27FC236}">
                <a16:creationId xmlns:a16="http://schemas.microsoft.com/office/drawing/2014/main" id="{81E41C81-79CB-495B-9532-21EA918DA47F}"/>
              </a:ext>
            </a:extLst>
          </p:cNvPr>
          <p:cNvSpPr txBox="1"/>
          <p:nvPr/>
        </p:nvSpPr>
        <p:spPr>
          <a:xfrm>
            <a:off x="7645738" y="3427847"/>
            <a:ext cx="2050965" cy="412192"/>
          </a:xfrm>
          <a:prstGeom prst="rect">
            <a:avLst/>
          </a:prstGeom>
        </p:spPr>
        <p:txBody>
          <a:bodyPr vert="horz" wrap="square" lIns="0" tIns="18062" rIns="0" bIns="0" rtlCol="0">
            <a:spAutoFit/>
          </a:bodyPr>
          <a:lstStyle/>
          <a:p>
            <a:pPr marL="18062">
              <a:lnSpc>
                <a:spcPct val="100000"/>
              </a:lnSpc>
              <a:spcBef>
                <a:spcPts val="142"/>
              </a:spcBef>
            </a:pPr>
            <a:r>
              <a:rPr sz="2560" spc="-7" dirty="0">
                <a:latin typeface="Cambria Math"/>
                <a:cs typeface="Cambria Math"/>
              </a:rPr>
              <a:t>Suitable</a:t>
            </a:r>
            <a:r>
              <a:rPr sz="2560" spc="-100" dirty="0">
                <a:latin typeface="Cambria Math"/>
                <a:cs typeface="Cambria Math"/>
              </a:rPr>
              <a:t> </a:t>
            </a:r>
            <a:r>
              <a:rPr sz="2560" spc="-7" dirty="0">
                <a:latin typeface="Cambria Math"/>
                <a:cs typeface="Cambria Math"/>
              </a:rPr>
              <a:t>When</a:t>
            </a:r>
            <a:endParaRPr sz="2560">
              <a:latin typeface="Cambria Math"/>
              <a:cs typeface="Cambria Math"/>
            </a:endParaRPr>
          </a:p>
        </p:txBody>
      </p:sp>
      <p:sp>
        <p:nvSpPr>
          <p:cNvPr id="22" name="object 10">
            <a:extLst>
              <a:ext uri="{FF2B5EF4-FFF2-40B4-BE49-F238E27FC236}">
                <a16:creationId xmlns:a16="http://schemas.microsoft.com/office/drawing/2014/main" id="{A39130D0-5346-4088-99D9-B5B50CF78DA6}"/>
              </a:ext>
            </a:extLst>
          </p:cNvPr>
          <p:cNvSpPr txBox="1"/>
          <p:nvPr/>
        </p:nvSpPr>
        <p:spPr>
          <a:xfrm>
            <a:off x="10210936" y="3427847"/>
            <a:ext cx="1707783" cy="1198049"/>
          </a:xfrm>
          <a:prstGeom prst="rect">
            <a:avLst/>
          </a:prstGeom>
        </p:spPr>
        <p:txBody>
          <a:bodyPr vert="horz" wrap="square" lIns="0" tIns="18062" rIns="0" bIns="0" rtlCol="0">
            <a:spAutoFit/>
          </a:bodyPr>
          <a:lstStyle/>
          <a:p>
            <a:pPr marL="54186">
              <a:lnSpc>
                <a:spcPts val="2987"/>
              </a:lnSpc>
              <a:spcBef>
                <a:spcPts val="14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121"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a:p>
            <a:pPr marL="54186">
              <a:lnSpc>
                <a:spcPts val="2987"/>
              </a:lnSpc>
            </a:pPr>
            <a:r>
              <a:rPr sz="2560" spc="43" dirty="0">
                <a:latin typeface="Cambria Math"/>
                <a:cs typeface="Cambria Math"/>
              </a:rPr>
              <a:t>𝐻</a:t>
            </a:r>
            <a:r>
              <a:rPr sz="2773" spc="63" baseline="-14957" dirty="0">
                <a:latin typeface="Cambria Math"/>
                <a:cs typeface="Cambria Math"/>
              </a:rPr>
              <a:t>𝑎</a:t>
            </a:r>
            <a:r>
              <a:rPr sz="2560" spc="43" dirty="0">
                <a:latin typeface="Cambria Math"/>
                <a:cs typeface="Cambria Math"/>
              </a:rPr>
              <a:t>:  </a:t>
            </a:r>
            <a:r>
              <a:rPr sz="2560" dirty="0">
                <a:latin typeface="Cambria Math"/>
                <a:cs typeface="Cambria Math"/>
              </a:rPr>
              <a:t>𝜇  &gt;</a:t>
            </a:r>
            <a:r>
              <a:rPr sz="2560" spc="28"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p:txBody>
      </p:sp>
      <p:sp>
        <p:nvSpPr>
          <p:cNvPr id="23" name="object 11">
            <a:extLst>
              <a:ext uri="{FF2B5EF4-FFF2-40B4-BE49-F238E27FC236}">
                <a16:creationId xmlns:a16="http://schemas.microsoft.com/office/drawing/2014/main" id="{759452AE-C909-4210-A206-B263CFA25E66}"/>
              </a:ext>
            </a:extLst>
          </p:cNvPr>
          <p:cNvSpPr/>
          <p:nvPr/>
        </p:nvSpPr>
        <p:spPr>
          <a:xfrm>
            <a:off x="9079517" y="6959735"/>
            <a:ext cx="2219484" cy="1317820"/>
          </a:xfrm>
          <a:prstGeom prst="rect">
            <a:avLst/>
          </a:prstGeom>
          <a:blipFill>
            <a:blip r:embed="rId4" cstate="print"/>
            <a:stretch>
              <a:fillRect/>
            </a:stretch>
          </a:blipFill>
        </p:spPr>
        <p:txBody>
          <a:bodyPr wrap="square" lIns="0" tIns="0" rIns="0" bIns="0" rtlCol="0"/>
          <a:lstStyle/>
          <a:p>
            <a:endParaRPr sz="4267"/>
          </a:p>
        </p:txBody>
      </p:sp>
      <p:sp>
        <p:nvSpPr>
          <p:cNvPr id="24" name="object 12">
            <a:extLst>
              <a:ext uri="{FF2B5EF4-FFF2-40B4-BE49-F238E27FC236}">
                <a16:creationId xmlns:a16="http://schemas.microsoft.com/office/drawing/2014/main" id="{1C939536-35A1-4103-AA14-7B5FC2717111}"/>
              </a:ext>
            </a:extLst>
          </p:cNvPr>
          <p:cNvSpPr/>
          <p:nvPr/>
        </p:nvSpPr>
        <p:spPr>
          <a:xfrm>
            <a:off x="1907370" y="8273220"/>
            <a:ext cx="9364359" cy="0"/>
          </a:xfrm>
          <a:custGeom>
            <a:avLst/>
            <a:gdLst/>
            <a:ahLst/>
            <a:cxnLst/>
            <a:rect l="l" t="t" r="r" b="b"/>
            <a:pathLst>
              <a:path w="6584315">
                <a:moveTo>
                  <a:pt x="0" y="0"/>
                </a:moveTo>
                <a:lnTo>
                  <a:pt x="6583933" y="0"/>
                </a:lnTo>
              </a:path>
            </a:pathLst>
          </a:custGeom>
          <a:ln w="9144">
            <a:solidFill>
              <a:srgbClr val="000000"/>
            </a:solidFill>
          </a:ln>
        </p:spPr>
        <p:txBody>
          <a:bodyPr wrap="square" lIns="0" tIns="0" rIns="0" bIns="0" rtlCol="0"/>
          <a:lstStyle/>
          <a:p>
            <a:endParaRPr sz="4267"/>
          </a:p>
        </p:txBody>
      </p:sp>
      <p:sp>
        <p:nvSpPr>
          <p:cNvPr id="25" name="object 13">
            <a:extLst>
              <a:ext uri="{FF2B5EF4-FFF2-40B4-BE49-F238E27FC236}">
                <a16:creationId xmlns:a16="http://schemas.microsoft.com/office/drawing/2014/main" id="{60FDE144-6F9B-429C-B308-530213B81C8E}"/>
              </a:ext>
            </a:extLst>
          </p:cNvPr>
          <p:cNvSpPr txBox="1"/>
          <p:nvPr/>
        </p:nvSpPr>
        <p:spPr>
          <a:xfrm>
            <a:off x="4803106" y="5944278"/>
            <a:ext cx="3679275" cy="2127021"/>
          </a:xfrm>
          <a:prstGeom prst="rect">
            <a:avLst/>
          </a:prstGeom>
        </p:spPr>
        <p:txBody>
          <a:bodyPr vert="horz" wrap="square" lIns="0" tIns="18062" rIns="0" bIns="0" rtlCol="0">
            <a:spAutoFit/>
          </a:bodyPr>
          <a:lstStyle/>
          <a:p>
            <a:pPr algn="ctr">
              <a:lnSpc>
                <a:spcPct val="100000"/>
              </a:lnSpc>
              <a:spcBef>
                <a:spcPts val="142"/>
              </a:spcBef>
            </a:pPr>
            <a:r>
              <a:rPr sz="2560" spc="-7" dirty="0">
                <a:latin typeface="Cambria Math"/>
                <a:cs typeface="Cambria Math"/>
              </a:rPr>
              <a:t>𝑇𝑜𝑡𝑎𝑙 𝐴𝑐𝑐𝑒𝑝𝑡𝑎𝑛𝑐𝑒</a:t>
            </a:r>
            <a:r>
              <a:rPr sz="2560" spc="92" dirty="0">
                <a:latin typeface="Cambria Math"/>
                <a:cs typeface="Cambria Math"/>
              </a:rPr>
              <a:t> </a:t>
            </a:r>
            <a:r>
              <a:rPr sz="2560" spc="-7" dirty="0">
                <a:latin typeface="Cambria Math"/>
                <a:cs typeface="Cambria Math"/>
              </a:rPr>
              <a:t>𝑟𝑒𝑔𝑖𝑜𝑛</a:t>
            </a:r>
            <a:endParaRPr sz="2560">
              <a:latin typeface="Cambria Math"/>
              <a:cs typeface="Cambria Math"/>
            </a:endParaRPr>
          </a:p>
          <a:p>
            <a:pPr algn="ctr">
              <a:lnSpc>
                <a:spcPts val="2972"/>
              </a:lnSpc>
              <a:spcBef>
                <a:spcPts val="14"/>
              </a:spcBef>
            </a:pPr>
            <a:r>
              <a:rPr sz="2560" spc="-7" dirty="0">
                <a:latin typeface="Cambria Math"/>
                <a:cs typeface="Cambria Math"/>
              </a:rPr>
              <a:t>𝑜𝑟 𝑐𝑜𝑛𝑓𝑖𝑑𝑒𝑛𝑐𝑒</a:t>
            </a:r>
            <a:r>
              <a:rPr sz="2560" spc="100" dirty="0">
                <a:latin typeface="Cambria Math"/>
                <a:cs typeface="Cambria Math"/>
              </a:rPr>
              <a:t> </a:t>
            </a:r>
            <a:r>
              <a:rPr sz="2560" spc="-7" dirty="0">
                <a:latin typeface="Cambria Math"/>
                <a:cs typeface="Cambria Math"/>
              </a:rPr>
              <a:t>𝑙𝑒𝑣𝑒𝑙</a:t>
            </a:r>
            <a:endParaRPr sz="2560">
              <a:latin typeface="Cambria Math"/>
              <a:cs typeface="Cambria Math"/>
            </a:endParaRPr>
          </a:p>
          <a:p>
            <a:pPr marL="77666" algn="ctr">
              <a:lnSpc>
                <a:spcPts val="2972"/>
              </a:lnSpc>
              <a:tabLst>
                <a:tab pos="1355549" algn="l"/>
                <a:tab pos="1835093" algn="l"/>
              </a:tabLst>
            </a:pPr>
            <a:r>
              <a:rPr sz="2560" dirty="0">
                <a:latin typeface="Cambria Math"/>
                <a:cs typeface="Cambria Math"/>
              </a:rPr>
              <a:t>(1</a:t>
            </a:r>
            <a:r>
              <a:rPr sz="2560" spc="-7" dirty="0">
                <a:latin typeface="Cambria Math"/>
                <a:cs typeface="Cambria Math"/>
              </a:rPr>
              <a:t> </a:t>
            </a:r>
            <a:r>
              <a:rPr sz="2560" dirty="0">
                <a:latin typeface="Cambria Math"/>
                <a:cs typeface="Cambria Math"/>
              </a:rPr>
              <a:t>−</a:t>
            </a:r>
            <a:r>
              <a:rPr sz="2560" spc="14" dirty="0">
                <a:latin typeface="Cambria Math"/>
                <a:cs typeface="Cambria Math"/>
              </a:rPr>
              <a:t> </a:t>
            </a:r>
            <a:r>
              <a:rPr sz="2560" spc="28" dirty="0">
                <a:latin typeface="Cambria Math"/>
                <a:cs typeface="Cambria Math"/>
              </a:rPr>
              <a:t>𝛼)	</a:t>
            </a:r>
            <a:r>
              <a:rPr sz="2560" dirty="0">
                <a:latin typeface="Cambria Math"/>
                <a:cs typeface="Cambria Math"/>
              </a:rPr>
              <a:t>=	95%</a:t>
            </a:r>
            <a:endParaRPr sz="2560">
              <a:latin typeface="Cambria Math"/>
              <a:cs typeface="Cambria Math"/>
            </a:endParaRPr>
          </a:p>
          <a:p>
            <a:pPr marR="157137" algn="ctr">
              <a:lnSpc>
                <a:spcPct val="100000"/>
              </a:lnSpc>
              <a:spcBef>
                <a:spcPts val="1052"/>
              </a:spcBef>
            </a:pPr>
            <a:r>
              <a:rPr sz="2560" dirty="0">
                <a:latin typeface="Cambria Math"/>
                <a:cs typeface="Cambria Math"/>
              </a:rPr>
              <a:t>𝐻</a:t>
            </a:r>
            <a:r>
              <a:rPr sz="2773" baseline="-14957" dirty="0">
                <a:latin typeface="Cambria Math"/>
                <a:cs typeface="Cambria Math"/>
              </a:rPr>
              <a:t>0</a:t>
            </a:r>
            <a:r>
              <a:rPr sz="2560" dirty="0">
                <a:latin typeface="Cambria Math"/>
                <a:cs typeface="Cambria Math"/>
              </a:rPr>
              <a:t>: 𝜇 =</a:t>
            </a:r>
            <a:r>
              <a:rPr sz="2560" spc="206" dirty="0">
                <a:latin typeface="Cambria Math"/>
                <a:cs typeface="Cambria Math"/>
              </a:rPr>
              <a:t> </a:t>
            </a:r>
            <a:r>
              <a:rPr sz="2560" spc="21" dirty="0">
                <a:latin typeface="Cambria Math"/>
                <a:cs typeface="Cambria Math"/>
              </a:rPr>
              <a:t>𝜇</a:t>
            </a:r>
            <a:r>
              <a:rPr sz="2773" spc="31" baseline="-14957" dirty="0">
                <a:latin typeface="Cambria Math"/>
                <a:cs typeface="Cambria Math"/>
              </a:rPr>
              <a:t>0</a:t>
            </a:r>
            <a:endParaRPr sz="2773" baseline="-14957">
              <a:latin typeface="Cambria Math"/>
              <a:cs typeface="Cambria Math"/>
            </a:endParaRPr>
          </a:p>
        </p:txBody>
      </p:sp>
      <p:sp>
        <p:nvSpPr>
          <p:cNvPr id="27" name="object 14">
            <a:extLst>
              <a:ext uri="{FF2B5EF4-FFF2-40B4-BE49-F238E27FC236}">
                <a16:creationId xmlns:a16="http://schemas.microsoft.com/office/drawing/2014/main" id="{DE27B1E2-B74B-4070-AC22-770C1B8F7825}"/>
              </a:ext>
            </a:extLst>
          </p:cNvPr>
          <p:cNvSpPr/>
          <p:nvPr/>
        </p:nvSpPr>
        <p:spPr>
          <a:xfrm>
            <a:off x="10314974" y="7178649"/>
            <a:ext cx="1027379" cy="936346"/>
          </a:xfrm>
          <a:prstGeom prst="rect">
            <a:avLst/>
          </a:prstGeom>
          <a:blipFill>
            <a:blip r:embed="rId5" cstate="print"/>
            <a:stretch>
              <a:fillRect/>
            </a:stretch>
          </a:blipFill>
        </p:spPr>
        <p:txBody>
          <a:bodyPr wrap="square" lIns="0" tIns="0" rIns="0" bIns="0" rtlCol="0"/>
          <a:lstStyle/>
          <a:p>
            <a:endParaRPr sz="4267"/>
          </a:p>
        </p:txBody>
      </p:sp>
      <p:sp>
        <p:nvSpPr>
          <p:cNvPr id="28" name="object 15">
            <a:extLst>
              <a:ext uri="{FF2B5EF4-FFF2-40B4-BE49-F238E27FC236}">
                <a16:creationId xmlns:a16="http://schemas.microsoft.com/office/drawing/2014/main" id="{DF36D456-9D3E-436C-95B3-65394F94F14D}"/>
              </a:ext>
            </a:extLst>
          </p:cNvPr>
          <p:cNvSpPr/>
          <p:nvPr/>
        </p:nvSpPr>
        <p:spPr>
          <a:xfrm>
            <a:off x="10495957" y="7195810"/>
            <a:ext cx="792028" cy="701717"/>
          </a:xfrm>
          <a:custGeom>
            <a:avLst/>
            <a:gdLst/>
            <a:ahLst/>
            <a:cxnLst/>
            <a:rect l="l" t="t" r="r" b="b"/>
            <a:pathLst>
              <a:path w="556895" h="493395">
                <a:moveTo>
                  <a:pt x="36449" y="403225"/>
                </a:moveTo>
                <a:lnTo>
                  <a:pt x="0" y="493395"/>
                </a:lnTo>
                <a:lnTo>
                  <a:pt x="93852" y="468376"/>
                </a:lnTo>
                <a:lnTo>
                  <a:pt x="87810" y="461518"/>
                </a:lnTo>
                <a:lnTo>
                  <a:pt x="57911" y="461518"/>
                </a:lnTo>
                <a:lnTo>
                  <a:pt x="48768" y="461010"/>
                </a:lnTo>
                <a:lnTo>
                  <a:pt x="38100" y="449072"/>
                </a:lnTo>
                <a:lnTo>
                  <a:pt x="38734" y="439928"/>
                </a:lnTo>
                <a:lnTo>
                  <a:pt x="44703" y="434594"/>
                </a:lnTo>
                <a:lnTo>
                  <a:pt x="55608" y="424970"/>
                </a:lnTo>
                <a:lnTo>
                  <a:pt x="36449" y="403225"/>
                </a:lnTo>
                <a:close/>
              </a:path>
              <a:path w="556895" h="493395">
                <a:moveTo>
                  <a:pt x="55608" y="424970"/>
                </a:moveTo>
                <a:lnTo>
                  <a:pt x="44703" y="434594"/>
                </a:lnTo>
                <a:lnTo>
                  <a:pt x="38734" y="439928"/>
                </a:lnTo>
                <a:lnTo>
                  <a:pt x="38100" y="449072"/>
                </a:lnTo>
                <a:lnTo>
                  <a:pt x="48768" y="461010"/>
                </a:lnTo>
                <a:lnTo>
                  <a:pt x="57911" y="461518"/>
                </a:lnTo>
                <a:lnTo>
                  <a:pt x="63880" y="456311"/>
                </a:lnTo>
                <a:lnTo>
                  <a:pt x="74760" y="446706"/>
                </a:lnTo>
                <a:lnTo>
                  <a:pt x="55608" y="424970"/>
                </a:lnTo>
                <a:close/>
              </a:path>
              <a:path w="556895" h="493395">
                <a:moveTo>
                  <a:pt x="74760" y="446706"/>
                </a:moveTo>
                <a:lnTo>
                  <a:pt x="63880" y="456311"/>
                </a:lnTo>
                <a:lnTo>
                  <a:pt x="57911" y="461518"/>
                </a:lnTo>
                <a:lnTo>
                  <a:pt x="87810" y="461518"/>
                </a:lnTo>
                <a:lnTo>
                  <a:pt x="74760" y="446706"/>
                </a:lnTo>
                <a:close/>
              </a:path>
              <a:path w="556895" h="493395">
                <a:moveTo>
                  <a:pt x="537082" y="0"/>
                </a:moveTo>
                <a:lnTo>
                  <a:pt x="531113" y="5334"/>
                </a:lnTo>
                <a:lnTo>
                  <a:pt x="55608" y="424970"/>
                </a:lnTo>
                <a:lnTo>
                  <a:pt x="74760" y="446706"/>
                </a:lnTo>
                <a:lnTo>
                  <a:pt x="550290" y="26924"/>
                </a:lnTo>
                <a:lnTo>
                  <a:pt x="556259" y="21717"/>
                </a:lnTo>
                <a:lnTo>
                  <a:pt x="556895" y="12573"/>
                </a:lnTo>
                <a:lnTo>
                  <a:pt x="551560" y="6604"/>
                </a:lnTo>
                <a:lnTo>
                  <a:pt x="546226" y="508"/>
                </a:lnTo>
                <a:lnTo>
                  <a:pt x="537082" y="0"/>
                </a:lnTo>
                <a:close/>
              </a:path>
            </a:pathLst>
          </a:custGeom>
          <a:solidFill>
            <a:srgbClr val="000000"/>
          </a:solidFill>
        </p:spPr>
        <p:txBody>
          <a:bodyPr wrap="square" lIns="0" tIns="0" rIns="0" bIns="0" rtlCol="0"/>
          <a:lstStyle/>
          <a:p>
            <a:endParaRPr sz="4267"/>
          </a:p>
        </p:txBody>
      </p:sp>
      <p:sp>
        <p:nvSpPr>
          <p:cNvPr id="29" name="object 16">
            <a:extLst>
              <a:ext uri="{FF2B5EF4-FFF2-40B4-BE49-F238E27FC236}">
                <a16:creationId xmlns:a16="http://schemas.microsoft.com/office/drawing/2014/main" id="{5FB2072D-84FA-4615-9B80-417DE7270CBD}"/>
              </a:ext>
            </a:extLst>
          </p:cNvPr>
          <p:cNvSpPr txBox="1"/>
          <p:nvPr/>
        </p:nvSpPr>
        <p:spPr>
          <a:xfrm>
            <a:off x="10286527" y="5269835"/>
            <a:ext cx="2520583" cy="1855137"/>
          </a:xfrm>
          <a:prstGeom prst="rect">
            <a:avLst/>
          </a:prstGeom>
        </p:spPr>
        <p:txBody>
          <a:bodyPr vert="horz" wrap="square" lIns="0" tIns="17159" rIns="0" bIns="0" rtlCol="0">
            <a:spAutoFit/>
          </a:bodyPr>
          <a:lstStyle/>
          <a:p>
            <a:pPr marL="18062">
              <a:lnSpc>
                <a:spcPct val="100000"/>
              </a:lnSpc>
              <a:spcBef>
                <a:spcPts val="135"/>
              </a:spcBef>
            </a:pPr>
            <a:r>
              <a:rPr sz="2276" spc="-7" dirty="0">
                <a:latin typeface="Cambria Math"/>
                <a:cs typeface="Cambria Math"/>
              </a:rPr>
              <a:t>𝑅𝑒𝑗𝑒𝑐𝑡𝑖𝑜𝑛</a:t>
            </a:r>
            <a:r>
              <a:rPr sz="2276" spc="28" dirty="0">
                <a:latin typeface="Cambria Math"/>
                <a:cs typeface="Cambria Math"/>
              </a:rPr>
              <a:t> </a:t>
            </a:r>
            <a:r>
              <a:rPr sz="2276" spc="-7" dirty="0">
                <a:latin typeface="Cambria Math"/>
                <a:cs typeface="Cambria Math"/>
              </a:rPr>
              <a:t>𝑟𝑒𝑔𝑖𝑜𝑛</a:t>
            </a:r>
            <a:endParaRPr sz="2276" dirty="0">
              <a:latin typeface="Cambria Math"/>
              <a:cs typeface="Cambria Math"/>
            </a:endParaRPr>
          </a:p>
          <a:p>
            <a:pPr marL="18062">
              <a:lnSpc>
                <a:spcPts val="2645"/>
              </a:lnSpc>
            </a:pPr>
            <a:r>
              <a:rPr sz="2276" spc="-7" dirty="0">
                <a:latin typeface="Cambria Math"/>
                <a:cs typeface="Cambria Math"/>
              </a:rPr>
              <a:t>/𝑠𝑖𝑔𝑛𝑖𝑓𝑖𝑐𝑎𝑛𝑐𝑒</a:t>
            </a:r>
            <a:r>
              <a:rPr sz="2276" spc="21" dirty="0">
                <a:latin typeface="Cambria Math"/>
                <a:cs typeface="Cambria Math"/>
              </a:rPr>
              <a:t> </a:t>
            </a:r>
            <a:r>
              <a:rPr sz="2276" spc="-7" dirty="0">
                <a:latin typeface="Cambria Math"/>
                <a:cs typeface="Cambria Math"/>
              </a:rPr>
              <a:t>𝑙𝑒𝑣𝑒𝑙</a:t>
            </a:r>
            <a:endParaRPr sz="2276" dirty="0">
              <a:latin typeface="Cambria Math"/>
              <a:cs typeface="Cambria Math"/>
            </a:endParaRPr>
          </a:p>
          <a:p>
            <a:pPr marL="140883">
              <a:lnSpc>
                <a:spcPts val="2645"/>
              </a:lnSpc>
            </a:pPr>
            <a:r>
              <a:rPr sz="2276" dirty="0">
                <a:latin typeface="Cambria Math"/>
                <a:cs typeface="Cambria Math"/>
              </a:rPr>
              <a:t>(𝛼 </a:t>
            </a:r>
            <a:r>
              <a:rPr sz="2276" spc="-7" dirty="0">
                <a:latin typeface="Cambria Math"/>
                <a:cs typeface="Cambria Math"/>
              </a:rPr>
              <a:t>= 0.05 𝑜𝑟</a:t>
            </a:r>
            <a:r>
              <a:rPr sz="2276" spc="290" dirty="0">
                <a:latin typeface="Cambria Math"/>
                <a:cs typeface="Cambria Math"/>
              </a:rPr>
              <a:t> </a:t>
            </a:r>
            <a:r>
              <a:rPr sz="2276" spc="-7" dirty="0">
                <a:latin typeface="Cambria Math"/>
                <a:cs typeface="Cambria Math"/>
              </a:rPr>
              <a:t>5%)</a:t>
            </a:r>
            <a:endParaRPr sz="2276" dirty="0">
              <a:latin typeface="Cambria Math"/>
              <a:cs typeface="Cambria Math"/>
            </a:endParaRPr>
          </a:p>
        </p:txBody>
      </p:sp>
    </p:spTree>
    <p:extLst>
      <p:ext uri="{BB962C8B-B14F-4D97-AF65-F5344CB8AC3E}">
        <p14:creationId xmlns:p14="http://schemas.microsoft.com/office/powerpoint/2010/main" val="49292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8294711" cy="507831"/>
          </a:xfrm>
          <a:prstGeom prst="rect">
            <a:avLst/>
          </a:prstGeom>
        </p:spPr>
        <p:txBody>
          <a:bodyPr wrap="square">
            <a:spAutoFit/>
          </a:bodyPr>
          <a:lstStyle/>
          <a:p>
            <a:r>
              <a:rPr lang="en-US" b="1" dirty="0"/>
              <a:t>Procedure for Hypothesis Testing</a:t>
            </a:r>
          </a:p>
        </p:txBody>
      </p:sp>
      <p:sp>
        <p:nvSpPr>
          <p:cNvPr id="14" name="object 5">
            <a:extLst>
              <a:ext uri="{FF2B5EF4-FFF2-40B4-BE49-F238E27FC236}">
                <a16:creationId xmlns:a16="http://schemas.microsoft.com/office/drawing/2014/main" id="{41D555DA-FD0B-4C0A-B0F5-CA5C9A9B8CD6}"/>
              </a:ext>
            </a:extLst>
          </p:cNvPr>
          <p:cNvSpPr/>
          <p:nvPr/>
        </p:nvSpPr>
        <p:spPr>
          <a:xfrm>
            <a:off x="742356" y="2327589"/>
            <a:ext cx="2186974" cy="1335159"/>
          </a:xfrm>
          <a:prstGeom prst="rect">
            <a:avLst/>
          </a:prstGeom>
          <a:blipFill>
            <a:blip r:embed="rId4" cstate="print"/>
            <a:stretch>
              <a:fillRect/>
            </a:stretch>
          </a:blipFill>
        </p:spPr>
        <p:txBody>
          <a:bodyPr wrap="square" lIns="0" tIns="0" rIns="0" bIns="0" rtlCol="0"/>
          <a:lstStyle/>
          <a:p>
            <a:endParaRPr sz="4267"/>
          </a:p>
        </p:txBody>
      </p:sp>
      <p:sp>
        <p:nvSpPr>
          <p:cNvPr id="15" name="object 6">
            <a:extLst>
              <a:ext uri="{FF2B5EF4-FFF2-40B4-BE49-F238E27FC236}">
                <a16:creationId xmlns:a16="http://schemas.microsoft.com/office/drawing/2014/main" id="{604D8262-A24E-4CC8-9A4A-EDDDE16509D3}"/>
              </a:ext>
            </a:extLst>
          </p:cNvPr>
          <p:cNvSpPr/>
          <p:nvPr/>
        </p:nvSpPr>
        <p:spPr>
          <a:xfrm>
            <a:off x="742356" y="2327589"/>
            <a:ext cx="2187335" cy="1335701"/>
          </a:xfrm>
          <a:custGeom>
            <a:avLst/>
            <a:gdLst/>
            <a:ahLst/>
            <a:cxnLst/>
            <a:rect l="l" t="t" r="r" b="b"/>
            <a:pathLst>
              <a:path w="1537970" h="939164">
                <a:moveTo>
                  <a:pt x="0" y="938784"/>
                </a:moveTo>
                <a:lnTo>
                  <a:pt x="1537716" y="938784"/>
                </a:lnTo>
                <a:lnTo>
                  <a:pt x="1537716" y="0"/>
                </a:lnTo>
                <a:lnTo>
                  <a:pt x="0" y="0"/>
                </a:lnTo>
                <a:lnTo>
                  <a:pt x="0" y="938784"/>
                </a:lnTo>
                <a:close/>
              </a:path>
            </a:pathLst>
          </a:custGeom>
          <a:ln w="9144">
            <a:solidFill>
              <a:srgbClr val="9B6BF1"/>
            </a:solidFill>
          </a:ln>
        </p:spPr>
        <p:txBody>
          <a:bodyPr wrap="square" lIns="0" tIns="0" rIns="0" bIns="0" rtlCol="0"/>
          <a:lstStyle/>
          <a:p>
            <a:endParaRPr sz="4267"/>
          </a:p>
        </p:txBody>
      </p:sp>
      <p:sp>
        <p:nvSpPr>
          <p:cNvPr id="18" name="object 7">
            <a:extLst>
              <a:ext uri="{FF2B5EF4-FFF2-40B4-BE49-F238E27FC236}">
                <a16:creationId xmlns:a16="http://schemas.microsoft.com/office/drawing/2014/main" id="{6CF737EA-1712-48E7-B2A0-B204AC9B8731}"/>
              </a:ext>
            </a:extLst>
          </p:cNvPr>
          <p:cNvSpPr txBox="1"/>
          <p:nvPr/>
        </p:nvSpPr>
        <p:spPr>
          <a:xfrm>
            <a:off x="867781" y="2582555"/>
            <a:ext cx="1937173" cy="806339"/>
          </a:xfrm>
          <a:prstGeom prst="rect">
            <a:avLst/>
          </a:prstGeom>
        </p:spPr>
        <p:txBody>
          <a:bodyPr vert="horz" wrap="square" lIns="0" tIns="18062" rIns="0" bIns="0" rtlCol="0">
            <a:spAutoFit/>
          </a:bodyPr>
          <a:lstStyle/>
          <a:p>
            <a:pPr marL="17159" marR="7225" indent="-2709" algn="ctr">
              <a:lnSpc>
                <a:spcPct val="100000"/>
              </a:lnSpc>
              <a:spcBef>
                <a:spcPts val="142"/>
              </a:spcBef>
            </a:pPr>
            <a:r>
              <a:rPr sz="1707" spc="-21" dirty="0">
                <a:latin typeface="Century Gothic"/>
                <a:cs typeface="Century Gothic"/>
              </a:rPr>
              <a:t>State </a:t>
            </a:r>
            <a:r>
              <a:rPr sz="1707" spc="-14" dirty="0">
                <a:latin typeface="Century Gothic"/>
                <a:cs typeface="Century Gothic"/>
              </a:rPr>
              <a:t>the </a:t>
            </a:r>
            <a:r>
              <a:rPr sz="1707" dirty="0">
                <a:latin typeface="Century Gothic"/>
                <a:cs typeface="Century Gothic"/>
              </a:rPr>
              <a:t>null  </a:t>
            </a:r>
            <a:r>
              <a:rPr sz="1707" spc="-14" dirty="0">
                <a:latin typeface="Century Gothic"/>
                <a:cs typeface="Century Gothic"/>
              </a:rPr>
              <a:t>(Ho)and</a:t>
            </a:r>
            <a:r>
              <a:rPr sz="1707" spc="-43" dirty="0">
                <a:latin typeface="Century Gothic"/>
                <a:cs typeface="Century Gothic"/>
              </a:rPr>
              <a:t> </a:t>
            </a:r>
            <a:r>
              <a:rPr sz="1707" spc="-7" dirty="0">
                <a:latin typeface="Century Gothic"/>
                <a:cs typeface="Century Gothic"/>
              </a:rPr>
              <a:t>alternate  </a:t>
            </a:r>
            <a:r>
              <a:rPr sz="1707" spc="-14" dirty="0">
                <a:latin typeface="Century Gothic"/>
                <a:cs typeface="Century Gothic"/>
              </a:rPr>
              <a:t>(Ha)</a:t>
            </a:r>
            <a:r>
              <a:rPr sz="1707" spc="21" dirty="0">
                <a:latin typeface="Century Gothic"/>
                <a:cs typeface="Century Gothic"/>
              </a:rPr>
              <a:t> </a:t>
            </a:r>
            <a:r>
              <a:rPr sz="1707" spc="-14" dirty="0">
                <a:latin typeface="Century Gothic"/>
                <a:cs typeface="Century Gothic"/>
              </a:rPr>
              <a:t>Hypothesis</a:t>
            </a:r>
            <a:endParaRPr sz="1707">
              <a:latin typeface="Century Gothic"/>
              <a:cs typeface="Century Gothic"/>
            </a:endParaRPr>
          </a:p>
        </p:txBody>
      </p:sp>
      <p:sp>
        <p:nvSpPr>
          <p:cNvPr id="19" name="object 8">
            <a:extLst>
              <a:ext uri="{FF2B5EF4-FFF2-40B4-BE49-F238E27FC236}">
                <a16:creationId xmlns:a16="http://schemas.microsoft.com/office/drawing/2014/main" id="{8A5F5838-1E2B-4D52-A80A-346AE84991FE}"/>
              </a:ext>
            </a:extLst>
          </p:cNvPr>
          <p:cNvSpPr/>
          <p:nvPr/>
        </p:nvSpPr>
        <p:spPr>
          <a:xfrm>
            <a:off x="3997892" y="2327589"/>
            <a:ext cx="2143623" cy="1335159"/>
          </a:xfrm>
          <a:prstGeom prst="rect">
            <a:avLst/>
          </a:prstGeom>
          <a:blipFill>
            <a:blip r:embed="rId5" cstate="print"/>
            <a:stretch>
              <a:fillRect/>
            </a:stretch>
          </a:blipFill>
        </p:spPr>
        <p:txBody>
          <a:bodyPr wrap="square" lIns="0" tIns="0" rIns="0" bIns="0" rtlCol="0"/>
          <a:lstStyle/>
          <a:p>
            <a:endParaRPr sz="4267"/>
          </a:p>
        </p:txBody>
      </p:sp>
      <p:sp>
        <p:nvSpPr>
          <p:cNvPr id="20" name="object 9">
            <a:extLst>
              <a:ext uri="{FF2B5EF4-FFF2-40B4-BE49-F238E27FC236}">
                <a16:creationId xmlns:a16="http://schemas.microsoft.com/office/drawing/2014/main" id="{1513E3D3-B616-4988-9F32-6DAD3FE4EAB6}"/>
              </a:ext>
            </a:extLst>
          </p:cNvPr>
          <p:cNvSpPr/>
          <p:nvPr/>
        </p:nvSpPr>
        <p:spPr>
          <a:xfrm>
            <a:off x="3997891" y="2327589"/>
            <a:ext cx="2143986" cy="1335701"/>
          </a:xfrm>
          <a:custGeom>
            <a:avLst/>
            <a:gdLst/>
            <a:ahLst/>
            <a:cxnLst/>
            <a:rect l="l" t="t" r="r" b="b"/>
            <a:pathLst>
              <a:path w="1507489" h="939164">
                <a:moveTo>
                  <a:pt x="0" y="938784"/>
                </a:moveTo>
                <a:lnTo>
                  <a:pt x="1507235" y="938784"/>
                </a:lnTo>
                <a:lnTo>
                  <a:pt x="1507235" y="0"/>
                </a:lnTo>
                <a:lnTo>
                  <a:pt x="0" y="0"/>
                </a:lnTo>
                <a:lnTo>
                  <a:pt x="0" y="938784"/>
                </a:lnTo>
                <a:close/>
              </a:path>
            </a:pathLst>
          </a:custGeom>
          <a:ln w="9144">
            <a:solidFill>
              <a:srgbClr val="9B6BF1"/>
            </a:solidFill>
          </a:ln>
        </p:spPr>
        <p:txBody>
          <a:bodyPr wrap="square" lIns="0" tIns="0" rIns="0" bIns="0" rtlCol="0"/>
          <a:lstStyle/>
          <a:p>
            <a:endParaRPr sz="4267"/>
          </a:p>
        </p:txBody>
      </p:sp>
      <p:sp>
        <p:nvSpPr>
          <p:cNvPr id="26" name="object 10">
            <a:extLst>
              <a:ext uri="{FF2B5EF4-FFF2-40B4-BE49-F238E27FC236}">
                <a16:creationId xmlns:a16="http://schemas.microsoft.com/office/drawing/2014/main" id="{0809D467-74B5-4A73-922B-4A787F14616E}"/>
              </a:ext>
            </a:extLst>
          </p:cNvPr>
          <p:cNvSpPr txBox="1"/>
          <p:nvPr/>
        </p:nvSpPr>
        <p:spPr>
          <a:xfrm>
            <a:off x="4116019" y="2582555"/>
            <a:ext cx="1909177" cy="806339"/>
          </a:xfrm>
          <a:prstGeom prst="rect">
            <a:avLst/>
          </a:prstGeom>
        </p:spPr>
        <p:txBody>
          <a:bodyPr vert="horz" wrap="square" lIns="0" tIns="18062" rIns="0" bIns="0" rtlCol="0">
            <a:spAutoFit/>
          </a:bodyPr>
          <a:lstStyle/>
          <a:p>
            <a:pPr marL="18062" marR="7225" algn="ctr">
              <a:lnSpc>
                <a:spcPct val="100000"/>
              </a:lnSpc>
              <a:spcBef>
                <a:spcPts val="142"/>
              </a:spcBef>
            </a:pPr>
            <a:r>
              <a:rPr sz="1707" spc="-21" dirty="0">
                <a:latin typeface="Century Gothic"/>
                <a:cs typeface="Century Gothic"/>
              </a:rPr>
              <a:t>State </a:t>
            </a:r>
            <a:r>
              <a:rPr sz="1707" dirty="0">
                <a:latin typeface="Century Gothic"/>
                <a:cs typeface="Century Gothic"/>
              </a:rPr>
              <a:t>a  </a:t>
            </a:r>
            <a:r>
              <a:rPr sz="1707" spc="-7" dirty="0">
                <a:latin typeface="Century Gothic"/>
                <a:cs typeface="Century Gothic"/>
              </a:rPr>
              <a:t>significance</a:t>
            </a:r>
            <a:r>
              <a:rPr sz="1707" spc="-100" dirty="0">
                <a:latin typeface="Century Gothic"/>
                <a:cs typeface="Century Gothic"/>
              </a:rPr>
              <a:t> </a:t>
            </a:r>
            <a:r>
              <a:rPr sz="1707" dirty="0">
                <a:latin typeface="Century Gothic"/>
                <a:cs typeface="Century Gothic"/>
              </a:rPr>
              <a:t>level;  </a:t>
            </a:r>
            <a:r>
              <a:rPr sz="1707" spc="-7" dirty="0">
                <a:latin typeface="Century Gothic"/>
                <a:cs typeface="Century Gothic"/>
              </a:rPr>
              <a:t>1%, 5%, 10%</a:t>
            </a:r>
            <a:r>
              <a:rPr sz="1707" spc="-28" dirty="0">
                <a:latin typeface="Century Gothic"/>
                <a:cs typeface="Century Gothic"/>
              </a:rPr>
              <a:t> </a:t>
            </a:r>
            <a:r>
              <a:rPr sz="1707" spc="-14" dirty="0">
                <a:latin typeface="Century Gothic"/>
                <a:cs typeface="Century Gothic"/>
              </a:rPr>
              <a:t>etc.</a:t>
            </a:r>
            <a:endParaRPr sz="1707">
              <a:latin typeface="Century Gothic"/>
              <a:cs typeface="Century Gothic"/>
            </a:endParaRPr>
          </a:p>
        </p:txBody>
      </p:sp>
      <p:sp>
        <p:nvSpPr>
          <p:cNvPr id="30" name="object 11">
            <a:extLst>
              <a:ext uri="{FF2B5EF4-FFF2-40B4-BE49-F238E27FC236}">
                <a16:creationId xmlns:a16="http://schemas.microsoft.com/office/drawing/2014/main" id="{F1C44EAF-8622-4C85-B395-D9262343A167}"/>
              </a:ext>
            </a:extLst>
          </p:cNvPr>
          <p:cNvSpPr/>
          <p:nvPr/>
        </p:nvSpPr>
        <p:spPr>
          <a:xfrm>
            <a:off x="7257762" y="2327589"/>
            <a:ext cx="2039586" cy="1335159"/>
          </a:xfrm>
          <a:prstGeom prst="rect">
            <a:avLst/>
          </a:prstGeom>
          <a:blipFill>
            <a:blip r:embed="rId6" cstate="print"/>
            <a:stretch>
              <a:fillRect/>
            </a:stretch>
          </a:blipFill>
        </p:spPr>
        <p:txBody>
          <a:bodyPr wrap="square" lIns="0" tIns="0" rIns="0" bIns="0" rtlCol="0"/>
          <a:lstStyle/>
          <a:p>
            <a:endParaRPr sz="4267"/>
          </a:p>
        </p:txBody>
      </p:sp>
      <p:sp>
        <p:nvSpPr>
          <p:cNvPr id="31" name="object 12">
            <a:extLst>
              <a:ext uri="{FF2B5EF4-FFF2-40B4-BE49-F238E27FC236}">
                <a16:creationId xmlns:a16="http://schemas.microsoft.com/office/drawing/2014/main" id="{509FB111-C871-40E1-8661-447CB7E98B26}"/>
              </a:ext>
            </a:extLst>
          </p:cNvPr>
          <p:cNvSpPr/>
          <p:nvPr/>
        </p:nvSpPr>
        <p:spPr>
          <a:xfrm>
            <a:off x="7257763" y="2327589"/>
            <a:ext cx="2040128" cy="1335701"/>
          </a:xfrm>
          <a:custGeom>
            <a:avLst/>
            <a:gdLst/>
            <a:ahLst/>
            <a:cxnLst/>
            <a:rect l="l" t="t" r="r" b="b"/>
            <a:pathLst>
              <a:path w="1434465" h="939164">
                <a:moveTo>
                  <a:pt x="0" y="938784"/>
                </a:moveTo>
                <a:lnTo>
                  <a:pt x="1434084" y="938784"/>
                </a:lnTo>
                <a:lnTo>
                  <a:pt x="1434084" y="0"/>
                </a:lnTo>
                <a:lnTo>
                  <a:pt x="0" y="0"/>
                </a:lnTo>
                <a:lnTo>
                  <a:pt x="0" y="938784"/>
                </a:lnTo>
                <a:close/>
              </a:path>
            </a:pathLst>
          </a:custGeom>
          <a:ln w="9144">
            <a:solidFill>
              <a:srgbClr val="9B6BF1"/>
            </a:solidFill>
          </a:ln>
        </p:spPr>
        <p:txBody>
          <a:bodyPr wrap="square" lIns="0" tIns="0" rIns="0" bIns="0" rtlCol="0"/>
          <a:lstStyle/>
          <a:p>
            <a:endParaRPr sz="4267"/>
          </a:p>
        </p:txBody>
      </p:sp>
      <p:sp>
        <p:nvSpPr>
          <p:cNvPr id="32" name="object 13">
            <a:extLst>
              <a:ext uri="{FF2B5EF4-FFF2-40B4-BE49-F238E27FC236}">
                <a16:creationId xmlns:a16="http://schemas.microsoft.com/office/drawing/2014/main" id="{3BC0AA7A-B5F8-490F-A5EE-960A1D35129E}"/>
              </a:ext>
            </a:extLst>
          </p:cNvPr>
          <p:cNvSpPr txBox="1"/>
          <p:nvPr/>
        </p:nvSpPr>
        <p:spPr>
          <a:xfrm>
            <a:off x="7375346" y="2582555"/>
            <a:ext cx="1808028" cy="806339"/>
          </a:xfrm>
          <a:prstGeom prst="rect">
            <a:avLst/>
          </a:prstGeom>
        </p:spPr>
        <p:txBody>
          <a:bodyPr vert="horz" wrap="square" lIns="0" tIns="18062" rIns="0" bIns="0" rtlCol="0">
            <a:spAutoFit/>
          </a:bodyPr>
          <a:lstStyle/>
          <a:p>
            <a:pPr marL="18062" marR="7225" indent="3612" algn="ctr">
              <a:lnSpc>
                <a:spcPct val="100000"/>
              </a:lnSpc>
              <a:spcBef>
                <a:spcPts val="142"/>
              </a:spcBef>
            </a:pPr>
            <a:r>
              <a:rPr sz="1707" spc="-7" dirty="0">
                <a:latin typeface="Century Gothic"/>
                <a:cs typeface="Century Gothic"/>
              </a:rPr>
              <a:t>Decide </a:t>
            </a:r>
            <a:r>
              <a:rPr sz="1707" dirty="0">
                <a:latin typeface="Century Gothic"/>
                <a:cs typeface="Century Gothic"/>
              </a:rPr>
              <a:t>a </a:t>
            </a:r>
            <a:r>
              <a:rPr sz="1707" spc="-14" dirty="0">
                <a:latin typeface="Century Gothic"/>
                <a:cs typeface="Century Gothic"/>
              </a:rPr>
              <a:t>test  statistics; z-test, </a:t>
            </a:r>
            <a:r>
              <a:rPr sz="1707" spc="-21" dirty="0">
                <a:latin typeface="Century Gothic"/>
                <a:cs typeface="Century Gothic"/>
              </a:rPr>
              <a:t>t-  </a:t>
            </a:r>
            <a:r>
              <a:rPr sz="1707" spc="-14" dirty="0">
                <a:latin typeface="Century Gothic"/>
                <a:cs typeface="Century Gothic"/>
              </a:rPr>
              <a:t>test,</a:t>
            </a:r>
            <a:r>
              <a:rPr sz="1707" spc="50" dirty="0">
                <a:latin typeface="Century Gothic"/>
                <a:cs typeface="Century Gothic"/>
              </a:rPr>
              <a:t> </a:t>
            </a:r>
            <a:r>
              <a:rPr sz="1707" spc="-14" dirty="0">
                <a:latin typeface="Century Gothic"/>
                <a:cs typeface="Century Gothic"/>
              </a:rPr>
              <a:t>F-test.</a:t>
            </a:r>
            <a:endParaRPr sz="1707">
              <a:latin typeface="Century Gothic"/>
              <a:cs typeface="Century Gothic"/>
            </a:endParaRPr>
          </a:p>
        </p:txBody>
      </p:sp>
      <p:sp>
        <p:nvSpPr>
          <p:cNvPr id="33" name="object 14">
            <a:extLst>
              <a:ext uri="{FF2B5EF4-FFF2-40B4-BE49-F238E27FC236}">
                <a16:creationId xmlns:a16="http://schemas.microsoft.com/office/drawing/2014/main" id="{99CE35FF-BB39-4F87-AF2A-736BFA353402}"/>
              </a:ext>
            </a:extLst>
          </p:cNvPr>
          <p:cNvSpPr/>
          <p:nvPr/>
        </p:nvSpPr>
        <p:spPr>
          <a:xfrm>
            <a:off x="10411425" y="2327589"/>
            <a:ext cx="1866189" cy="1335159"/>
          </a:xfrm>
          <a:prstGeom prst="rect">
            <a:avLst/>
          </a:prstGeom>
          <a:blipFill>
            <a:blip r:embed="rId7" cstate="print"/>
            <a:stretch>
              <a:fillRect/>
            </a:stretch>
          </a:blipFill>
        </p:spPr>
        <p:txBody>
          <a:bodyPr wrap="square" lIns="0" tIns="0" rIns="0" bIns="0" rtlCol="0"/>
          <a:lstStyle/>
          <a:p>
            <a:endParaRPr sz="4267"/>
          </a:p>
        </p:txBody>
      </p:sp>
      <p:sp>
        <p:nvSpPr>
          <p:cNvPr id="34" name="object 15">
            <a:extLst>
              <a:ext uri="{FF2B5EF4-FFF2-40B4-BE49-F238E27FC236}">
                <a16:creationId xmlns:a16="http://schemas.microsoft.com/office/drawing/2014/main" id="{BF744E34-BC33-43DF-9C1C-B3ADC71B1E1E}"/>
              </a:ext>
            </a:extLst>
          </p:cNvPr>
          <p:cNvSpPr/>
          <p:nvPr/>
        </p:nvSpPr>
        <p:spPr>
          <a:xfrm>
            <a:off x="10411425" y="2327589"/>
            <a:ext cx="1866731" cy="1335701"/>
          </a:xfrm>
          <a:custGeom>
            <a:avLst/>
            <a:gdLst/>
            <a:ahLst/>
            <a:cxnLst/>
            <a:rect l="l" t="t" r="r" b="b"/>
            <a:pathLst>
              <a:path w="1312545" h="939164">
                <a:moveTo>
                  <a:pt x="0" y="938784"/>
                </a:moveTo>
                <a:lnTo>
                  <a:pt x="1312164" y="938784"/>
                </a:lnTo>
                <a:lnTo>
                  <a:pt x="1312164" y="0"/>
                </a:lnTo>
                <a:lnTo>
                  <a:pt x="0" y="0"/>
                </a:lnTo>
                <a:lnTo>
                  <a:pt x="0" y="938784"/>
                </a:lnTo>
                <a:close/>
              </a:path>
            </a:pathLst>
          </a:custGeom>
          <a:ln w="9143">
            <a:solidFill>
              <a:srgbClr val="9B6BF1"/>
            </a:solidFill>
          </a:ln>
        </p:spPr>
        <p:txBody>
          <a:bodyPr wrap="square" lIns="0" tIns="0" rIns="0" bIns="0" rtlCol="0"/>
          <a:lstStyle/>
          <a:p>
            <a:endParaRPr sz="4267"/>
          </a:p>
        </p:txBody>
      </p:sp>
      <p:sp>
        <p:nvSpPr>
          <p:cNvPr id="35" name="object 16">
            <a:extLst>
              <a:ext uri="{FF2B5EF4-FFF2-40B4-BE49-F238E27FC236}">
                <a16:creationId xmlns:a16="http://schemas.microsoft.com/office/drawing/2014/main" id="{4E140584-F51B-4569-B680-E328331349CA}"/>
              </a:ext>
            </a:extLst>
          </p:cNvPr>
          <p:cNvSpPr txBox="1"/>
          <p:nvPr/>
        </p:nvSpPr>
        <p:spPr>
          <a:xfrm>
            <a:off x="10604872" y="2582555"/>
            <a:ext cx="1484715" cy="806339"/>
          </a:xfrm>
          <a:prstGeom prst="rect">
            <a:avLst/>
          </a:prstGeom>
        </p:spPr>
        <p:txBody>
          <a:bodyPr vert="horz" wrap="square" lIns="0" tIns="18062" rIns="0" bIns="0" rtlCol="0">
            <a:spAutoFit/>
          </a:bodyPr>
          <a:lstStyle/>
          <a:p>
            <a:pPr marL="18062" marR="7225" algn="ctr">
              <a:lnSpc>
                <a:spcPct val="100000"/>
              </a:lnSpc>
              <a:spcBef>
                <a:spcPts val="142"/>
              </a:spcBef>
            </a:pPr>
            <a:r>
              <a:rPr sz="1707" spc="-7" dirty="0">
                <a:latin typeface="Century Gothic"/>
                <a:cs typeface="Century Gothic"/>
              </a:rPr>
              <a:t>Calculate</a:t>
            </a:r>
            <a:r>
              <a:rPr sz="1707" spc="-85" dirty="0">
                <a:latin typeface="Century Gothic"/>
                <a:cs typeface="Century Gothic"/>
              </a:rPr>
              <a:t> </a:t>
            </a:r>
            <a:r>
              <a:rPr sz="1707" spc="-14" dirty="0">
                <a:latin typeface="Century Gothic"/>
                <a:cs typeface="Century Gothic"/>
              </a:rPr>
              <a:t>the  </a:t>
            </a:r>
            <a:r>
              <a:rPr sz="1707" dirty="0">
                <a:latin typeface="Century Gothic"/>
                <a:cs typeface="Century Gothic"/>
              </a:rPr>
              <a:t>value </a:t>
            </a:r>
            <a:r>
              <a:rPr sz="1707" spc="-7" dirty="0">
                <a:latin typeface="Century Gothic"/>
                <a:cs typeface="Century Gothic"/>
              </a:rPr>
              <a:t>of </a:t>
            </a:r>
            <a:r>
              <a:rPr sz="1707" spc="-14" dirty="0">
                <a:latin typeface="Century Gothic"/>
                <a:cs typeface="Century Gothic"/>
              </a:rPr>
              <a:t>test  statistics</a:t>
            </a:r>
            <a:endParaRPr sz="1707" dirty="0">
              <a:latin typeface="Century Gothic"/>
              <a:cs typeface="Century Gothic"/>
            </a:endParaRPr>
          </a:p>
        </p:txBody>
      </p:sp>
      <p:sp>
        <p:nvSpPr>
          <p:cNvPr id="36" name="object 17">
            <a:extLst>
              <a:ext uri="{FF2B5EF4-FFF2-40B4-BE49-F238E27FC236}">
                <a16:creationId xmlns:a16="http://schemas.microsoft.com/office/drawing/2014/main" id="{1D495620-1F83-409D-AB2C-EDE7CDDA8FDB}"/>
              </a:ext>
            </a:extLst>
          </p:cNvPr>
          <p:cNvSpPr/>
          <p:nvPr/>
        </p:nvSpPr>
        <p:spPr>
          <a:xfrm>
            <a:off x="605808" y="4521064"/>
            <a:ext cx="2323523" cy="1454369"/>
          </a:xfrm>
          <a:prstGeom prst="rect">
            <a:avLst/>
          </a:prstGeom>
          <a:blipFill>
            <a:blip r:embed="rId8" cstate="print"/>
            <a:stretch>
              <a:fillRect/>
            </a:stretch>
          </a:blipFill>
        </p:spPr>
        <p:txBody>
          <a:bodyPr wrap="square" lIns="0" tIns="0" rIns="0" bIns="0" rtlCol="0"/>
          <a:lstStyle/>
          <a:p>
            <a:endParaRPr sz="4267"/>
          </a:p>
        </p:txBody>
      </p:sp>
      <p:sp>
        <p:nvSpPr>
          <p:cNvPr id="37" name="object 18">
            <a:extLst>
              <a:ext uri="{FF2B5EF4-FFF2-40B4-BE49-F238E27FC236}">
                <a16:creationId xmlns:a16="http://schemas.microsoft.com/office/drawing/2014/main" id="{337F4A9A-4662-4DC0-BFA7-4D8964610860}"/>
              </a:ext>
            </a:extLst>
          </p:cNvPr>
          <p:cNvSpPr/>
          <p:nvPr/>
        </p:nvSpPr>
        <p:spPr>
          <a:xfrm>
            <a:off x="605808" y="4521064"/>
            <a:ext cx="2323705" cy="1454912"/>
          </a:xfrm>
          <a:custGeom>
            <a:avLst/>
            <a:gdLst/>
            <a:ahLst/>
            <a:cxnLst/>
            <a:rect l="l" t="t" r="r" b="b"/>
            <a:pathLst>
              <a:path w="1633855" h="1022985">
                <a:moveTo>
                  <a:pt x="0" y="1022603"/>
                </a:moveTo>
                <a:lnTo>
                  <a:pt x="1633727" y="1022603"/>
                </a:lnTo>
                <a:lnTo>
                  <a:pt x="1633727" y="0"/>
                </a:lnTo>
                <a:lnTo>
                  <a:pt x="0" y="0"/>
                </a:lnTo>
                <a:lnTo>
                  <a:pt x="0" y="1022603"/>
                </a:lnTo>
                <a:close/>
              </a:path>
            </a:pathLst>
          </a:custGeom>
          <a:ln w="9144">
            <a:solidFill>
              <a:srgbClr val="9B6BF1"/>
            </a:solidFill>
          </a:ln>
        </p:spPr>
        <p:txBody>
          <a:bodyPr wrap="square" lIns="0" tIns="0" rIns="0" bIns="0" rtlCol="0"/>
          <a:lstStyle/>
          <a:p>
            <a:endParaRPr sz="4267"/>
          </a:p>
        </p:txBody>
      </p:sp>
      <p:sp>
        <p:nvSpPr>
          <p:cNvPr id="38" name="object 19">
            <a:extLst>
              <a:ext uri="{FF2B5EF4-FFF2-40B4-BE49-F238E27FC236}">
                <a16:creationId xmlns:a16="http://schemas.microsoft.com/office/drawing/2014/main" id="{94D99A24-B7D4-4F2F-9CD5-F0521C94F224}"/>
              </a:ext>
            </a:extLst>
          </p:cNvPr>
          <p:cNvSpPr txBox="1"/>
          <p:nvPr/>
        </p:nvSpPr>
        <p:spPr>
          <a:xfrm>
            <a:off x="842205" y="4707105"/>
            <a:ext cx="1848668" cy="1069039"/>
          </a:xfrm>
          <a:prstGeom prst="rect">
            <a:avLst/>
          </a:prstGeom>
        </p:spPr>
        <p:txBody>
          <a:bodyPr vert="horz" wrap="square" lIns="0" tIns="18062" rIns="0" bIns="0" rtlCol="0">
            <a:spAutoFit/>
          </a:bodyPr>
          <a:lstStyle/>
          <a:p>
            <a:pPr marL="17159" marR="7225" algn="ctr">
              <a:lnSpc>
                <a:spcPct val="100000"/>
              </a:lnSpc>
              <a:spcBef>
                <a:spcPts val="142"/>
              </a:spcBef>
            </a:pPr>
            <a:r>
              <a:rPr sz="1707" spc="-7" dirty="0">
                <a:latin typeface="Century Gothic"/>
                <a:cs typeface="Century Gothic"/>
              </a:rPr>
              <a:t>Calculate </a:t>
            </a:r>
            <a:r>
              <a:rPr sz="1707" spc="-14" dirty="0">
                <a:latin typeface="Century Gothic"/>
                <a:cs typeface="Century Gothic"/>
              </a:rPr>
              <a:t>the </a:t>
            </a:r>
            <a:r>
              <a:rPr sz="1707" dirty="0">
                <a:latin typeface="Century Gothic"/>
                <a:cs typeface="Century Gothic"/>
              </a:rPr>
              <a:t>p-  value </a:t>
            </a:r>
            <a:r>
              <a:rPr sz="1707" spc="-7" dirty="0">
                <a:latin typeface="Century Gothic"/>
                <a:cs typeface="Century Gothic"/>
              </a:rPr>
              <a:t>at given  significance</a:t>
            </a:r>
            <a:r>
              <a:rPr sz="1707" spc="-92" dirty="0">
                <a:latin typeface="Century Gothic"/>
                <a:cs typeface="Century Gothic"/>
              </a:rPr>
              <a:t> </a:t>
            </a:r>
            <a:r>
              <a:rPr sz="1707" dirty="0">
                <a:latin typeface="Century Gothic"/>
                <a:cs typeface="Century Gothic"/>
              </a:rPr>
              <a:t>level  </a:t>
            </a:r>
            <a:r>
              <a:rPr sz="1707" spc="-7" dirty="0">
                <a:latin typeface="Century Gothic"/>
                <a:cs typeface="Century Gothic"/>
              </a:rPr>
              <a:t>from </a:t>
            </a:r>
            <a:r>
              <a:rPr sz="1707" spc="-14" dirty="0">
                <a:latin typeface="Century Gothic"/>
                <a:cs typeface="Century Gothic"/>
              </a:rPr>
              <a:t>the</a:t>
            </a:r>
            <a:r>
              <a:rPr sz="1707" spc="7" dirty="0">
                <a:latin typeface="Century Gothic"/>
                <a:cs typeface="Century Gothic"/>
              </a:rPr>
              <a:t> </a:t>
            </a:r>
            <a:r>
              <a:rPr sz="1707" spc="-7" dirty="0">
                <a:latin typeface="Century Gothic"/>
                <a:cs typeface="Century Gothic"/>
              </a:rPr>
              <a:t>table</a:t>
            </a:r>
            <a:endParaRPr sz="1707">
              <a:latin typeface="Century Gothic"/>
              <a:cs typeface="Century Gothic"/>
            </a:endParaRPr>
          </a:p>
        </p:txBody>
      </p:sp>
      <p:sp>
        <p:nvSpPr>
          <p:cNvPr id="39" name="object 20">
            <a:extLst>
              <a:ext uri="{FF2B5EF4-FFF2-40B4-BE49-F238E27FC236}">
                <a16:creationId xmlns:a16="http://schemas.microsoft.com/office/drawing/2014/main" id="{36492C56-2FEC-4E91-836B-1D829EA09678}"/>
              </a:ext>
            </a:extLst>
          </p:cNvPr>
          <p:cNvSpPr/>
          <p:nvPr/>
        </p:nvSpPr>
        <p:spPr>
          <a:xfrm>
            <a:off x="3694446" y="4338997"/>
            <a:ext cx="3181841" cy="1814170"/>
          </a:xfrm>
          <a:prstGeom prst="rect">
            <a:avLst/>
          </a:prstGeom>
          <a:blipFill>
            <a:blip r:embed="rId9" cstate="print"/>
            <a:stretch>
              <a:fillRect/>
            </a:stretch>
          </a:blipFill>
        </p:spPr>
        <p:txBody>
          <a:bodyPr wrap="square" lIns="0" tIns="0" rIns="0" bIns="0" rtlCol="0"/>
          <a:lstStyle/>
          <a:p>
            <a:endParaRPr sz="4267"/>
          </a:p>
        </p:txBody>
      </p:sp>
      <p:sp>
        <p:nvSpPr>
          <p:cNvPr id="40" name="object 21">
            <a:extLst>
              <a:ext uri="{FF2B5EF4-FFF2-40B4-BE49-F238E27FC236}">
                <a16:creationId xmlns:a16="http://schemas.microsoft.com/office/drawing/2014/main" id="{AB214F7A-E2C7-40B9-9449-32C99BD9663D}"/>
              </a:ext>
            </a:extLst>
          </p:cNvPr>
          <p:cNvSpPr/>
          <p:nvPr/>
        </p:nvSpPr>
        <p:spPr>
          <a:xfrm>
            <a:off x="3694445" y="4338998"/>
            <a:ext cx="3182564" cy="1814350"/>
          </a:xfrm>
          <a:custGeom>
            <a:avLst/>
            <a:gdLst/>
            <a:ahLst/>
            <a:cxnLst/>
            <a:rect l="l" t="t" r="r" b="b"/>
            <a:pathLst>
              <a:path w="2237740" h="1275714">
                <a:moveTo>
                  <a:pt x="0" y="637793"/>
                </a:moveTo>
                <a:lnTo>
                  <a:pt x="1118616" y="0"/>
                </a:lnTo>
                <a:lnTo>
                  <a:pt x="2237232" y="637793"/>
                </a:lnTo>
                <a:lnTo>
                  <a:pt x="1118616" y="1275587"/>
                </a:lnTo>
                <a:lnTo>
                  <a:pt x="0" y="637793"/>
                </a:lnTo>
                <a:close/>
              </a:path>
            </a:pathLst>
          </a:custGeom>
          <a:ln w="9144">
            <a:solidFill>
              <a:srgbClr val="9B6BF1"/>
            </a:solidFill>
          </a:ln>
        </p:spPr>
        <p:txBody>
          <a:bodyPr wrap="square" lIns="0" tIns="0" rIns="0" bIns="0" rtlCol="0"/>
          <a:lstStyle/>
          <a:p>
            <a:endParaRPr sz="4267"/>
          </a:p>
        </p:txBody>
      </p:sp>
      <p:sp>
        <p:nvSpPr>
          <p:cNvPr id="41" name="object 22">
            <a:extLst>
              <a:ext uri="{FF2B5EF4-FFF2-40B4-BE49-F238E27FC236}">
                <a16:creationId xmlns:a16="http://schemas.microsoft.com/office/drawing/2014/main" id="{5F33AB98-376D-49BA-BA64-C3F570D1F809}"/>
              </a:ext>
            </a:extLst>
          </p:cNvPr>
          <p:cNvSpPr txBox="1"/>
          <p:nvPr/>
        </p:nvSpPr>
        <p:spPr>
          <a:xfrm>
            <a:off x="4660053" y="4574891"/>
            <a:ext cx="1251712" cy="1331739"/>
          </a:xfrm>
          <a:prstGeom prst="rect">
            <a:avLst/>
          </a:prstGeom>
        </p:spPr>
        <p:txBody>
          <a:bodyPr vert="horz" wrap="square" lIns="0" tIns="18062" rIns="0" bIns="0" rtlCol="0">
            <a:spAutoFit/>
          </a:bodyPr>
          <a:lstStyle/>
          <a:p>
            <a:pPr marL="18062" marR="7225" indent="2709" algn="ctr">
              <a:lnSpc>
                <a:spcPct val="100000"/>
              </a:lnSpc>
              <a:spcBef>
                <a:spcPts val="142"/>
              </a:spcBef>
            </a:pPr>
            <a:r>
              <a:rPr sz="1707" spc="-7" dirty="0">
                <a:latin typeface="Century Gothic"/>
                <a:cs typeface="Century Gothic"/>
              </a:rPr>
              <a:t>Compare  </a:t>
            </a:r>
            <a:r>
              <a:rPr sz="1707" spc="-14" dirty="0">
                <a:latin typeface="Century Gothic"/>
                <a:cs typeface="Century Gothic"/>
              </a:rPr>
              <a:t>the</a:t>
            </a:r>
            <a:r>
              <a:rPr sz="1707" spc="-85" dirty="0">
                <a:latin typeface="Century Gothic"/>
                <a:cs typeface="Century Gothic"/>
              </a:rPr>
              <a:t> </a:t>
            </a:r>
            <a:r>
              <a:rPr sz="1707" dirty="0">
                <a:latin typeface="Century Gothic"/>
                <a:cs typeface="Century Gothic"/>
              </a:rPr>
              <a:t>p-value  </a:t>
            </a:r>
            <a:r>
              <a:rPr sz="1707" spc="-14" dirty="0">
                <a:latin typeface="Century Gothic"/>
                <a:cs typeface="Century Gothic"/>
              </a:rPr>
              <a:t>with  </a:t>
            </a:r>
            <a:r>
              <a:rPr sz="1707" spc="-7" dirty="0">
                <a:latin typeface="Century Gothic"/>
                <a:cs typeface="Century Gothic"/>
              </a:rPr>
              <a:t>calculated  </a:t>
            </a:r>
            <a:r>
              <a:rPr sz="1707" dirty="0">
                <a:latin typeface="Century Gothic"/>
                <a:cs typeface="Century Gothic"/>
              </a:rPr>
              <a:t>value</a:t>
            </a:r>
            <a:endParaRPr sz="1707">
              <a:latin typeface="Century Gothic"/>
              <a:cs typeface="Century Gothic"/>
            </a:endParaRPr>
          </a:p>
        </p:txBody>
      </p:sp>
      <p:sp>
        <p:nvSpPr>
          <p:cNvPr id="43" name="object 23">
            <a:extLst>
              <a:ext uri="{FF2B5EF4-FFF2-40B4-BE49-F238E27FC236}">
                <a16:creationId xmlns:a16="http://schemas.microsoft.com/office/drawing/2014/main" id="{0AC5684B-B0F3-43E2-B638-6D9E4392273E}"/>
              </a:ext>
            </a:extLst>
          </p:cNvPr>
          <p:cNvSpPr/>
          <p:nvPr/>
        </p:nvSpPr>
        <p:spPr>
          <a:xfrm>
            <a:off x="7641403" y="4596926"/>
            <a:ext cx="2022245" cy="1302647"/>
          </a:xfrm>
          <a:prstGeom prst="rect">
            <a:avLst/>
          </a:prstGeom>
          <a:blipFill>
            <a:blip r:embed="rId10" cstate="print"/>
            <a:stretch>
              <a:fillRect/>
            </a:stretch>
          </a:blipFill>
        </p:spPr>
        <p:txBody>
          <a:bodyPr wrap="square" lIns="0" tIns="0" rIns="0" bIns="0" rtlCol="0"/>
          <a:lstStyle/>
          <a:p>
            <a:endParaRPr sz="4267"/>
          </a:p>
        </p:txBody>
      </p:sp>
      <p:sp>
        <p:nvSpPr>
          <p:cNvPr id="44" name="object 24">
            <a:extLst>
              <a:ext uri="{FF2B5EF4-FFF2-40B4-BE49-F238E27FC236}">
                <a16:creationId xmlns:a16="http://schemas.microsoft.com/office/drawing/2014/main" id="{4DC91C13-AFB9-40B5-B31D-3F4147F473A7}"/>
              </a:ext>
            </a:extLst>
          </p:cNvPr>
          <p:cNvSpPr/>
          <p:nvPr/>
        </p:nvSpPr>
        <p:spPr>
          <a:xfrm>
            <a:off x="7641402" y="4596927"/>
            <a:ext cx="2022969" cy="1303189"/>
          </a:xfrm>
          <a:custGeom>
            <a:avLst/>
            <a:gdLst/>
            <a:ahLst/>
            <a:cxnLst/>
            <a:rect l="l" t="t" r="r" b="b"/>
            <a:pathLst>
              <a:path w="1422400" h="916304">
                <a:moveTo>
                  <a:pt x="0" y="915924"/>
                </a:moveTo>
                <a:lnTo>
                  <a:pt x="1421891" y="915924"/>
                </a:lnTo>
                <a:lnTo>
                  <a:pt x="1421891" y="0"/>
                </a:lnTo>
                <a:lnTo>
                  <a:pt x="0" y="0"/>
                </a:lnTo>
                <a:lnTo>
                  <a:pt x="0" y="915924"/>
                </a:lnTo>
                <a:close/>
              </a:path>
            </a:pathLst>
          </a:custGeom>
          <a:ln w="9144">
            <a:solidFill>
              <a:srgbClr val="9B6BF1"/>
            </a:solidFill>
          </a:ln>
        </p:spPr>
        <p:txBody>
          <a:bodyPr wrap="square" lIns="0" tIns="0" rIns="0" bIns="0" rtlCol="0"/>
          <a:lstStyle/>
          <a:p>
            <a:endParaRPr sz="4267"/>
          </a:p>
        </p:txBody>
      </p:sp>
      <p:sp>
        <p:nvSpPr>
          <p:cNvPr id="45" name="object 25">
            <a:extLst>
              <a:ext uri="{FF2B5EF4-FFF2-40B4-BE49-F238E27FC236}">
                <a16:creationId xmlns:a16="http://schemas.microsoft.com/office/drawing/2014/main" id="{DD2BE3AB-802E-4CD3-BA7E-9F267E6FE000}"/>
              </a:ext>
            </a:extLst>
          </p:cNvPr>
          <p:cNvSpPr txBox="1"/>
          <p:nvPr/>
        </p:nvSpPr>
        <p:spPr>
          <a:xfrm>
            <a:off x="8036424" y="4837153"/>
            <a:ext cx="1230940" cy="806339"/>
          </a:xfrm>
          <a:prstGeom prst="rect">
            <a:avLst/>
          </a:prstGeom>
        </p:spPr>
        <p:txBody>
          <a:bodyPr vert="horz" wrap="square" lIns="0" tIns="18062" rIns="0" bIns="0" rtlCol="0">
            <a:spAutoFit/>
          </a:bodyPr>
          <a:lstStyle/>
          <a:p>
            <a:pPr marL="18062" marR="7225" indent="2709" algn="ctr">
              <a:lnSpc>
                <a:spcPct val="100000"/>
              </a:lnSpc>
              <a:spcBef>
                <a:spcPts val="142"/>
              </a:spcBef>
            </a:pPr>
            <a:r>
              <a:rPr sz="1707" dirty="0">
                <a:latin typeface="Century Gothic"/>
                <a:cs typeface="Century Gothic"/>
              </a:rPr>
              <a:t>P-value &gt;  </a:t>
            </a:r>
            <a:r>
              <a:rPr sz="1707" spc="-7" dirty="0">
                <a:latin typeface="Century Gothic"/>
                <a:cs typeface="Century Gothic"/>
              </a:rPr>
              <a:t>Ca</a:t>
            </a:r>
            <a:r>
              <a:rPr sz="1707" spc="28" dirty="0">
                <a:latin typeface="Century Gothic"/>
                <a:cs typeface="Century Gothic"/>
              </a:rPr>
              <a:t>l</a:t>
            </a:r>
            <a:r>
              <a:rPr sz="1707" dirty="0">
                <a:latin typeface="Century Gothic"/>
                <a:cs typeface="Century Gothic"/>
              </a:rPr>
              <a:t>cu</a:t>
            </a:r>
            <a:r>
              <a:rPr sz="1707" spc="14" dirty="0">
                <a:latin typeface="Century Gothic"/>
                <a:cs typeface="Century Gothic"/>
              </a:rPr>
              <a:t>l</a:t>
            </a:r>
            <a:r>
              <a:rPr sz="1707" spc="-7" dirty="0">
                <a:latin typeface="Century Gothic"/>
                <a:cs typeface="Century Gothic"/>
              </a:rPr>
              <a:t>a</a:t>
            </a:r>
            <a:r>
              <a:rPr sz="1707" spc="-36" dirty="0">
                <a:latin typeface="Century Gothic"/>
                <a:cs typeface="Century Gothic"/>
              </a:rPr>
              <a:t>t</a:t>
            </a:r>
            <a:r>
              <a:rPr sz="1707" dirty="0">
                <a:latin typeface="Century Gothic"/>
                <a:cs typeface="Century Gothic"/>
              </a:rPr>
              <a:t>ed  value</a:t>
            </a:r>
            <a:endParaRPr sz="1707">
              <a:latin typeface="Century Gothic"/>
              <a:cs typeface="Century Gothic"/>
            </a:endParaRPr>
          </a:p>
        </p:txBody>
      </p:sp>
      <p:sp>
        <p:nvSpPr>
          <p:cNvPr id="46" name="object 26">
            <a:extLst>
              <a:ext uri="{FF2B5EF4-FFF2-40B4-BE49-F238E27FC236}">
                <a16:creationId xmlns:a16="http://schemas.microsoft.com/office/drawing/2014/main" id="{BE0440FA-A9F2-4FA3-A493-CE928BBD605A}"/>
              </a:ext>
            </a:extLst>
          </p:cNvPr>
          <p:cNvSpPr/>
          <p:nvPr/>
        </p:nvSpPr>
        <p:spPr>
          <a:xfrm>
            <a:off x="6369100" y="6978972"/>
            <a:ext cx="1855351" cy="1356834"/>
          </a:xfrm>
          <a:prstGeom prst="rect">
            <a:avLst/>
          </a:prstGeom>
          <a:blipFill>
            <a:blip r:embed="rId11" cstate="print"/>
            <a:stretch>
              <a:fillRect/>
            </a:stretch>
          </a:blipFill>
        </p:spPr>
        <p:txBody>
          <a:bodyPr wrap="square" lIns="0" tIns="0" rIns="0" bIns="0" rtlCol="0"/>
          <a:lstStyle/>
          <a:p>
            <a:endParaRPr sz="4267"/>
          </a:p>
        </p:txBody>
      </p:sp>
      <p:sp>
        <p:nvSpPr>
          <p:cNvPr id="47" name="object 27">
            <a:extLst>
              <a:ext uri="{FF2B5EF4-FFF2-40B4-BE49-F238E27FC236}">
                <a16:creationId xmlns:a16="http://schemas.microsoft.com/office/drawing/2014/main" id="{A8320705-CB10-444D-81F3-460F9B1C8A3D}"/>
              </a:ext>
            </a:extLst>
          </p:cNvPr>
          <p:cNvSpPr/>
          <p:nvPr/>
        </p:nvSpPr>
        <p:spPr>
          <a:xfrm>
            <a:off x="6369100" y="6978972"/>
            <a:ext cx="1855893" cy="1357376"/>
          </a:xfrm>
          <a:custGeom>
            <a:avLst/>
            <a:gdLst/>
            <a:ahLst/>
            <a:cxnLst/>
            <a:rect l="l" t="t" r="r" b="b"/>
            <a:pathLst>
              <a:path w="1304925" h="954404">
                <a:moveTo>
                  <a:pt x="0" y="954024"/>
                </a:moveTo>
                <a:lnTo>
                  <a:pt x="1304544" y="954024"/>
                </a:lnTo>
                <a:lnTo>
                  <a:pt x="1304544" y="0"/>
                </a:lnTo>
                <a:lnTo>
                  <a:pt x="0" y="0"/>
                </a:lnTo>
                <a:lnTo>
                  <a:pt x="0" y="954024"/>
                </a:lnTo>
                <a:close/>
              </a:path>
            </a:pathLst>
          </a:custGeom>
          <a:ln w="9144">
            <a:solidFill>
              <a:srgbClr val="9B6BF1"/>
            </a:solidFill>
          </a:ln>
        </p:spPr>
        <p:txBody>
          <a:bodyPr wrap="square" lIns="0" tIns="0" rIns="0" bIns="0" rtlCol="0"/>
          <a:lstStyle/>
          <a:p>
            <a:endParaRPr sz="4267"/>
          </a:p>
        </p:txBody>
      </p:sp>
      <p:sp>
        <p:nvSpPr>
          <p:cNvPr id="48" name="object 28">
            <a:extLst>
              <a:ext uri="{FF2B5EF4-FFF2-40B4-BE49-F238E27FC236}">
                <a16:creationId xmlns:a16="http://schemas.microsoft.com/office/drawing/2014/main" id="{0B6C0491-4A71-4473-B317-850CC553D86D}"/>
              </a:ext>
            </a:extLst>
          </p:cNvPr>
          <p:cNvSpPr txBox="1"/>
          <p:nvPr/>
        </p:nvSpPr>
        <p:spPr>
          <a:xfrm>
            <a:off x="6680493" y="7246582"/>
            <a:ext cx="1230940" cy="806339"/>
          </a:xfrm>
          <a:prstGeom prst="rect">
            <a:avLst/>
          </a:prstGeom>
        </p:spPr>
        <p:txBody>
          <a:bodyPr vert="horz" wrap="square" lIns="0" tIns="18062" rIns="0" bIns="0" rtlCol="0">
            <a:spAutoFit/>
          </a:bodyPr>
          <a:lstStyle/>
          <a:p>
            <a:pPr marL="18062" marR="7225" indent="2709" algn="ctr">
              <a:lnSpc>
                <a:spcPct val="100000"/>
              </a:lnSpc>
              <a:spcBef>
                <a:spcPts val="142"/>
              </a:spcBef>
            </a:pPr>
            <a:r>
              <a:rPr sz="1707" dirty="0">
                <a:latin typeface="Century Gothic"/>
                <a:cs typeface="Century Gothic"/>
              </a:rPr>
              <a:t>P-value &lt;  </a:t>
            </a:r>
            <a:r>
              <a:rPr sz="1707" spc="-7" dirty="0">
                <a:latin typeface="Century Gothic"/>
                <a:cs typeface="Century Gothic"/>
              </a:rPr>
              <a:t>Ca</a:t>
            </a:r>
            <a:r>
              <a:rPr sz="1707" spc="28" dirty="0">
                <a:latin typeface="Century Gothic"/>
                <a:cs typeface="Century Gothic"/>
              </a:rPr>
              <a:t>l</a:t>
            </a:r>
            <a:r>
              <a:rPr sz="1707" dirty="0">
                <a:latin typeface="Century Gothic"/>
                <a:cs typeface="Century Gothic"/>
              </a:rPr>
              <a:t>cu</a:t>
            </a:r>
            <a:r>
              <a:rPr sz="1707" spc="14" dirty="0">
                <a:latin typeface="Century Gothic"/>
                <a:cs typeface="Century Gothic"/>
              </a:rPr>
              <a:t>l</a:t>
            </a:r>
            <a:r>
              <a:rPr sz="1707" spc="-7" dirty="0">
                <a:latin typeface="Century Gothic"/>
                <a:cs typeface="Century Gothic"/>
              </a:rPr>
              <a:t>a</a:t>
            </a:r>
            <a:r>
              <a:rPr sz="1707" spc="-36" dirty="0">
                <a:latin typeface="Century Gothic"/>
                <a:cs typeface="Century Gothic"/>
              </a:rPr>
              <a:t>t</a:t>
            </a:r>
            <a:r>
              <a:rPr sz="1707" dirty="0">
                <a:latin typeface="Century Gothic"/>
                <a:cs typeface="Century Gothic"/>
              </a:rPr>
              <a:t>ed  value</a:t>
            </a:r>
            <a:endParaRPr sz="1707">
              <a:latin typeface="Century Gothic"/>
              <a:cs typeface="Century Gothic"/>
            </a:endParaRPr>
          </a:p>
        </p:txBody>
      </p:sp>
      <p:sp>
        <p:nvSpPr>
          <p:cNvPr id="49" name="object 29">
            <a:extLst>
              <a:ext uri="{FF2B5EF4-FFF2-40B4-BE49-F238E27FC236}">
                <a16:creationId xmlns:a16="http://schemas.microsoft.com/office/drawing/2014/main" id="{1B99BFBD-32DD-480B-AB0D-1F6E746838D2}"/>
              </a:ext>
            </a:extLst>
          </p:cNvPr>
          <p:cNvSpPr/>
          <p:nvPr/>
        </p:nvSpPr>
        <p:spPr>
          <a:xfrm>
            <a:off x="10628172" y="4596926"/>
            <a:ext cx="1432695" cy="1302647"/>
          </a:xfrm>
          <a:prstGeom prst="rect">
            <a:avLst/>
          </a:prstGeom>
          <a:blipFill>
            <a:blip r:embed="rId12" cstate="print"/>
            <a:stretch>
              <a:fillRect/>
            </a:stretch>
          </a:blipFill>
        </p:spPr>
        <p:txBody>
          <a:bodyPr wrap="square" lIns="0" tIns="0" rIns="0" bIns="0" rtlCol="0"/>
          <a:lstStyle/>
          <a:p>
            <a:endParaRPr sz="4267"/>
          </a:p>
        </p:txBody>
      </p:sp>
      <p:sp>
        <p:nvSpPr>
          <p:cNvPr id="50" name="object 30">
            <a:extLst>
              <a:ext uri="{FF2B5EF4-FFF2-40B4-BE49-F238E27FC236}">
                <a16:creationId xmlns:a16="http://schemas.microsoft.com/office/drawing/2014/main" id="{497F82E1-A10B-4236-92E7-0C704DD9F69A}"/>
              </a:ext>
            </a:extLst>
          </p:cNvPr>
          <p:cNvSpPr/>
          <p:nvPr/>
        </p:nvSpPr>
        <p:spPr>
          <a:xfrm>
            <a:off x="10628171" y="4596927"/>
            <a:ext cx="1433236" cy="1303189"/>
          </a:xfrm>
          <a:custGeom>
            <a:avLst/>
            <a:gdLst/>
            <a:ahLst/>
            <a:cxnLst/>
            <a:rect l="l" t="t" r="r" b="b"/>
            <a:pathLst>
              <a:path w="1007745" h="916304">
                <a:moveTo>
                  <a:pt x="0" y="915924"/>
                </a:moveTo>
                <a:lnTo>
                  <a:pt x="1007364" y="915924"/>
                </a:lnTo>
                <a:lnTo>
                  <a:pt x="1007364" y="0"/>
                </a:lnTo>
                <a:lnTo>
                  <a:pt x="0" y="0"/>
                </a:lnTo>
                <a:lnTo>
                  <a:pt x="0" y="915924"/>
                </a:lnTo>
                <a:close/>
              </a:path>
            </a:pathLst>
          </a:custGeom>
          <a:ln w="9144">
            <a:solidFill>
              <a:srgbClr val="9B6BF1"/>
            </a:solidFill>
          </a:ln>
        </p:spPr>
        <p:txBody>
          <a:bodyPr wrap="square" lIns="0" tIns="0" rIns="0" bIns="0" rtlCol="0"/>
          <a:lstStyle/>
          <a:p>
            <a:endParaRPr sz="4267"/>
          </a:p>
        </p:txBody>
      </p:sp>
      <p:sp>
        <p:nvSpPr>
          <p:cNvPr id="51" name="object 31">
            <a:extLst>
              <a:ext uri="{FF2B5EF4-FFF2-40B4-BE49-F238E27FC236}">
                <a16:creationId xmlns:a16="http://schemas.microsoft.com/office/drawing/2014/main" id="{3E919A37-CF37-4C14-88AC-0BE7130437C2}"/>
              </a:ext>
            </a:extLst>
          </p:cNvPr>
          <p:cNvSpPr txBox="1"/>
          <p:nvPr/>
        </p:nvSpPr>
        <p:spPr>
          <a:xfrm>
            <a:off x="10753524" y="5097249"/>
            <a:ext cx="1187591" cy="280939"/>
          </a:xfrm>
          <a:prstGeom prst="rect">
            <a:avLst/>
          </a:prstGeom>
        </p:spPr>
        <p:txBody>
          <a:bodyPr vert="horz" wrap="square" lIns="0" tIns="18062" rIns="0" bIns="0" rtlCol="0">
            <a:spAutoFit/>
          </a:bodyPr>
          <a:lstStyle/>
          <a:p>
            <a:pPr marL="18062">
              <a:lnSpc>
                <a:spcPct val="100000"/>
              </a:lnSpc>
              <a:spcBef>
                <a:spcPts val="142"/>
              </a:spcBef>
            </a:pPr>
            <a:r>
              <a:rPr sz="1707" dirty="0">
                <a:latin typeface="Century Gothic"/>
                <a:cs typeface="Century Gothic"/>
              </a:rPr>
              <a:t>Accept</a:t>
            </a:r>
            <a:r>
              <a:rPr sz="1707" spc="-121" dirty="0">
                <a:latin typeface="Century Gothic"/>
                <a:cs typeface="Century Gothic"/>
              </a:rPr>
              <a:t> </a:t>
            </a:r>
            <a:r>
              <a:rPr sz="1707" spc="-7" dirty="0">
                <a:latin typeface="Century Gothic"/>
                <a:cs typeface="Century Gothic"/>
              </a:rPr>
              <a:t>Ho</a:t>
            </a:r>
            <a:endParaRPr sz="1707">
              <a:latin typeface="Century Gothic"/>
              <a:cs typeface="Century Gothic"/>
            </a:endParaRPr>
          </a:p>
        </p:txBody>
      </p:sp>
      <p:sp>
        <p:nvSpPr>
          <p:cNvPr id="52" name="object 32">
            <a:extLst>
              <a:ext uri="{FF2B5EF4-FFF2-40B4-BE49-F238E27FC236}">
                <a16:creationId xmlns:a16="http://schemas.microsoft.com/office/drawing/2014/main" id="{8CB5D14E-F394-4658-8EEE-7F93A943DBA9}"/>
              </a:ext>
            </a:extLst>
          </p:cNvPr>
          <p:cNvSpPr/>
          <p:nvPr/>
        </p:nvSpPr>
        <p:spPr>
          <a:xfrm>
            <a:off x="9663650" y="6978972"/>
            <a:ext cx="1469542" cy="1356834"/>
          </a:xfrm>
          <a:prstGeom prst="rect">
            <a:avLst/>
          </a:prstGeom>
          <a:blipFill>
            <a:blip r:embed="rId13" cstate="print"/>
            <a:stretch>
              <a:fillRect/>
            </a:stretch>
          </a:blipFill>
        </p:spPr>
        <p:txBody>
          <a:bodyPr wrap="square" lIns="0" tIns="0" rIns="0" bIns="0" rtlCol="0"/>
          <a:lstStyle/>
          <a:p>
            <a:endParaRPr sz="4267"/>
          </a:p>
        </p:txBody>
      </p:sp>
      <p:sp>
        <p:nvSpPr>
          <p:cNvPr id="53" name="object 33">
            <a:extLst>
              <a:ext uri="{FF2B5EF4-FFF2-40B4-BE49-F238E27FC236}">
                <a16:creationId xmlns:a16="http://schemas.microsoft.com/office/drawing/2014/main" id="{15F54721-196E-4093-B609-D9F95F4EC733}"/>
              </a:ext>
            </a:extLst>
          </p:cNvPr>
          <p:cNvSpPr/>
          <p:nvPr/>
        </p:nvSpPr>
        <p:spPr>
          <a:xfrm>
            <a:off x="9663650" y="6978972"/>
            <a:ext cx="1470265" cy="1357376"/>
          </a:xfrm>
          <a:custGeom>
            <a:avLst/>
            <a:gdLst/>
            <a:ahLst/>
            <a:cxnLst/>
            <a:rect l="l" t="t" r="r" b="b"/>
            <a:pathLst>
              <a:path w="1033779" h="954404">
                <a:moveTo>
                  <a:pt x="0" y="954024"/>
                </a:moveTo>
                <a:lnTo>
                  <a:pt x="1033272" y="954024"/>
                </a:lnTo>
                <a:lnTo>
                  <a:pt x="1033272" y="0"/>
                </a:lnTo>
                <a:lnTo>
                  <a:pt x="0" y="0"/>
                </a:lnTo>
                <a:lnTo>
                  <a:pt x="0" y="954024"/>
                </a:lnTo>
                <a:close/>
              </a:path>
            </a:pathLst>
          </a:custGeom>
          <a:ln w="9144">
            <a:solidFill>
              <a:srgbClr val="9B6BF1"/>
            </a:solidFill>
          </a:ln>
        </p:spPr>
        <p:txBody>
          <a:bodyPr wrap="square" lIns="0" tIns="0" rIns="0" bIns="0" rtlCol="0"/>
          <a:lstStyle/>
          <a:p>
            <a:endParaRPr sz="4267"/>
          </a:p>
        </p:txBody>
      </p:sp>
      <p:sp>
        <p:nvSpPr>
          <p:cNvPr id="54" name="object 34">
            <a:extLst>
              <a:ext uri="{FF2B5EF4-FFF2-40B4-BE49-F238E27FC236}">
                <a16:creationId xmlns:a16="http://schemas.microsoft.com/office/drawing/2014/main" id="{45563289-D57D-4F1F-9761-C0AE39D89423}"/>
              </a:ext>
            </a:extLst>
          </p:cNvPr>
          <p:cNvSpPr txBox="1"/>
          <p:nvPr/>
        </p:nvSpPr>
        <p:spPr>
          <a:xfrm>
            <a:off x="9871005" y="7506677"/>
            <a:ext cx="1055737" cy="280939"/>
          </a:xfrm>
          <a:prstGeom prst="rect">
            <a:avLst/>
          </a:prstGeom>
        </p:spPr>
        <p:txBody>
          <a:bodyPr vert="horz" wrap="square" lIns="0" tIns="18062" rIns="0" bIns="0" rtlCol="0">
            <a:spAutoFit/>
          </a:bodyPr>
          <a:lstStyle/>
          <a:p>
            <a:pPr marL="18062">
              <a:lnSpc>
                <a:spcPct val="100000"/>
              </a:lnSpc>
              <a:spcBef>
                <a:spcPts val="142"/>
              </a:spcBef>
            </a:pPr>
            <a:r>
              <a:rPr sz="1707" spc="-7" dirty="0">
                <a:latin typeface="Century Gothic"/>
                <a:cs typeface="Century Gothic"/>
              </a:rPr>
              <a:t>Reject</a:t>
            </a:r>
            <a:r>
              <a:rPr sz="1707" spc="-92" dirty="0">
                <a:latin typeface="Century Gothic"/>
                <a:cs typeface="Century Gothic"/>
              </a:rPr>
              <a:t> </a:t>
            </a:r>
            <a:r>
              <a:rPr sz="1707" spc="-7" dirty="0">
                <a:latin typeface="Century Gothic"/>
                <a:cs typeface="Century Gothic"/>
              </a:rPr>
              <a:t>Ho</a:t>
            </a:r>
            <a:endParaRPr sz="1707">
              <a:latin typeface="Century Gothic"/>
              <a:cs typeface="Century Gothic"/>
            </a:endParaRPr>
          </a:p>
        </p:txBody>
      </p:sp>
      <p:sp>
        <p:nvSpPr>
          <p:cNvPr id="55" name="object 35">
            <a:extLst>
              <a:ext uri="{FF2B5EF4-FFF2-40B4-BE49-F238E27FC236}">
                <a16:creationId xmlns:a16="http://schemas.microsoft.com/office/drawing/2014/main" id="{C88B9CB5-F853-400D-896A-4E0B43BFDCC8}"/>
              </a:ext>
            </a:extLst>
          </p:cNvPr>
          <p:cNvSpPr/>
          <p:nvPr/>
        </p:nvSpPr>
        <p:spPr>
          <a:xfrm>
            <a:off x="2920299" y="2940980"/>
            <a:ext cx="1079218" cy="108373"/>
          </a:xfrm>
          <a:custGeom>
            <a:avLst/>
            <a:gdLst/>
            <a:ahLst/>
            <a:cxnLst/>
            <a:rect l="l" t="t" r="r" b="b"/>
            <a:pathLst>
              <a:path w="758825" h="76200">
                <a:moveTo>
                  <a:pt x="682370" y="0"/>
                </a:moveTo>
                <a:lnTo>
                  <a:pt x="682370" y="76200"/>
                </a:lnTo>
                <a:lnTo>
                  <a:pt x="745870" y="44450"/>
                </a:lnTo>
                <a:lnTo>
                  <a:pt x="698626" y="44450"/>
                </a:lnTo>
                <a:lnTo>
                  <a:pt x="701420" y="41656"/>
                </a:lnTo>
                <a:lnTo>
                  <a:pt x="701420" y="34544"/>
                </a:lnTo>
                <a:lnTo>
                  <a:pt x="698626" y="31750"/>
                </a:lnTo>
                <a:lnTo>
                  <a:pt x="745870" y="31750"/>
                </a:lnTo>
                <a:lnTo>
                  <a:pt x="682370" y="0"/>
                </a:lnTo>
                <a:close/>
              </a:path>
              <a:path w="758825" h="76200">
                <a:moveTo>
                  <a:pt x="682370" y="31750"/>
                </a:moveTo>
                <a:lnTo>
                  <a:pt x="2793" y="31750"/>
                </a:lnTo>
                <a:lnTo>
                  <a:pt x="0" y="34544"/>
                </a:lnTo>
                <a:lnTo>
                  <a:pt x="0" y="41656"/>
                </a:lnTo>
                <a:lnTo>
                  <a:pt x="2793" y="44450"/>
                </a:lnTo>
                <a:lnTo>
                  <a:pt x="682370" y="44450"/>
                </a:lnTo>
                <a:lnTo>
                  <a:pt x="682370" y="31750"/>
                </a:lnTo>
                <a:close/>
              </a:path>
              <a:path w="758825" h="76200">
                <a:moveTo>
                  <a:pt x="745870" y="31750"/>
                </a:moveTo>
                <a:lnTo>
                  <a:pt x="698626" y="31750"/>
                </a:lnTo>
                <a:lnTo>
                  <a:pt x="701420" y="34544"/>
                </a:lnTo>
                <a:lnTo>
                  <a:pt x="701420" y="41656"/>
                </a:lnTo>
                <a:lnTo>
                  <a:pt x="698626" y="44450"/>
                </a:lnTo>
                <a:lnTo>
                  <a:pt x="745870" y="44450"/>
                </a:lnTo>
                <a:lnTo>
                  <a:pt x="758570" y="38100"/>
                </a:lnTo>
                <a:lnTo>
                  <a:pt x="745870" y="31750"/>
                </a:lnTo>
                <a:close/>
              </a:path>
            </a:pathLst>
          </a:custGeom>
          <a:solidFill>
            <a:srgbClr val="B31166"/>
          </a:solidFill>
        </p:spPr>
        <p:txBody>
          <a:bodyPr wrap="square" lIns="0" tIns="0" rIns="0" bIns="0" rtlCol="0"/>
          <a:lstStyle/>
          <a:p>
            <a:endParaRPr sz="4267"/>
          </a:p>
        </p:txBody>
      </p:sp>
      <p:sp>
        <p:nvSpPr>
          <p:cNvPr id="56" name="object 36">
            <a:extLst>
              <a:ext uri="{FF2B5EF4-FFF2-40B4-BE49-F238E27FC236}">
                <a16:creationId xmlns:a16="http://schemas.microsoft.com/office/drawing/2014/main" id="{36AF1EEB-FC22-431E-A680-2B77E3F6FC74}"/>
              </a:ext>
            </a:extLst>
          </p:cNvPr>
          <p:cNvSpPr/>
          <p:nvPr/>
        </p:nvSpPr>
        <p:spPr>
          <a:xfrm>
            <a:off x="6132485" y="2940980"/>
            <a:ext cx="1124373" cy="108373"/>
          </a:xfrm>
          <a:custGeom>
            <a:avLst/>
            <a:gdLst/>
            <a:ahLst/>
            <a:cxnLst/>
            <a:rect l="l" t="t" r="r" b="b"/>
            <a:pathLst>
              <a:path w="790575" h="76200">
                <a:moveTo>
                  <a:pt x="714248" y="0"/>
                </a:moveTo>
                <a:lnTo>
                  <a:pt x="714248" y="76200"/>
                </a:lnTo>
                <a:lnTo>
                  <a:pt x="777748" y="44450"/>
                </a:lnTo>
                <a:lnTo>
                  <a:pt x="730504" y="44450"/>
                </a:lnTo>
                <a:lnTo>
                  <a:pt x="733298" y="41656"/>
                </a:lnTo>
                <a:lnTo>
                  <a:pt x="733298" y="34544"/>
                </a:lnTo>
                <a:lnTo>
                  <a:pt x="730504" y="31750"/>
                </a:lnTo>
                <a:lnTo>
                  <a:pt x="777748" y="31750"/>
                </a:lnTo>
                <a:lnTo>
                  <a:pt x="714248" y="0"/>
                </a:lnTo>
                <a:close/>
              </a:path>
              <a:path w="790575" h="76200">
                <a:moveTo>
                  <a:pt x="714248" y="31750"/>
                </a:moveTo>
                <a:lnTo>
                  <a:pt x="2794" y="31750"/>
                </a:lnTo>
                <a:lnTo>
                  <a:pt x="0" y="34544"/>
                </a:lnTo>
                <a:lnTo>
                  <a:pt x="0" y="41656"/>
                </a:lnTo>
                <a:lnTo>
                  <a:pt x="2794" y="44450"/>
                </a:lnTo>
                <a:lnTo>
                  <a:pt x="714248" y="44450"/>
                </a:lnTo>
                <a:lnTo>
                  <a:pt x="714248" y="31750"/>
                </a:lnTo>
                <a:close/>
              </a:path>
              <a:path w="790575" h="76200">
                <a:moveTo>
                  <a:pt x="777748" y="31750"/>
                </a:moveTo>
                <a:lnTo>
                  <a:pt x="730504" y="31750"/>
                </a:lnTo>
                <a:lnTo>
                  <a:pt x="733298" y="34544"/>
                </a:lnTo>
                <a:lnTo>
                  <a:pt x="733298" y="41656"/>
                </a:lnTo>
                <a:lnTo>
                  <a:pt x="730504" y="44450"/>
                </a:lnTo>
                <a:lnTo>
                  <a:pt x="777748" y="44450"/>
                </a:lnTo>
                <a:lnTo>
                  <a:pt x="790448" y="38100"/>
                </a:lnTo>
                <a:lnTo>
                  <a:pt x="777748" y="31750"/>
                </a:lnTo>
                <a:close/>
              </a:path>
            </a:pathLst>
          </a:custGeom>
          <a:solidFill>
            <a:srgbClr val="B31166"/>
          </a:solidFill>
        </p:spPr>
        <p:txBody>
          <a:bodyPr wrap="square" lIns="0" tIns="0" rIns="0" bIns="0" rtlCol="0"/>
          <a:lstStyle/>
          <a:p>
            <a:endParaRPr sz="4267"/>
          </a:p>
        </p:txBody>
      </p:sp>
      <p:sp>
        <p:nvSpPr>
          <p:cNvPr id="57" name="object 37">
            <a:extLst>
              <a:ext uri="{FF2B5EF4-FFF2-40B4-BE49-F238E27FC236}">
                <a16:creationId xmlns:a16="http://schemas.microsoft.com/office/drawing/2014/main" id="{2CDBD3C4-4303-4D4D-9215-01AF2348F543}"/>
              </a:ext>
            </a:extLst>
          </p:cNvPr>
          <p:cNvSpPr/>
          <p:nvPr/>
        </p:nvSpPr>
        <p:spPr>
          <a:xfrm>
            <a:off x="9288317" y="2940980"/>
            <a:ext cx="1124373" cy="108373"/>
          </a:xfrm>
          <a:custGeom>
            <a:avLst/>
            <a:gdLst/>
            <a:ahLst/>
            <a:cxnLst/>
            <a:rect l="l" t="t" r="r" b="b"/>
            <a:pathLst>
              <a:path w="790575" h="76200">
                <a:moveTo>
                  <a:pt x="714248" y="0"/>
                </a:moveTo>
                <a:lnTo>
                  <a:pt x="714248" y="76200"/>
                </a:lnTo>
                <a:lnTo>
                  <a:pt x="777748" y="44450"/>
                </a:lnTo>
                <a:lnTo>
                  <a:pt x="730503" y="44450"/>
                </a:lnTo>
                <a:lnTo>
                  <a:pt x="733298" y="41656"/>
                </a:lnTo>
                <a:lnTo>
                  <a:pt x="733298" y="34544"/>
                </a:lnTo>
                <a:lnTo>
                  <a:pt x="730503" y="31750"/>
                </a:lnTo>
                <a:lnTo>
                  <a:pt x="777748" y="31750"/>
                </a:lnTo>
                <a:lnTo>
                  <a:pt x="714248" y="0"/>
                </a:lnTo>
                <a:close/>
              </a:path>
              <a:path w="790575" h="76200">
                <a:moveTo>
                  <a:pt x="714248" y="31750"/>
                </a:moveTo>
                <a:lnTo>
                  <a:pt x="2794" y="31750"/>
                </a:lnTo>
                <a:lnTo>
                  <a:pt x="0" y="34544"/>
                </a:lnTo>
                <a:lnTo>
                  <a:pt x="0" y="41656"/>
                </a:lnTo>
                <a:lnTo>
                  <a:pt x="2794" y="44450"/>
                </a:lnTo>
                <a:lnTo>
                  <a:pt x="714248" y="44450"/>
                </a:lnTo>
                <a:lnTo>
                  <a:pt x="714248" y="31750"/>
                </a:lnTo>
                <a:close/>
              </a:path>
              <a:path w="790575" h="76200">
                <a:moveTo>
                  <a:pt x="777748" y="31750"/>
                </a:moveTo>
                <a:lnTo>
                  <a:pt x="730503" y="31750"/>
                </a:lnTo>
                <a:lnTo>
                  <a:pt x="733298" y="34544"/>
                </a:lnTo>
                <a:lnTo>
                  <a:pt x="733298" y="41656"/>
                </a:lnTo>
                <a:lnTo>
                  <a:pt x="730503" y="44450"/>
                </a:lnTo>
                <a:lnTo>
                  <a:pt x="777748" y="44450"/>
                </a:lnTo>
                <a:lnTo>
                  <a:pt x="790448" y="38100"/>
                </a:lnTo>
                <a:lnTo>
                  <a:pt x="777748" y="31750"/>
                </a:lnTo>
                <a:close/>
              </a:path>
            </a:pathLst>
          </a:custGeom>
          <a:solidFill>
            <a:srgbClr val="B31166"/>
          </a:solidFill>
        </p:spPr>
        <p:txBody>
          <a:bodyPr wrap="square" lIns="0" tIns="0" rIns="0" bIns="0" rtlCol="0"/>
          <a:lstStyle/>
          <a:p>
            <a:endParaRPr sz="4267"/>
          </a:p>
        </p:txBody>
      </p:sp>
      <p:sp>
        <p:nvSpPr>
          <p:cNvPr id="58" name="object 38">
            <a:extLst>
              <a:ext uri="{FF2B5EF4-FFF2-40B4-BE49-F238E27FC236}">
                <a16:creationId xmlns:a16="http://schemas.microsoft.com/office/drawing/2014/main" id="{E1CEB712-EA06-4224-88EA-1272C3166C3A}"/>
              </a:ext>
            </a:extLst>
          </p:cNvPr>
          <p:cNvSpPr/>
          <p:nvPr/>
        </p:nvSpPr>
        <p:spPr>
          <a:xfrm>
            <a:off x="1713383" y="3653717"/>
            <a:ext cx="9640711" cy="867890"/>
          </a:xfrm>
          <a:custGeom>
            <a:avLst/>
            <a:gdLst/>
            <a:ahLst/>
            <a:cxnLst/>
            <a:rect l="l" t="t" r="r" b="b"/>
            <a:pathLst>
              <a:path w="6778625" h="610235">
                <a:moveTo>
                  <a:pt x="31750" y="533907"/>
                </a:moveTo>
                <a:lnTo>
                  <a:pt x="0" y="533907"/>
                </a:lnTo>
                <a:lnTo>
                  <a:pt x="38100" y="610107"/>
                </a:lnTo>
                <a:lnTo>
                  <a:pt x="66675" y="552957"/>
                </a:lnTo>
                <a:lnTo>
                  <a:pt x="34543" y="552957"/>
                </a:lnTo>
                <a:lnTo>
                  <a:pt x="31750" y="550163"/>
                </a:lnTo>
                <a:lnTo>
                  <a:pt x="31750" y="533907"/>
                </a:lnTo>
                <a:close/>
              </a:path>
              <a:path w="6778625" h="610235">
                <a:moveTo>
                  <a:pt x="6765925" y="301878"/>
                </a:moveTo>
                <a:lnTo>
                  <a:pt x="34543" y="301878"/>
                </a:lnTo>
                <a:lnTo>
                  <a:pt x="31750" y="304800"/>
                </a:lnTo>
                <a:lnTo>
                  <a:pt x="31750" y="550163"/>
                </a:lnTo>
                <a:lnTo>
                  <a:pt x="34543" y="552957"/>
                </a:lnTo>
                <a:lnTo>
                  <a:pt x="41656" y="552957"/>
                </a:lnTo>
                <a:lnTo>
                  <a:pt x="44450" y="550163"/>
                </a:lnTo>
                <a:lnTo>
                  <a:pt x="44450" y="314578"/>
                </a:lnTo>
                <a:lnTo>
                  <a:pt x="38100" y="314578"/>
                </a:lnTo>
                <a:lnTo>
                  <a:pt x="44450" y="308228"/>
                </a:lnTo>
                <a:lnTo>
                  <a:pt x="6765925" y="308228"/>
                </a:lnTo>
                <a:lnTo>
                  <a:pt x="6765925" y="301878"/>
                </a:lnTo>
                <a:close/>
              </a:path>
              <a:path w="6778625" h="610235">
                <a:moveTo>
                  <a:pt x="76200" y="533907"/>
                </a:moveTo>
                <a:lnTo>
                  <a:pt x="44450" y="533907"/>
                </a:lnTo>
                <a:lnTo>
                  <a:pt x="44450" y="550163"/>
                </a:lnTo>
                <a:lnTo>
                  <a:pt x="41656" y="552957"/>
                </a:lnTo>
                <a:lnTo>
                  <a:pt x="66675" y="552957"/>
                </a:lnTo>
                <a:lnTo>
                  <a:pt x="76200" y="533907"/>
                </a:lnTo>
                <a:close/>
              </a:path>
              <a:path w="6778625" h="610235">
                <a:moveTo>
                  <a:pt x="44450" y="308228"/>
                </a:moveTo>
                <a:lnTo>
                  <a:pt x="38100" y="314578"/>
                </a:lnTo>
                <a:lnTo>
                  <a:pt x="44450" y="314578"/>
                </a:lnTo>
                <a:lnTo>
                  <a:pt x="44450" y="308228"/>
                </a:lnTo>
                <a:close/>
              </a:path>
              <a:path w="6778625" h="610235">
                <a:moveTo>
                  <a:pt x="6778625" y="301878"/>
                </a:moveTo>
                <a:lnTo>
                  <a:pt x="6772275" y="301878"/>
                </a:lnTo>
                <a:lnTo>
                  <a:pt x="6765925" y="308228"/>
                </a:lnTo>
                <a:lnTo>
                  <a:pt x="44450" y="308228"/>
                </a:lnTo>
                <a:lnTo>
                  <a:pt x="44450" y="314578"/>
                </a:lnTo>
                <a:lnTo>
                  <a:pt x="6775831" y="314578"/>
                </a:lnTo>
                <a:lnTo>
                  <a:pt x="6778625" y="311784"/>
                </a:lnTo>
                <a:lnTo>
                  <a:pt x="6778625" y="301878"/>
                </a:lnTo>
                <a:close/>
              </a:path>
              <a:path w="6778625" h="610235">
                <a:moveTo>
                  <a:pt x="6775831" y="0"/>
                </a:moveTo>
                <a:lnTo>
                  <a:pt x="6768846" y="0"/>
                </a:lnTo>
                <a:lnTo>
                  <a:pt x="6765925" y="2793"/>
                </a:lnTo>
                <a:lnTo>
                  <a:pt x="6765925" y="308228"/>
                </a:lnTo>
                <a:lnTo>
                  <a:pt x="6772275" y="301878"/>
                </a:lnTo>
                <a:lnTo>
                  <a:pt x="6778625" y="301878"/>
                </a:lnTo>
                <a:lnTo>
                  <a:pt x="6778625" y="2793"/>
                </a:lnTo>
                <a:lnTo>
                  <a:pt x="6775831" y="0"/>
                </a:lnTo>
                <a:close/>
              </a:path>
            </a:pathLst>
          </a:custGeom>
          <a:solidFill>
            <a:srgbClr val="B31166"/>
          </a:solidFill>
        </p:spPr>
        <p:txBody>
          <a:bodyPr wrap="square" lIns="0" tIns="0" rIns="0" bIns="0" rtlCol="0"/>
          <a:lstStyle/>
          <a:p>
            <a:endParaRPr sz="4267"/>
          </a:p>
        </p:txBody>
      </p:sp>
      <p:sp>
        <p:nvSpPr>
          <p:cNvPr id="59" name="object 39">
            <a:extLst>
              <a:ext uri="{FF2B5EF4-FFF2-40B4-BE49-F238E27FC236}">
                <a16:creationId xmlns:a16="http://schemas.microsoft.com/office/drawing/2014/main" id="{29644669-AA3B-4011-B2C8-BB269E0FA2DD}"/>
              </a:ext>
            </a:extLst>
          </p:cNvPr>
          <p:cNvSpPr/>
          <p:nvPr/>
        </p:nvSpPr>
        <p:spPr>
          <a:xfrm>
            <a:off x="2920300" y="5193339"/>
            <a:ext cx="775772" cy="108373"/>
          </a:xfrm>
          <a:custGeom>
            <a:avLst/>
            <a:gdLst/>
            <a:ahLst/>
            <a:cxnLst/>
            <a:rect l="l" t="t" r="r" b="b"/>
            <a:pathLst>
              <a:path w="545464" h="76200">
                <a:moveTo>
                  <a:pt x="532660" y="31623"/>
                </a:moveTo>
                <a:lnTo>
                  <a:pt x="485266" y="31623"/>
                </a:lnTo>
                <a:lnTo>
                  <a:pt x="488061" y="34544"/>
                </a:lnTo>
                <a:lnTo>
                  <a:pt x="488061" y="41529"/>
                </a:lnTo>
                <a:lnTo>
                  <a:pt x="485266" y="44323"/>
                </a:lnTo>
                <a:lnTo>
                  <a:pt x="469031" y="44360"/>
                </a:lnTo>
                <a:lnTo>
                  <a:pt x="469138" y="76200"/>
                </a:lnTo>
                <a:lnTo>
                  <a:pt x="545211" y="37846"/>
                </a:lnTo>
                <a:lnTo>
                  <a:pt x="532660" y="31623"/>
                </a:lnTo>
                <a:close/>
              </a:path>
              <a:path w="545464" h="76200">
                <a:moveTo>
                  <a:pt x="468989" y="31670"/>
                </a:moveTo>
                <a:lnTo>
                  <a:pt x="6350" y="33020"/>
                </a:lnTo>
                <a:lnTo>
                  <a:pt x="2793" y="33020"/>
                </a:lnTo>
                <a:lnTo>
                  <a:pt x="0" y="35941"/>
                </a:lnTo>
                <a:lnTo>
                  <a:pt x="0" y="42926"/>
                </a:lnTo>
                <a:lnTo>
                  <a:pt x="2920" y="45720"/>
                </a:lnTo>
                <a:lnTo>
                  <a:pt x="469031" y="44360"/>
                </a:lnTo>
                <a:lnTo>
                  <a:pt x="468989" y="31670"/>
                </a:lnTo>
                <a:close/>
              </a:path>
              <a:path w="545464" h="76200">
                <a:moveTo>
                  <a:pt x="485266" y="31623"/>
                </a:moveTo>
                <a:lnTo>
                  <a:pt x="468989" y="31670"/>
                </a:lnTo>
                <a:lnTo>
                  <a:pt x="469031" y="44360"/>
                </a:lnTo>
                <a:lnTo>
                  <a:pt x="485266" y="44323"/>
                </a:lnTo>
                <a:lnTo>
                  <a:pt x="488061" y="41529"/>
                </a:lnTo>
                <a:lnTo>
                  <a:pt x="488061" y="34544"/>
                </a:lnTo>
                <a:lnTo>
                  <a:pt x="485266" y="31623"/>
                </a:lnTo>
                <a:close/>
              </a:path>
              <a:path w="545464" h="76200">
                <a:moveTo>
                  <a:pt x="468883" y="0"/>
                </a:moveTo>
                <a:lnTo>
                  <a:pt x="468989" y="31670"/>
                </a:lnTo>
                <a:lnTo>
                  <a:pt x="532660" y="31623"/>
                </a:lnTo>
                <a:lnTo>
                  <a:pt x="468883" y="0"/>
                </a:lnTo>
                <a:close/>
              </a:path>
            </a:pathLst>
          </a:custGeom>
          <a:solidFill>
            <a:srgbClr val="B31166"/>
          </a:solidFill>
        </p:spPr>
        <p:txBody>
          <a:bodyPr wrap="square" lIns="0" tIns="0" rIns="0" bIns="0" rtlCol="0"/>
          <a:lstStyle/>
          <a:p>
            <a:endParaRPr sz="4267"/>
          </a:p>
        </p:txBody>
      </p:sp>
      <p:sp>
        <p:nvSpPr>
          <p:cNvPr id="60" name="object 40">
            <a:extLst>
              <a:ext uri="{FF2B5EF4-FFF2-40B4-BE49-F238E27FC236}">
                <a16:creationId xmlns:a16="http://schemas.microsoft.com/office/drawing/2014/main" id="{96A6E629-3C8C-4F2B-AB7F-B964AA45047C}"/>
              </a:ext>
            </a:extLst>
          </p:cNvPr>
          <p:cNvSpPr/>
          <p:nvPr/>
        </p:nvSpPr>
        <p:spPr>
          <a:xfrm>
            <a:off x="6867258" y="5194965"/>
            <a:ext cx="775772" cy="108373"/>
          </a:xfrm>
          <a:custGeom>
            <a:avLst/>
            <a:gdLst/>
            <a:ahLst/>
            <a:cxnLst/>
            <a:rect l="l" t="t" r="r" b="b"/>
            <a:pathLst>
              <a:path w="545464" h="76200">
                <a:moveTo>
                  <a:pt x="468989" y="44402"/>
                </a:moveTo>
                <a:lnTo>
                  <a:pt x="468884" y="76200"/>
                </a:lnTo>
                <a:lnTo>
                  <a:pt x="532702" y="44450"/>
                </a:lnTo>
                <a:lnTo>
                  <a:pt x="485267" y="44450"/>
                </a:lnTo>
                <a:lnTo>
                  <a:pt x="468989" y="44402"/>
                </a:lnTo>
                <a:close/>
              </a:path>
              <a:path w="545464" h="76200">
                <a:moveTo>
                  <a:pt x="469032" y="31712"/>
                </a:moveTo>
                <a:lnTo>
                  <a:pt x="468989" y="44402"/>
                </a:lnTo>
                <a:lnTo>
                  <a:pt x="485267" y="44450"/>
                </a:lnTo>
                <a:lnTo>
                  <a:pt x="488061" y="41656"/>
                </a:lnTo>
                <a:lnTo>
                  <a:pt x="488061" y="34543"/>
                </a:lnTo>
                <a:lnTo>
                  <a:pt x="485267" y="31750"/>
                </a:lnTo>
                <a:lnTo>
                  <a:pt x="469032" y="31712"/>
                </a:lnTo>
                <a:close/>
              </a:path>
              <a:path w="545464" h="76200">
                <a:moveTo>
                  <a:pt x="469138" y="0"/>
                </a:moveTo>
                <a:lnTo>
                  <a:pt x="469032" y="31712"/>
                </a:lnTo>
                <a:lnTo>
                  <a:pt x="481711" y="31750"/>
                </a:lnTo>
                <a:lnTo>
                  <a:pt x="485267" y="31750"/>
                </a:lnTo>
                <a:lnTo>
                  <a:pt x="488061" y="34543"/>
                </a:lnTo>
                <a:lnTo>
                  <a:pt x="488061" y="41656"/>
                </a:lnTo>
                <a:lnTo>
                  <a:pt x="485267" y="44450"/>
                </a:lnTo>
                <a:lnTo>
                  <a:pt x="532702" y="44450"/>
                </a:lnTo>
                <a:lnTo>
                  <a:pt x="545211" y="38226"/>
                </a:lnTo>
                <a:lnTo>
                  <a:pt x="469138" y="0"/>
                </a:lnTo>
                <a:close/>
              </a:path>
              <a:path w="545464" h="76200">
                <a:moveTo>
                  <a:pt x="6350" y="30352"/>
                </a:moveTo>
                <a:lnTo>
                  <a:pt x="2921" y="30352"/>
                </a:lnTo>
                <a:lnTo>
                  <a:pt x="0" y="33146"/>
                </a:lnTo>
                <a:lnTo>
                  <a:pt x="0" y="40131"/>
                </a:lnTo>
                <a:lnTo>
                  <a:pt x="2794" y="43052"/>
                </a:lnTo>
                <a:lnTo>
                  <a:pt x="468989" y="44402"/>
                </a:lnTo>
                <a:lnTo>
                  <a:pt x="469032" y="31712"/>
                </a:lnTo>
                <a:lnTo>
                  <a:pt x="6350" y="30352"/>
                </a:lnTo>
                <a:close/>
              </a:path>
            </a:pathLst>
          </a:custGeom>
          <a:solidFill>
            <a:srgbClr val="B31166"/>
          </a:solidFill>
        </p:spPr>
        <p:txBody>
          <a:bodyPr wrap="square" lIns="0" tIns="0" rIns="0" bIns="0" rtlCol="0"/>
          <a:lstStyle/>
          <a:p>
            <a:endParaRPr sz="4267"/>
          </a:p>
        </p:txBody>
      </p:sp>
      <p:sp>
        <p:nvSpPr>
          <p:cNvPr id="61" name="object 41">
            <a:extLst>
              <a:ext uri="{FF2B5EF4-FFF2-40B4-BE49-F238E27FC236}">
                <a16:creationId xmlns:a16="http://schemas.microsoft.com/office/drawing/2014/main" id="{4FF01935-F4BE-4C08-8379-C460D7865FA0}"/>
              </a:ext>
            </a:extLst>
          </p:cNvPr>
          <p:cNvSpPr/>
          <p:nvPr/>
        </p:nvSpPr>
        <p:spPr>
          <a:xfrm>
            <a:off x="9654619" y="5195147"/>
            <a:ext cx="973554" cy="108373"/>
          </a:xfrm>
          <a:custGeom>
            <a:avLst/>
            <a:gdLst/>
            <a:ahLst/>
            <a:cxnLst/>
            <a:rect l="l" t="t" r="r" b="b"/>
            <a:pathLst>
              <a:path w="684529" h="76200">
                <a:moveTo>
                  <a:pt x="608329" y="0"/>
                </a:moveTo>
                <a:lnTo>
                  <a:pt x="608329" y="76200"/>
                </a:lnTo>
                <a:lnTo>
                  <a:pt x="671829" y="44450"/>
                </a:lnTo>
                <a:lnTo>
                  <a:pt x="624586" y="44450"/>
                </a:lnTo>
                <a:lnTo>
                  <a:pt x="627379" y="41656"/>
                </a:lnTo>
                <a:lnTo>
                  <a:pt x="627379" y="34543"/>
                </a:lnTo>
                <a:lnTo>
                  <a:pt x="624586" y="31750"/>
                </a:lnTo>
                <a:lnTo>
                  <a:pt x="671829" y="31750"/>
                </a:lnTo>
                <a:lnTo>
                  <a:pt x="608329" y="0"/>
                </a:lnTo>
                <a:close/>
              </a:path>
              <a:path w="684529" h="76200">
                <a:moveTo>
                  <a:pt x="608329" y="31750"/>
                </a:moveTo>
                <a:lnTo>
                  <a:pt x="2794" y="31750"/>
                </a:lnTo>
                <a:lnTo>
                  <a:pt x="0" y="34543"/>
                </a:lnTo>
                <a:lnTo>
                  <a:pt x="0" y="41656"/>
                </a:lnTo>
                <a:lnTo>
                  <a:pt x="2794" y="44450"/>
                </a:lnTo>
                <a:lnTo>
                  <a:pt x="608329" y="44450"/>
                </a:lnTo>
                <a:lnTo>
                  <a:pt x="608329" y="31750"/>
                </a:lnTo>
                <a:close/>
              </a:path>
              <a:path w="684529" h="76200">
                <a:moveTo>
                  <a:pt x="671829" y="31750"/>
                </a:moveTo>
                <a:lnTo>
                  <a:pt x="624586" y="31750"/>
                </a:lnTo>
                <a:lnTo>
                  <a:pt x="627379" y="34543"/>
                </a:lnTo>
                <a:lnTo>
                  <a:pt x="627379" y="41656"/>
                </a:lnTo>
                <a:lnTo>
                  <a:pt x="624586" y="44450"/>
                </a:lnTo>
                <a:lnTo>
                  <a:pt x="671829" y="44450"/>
                </a:lnTo>
                <a:lnTo>
                  <a:pt x="684529" y="38100"/>
                </a:lnTo>
                <a:lnTo>
                  <a:pt x="671829" y="31750"/>
                </a:lnTo>
                <a:close/>
              </a:path>
            </a:pathLst>
          </a:custGeom>
          <a:solidFill>
            <a:srgbClr val="B31166"/>
          </a:solidFill>
        </p:spPr>
        <p:txBody>
          <a:bodyPr wrap="square" lIns="0" tIns="0" rIns="0" bIns="0" rtlCol="0"/>
          <a:lstStyle/>
          <a:p>
            <a:endParaRPr sz="4267"/>
          </a:p>
        </p:txBody>
      </p:sp>
      <p:sp>
        <p:nvSpPr>
          <p:cNvPr id="62" name="object 42">
            <a:extLst>
              <a:ext uri="{FF2B5EF4-FFF2-40B4-BE49-F238E27FC236}">
                <a16:creationId xmlns:a16="http://schemas.microsoft.com/office/drawing/2014/main" id="{92CA38B8-1381-4E24-BE68-386E68E443E1}"/>
              </a:ext>
            </a:extLst>
          </p:cNvPr>
          <p:cNvSpPr/>
          <p:nvPr/>
        </p:nvSpPr>
        <p:spPr>
          <a:xfrm>
            <a:off x="5276335" y="6144137"/>
            <a:ext cx="1092764" cy="1568704"/>
          </a:xfrm>
          <a:custGeom>
            <a:avLst/>
            <a:gdLst/>
            <a:ahLst/>
            <a:cxnLst/>
            <a:rect l="l" t="t" r="r" b="b"/>
            <a:pathLst>
              <a:path w="768350" h="1102995">
                <a:moveTo>
                  <a:pt x="692023" y="1026172"/>
                </a:moveTo>
                <a:lnTo>
                  <a:pt x="692023" y="1102372"/>
                </a:lnTo>
                <a:lnTo>
                  <a:pt x="755523" y="1070622"/>
                </a:lnTo>
                <a:lnTo>
                  <a:pt x="708278" y="1070622"/>
                </a:lnTo>
                <a:lnTo>
                  <a:pt x="711073" y="1067777"/>
                </a:lnTo>
                <a:lnTo>
                  <a:pt x="711073" y="1060767"/>
                </a:lnTo>
                <a:lnTo>
                  <a:pt x="708278" y="1057922"/>
                </a:lnTo>
                <a:lnTo>
                  <a:pt x="755523" y="1057922"/>
                </a:lnTo>
                <a:lnTo>
                  <a:pt x="692023" y="1026172"/>
                </a:lnTo>
                <a:close/>
              </a:path>
              <a:path w="768350" h="1102995">
                <a:moveTo>
                  <a:pt x="9905" y="0"/>
                </a:moveTo>
                <a:lnTo>
                  <a:pt x="2793" y="0"/>
                </a:lnTo>
                <a:lnTo>
                  <a:pt x="0" y="2794"/>
                </a:lnTo>
                <a:lnTo>
                  <a:pt x="0" y="1067777"/>
                </a:lnTo>
                <a:lnTo>
                  <a:pt x="2793" y="1070622"/>
                </a:lnTo>
                <a:lnTo>
                  <a:pt x="692023" y="1070622"/>
                </a:lnTo>
                <a:lnTo>
                  <a:pt x="692023" y="1064272"/>
                </a:lnTo>
                <a:lnTo>
                  <a:pt x="12700" y="1064272"/>
                </a:lnTo>
                <a:lnTo>
                  <a:pt x="6350" y="1057922"/>
                </a:lnTo>
                <a:lnTo>
                  <a:pt x="12700" y="1057922"/>
                </a:lnTo>
                <a:lnTo>
                  <a:pt x="12700" y="2794"/>
                </a:lnTo>
                <a:lnTo>
                  <a:pt x="9905" y="0"/>
                </a:lnTo>
                <a:close/>
              </a:path>
              <a:path w="768350" h="1102995">
                <a:moveTo>
                  <a:pt x="755523" y="1057922"/>
                </a:moveTo>
                <a:lnTo>
                  <a:pt x="708278" y="1057922"/>
                </a:lnTo>
                <a:lnTo>
                  <a:pt x="711073" y="1060767"/>
                </a:lnTo>
                <a:lnTo>
                  <a:pt x="711073" y="1067777"/>
                </a:lnTo>
                <a:lnTo>
                  <a:pt x="708278" y="1070622"/>
                </a:lnTo>
                <a:lnTo>
                  <a:pt x="755523" y="1070622"/>
                </a:lnTo>
                <a:lnTo>
                  <a:pt x="768223" y="1064272"/>
                </a:lnTo>
                <a:lnTo>
                  <a:pt x="755523" y="1057922"/>
                </a:lnTo>
                <a:close/>
              </a:path>
              <a:path w="768350" h="1102995">
                <a:moveTo>
                  <a:pt x="12700" y="1057922"/>
                </a:moveTo>
                <a:lnTo>
                  <a:pt x="6350" y="1057922"/>
                </a:lnTo>
                <a:lnTo>
                  <a:pt x="12700" y="1064272"/>
                </a:lnTo>
                <a:lnTo>
                  <a:pt x="12700" y="1057922"/>
                </a:lnTo>
                <a:close/>
              </a:path>
              <a:path w="768350" h="1102995">
                <a:moveTo>
                  <a:pt x="692023" y="1057922"/>
                </a:moveTo>
                <a:lnTo>
                  <a:pt x="12700" y="1057922"/>
                </a:lnTo>
                <a:lnTo>
                  <a:pt x="12700" y="1064272"/>
                </a:lnTo>
                <a:lnTo>
                  <a:pt x="692023" y="1064272"/>
                </a:lnTo>
                <a:lnTo>
                  <a:pt x="692023" y="1057922"/>
                </a:lnTo>
                <a:close/>
              </a:path>
            </a:pathLst>
          </a:custGeom>
          <a:solidFill>
            <a:srgbClr val="B31166"/>
          </a:solidFill>
        </p:spPr>
        <p:txBody>
          <a:bodyPr wrap="square" lIns="0" tIns="0" rIns="0" bIns="0" rtlCol="0"/>
          <a:lstStyle/>
          <a:p>
            <a:endParaRPr sz="4267"/>
          </a:p>
        </p:txBody>
      </p:sp>
      <p:sp>
        <p:nvSpPr>
          <p:cNvPr id="63" name="object 43">
            <a:extLst>
              <a:ext uri="{FF2B5EF4-FFF2-40B4-BE49-F238E27FC236}">
                <a16:creationId xmlns:a16="http://schemas.microsoft.com/office/drawing/2014/main" id="{8AB53463-181B-4608-A0DC-F802037395D8}"/>
              </a:ext>
            </a:extLst>
          </p:cNvPr>
          <p:cNvSpPr/>
          <p:nvPr/>
        </p:nvSpPr>
        <p:spPr>
          <a:xfrm>
            <a:off x="8215420" y="7603202"/>
            <a:ext cx="1446783" cy="108373"/>
          </a:xfrm>
          <a:custGeom>
            <a:avLst/>
            <a:gdLst/>
            <a:ahLst/>
            <a:cxnLst/>
            <a:rect l="l" t="t" r="r" b="b"/>
            <a:pathLst>
              <a:path w="1017270" h="76200">
                <a:moveTo>
                  <a:pt x="941070" y="0"/>
                </a:moveTo>
                <a:lnTo>
                  <a:pt x="941070" y="76200"/>
                </a:lnTo>
                <a:lnTo>
                  <a:pt x="1004570" y="44450"/>
                </a:lnTo>
                <a:lnTo>
                  <a:pt x="957199" y="44450"/>
                </a:lnTo>
                <a:lnTo>
                  <a:pt x="960120" y="41605"/>
                </a:lnTo>
                <a:lnTo>
                  <a:pt x="960120" y="34594"/>
                </a:lnTo>
                <a:lnTo>
                  <a:pt x="957199" y="31750"/>
                </a:lnTo>
                <a:lnTo>
                  <a:pt x="1004570" y="31750"/>
                </a:lnTo>
                <a:lnTo>
                  <a:pt x="941070" y="0"/>
                </a:lnTo>
                <a:close/>
              </a:path>
              <a:path w="1017270" h="76200">
                <a:moveTo>
                  <a:pt x="941070" y="31750"/>
                </a:moveTo>
                <a:lnTo>
                  <a:pt x="2794" y="31750"/>
                </a:lnTo>
                <a:lnTo>
                  <a:pt x="0" y="34594"/>
                </a:lnTo>
                <a:lnTo>
                  <a:pt x="0" y="41605"/>
                </a:lnTo>
                <a:lnTo>
                  <a:pt x="2794" y="44450"/>
                </a:lnTo>
                <a:lnTo>
                  <a:pt x="941070" y="44450"/>
                </a:lnTo>
                <a:lnTo>
                  <a:pt x="941070" y="31750"/>
                </a:lnTo>
                <a:close/>
              </a:path>
              <a:path w="1017270" h="76200">
                <a:moveTo>
                  <a:pt x="1004570" y="31750"/>
                </a:moveTo>
                <a:lnTo>
                  <a:pt x="957199" y="31750"/>
                </a:lnTo>
                <a:lnTo>
                  <a:pt x="960120" y="34594"/>
                </a:lnTo>
                <a:lnTo>
                  <a:pt x="960120" y="41605"/>
                </a:lnTo>
                <a:lnTo>
                  <a:pt x="957199" y="44450"/>
                </a:lnTo>
                <a:lnTo>
                  <a:pt x="1004570" y="44450"/>
                </a:lnTo>
                <a:lnTo>
                  <a:pt x="1017270" y="38100"/>
                </a:lnTo>
                <a:lnTo>
                  <a:pt x="1004570" y="31750"/>
                </a:lnTo>
                <a:close/>
              </a:path>
            </a:pathLst>
          </a:custGeom>
          <a:solidFill>
            <a:srgbClr val="B31166"/>
          </a:solidFill>
        </p:spPr>
        <p:txBody>
          <a:bodyPr wrap="square" lIns="0" tIns="0" rIns="0" bIns="0" rtlCol="0"/>
          <a:lstStyle/>
          <a:p>
            <a:endParaRPr sz="4267"/>
          </a:p>
        </p:txBody>
      </p:sp>
    </p:spTree>
    <p:extLst>
      <p:ext uri="{BB962C8B-B14F-4D97-AF65-F5344CB8AC3E}">
        <p14:creationId xmlns:p14="http://schemas.microsoft.com/office/powerpoint/2010/main" val="375725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517285"/>
            <a:ext cx="321872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of Means</a:t>
            </a:r>
          </a:p>
        </p:txBody>
      </p:sp>
      <p:sp>
        <p:nvSpPr>
          <p:cNvPr id="2" name="Rectangle 1">
            <a:extLst>
              <a:ext uri="{FF2B5EF4-FFF2-40B4-BE49-F238E27FC236}">
                <a16:creationId xmlns:a16="http://schemas.microsoft.com/office/drawing/2014/main" id="{3C5FD6A1-083B-47BE-A7FC-E672F07C5CA2}"/>
              </a:ext>
            </a:extLst>
          </p:cNvPr>
          <p:cNvSpPr/>
          <p:nvPr/>
        </p:nvSpPr>
        <p:spPr>
          <a:xfrm>
            <a:off x="6725920" y="4489366"/>
            <a:ext cx="3264035" cy="507831"/>
          </a:xfrm>
          <a:prstGeom prst="rect">
            <a:avLst/>
          </a:prstGeom>
        </p:spPr>
        <p:txBody>
          <a:bodyPr wrap="none">
            <a:spAutoFit/>
          </a:bodyPr>
          <a:lstStyle/>
          <a:p>
            <a:r>
              <a:rPr lang="en-US" dirty="0"/>
              <a:t>Z-Test and T-Test</a:t>
            </a:r>
          </a:p>
        </p:txBody>
      </p:sp>
    </p:spTree>
    <p:extLst>
      <p:ext uri="{BB962C8B-B14F-4D97-AF65-F5344CB8AC3E}">
        <p14:creationId xmlns:p14="http://schemas.microsoft.com/office/powerpoint/2010/main" val="8124901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146713"/>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479545" indent="-457200">
              <a:lnSpc>
                <a:spcPct val="100000"/>
              </a:lnSpc>
              <a:spcBef>
                <a:spcPts val="1045"/>
              </a:spcBef>
              <a:buClr>
                <a:schemeClr val="tx1"/>
              </a:buClr>
              <a:buFont typeface="Arial" panose="020B0604020202020204" pitchFamily="34" charset="0"/>
              <a:buChar char="•"/>
              <a:tabLst>
                <a:tab pos="504831" algn="l"/>
              </a:tabLst>
            </a:pPr>
            <a:r>
              <a:rPr sz="2560" spc="-7" dirty="0">
                <a:solidFill>
                  <a:schemeClr val="tx1"/>
                </a:solidFill>
                <a:cs typeface="Century Gothic"/>
              </a:rPr>
              <a:t>Population normal </a:t>
            </a:r>
            <a:r>
              <a:rPr sz="2560" spc="-14" dirty="0">
                <a:solidFill>
                  <a:schemeClr val="tx1"/>
                </a:solidFill>
                <a:cs typeface="Century Gothic"/>
              </a:rPr>
              <a:t>and  </a:t>
            </a:r>
            <a:r>
              <a:rPr sz="2560" dirty="0">
                <a:solidFill>
                  <a:schemeClr val="tx1"/>
                </a:solidFill>
                <a:cs typeface="Century Gothic"/>
              </a:rPr>
              <a:t>infinite</a:t>
            </a:r>
          </a:p>
          <a:p>
            <a:pPr marL="475262" indent="-457200">
              <a:lnSpc>
                <a:spcPct val="100000"/>
              </a:lnSpc>
              <a:spcBef>
                <a:spcPts val="1414"/>
              </a:spcBef>
              <a:buClr>
                <a:schemeClr val="tx1"/>
              </a:buClr>
              <a:buFont typeface="Arial" panose="020B0604020202020204" pitchFamily="34" charset="0"/>
              <a:buChar char="•"/>
              <a:tabLst>
                <a:tab pos="504831" algn="l"/>
              </a:tabLst>
            </a:pPr>
            <a:r>
              <a:rPr sz="2560" spc="-7" dirty="0">
                <a:solidFill>
                  <a:schemeClr val="tx1"/>
                </a:solidFill>
                <a:cs typeface="Century Gothic"/>
              </a:rPr>
              <a:t>Sample </a:t>
            </a:r>
            <a:r>
              <a:rPr sz="2560" dirty="0">
                <a:solidFill>
                  <a:schemeClr val="tx1"/>
                </a:solidFill>
                <a:cs typeface="Century Gothic"/>
              </a:rPr>
              <a:t>size large or</a:t>
            </a:r>
            <a:r>
              <a:rPr sz="2560" spc="-142" dirty="0">
                <a:solidFill>
                  <a:schemeClr val="tx1"/>
                </a:solidFill>
                <a:cs typeface="Century Gothic"/>
              </a:rPr>
              <a:t> </a:t>
            </a:r>
            <a:r>
              <a:rPr sz="2560" dirty="0">
                <a:solidFill>
                  <a:schemeClr val="tx1"/>
                </a:solidFill>
                <a:cs typeface="Century Gothic"/>
              </a:rPr>
              <a:t>small,</a:t>
            </a:r>
          </a:p>
          <a:p>
            <a:pPr marL="474359" marR="615912" indent="-457200">
              <a:lnSpc>
                <a:spcPct val="100000"/>
              </a:lnSpc>
              <a:spcBef>
                <a:spcPts val="1422"/>
              </a:spcBef>
              <a:buClr>
                <a:schemeClr val="tx1"/>
              </a:buClr>
              <a:buFont typeface="Arial" panose="020B0604020202020204" pitchFamily="34" charset="0"/>
              <a:buChar char="•"/>
              <a:tabLst>
                <a:tab pos="504831" algn="l"/>
              </a:tabLst>
            </a:pPr>
            <a:r>
              <a:rPr sz="2560" spc="-7" dirty="0">
                <a:solidFill>
                  <a:schemeClr val="tx1"/>
                </a:solidFill>
                <a:cs typeface="Century Gothic"/>
              </a:rPr>
              <a:t>Population variance </a:t>
            </a:r>
            <a:r>
              <a:rPr sz="2560" spc="14" dirty="0">
                <a:solidFill>
                  <a:schemeClr val="tx1"/>
                </a:solidFill>
                <a:cs typeface="Century Gothic"/>
              </a:rPr>
              <a:t>is  </a:t>
            </a:r>
            <a:r>
              <a:rPr sz="2560" spc="-14" dirty="0">
                <a:solidFill>
                  <a:schemeClr val="tx1"/>
                </a:solidFill>
                <a:cs typeface="Century Gothic"/>
              </a:rPr>
              <a:t>known</a:t>
            </a:r>
            <a:endParaRPr sz="2560"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sz="2560" dirty="0">
              <a:solidFill>
                <a:schemeClr val="tx1"/>
              </a:solidFill>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Means</a:t>
            </a:r>
          </a:p>
        </p:txBody>
      </p:sp>
      <p:pic>
        <p:nvPicPr>
          <p:cNvPr id="18" name="Picture 17" descr="A close up of a logo&#10;&#10;Description automatically generated">
            <a:extLst>
              <a:ext uri="{FF2B5EF4-FFF2-40B4-BE49-F238E27FC236}">
                <a16:creationId xmlns:a16="http://schemas.microsoft.com/office/drawing/2014/main" id="{1DD4DD59-9E63-43F9-9FC2-DE7D4C3E7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537" y="4208827"/>
            <a:ext cx="3134502" cy="1795924"/>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146713"/>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479545" indent="-457200">
              <a:lnSpc>
                <a:spcPct val="100000"/>
              </a:lnSpc>
              <a:spcBef>
                <a:spcPts val="1045"/>
              </a:spcBef>
              <a:buClr>
                <a:schemeClr val="tx1"/>
              </a:buClr>
              <a:buFont typeface="Arial" panose="020B0604020202020204" pitchFamily="34" charset="0"/>
              <a:buChar char="•"/>
              <a:tabLst>
                <a:tab pos="504831" algn="l"/>
              </a:tabLst>
            </a:pPr>
            <a:r>
              <a:rPr sz="2560" spc="-7" dirty="0">
                <a:solidFill>
                  <a:schemeClr val="tx1"/>
                </a:solidFill>
                <a:cs typeface="Century Gothic"/>
              </a:rPr>
              <a:t>Population normal </a:t>
            </a:r>
            <a:r>
              <a:rPr sz="2560" spc="-14" dirty="0">
                <a:solidFill>
                  <a:schemeClr val="tx1"/>
                </a:solidFill>
                <a:cs typeface="Century Gothic"/>
              </a:rPr>
              <a:t>and  </a:t>
            </a:r>
            <a:r>
              <a:rPr sz="2560" dirty="0">
                <a:solidFill>
                  <a:schemeClr val="tx1"/>
                </a:solidFill>
                <a:cs typeface="Century Gothic"/>
              </a:rPr>
              <a:t>finite</a:t>
            </a:r>
          </a:p>
          <a:p>
            <a:pPr marL="475262" indent="-457200">
              <a:lnSpc>
                <a:spcPct val="100000"/>
              </a:lnSpc>
              <a:spcBef>
                <a:spcPts val="1414"/>
              </a:spcBef>
              <a:buClr>
                <a:schemeClr val="tx1"/>
              </a:buClr>
              <a:buFont typeface="Arial" panose="020B0604020202020204" pitchFamily="34" charset="0"/>
              <a:buChar char="•"/>
              <a:tabLst>
                <a:tab pos="504831" algn="l"/>
              </a:tabLst>
            </a:pPr>
            <a:r>
              <a:rPr sz="2560" spc="-7" dirty="0">
                <a:solidFill>
                  <a:schemeClr val="tx1"/>
                </a:solidFill>
                <a:cs typeface="Century Gothic"/>
              </a:rPr>
              <a:t>Sample </a:t>
            </a:r>
            <a:r>
              <a:rPr sz="2560" dirty="0">
                <a:solidFill>
                  <a:schemeClr val="tx1"/>
                </a:solidFill>
                <a:cs typeface="Century Gothic"/>
              </a:rPr>
              <a:t>size large or</a:t>
            </a:r>
            <a:r>
              <a:rPr sz="2560" spc="-142" dirty="0">
                <a:solidFill>
                  <a:schemeClr val="tx1"/>
                </a:solidFill>
                <a:cs typeface="Century Gothic"/>
              </a:rPr>
              <a:t> </a:t>
            </a:r>
            <a:r>
              <a:rPr sz="2560" dirty="0">
                <a:solidFill>
                  <a:schemeClr val="tx1"/>
                </a:solidFill>
                <a:cs typeface="Century Gothic"/>
              </a:rPr>
              <a:t>small,</a:t>
            </a:r>
          </a:p>
          <a:p>
            <a:pPr marL="474359" marR="615912" indent="-457200">
              <a:lnSpc>
                <a:spcPct val="100000"/>
              </a:lnSpc>
              <a:spcBef>
                <a:spcPts val="1422"/>
              </a:spcBef>
              <a:buClr>
                <a:schemeClr val="tx1"/>
              </a:buClr>
              <a:buFont typeface="Arial" panose="020B0604020202020204" pitchFamily="34" charset="0"/>
              <a:buChar char="•"/>
              <a:tabLst>
                <a:tab pos="504831" algn="l"/>
              </a:tabLst>
            </a:pPr>
            <a:r>
              <a:rPr sz="2560" spc="-7" dirty="0">
                <a:solidFill>
                  <a:schemeClr val="tx1"/>
                </a:solidFill>
                <a:cs typeface="Century Gothic"/>
              </a:rPr>
              <a:t>Population variance </a:t>
            </a:r>
            <a:r>
              <a:rPr sz="2560" spc="14" dirty="0">
                <a:solidFill>
                  <a:schemeClr val="tx1"/>
                </a:solidFill>
                <a:cs typeface="Century Gothic"/>
              </a:rPr>
              <a:t>is  </a:t>
            </a:r>
            <a:r>
              <a:rPr sz="2560" spc="-14" dirty="0">
                <a:solidFill>
                  <a:schemeClr val="tx1"/>
                </a:solidFill>
                <a:cs typeface="Century Gothic"/>
              </a:rPr>
              <a:t>known</a:t>
            </a:r>
            <a:endParaRPr sz="2560"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sz="2560" dirty="0">
              <a:solidFill>
                <a:schemeClr val="tx1"/>
              </a:solidFill>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Means</a:t>
            </a:r>
          </a:p>
        </p:txBody>
      </p:sp>
      <p:pic>
        <p:nvPicPr>
          <p:cNvPr id="3" name="Picture 2" descr="A close up of a logo&#10;&#10;Description automatically generated">
            <a:extLst>
              <a:ext uri="{FF2B5EF4-FFF2-40B4-BE49-F238E27FC236}">
                <a16:creationId xmlns:a16="http://schemas.microsoft.com/office/drawing/2014/main" id="{33C8FD04-1F22-493A-BE65-17A13E33E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605" y="4456613"/>
            <a:ext cx="5428788" cy="1699667"/>
          </a:xfrm>
          <a:prstGeom prst="rect">
            <a:avLst/>
          </a:prstGeom>
        </p:spPr>
      </p:pic>
    </p:spTree>
    <p:extLst>
      <p:ext uri="{BB962C8B-B14F-4D97-AF65-F5344CB8AC3E}">
        <p14:creationId xmlns:p14="http://schemas.microsoft.com/office/powerpoint/2010/main" val="28357641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771499"/>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is infinite and  may not be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 size is large,</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 is  unknown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Means</a:t>
            </a:r>
          </a:p>
        </p:txBody>
      </p:sp>
      <p:pic>
        <p:nvPicPr>
          <p:cNvPr id="6" name="Picture 5" descr="A close up of a logo&#10;&#10;Description automatically generated">
            <a:extLst>
              <a:ext uri="{FF2B5EF4-FFF2-40B4-BE49-F238E27FC236}">
                <a16:creationId xmlns:a16="http://schemas.microsoft.com/office/drawing/2014/main" id="{102DA9B0-648C-4E40-B0E5-B5C04AB25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186" y="4086114"/>
            <a:ext cx="3429479" cy="1581371"/>
          </a:xfrm>
          <a:prstGeom prst="rect">
            <a:avLst/>
          </a:prstGeom>
        </p:spPr>
      </p:pic>
    </p:spTree>
    <p:extLst>
      <p:ext uri="{BB962C8B-B14F-4D97-AF65-F5344CB8AC3E}">
        <p14:creationId xmlns:p14="http://schemas.microsoft.com/office/powerpoint/2010/main" val="32337190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771499"/>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is finite and may not be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 size is large</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 is unknown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Means</a:t>
            </a:r>
          </a:p>
        </p:txBody>
      </p:sp>
      <p:pic>
        <p:nvPicPr>
          <p:cNvPr id="3" name="Picture 2" descr="A close up of a logo&#10;&#10;Description automatically generated">
            <a:extLst>
              <a:ext uri="{FF2B5EF4-FFF2-40B4-BE49-F238E27FC236}">
                <a16:creationId xmlns:a16="http://schemas.microsoft.com/office/drawing/2014/main" id="{4A5630A6-7C18-4DA1-9E6B-19EABFAF3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160" y="3775358"/>
            <a:ext cx="4877032" cy="1773466"/>
          </a:xfrm>
          <a:prstGeom prst="rect">
            <a:avLst/>
          </a:prstGeom>
        </p:spPr>
      </p:pic>
    </p:spTree>
    <p:extLst>
      <p:ext uri="{BB962C8B-B14F-4D97-AF65-F5344CB8AC3E}">
        <p14:creationId xmlns:p14="http://schemas.microsoft.com/office/powerpoint/2010/main" val="24253918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951035"/>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is infinite and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 size is small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 is unknown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T-Test for Testing Means</a:t>
            </a:r>
          </a:p>
        </p:txBody>
      </p:sp>
      <p:pic>
        <p:nvPicPr>
          <p:cNvPr id="6" name="Picture 5" descr="A screenshot of a cell phone&#10;&#10;Description automatically generated">
            <a:extLst>
              <a:ext uri="{FF2B5EF4-FFF2-40B4-BE49-F238E27FC236}">
                <a16:creationId xmlns:a16="http://schemas.microsoft.com/office/drawing/2014/main" id="{6ACC42B5-11EA-48AC-9547-2BBA3C66E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186" y="4054806"/>
            <a:ext cx="5298567" cy="3402634"/>
          </a:xfrm>
          <a:prstGeom prst="rect">
            <a:avLst/>
          </a:prstGeom>
        </p:spPr>
      </p:pic>
    </p:spTree>
    <p:extLst>
      <p:ext uri="{BB962C8B-B14F-4D97-AF65-F5344CB8AC3E}">
        <p14:creationId xmlns:p14="http://schemas.microsoft.com/office/powerpoint/2010/main" val="37406947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517285"/>
            <a:ext cx="321872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Basics of Hypothesis Testing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771499"/>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is finite and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 size is small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 is unknown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T-Test for Testing Means</a:t>
            </a:r>
          </a:p>
        </p:txBody>
      </p:sp>
      <p:pic>
        <p:nvPicPr>
          <p:cNvPr id="3" name="Picture 2" descr="A screenshot of a cell phone&#10;&#10;Description automatically generated">
            <a:extLst>
              <a:ext uri="{FF2B5EF4-FFF2-40B4-BE49-F238E27FC236}">
                <a16:creationId xmlns:a16="http://schemas.microsoft.com/office/drawing/2014/main" id="{735E1F57-C70B-48AE-8A47-225686FC6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849" y="3755577"/>
            <a:ext cx="5610003" cy="3744320"/>
          </a:xfrm>
          <a:prstGeom prst="rect">
            <a:avLst/>
          </a:prstGeom>
        </p:spPr>
      </p:pic>
    </p:spTree>
    <p:extLst>
      <p:ext uri="{BB962C8B-B14F-4D97-AF65-F5344CB8AC3E}">
        <p14:creationId xmlns:p14="http://schemas.microsoft.com/office/powerpoint/2010/main" val="36465474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2963287"/>
            <a:ext cx="3218727" cy="3282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for difference between means</a:t>
            </a:r>
          </a:p>
        </p:txBody>
      </p:sp>
      <p:sp>
        <p:nvSpPr>
          <p:cNvPr id="2" name="Rectangle 1">
            <a:extLst>
              <a:ext uri="{FF2B5EF4-FFF2-40B4-BE49-F238E27FC236}">
                <a16:creationId xmlns:a16="http://schemas.microsoft.com/office/drawing/2014/main" id="{3C5FD6A1-083B-47BE-A7FC-E672F07C5CA2}"/>
              </a:ext>
            </a:extLst>
          </p:cNvPr>
          <p:cNvSpPr/>
          <p:nvPr/>
        </p:nvSpPr>
        <p:spPr>
          <a:xfrm>
            <a:off x="6725920" y="4489366"/>
            <a:ext cx="2624436" cy="507831"/>
          </a:xfrm>
          <a:prstGeom prst="rect">
            <a:avLst/>
          </a:prstGeom>
        </p:spPr>
        <p:txBody>
          <a:bodyPr wrap="none">
            <a:spAutoFit/>
          </a:bodyPr>
          <a:lstStyle/>
          <a:p>
            <a:r>
              <a:rPr lang="en-US" dirty="0"/>
              <a:t>Z-Test, T-Test</a:t>
            </a:r>
          </a:p>
        </p:txBody>
      </p:sp>
    </p:spTree>
    <p:extLst>
      <p:ext uri="{BB962C8B-B14F-4D97-AF65-F5344CB8AC3E}">
        <p14:creationId xmlns:p14="http://schemas.microsoft.com/office/powerpoint/2010/main" val="37462082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4771499"/>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Populations are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Samples happen to be large</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variances are known </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difference between means</a:t>
            </a:r>
          </a:p>
        </p:txBody>
      </p:sp>
      <p:pic>
        <p:nvPicPr>
          <p:cNvPr id="7" name="Picture 6" descr="A picture containing clock&#10;&#10;Description automatically generated">
            <a:extLst>
              <a:ext uri="{FF2B5EF4-FFF2-40B4-BE49-F238E27FC236}">
                <a16:creationId xmlns:a16="http://schemas.microsoft.com/office/drawing/2014/main" id="{01468484-74D1-42B3-8C6B-6CBD2AE88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0" y="4043679"/>
            <a:ext cx="3160849" cy="2519680"/>
          </a:xfrm>
          <a:prstGeom prst="rect">
            <a:avLst/>
          </a:prstGeom>
        </p:spPr>
      </p:pic>
    </p:spTree>
    <p:extLst>
      <p:ext uri="{BB962C8B-B14F-4D97-AF65-F5344CB8AC3E}">
        <p14:creationId xmlns:p14="http://schemas.microsoft.com/office/powerpoint/2010/main" val="22615958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6132897"/>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Populations are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Samples happen to be large,</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Presumed to have been drawn from the same population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variances are known </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difference between means</a:t>
            </a:r>
          </a:p>
        </p:txBody>
      </p:sp>
      <p:pic>
        <p:nvPicPr>
          <p:cNvPr id="3" name="Picture 2" descr="A close up of a logo&#10;&#10;Description automatically generated">
            <a:extLst>
              <a:ext uri="{FF2B5EF4-FFF2-40B4-BE49-F238E27FC236}">
                <a16:creationId xmlns:a16="http://schemas.microsoft.com/office/drawing/2014/main" id="{BCC76B72-7133-4810-94BE-293ED5294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186" y="4043679"/>
            <a:ext cx="3762900" cy="2086266"/>
          </a:xfrm>
          <a:prstGeom prst="rect">
            <a:avLst/>
          </a:prstGeom>
        </p:spPr>
      </p:pic>
    </p:spTree>
    <p:extLst>
      <p:ext uri="{BB962C8B-B14F-4D97-AF65-F5344CB8AC3E}">
        <p14:creationId xmlns:p14="http://schemas.microsoft.com/office/powerpoint/2010/main" val="25918142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5953361"/>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Samples happen to be small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Presumed to have been drawn from the same population</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 variances are unknown but assumed to be equal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507831"/>
          </a:xfrm>
          <a:prstGeom prst="rect">
            <a:avLst/>
          </a:prstGeom>
        </p:spPr>
        <p:txBody>
          <a:bodyPr wrap="square">
            <a:spAutoFit/>
          </a:bodyPr>
          <a:lstStyle/>
          <a:p>
            <a:r>
              <a:rPr lang="en-US" b="1" dirty="0"/>
              <a:t>Z-Test for testing difference between means</a:t>
            </a:r>
          </a:p>
        </p:txBody>
      </p:sp>
      <p:pic>
        <p:nvPicPr>
          <p:cNvPr id="6" name="Picture 5" descr="A screenshot of a cell phone&#10;&#10;Description automatically generated">
            <a:extLst>
              <a:ext uri="{FF2B5EF4-FFF2-40B4-BE49-F238E27FC236}">
                <a16:creationId xmlns:a16="http://schemas.microsoft.com/office/drawing/2014/main" id="{E6CE189A-73CB-42EC-8F55-AB6B55F7F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00" y="4043679"/>
            <a:ext cx="6264885" cy="3000827"/>
          </a:xfrm>
          <a:prstGeom prst="rect">
            <a:avLst/>
          </a:prstGeom>
        </p:spPr>
      </p:pic>
    </p:spTree>
    <p:extLst>
      <p:ext uri="{BB962C8B-B14F-4D97-AF65-F5344CB8AC3E}">
        <p14:creationId xmlns:p14="http://schemas.microsoft.com/office/powerpoint/2010/main" val="26894371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2963287"/>
            <a:ext cx="3218727" cy="3282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for comparing two related samples</a:t>
            </a:r>
          </a:p>
        </p:txBody>
      </p:sp>
      <p:sp>
        <p:nvSpPr>
          <p:cNvPr id="2" name="Rectangle 1">
            <a:extLst>
              <a:ext uri="{FF2B5EF4-FFF2-40B4-BE49-F238E27FC236}">
                <a16:creationId xmlns:a16="http://schemas.microsoft.com/office/drawing/2014/main" id="{3C5FD6A1-083B-47BE-A7FC-E672F07C5CA2}"/>
              </a:ext>
            </a:extLst>
          </p:cNvPr>
          <p:cNvSpPr/>
          <p:nvPr/>
        </p:nvSpPr>
        <p:spPr>
          <a:xfrm>
            <a:off x="6725920" y="4489366"/>
            <a:ext cx="2624436" cy="507831"/>
          </a:xfrm>
          <a:prstGeom prst="rect">
            <a:avLst/>
          </a:prstGeom>
        </p:spPr>
        <p:txBody>
          <a:bodyPr wrap="none">
            <a:spAutoFit/>
          </a:bodyPr>
          <a:lstStyle/>
          <a:p>
            <a:r>
              <a:rPr lang="en-US" dirty="0"/>
              <a:t>Paired T- Test</a:t>
            </a:r>
          </a:p>
        </p:txBody>
      </p:sp>
    </p:spTree>
    <p:extLst>
      <p:ext uri="{BB962C8B-B14F-4D97-AF65-F5344CB8AC3E}">
        <p14:creationId xmlns:p14="http://schemas.microsoft.com/office/powerpoint/2010/main" val="412340759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44407" y="2998707"/>
            <a:ext cx="4614898" cy="5165453"/>
          </a:xfrm>
          <a:prstGeom prst="rect">
            <a:avLst/>
          </a:prstGeom>
        </p:spPr>
        <p:txBody>
          <a:bodyPr vert="horz" wrap="square" lIns="0" tIns="195072" rIns="0" bIns="0" rtlCol="0">
            <a:spAutoFit/>
          </a:bodyPr>
          <a:lstStyle/>
          <a:p>
            <a:pPr marL="22577">
              <a:lnSpc>
                <a:spcPct val="100000"/>
              </a:lnSpc>
              <a:spcBef>
                <a:spcPts val="1536"/>
              </a:spcBef>
            </a:pPr>
            <a:r>
              <a:rPr sz="3413" b="1" spc="-7" dirty="0">
                <a:solidFill>
                  <a:srgbClr val="0070C0"/>
                </a:solidFill>
                <a:cs typeface="Century Gothic"/>
              </a:rPr>
              <a:t>Test</a:t>
            </a:r>
            <a:r>
              <a:rPr sz="3413" b="1" dirty="0">
                <a:solidFill>
                  <a:srgbClr val="0070C0"/>
                </a:solidFill>
                <a:cs typeface="Century Gothic"/>
              </a:rPr>
              <a:t> Condition</a:t>
            </a:r>
            <a:endParaRPr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Samples happens to be small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Variances of the two populations need not be equal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Populations are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sz="2560" spc="-7" dirty="0">
                <a:solidFill>
                  <a:schemeClr val="tx1"/>
                </a:solidFill>
                <a:latin typeface="Century Gothic" panose="020B0502020202020204" pitchFamily="34" charset="0"/>
                <a:cs typeface="Century Gothic"/>
              </a:rPr>
              <a:t>Ha</a:t>
            </a:r>
            <a:r>
              <a:rPr sz="2560" spc="-7" dirty="0">
                <a:solidFill>
                  <a:schemeClr val="tx1"/>
                </a:solidFill>
                <a:cs typeface="Century Gothic"/>
              </a:rPr>
              <a:t> </a:t>
            </a:r>
            <a:r>
              <a:rPr sz="2560" dirty="0">
                <a:solidFill>
                  <a:schemeClr val="tx1"/>
                </a:solidFill>
                <a:cs typeface="Century Gothic"/>
              </a:rPr>
              <a:t>may </a:t>
            </a:r>
            <a:r>
              <a:rPr sz="2560" spc="-7" dirty="0">
                <a:solidFill>
                  <a:schemeClr val="tx1"/>
                </a:solidFill>
                <a:cs typeface="Century Gothic"/>
              </a:rPr>
              <a:t>be one-sided </a:t>
            </a:r>
            <a:r>
              <a:rPr sz="2560" dirty="0">
                <a:solidFill>
                  <a:schemeClr val="tx1"/>
                </a:solidFill>
                <a:cs typeface="Century Gothic"/>
              </a:rPr>
              <a:t>or  </a:t>
            </a:r>
            <a:r>
              <a:rPr sz="2560" spc="-28" dirty="0">
                <a:solidFill>
                  <a:schemeClr val="tx1"/>
                </a:solidFill>
                <a:cs typeface="Century Gothic"/>
              </a:rPr>
              <a:t>two</a:t>
            </a:r>
            <a:r>
              <a:rPr sz="2560" spc="57" dirty="0">
                <a:solidFill>
                  <a:schemeClr val="tx1"/>
                </a:solidFill>
                <a:cs typeface="Century Gothic"/>
              </a:rPr>
              <a:t> </a:t>
            </a:r>
            <a:r>
              <a:rPr sz="2560" spc="-7" dirty="0">
                <a:solidFill>
                  <a:schemeClr val="tx1"/>
                </a:solidFill>
                <a:cs typeface="Century Gothic"/>
              </a:rPr>
              <a:t>sided</a:t>
            </a: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9473271" cy="507831"/>
          </a:xfrm>
          <a:prstGeom prst="rect">
            <a:avLst/>
          </a:prstGeom>
        </p:spPr>
        <p:txBody>
          <a:bodyPr wrap="square">
            <a:spAutoFit/>
          </a:bodyPr>
          <a:lstStyle/>
          <a:p>
            <a:r>
              <a:rPr lang="en-US" b="1" dirty="0"/>
              <a:t>Paired T-Test for comparing two related samples</a:t>
            </a:r>
          </a:p>
        </p:txBody>
      </p:sp>
      <p:pic>
        <p:nvPicPr>
          <p:cNvPr id="3" name="Picture 2" descr="A screenshot of a cell phone&#10;&#10;Description automatically generated">
            <a:extLst>
              <a:ext uri="{FF2B5EF4-FFF2-40B4-BE49-F238E27FC236}">
                <a16:creationId xmlns:a16="http://schemas.microsoft.com/office/drawing/2014/main" id="{1B781411-BD71-4579-8776-CF7D6641C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602" y="3988703"/>
            <a:ext cx="6577274" cy="4032096"/>
          </a:xfrm>
          <a:prstGeom prst="rect">
            <a:avLst/>
          </a:prstGeom>
        </p:spPr>
      </p:pic>
    </p:spTree>
    <p:extLst>
      <p:ext uri="{BB962C8B-B14F-4D97-AF65-F5344CB8AC3E}">
        <p14:creationId xmlns:p14="http://schemas.microsoft.com/office/powerpoint/2010/main" val="10785929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3"/>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517285"/>
            <a:ext cx="321872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of Proportions</a:t>
            </a:r>
          </a:p>
        </p:txBody>
      </p:sp>
      <p:sp>
        <p:nvSpPr>
          <p:cNvPr id="2" name="Rectangle 1">
            <a:extLst>
              <a:ext uri="{FF2B5EF4-FFF2-40B4-BE49-F238E27FC236}">
                <a16:creationId xmlns:a16="http://schemas.microsoft.com/office/drawing/2014/main" id="{3C5FD6A1-083B-47BE-A7FC-E672F07C5CA2}"/>
              </a:ext>
            </a:extLst>
          </p:cNvPr>
          <p:cNvSpPr/>
          <p:nvPr/>
        </p:nvSpPr>
        <p:spPr>
          <a:xfrm>
            <a:off x="7421964" y="4622884"/>
            <a:ext cx="1297150" cy="507831"/>
          </a:xfrm>
          <a:prstGeom prst="rect">
            <a:avLst/>
          </a:prstGeom>
        </p:spPr>
        <p:txBody>
          <a:bodyPr wrap="none">
            <a:spAutoFit/>
          </a:bodyPr>
          <a:lstStyle/>
          <a:p>
            <a:r>
              <a:rPr lang="en-US" dirty="0"/>
              <a:t>Z-Test</a:t>
            </a:r>
          </a:p>
        </p:txBody>
      </p:sp>
    </p:spTree>
    <p:extLst>
      <p:ext uri="{BB962C8B-B14F-4D97-AF65-F5344CB8AC3E}">
        <p14:creationId xmlns:p14="http://schemas.microsoft.com/office/powerpoint/2010/main" val="118628770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4"/>
              <p:cNvSpPr txBox="1"/>
              <p:nvPr/>
            </p:nvSpPr>
            <p:spPr>
              <a:xfrm>
                <a:off x="1202166" y="2998707"/>
                <a:ext cx="5368779" cy="6503127"/>
              </a:xfrm>
              <a:prstGeom prst="rect">
                <a:avLst/>
              </a:prstGeom>
            </p:spPr>
            <p:txBody>
              <a:bodyPr vert="horz" wrap="square" lIns="0" tIns="195072" rIns="0" bIns="0" rtlCol="0">
                <a:spAutoFit/>
              </a:bodyPr>
              <a:lstStyle/>
              <a:p>
                <a:pPr marL="22577">
                  <a:lnSpc>
                    <a:spcPct val="100000"/>
                  </a:lnSpc>
                  <a:spcBef>
                    <a:spcPts val="1536"/>
                  </a:spcBef>
                </a:pPr>
                <a:r>
                  <a:rPr lang="en-US" sz="3413" b="1" spc="-7" dirty="0">
                    <a:solidFill>
                      <a:srgbClr val="0070C0"/>
                    </a:solidFill>
                    <a:cs typeface="Century Gothic"/>
                  </a:rPr>
                  <a:t>Test</a:t>
                </a:r>
                <a:r>
                  <a:rPr lang="en-US" sz="3413" b="1" dirty="0">
                    <a:solidFill>
                      <a:srgbClr val="0070C0"/>
                    </a:solidFill>
                    <a:cs typeface="Century Gothic"/>
                  </a:rPr>
                  <a:t> Condition</a:t>
                </a:r>
                <a:endParaRPr lang="en-US"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Use in case of qualitative data</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Sampling distribution may take the form of binomial probability distribution </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spc="-7" dirty="0">
                    <a:solidFill>
                      <a:schemeClr val="tx1"/>
                    </a:solidFill>
                    <a:latin typeface="Century Gothic" panose="020B0502020202020204" pitchFamily="34" charset="0"/>
                    <a:cs typeface="Century Gothic"/>
                  </a:rPr>
                  <a:t>Ha</a:t>
                </a:r>
                <a:r>
                  <a:rPr lang="en-US" sz="2560" spc="-7" dirty="0">
                    <a:solidFill>
                      <a:schemeClr val="tx1"/>
                    </a:solidFill>
                    <a:cs typeface="Century Gothic"/>
                  </a:rPr>
                  <a:t> </a:t>
                </a:r>
                <a:r>
                  <a:rPr lang="en-US" sz="2560" dirty="0">
                    <a:solidFill>
                      <a:schemeClr val="tx1"/>
                    </a:solidFill>
                    <a:cs typeface="Century Gothic"/>
                  </a:rPr>
                  <a:t>may </a:t>
                </a:r>
                <a:r>
                  <a:rPr lang="en-US" sz="2560" spc="-7" dirty="0">
                    <a:solidFill>
                      <a:schemeClr val="tx1"/>
                    </a:solidFill>
                    <a:cs typeface="Century Gothic"/>
                  </a:rPr>
                  <a:t>be one-sided </a:t>
                </a:r>
                <a:r>
                  <a:rPr lang="en-US" sz="2560" dirty="0">
                    <a:solidFill>
                      <a:schemeClr val="tx1"/>
                    </a:solidFill>
                    <a:cs typeface="Century Gothic"/>
                  </a:rPr>
                  <a:t>or  </a:t>
                </a:r>
                <a:r>
                  <a:rPr lang="en-US" sz="2560" spc="-28" dirty="0">
                    <a:solidFill>
                      <a:schemeClr val="tx1"/>
                    </a:solidFill>
                    <a:cs typeface="Century Gothic"/>
                  </a:rPr>
                  <a:t>two</a:t>
                </a:r>
                <a:r>
                  <a:rPr lang="en-US" sz="2560" spc="57" dirty="0">
                    <a:solidFill>
                      <a:schemeClr val="tx1"/>
                    </a:solidFill>
                    <a:cs typeface="Century Gothic"/>
                  </a:rPr>
                  <a:t> </a:t>
                </a:r>
                <a:r>
                  <a:rPr lang="en-US" sz="2560" spc="-7" dirty="0">
                    <a:solidFill>
                      <a:schemeClr val="tx1"/>
                    </a:solidFill>
                    <a:cs typeface="Century Gothic"/>
                  </a:rPr>
                  <a:t>sided</a:t>
                </a:r>
              </a:p>
              <a:p>
                <a:pPr marL="474359" marR="266414" indent="-457200">
                  <a:lnSpc>
                    <a:spcPct val="100000"/>
                  </a:lnSpc>
                  <a:spcBef>
                    <a:spcPts val="1429"/>
                  </a:spcBef>
                  <a:buClr>
                    <a:schemeClr val="tx1"/>
                  </a:buClr>
                  <a:buFont typeface="Arial" panose="020B0604020202020204" pitchFamily="34" charset="0"/>
                  <a:buChar char="•"/>
                  <a:tabLst>
                    <a:tab pos="504831" algn="l"/>
                  </a:tabLst>
                </a:pPr>
                <a14:m>
                  <m:oMath xmlns:m="http://schemas.openxmlformats.org/officeDocument/2006/math">
                    <m:r>
                      <a:rPr lang="en-US" sz="2560" i="1" spc="-7" dirty="0" smtClean="0">
                        <a:solidFill>
                          <a:schemeClr val="tx1"/>
                        </a:solidFill>
                        <a:latin typeface="Cambria Math" panose="02040503050406030204" pitchFamily="18" charset="0"/>
                      </a:rPr>
                      <m:t>𝑀</m:t>
                    </m:r>
                    <m:r>
                      <a:rPr lang="en-US" sz="2560" i="0" spc="-7" dirty="0" smtClean="0">
                        <a:solidFill>
                          <a:schemeClr val="tx1"/>
                        </a:solidFill>
                        <a:latin typeface="Cambria Math" panose="02040503050406030204" pitchFamily="18" charset="0"/>
                      </a:rPr>
                      <m:t>ⅇ</m:t>
                    </m:r>
                    <m:r>
                      <a:rPr lang="en-US" sz="2560" i="1" spc="-7" dirty="0" smtClean="0">
                        <a:solidFill>
                          <a:schemeClr val="tx1"/>
                        </a:solidFill>
                        <a:latin typeface="Cambria Math" panose="02040503050406030204" pitchFamily="18" charset="0"/>
                      </a:rPr>
                      <m:t>𝑎𝑛</m:t>
                    </m:r>
                    <m:r>
                      <a:rPr lang="en-US" sz="2560" i="0" spc="-7" dirty="0" smtClean="0">
                        <a:solidFill>
                          <a:schemeClr val="tx1"/>
                        </a:solidFill>
                        <a:latin typeface="Cambria Math" panose="02040503050406030204" pitchFamily="18" charset="0"/>
                      </a:rPr>
                      <m:t>=</m:t>
                    </m:r>
                    <m:r>
                      <a:rPr lang="en-US" sz="2560" i="1" spc="-7" dirty="0" smtClean="0">
                        <a:solidFill>
                          <a:schemeClr val="tx1"/>
                        </a:solidFill>
                        <a:latin typeface="Cambria Math" panose="02040503050406030204" pitchFamily="18" charset="0"/>
                      </a:rPr>
                      <m:t>𝑛</m:t>
                    </m:r>
                    <m:r>
                      <a:rPr lang="en-US" sz="2560" i="0" spc="-7" dirty="0" smtClean="0">
                        <a:solidFill>
                          <a:schemeClr val="tx1"/>
                        </a:solidFill>
                        <a:latin typeface="Cambria Math" panose="02040503050406030204" pitchFamily="18" charset="0"/>
                      </a:rPr>
                      <m:t>⋅</m:t>
                    </m:r>
                    <m:r>
                      <a:rPr lang="en-US" sz="2560" i="1" spc="-7" dirty="0" smtClean="0">
                        <a:solidFill>
                          <a:schemeClr val="tx1"/>
                        </a:solidFill>
                        <a:latin typeface="Cambria Math" panose="02040503050406030204" pitchFamily="18" charset="0"/>
                      </a:rPr>
                      <m:t>𝑝</m:t>
                    </m:r>
                  </m:oMath>
                </a14:m>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14:m>
                  <m:oMath xmlns:m="http://schemas.openxmlformats.org/officeDocument/2006/math">
                    <m:r>
                      <a:rPr lang="en-US" sz="2560" i="1" spc="-7" smtClean="0">
                        <a:solidFill>
                          <a:schemeClr val="tx1"/>
                        </a:solidFill>
                        <a:latin typeface="Cambria Math" panose="02040503050406030204" pitchFamily="18" charset="0"/>
                      </a:rPr>
                      <m:t>𝑆</m:t>
                    </m:r>
                    <m:r>
                      <a:rPr lang="en-US" sz="2560" b="0" i="1" spc="-7" smtClean="0">
                        <a:solidFill>
                          <a:schemeClr val="tx1"/>
                        </a:solidFill>
                        <a:latin typeface="Cambria Math" panose="02040503050406030204" pitchFamily="18" charset="0"/>
                      </a:rPr>
                      <m:t>𝑡</m:t>
                    </m:r>
                    <m:r>
                      <a:rPr lang="en-US" sz="2560" i="1" spc="-7" smtClean="0">
                        <a:solidFill>
                          <a:schemeClr val="tx1"/>
                        </a:solidFill>
                        <a:latin typeface="Cambria Math" panose="02040503050406030204" pitchFamily="18" charset="0"/>
                      </a:rPr>
                      <m:t>𝑎</m:t>
                    </m:r>
                    <m:r>
                      <a:rPr lang="en-US" sz="2560" b="0" i="1" spc="-7" smtClean="0">
                        <a:solidFill>
                          <a:schemeClr val="tx1"/>
                        </a:solidFill>
                        <a:latin typeface="Cambria Math" panose="02040503050406030204" pitchFamily="18" charset="0"/>
                      </a:rPr>
                      <m:t>𝑛𝑑𝑎𝑟𝑑</m:t>
                    </m:r>
                    <m:r>
                      <a:rPr lang="en-US" sz="2560" b="0" i="1" spc="-7" smtClean="0">
                        <a:solidFill>
                          <a:schemeClr val="tx1"/>
                        </a:solidFill>
                        <a:latin typeface="Cambria Math" panose="02040503050406030204" pitchFamily="18" charset="0"/>
                      </a:rPr>
                      <m:t> </m:t>
                    </m:r>
                    <m:r>
                      <a:rPr lang="en-US" sz="2560" b="0" i="1" spc="-7" smtClean="0">
                        <a:solidFill>
                          <a:schemeClr val="tx1"/>
                        </a:solidFill>
                        <a:latin typeface="Cambria Math" panose="02040503050406030204" pitchFamily="18" charset="0"/>
                      </a:rPr>
                      <m:t>𝑑𝑒𝑣𝑖𝑎𝑡𝑖𝑜𝑛</m:t>
                    </m:r>
                    <m:r>
                      <a:rPr lang="en-US" sz="2560" b="0" i="1" spc="-7" smtClean="0">
                        <a:solidFill>
                          <a:schemeClr val="tx1"/>
                        </a:solidFill>
                        <a:latin typeface="Cambria Math" panose="02040503050406030204" pitchFamily="18" charset="0"/>
                      </a:rPr>
                      <m:t>=</m:t>
                    </m:r>
                    <m:rad>
                      <m:radPr>
                        <m:degHide m:val="on"/>
                        <m:ctrlPr>
                          <a:rPr lang="en-US" sz="2560" i="1" spc="-7" dirty="0" smtClean="0">
                            <a:solidFill>
                              <a:schemeClr val="tx1"/>
                            </a:solidFill>
                            <a:latin typeface="Cambria Math" panose="02040503050406030204" pitchFamily="18" charset="0"/>
                          </a:rPr>
                        </m:ctrlPr>
                      </m:radPr>
                      <m:deg/>
                      <m:e>
                        <m:r>
                          <a:rPr lang="en-US" sz="2560" i="1" spc="-7" dirty="0" smtClean="0">
                            <a:solidFill>
                              <a:schemeClr val="tx1"/>
                            </a:solidFill>
                            <a:latin typeface="Cambria Math" panose="02040503050406030204" pitchFamily="18" charset="0"/>
                          </a:rPr>
                          <m:t>𝑛</m:t>
                        </m:r>
                        <m:r>
                          <a:rPr lang="en-US" sz="2560" i="0" spc="-7" dirty="0" smtClean="0">
                            <a:solidFill>
                              <a:schemeClr val="tx1"/>
                            </a:solidFill>
                            <a:latin typeface="Cambria Math" panose="02040503050406030204" pitchFamily="18" charset="0"/>
                          </a:rPr>
                          <m:t>⋅</m:t>
                        </m:r>
                        <m:r>
                          <a:rPr lang="en-US" sz="2560" i="1" spc="-7" dirty="0" smtClean="0">
                            <a:solidFill>
                              <a:schemeClr val="tx1"/>
                            </a:solidFill>
                            <a:latin typeface="Cambria Math" panose="02040503050406030204" pitchFamily="18" charset="0"/>
                          </a:rPr>
                          <m:t>𝑝</m:t>
                        </m:r>
                        <m:r>
                          <a:rPr lang="en-US" sz="2560" i="0" spc="-7" dirty="0" smtClean="0">
                            <a:solidFill>
                              <a:schemeClr val="tx1"/>
                            </a:solidFill>
                            <a:latin typeface="Cambria Math" panose="02040503050406030204" pitchFamily="18" charset="0"/>
                          </a:rPr>
                          <m:t>⋅</m:t>
                        </m:r>
                        <m:r>
                          <a:rPr lang="en-US" sz="2560" i="1" spc="-7" dirty="0" smtClean="0">
                            <a:solidFill>
                              <a:schemeClr val="tx1"/>
                            </a:solidFill>
                            <a:latin typeface="Cambria Math" panose="02040503050406030204" pitchFamily="18" charset="0"/>
                          </a:rPr>
                          <m:t>𝑞</m:t>
                        </m:r>
                      </m:e>
                    </m:rad>
                  </m:oMath>
                </a14:m>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mc:Choice>
        <mc:Fallback xmlns="">
          <p:sp>
            <p:nvSpPr>
              <p:cNvPr id="4" name="object 4"/>
              <p:cNvSpPr txBox="1">
                <a:spLocks noRot="1" noChangeAspect="1" noMove="1" noResize="1" noEditPoints="1" noAdjustHandles="1" noChangeArrowheads="1" noChangeShapeType="1" noTextEdit="1"/>
              </p:cNvSpPr>
              <p:nvPr/>
            </p:nvSpPr>
            <p:spPr>
              <a:xfrm>
                <a:off x="1202166" y="2998707"/>
                <a:ext cx="5368779" cy="6503127"/>
              </a:xfrm>
              <a:prstGeom prst="rect">
                <a:avLst/>
              </a:prstGeom>
              <a:blipFill>
                <a:blip r:embed="rId2"/>
                <a:stretch>
                  <a:fillRect l="-4427"/>
                </a:stretch>
              </a:blipFill>
            </p:spPr>
            <p:txBody>
              <a:bodyPr/>
              <a:lstStyle/>
              <a:p>
                <a:r>
                  <a:rPr lang="en-US">
                    <a:noFill/>
                  </a:rPr>
                  <a:t> </a:t>
                </a:r>
              </a:p>
            </p:txBody>
          </p:sp>
        </mc:Fallback>
      </mc:AlternateContent>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9473271" cy="507831"/>
          </a:xfrm>
          <a:prstGeom prst="rect">
            <a:avLst/>
          </a:prstGeom>
        </p:spPr>
        <p:txBody>
          <a:bodyPr wrap="square">
            <a:spAutoFit/>
          </a:bodyPr>
          <a:lstStyle/>
          <a:p>
            <a:r>
              <a:rPr lang="en-US" b="1" dirty="0"/>
              <a:t>Z-Test for Testing of Proportions</a:t>
            </a:r>
          </a:p>
        </p:txBody>
      </p:sp>
      <p:pic>
        <p:nvPicPr>
          <p:cNvPr id="6" name="Picture 5" descr="A screenshot of a cell phone&#10;&#10;Description automatically generated">
            <a:extLst>
              <a:ext uri="{FF2B5EF4-FFF2-40B4-BE49-F238E27FC236}">
                <a16:creationId xmlns:a16="http://schemas.microsoft.com/office/drawing/2014/main" id="{722953DC-62E3-49B8-91D8-284200091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2031" y="3871170"/>
            <a:ext cx="5191459" cy="3400405"/>
          </a:xfrm>
          <a:prstGeom prst="rect">
            <a:avLst/>
          </a:prstGeom>
        </p:spPr>
      </p:pic>
    </p:spTree>
    <p:extLst>
      <p:ext uri="{BB962C8B-B14F-4D97-AF65-F5344CB8AC3E}">
        <p14:creationId xmlns:p14="http://schemas.microsoft.com/office/powerpoint/2010/main" val="358125877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3"/>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2963287"/>
            <a:ext cx="3218727" cy="3282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for difference between proportions</a:t>
            </a:r>
          </a:p>
        </p:txBody>
      </p:sp>
      <p:sp>
        <p:nvSpPr>
          <p:cNvPr id="2" name="Rectangle 1">
            <a:extLst>
              <a:ext uri="{FF2B5EF4-FFF2-40B4-BE49-F238E27FC236}">
                <a16:creationId xmlns:a16="http://schemas.microsoft.com/office/drawing/2014/main" id="{3C5FD6A1-083B-47BE-A7FC-E672F07C5CA2}"/>
              </a:ext>
            </a:extLst>
          </p:cNvPr>
          <p:cNvSpPr/>
          <p:nvPr/>
        </p:nvSpPr>
        <p:spPr>
          <a:xfrm>
            <a:off x="7421964" y="4622884"/>
            <a:ext cx="1297150" cy="507831"/>
          </a:xfrm>
          <a:prstGeom prst="rect">
            <a:avLst/>
          </a:prstGeom>
        </p:spPr>
        <p:txBody>
          <a:bodyPr wrap="none">
            <a:spAutoFit/>
          </a:bodyPr>
          <a:lstStyle/>
          <a:p>
            <a:r>
              <a:rPr lang="en-US" dirty="0"/>
              <a:t>Z-Test</a:t>
            </a:r>
          </a:p>
        </p:txBody>
      </p:sp>
    </p:spTree>
    <p:extLst>
      <p:ext uri="{BB962C8B-B14F-4D97-AF65-F5344CB8AC3E}">
        <p14:creationId xmlns:p14="http://schemas.microsoft.com/office/powerpoint/2010/main" val="21363673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056640" y="2987040"/>
            <a:ext cx="10789920" cy="2275840"/>
          </a:xfrm>
          <a:prstGeom prst="roundRect">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039190" cy="507831"/>
          </a:xfrm>
          <a:prstGeom prst="rect">
            <a:avLst/>
          </a:prstGeom>
        </p:spPr>
        <p:txBody>
          <a:bodyPr wrap="square">
            <a:spAutoFit/>
          </a:bodyPr>
          <a:lstStyle/>
          <a:p>
            <a:r>
              <a:rPr lang="en-US" b="1" dirty="0"/>
              <a:t>What is Hypothesis ?</a:t>
            </a:r>
          </a:p>
        </p:txBody>
      </p:sp>
      <p:sp>
        <p:nvSpPr>
          <p:cNvPr id="4" name="Rectangle 3">
            <a:extLst>
              <a:ext uri="{FF2B5EF4-FFF2-40B4-BE49-F238E27FC236}">
                <a16:creationId xmlns:a16="http://schemas.microsoft.com/office/drawing/2014/main" id="{36326BFD-E168-4425-83F4-CC1D5CA698B0}"/>
              </a:ext>
            </a:extLst>
          </p:cNvPr>
          <p:cNvSpPr/>
          <p:nvPr/>
        </p:nvSpPr>
        <p:spPr>
          <a:xfrm>
            <a:off x="1625599" y="3417074"/>
            <a:ext cx="9753600" cy="1415772"/>
          </a:xfrm>
          <a:prstGeom prst="rect">
            <a:avLst/>
          </a:prstGeom>
        </p:spPr>
        <p:txBody>
          <a:bodyPr wrap="square">
            <a:spAutoFit/>
          </a:bodyPr>
          <a:lstStyle/>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Hypothesis is a predictive statement, capable of  being tested by scientific methods, that relates an  independent variables to some dependent  variable.</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A hypothesis states what we are looking for and it is  a proportion which can be put to a test to  determine its validity</a:t>
            </a:r>
          </a:p>
        </p:txBody>
      </p:sp>
      <p:sp>
        <p:nvSpPr>
          <p:cNvPr id="2" name="Rectangle 1">
            <a:extLst>
              <a:ext uri="{FF2B5EF4-FFF2-40B4-BE49-F238E27FC236}">
                <a16:creationId xmlns:a16="http://schemas.microsoft.com/office/drawing/2014/main" id="{71F7D56A-E953-4B69-91A2-95610441F3A9}"/>
              </a:ext>
            </a:extLst>
          </p:cNvPr>
          <p:cNvSpPr/>
          <p:nvPr/>
        </p:nvSpPr>
        <p:spPr>
          <a:xfrm>
            <a:off x="1856231" y="5960783"/>
            <a:ext cx="9292337" cy="677108"/>
          </a:xfrm>
          <a:prstGeom prst="rect">
            <a:avLst/>
          </a:prstGeom>
        </p:spPr>
        <p:txBody>
          <a:bodyPr wrap="square">
            <a:spAutoFit/>
          </a:bodyPr>
          <a:lstStyle/>
          <a:p>
            <a:pPr algn="ctr">
              <a:lnSpc>
                <a:spcPct val="95000"/>
              </a:lnSpc>
              <a:spcBef>
                <a:spcPct val="25000"/>
              </a:spcBef>
              <a:spcAft>
                <a:spcPct val="25000"/>
              </a:spcAft>
              <a:buClr>
                <a:schemeClr val="accent2"/>
              </a:buClr>
            </a:pPr>
            <a:r>
              <a:rPr lang="en-US" altLang="en-US" sz="2000" dirty="0"/>
              <a:t>e.g. Students who receive counseling will show a greater  increase in creativity than students not receiving  counseling</a:t>
            </a:r>
          </a:p>
        </p:txBody>
      </p:sp>
      <p:pic>
        <p:nvPicPr>
          <p:cNvPr id="1026" name="Picture 2" descr="Acons International">
            <a:extLst>
              <a:ext uri="{FF2B5EF4-FFF2-40B4-BE49-F238E27FC236}">
                <a16:creationId xmlns:a16="http://schemas.microsoft.com/office/drawing/2014/main" id="{5460F9A0-FD21-4A50-BEC5-C1C9AF9CF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310" y="6637891"/>
            <a:ext cx="2456180" cy="245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398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02166" y="2998707"/>
            <a:ext cx="5368779" cy="6132897"/>
          </a:xfrm>
          <a:prstGeom prst="rect">
            <a:avLst/>
          </a:prstGeom>
        </p:spPr>
        <p:txBody>
          <a:bodyPr vert="horz" wrap="square" lIns="0" tIns="195072" rIns="0" bIns="0" rtlCol="0">
            <a:spAutoFit/>
          </a:bodyPr>
          <a:lstStyle/>
          <a:p>
            <a:pPr marL="22577">
              <a:lnSpc>
                <a:spcPct val="100000"/>
              </a:lnSpc>
              <a:spcBef>
                <a:spcPts val="1536"/>
              </a:spcBef>
            </a:pPr>
            <a:r>
              <a:rPr lang="en-US" sz="3413" b="1" spc="-7" dirty="0">
                <a:solidFill>
                  <a:srgbClr val="0070C0"/>
                </a:solidFill>
                <a:cs typeface="Century Gothic"/>
              </a:rPr>
              <a:t>Test</a:t>
            </a:r>
            <a:r>
              <a:rPr lang="en-US" sz="3413" b="1" dirty="0">
                <a:solidFill>
                  <a:srgbClr val="0070C0"/>
                </a:solidFill>
                <a:cs typeface="Century Gothic"/>
              </a:rPr>
              <a:t> Condition</a:t>
            </a:r>
            <a:endParaRPr lang="en-US"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 drawn from two different populations</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Test confirm, whether the difference between the proportion of success is significant </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spc="-7" dirty="0">
                <a:solidFill>
                  <a:schemeClr val="tx1"/>
                </a:solidFill>
                <a:latin typeface="Century Gothic" panose="020B0502020202020204" pitchFamily="34" charset="0"/>
                <a:cs typeface="Century Gothic"/>
              </a:rPr>
              <a:t>Ha</a:t>
            </a:r>
            <a:r>
              <a:rPr lang="en-US" sz="2560" spc="-7" dirty="0">
                <a:solidFill>
                  <a:schemeClr val="tx1"/>
                </a:solidFill>
                <a:cs typeface="Century Gothic"/>
              </a:rPr>
              <a:t> </a:t>
            </a:r>
            <a:r>
              <a:rPr lang="en-US" sz="2560" dirty="0">
                <a:solidFill>
                  <a:schemeClr val="tx1"/>
                </a:solidFill>
                <a:cs typeface="Century Gothic"/>
              </a:rPr>
              <a:t>may </a:t>
            </a:r>
            <a:r>
              <a:rPr lang="en-US" sz="2560" spc="-7" dirty="0">
                <a:solidFill>
                  <a:schemeClr val="tx1"/>
                </a:solidFill>
                <a:cs typeface="Century Gothic"/>
              </a:rPr>
              <a:t>be one-sided </a:t>
            </a:r>
            <a:r>
              <a:rPr lang="en-US" sz="2560" dirty="0">
                <a:solidFill>
                  <a:schemeClr val="tx1"/>
                </a:solidFill>
                <a:cs typeface="Century Gothic"/>
              </a:rPr>
              <a:t>or  </a:t>
            </a:r>
            <a:r>
              <a:rPr lang="en-US" sz="2560" spc="-28" dirty="0">
                <a:solidFill>
                  <a:schemeClr val="tx1"/>
                </a:solidFill>
                <a:cs typeface="Century Gothic"/>
              </a:rPr>
              <a:t>two</a:t>
            </a:r>
            <a:r>
              <a:rPr lang="en-US" sz="2560" spc="57" dirty="0">
                <a:solidFill>
                  <a:schemeClr val="tx1"/>
                </a:solidFill>
                <a:cs typeface="Century Gothic"/>
              </a:rPr>
              <a:t> </a:t>
            </a:r>
            <a:r>
              <a:rPr lang="en-US" sz="2560" spc="-7" dirty="0">
                <a:solidFill>
                  <a:schemeClr val="tx1"/>
                </a:solidFill>
                <a:cs typeface="Century Gothic"/>
              </a:rPr>
              <a:t>sided</a:t>
            </a: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9473271" cy="507831"/>
          </a:xfrm>
          <a:prstGeom prst="rect">
            <a:avLst/>
          </a:prstGeom>
        </p:spPr>
        <p:txBody>
          <a:bodyPr wrap="square">
            <a:spAutoFit/>
          </a:bodyPr>
          <a:lstStyle/>
          <a:p>
            <a:r>
              <a:rPr lang="en-US" b="1" dirty="0"/>
              <a:t>Z-test for testing difference between proportions</a:t>
            </a:r>
          </a:p>
        </p:txBody>
      </p:sp>
      <p:pic>
        <p:nvPicPr>
          <p:cNvPr id="3" name="Picture 2" descr="A picture containing bird&#10;&#10;Description automatically generated">
            <a:extLst>
              <a:ext uri="{FF2B5EF4-FFF2-40B4-BE49-F238E27FC236}">
                <a16:creationId xmlns:a16="http://schemas.microsoft.com/office/drawing/2014/main" id="{1062F719-FC27-44BD-BFA5-5C8B803ED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615" y="3943255"/>
            <a:ext cx="5996628" cy="3395843"/>
          </a:xfrm>
          <a:prstGeom prst="rect">
            <a:avLst/>
          </a:prstGeom>
        </p:spPr>
      </p:pic>
    </p:spTree>
    <p:extLst>
      <p:ext uri="{BB962C8B-B14F-4D97-AF65-F5344CB8AC3E}">
        <p14:creationId xmlns:p14="http://schemas.microsoft.com/office/powerpoint/2010/main" val="8872175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3"/>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2686288"/>
            <a:ext cx="3218727" cy="38369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Hypothesis testing of equality of variances of two normal populations</a:t>
            </a:r>
          </a:p>
        </p:txBody>
      </p:sp>
      <p:sp>
        <p:nvSpPr>
          <p:cNvPr id="2" name="Rectangle 1">
            <a:extLst>
              <a:ext uri="{FF2B5EF4-FFF2-40B4-BE49-F238E27FC236}">
                <a16:creationId xmlns:a16="http://schemas.microsoft.com/office/drawing/2014/main" id="{3C5FD6A1-083B-47BE-A7FC-E672F07C5CA2}"/>
              </a:ext>
            </a:extLst>
          </p:cNvPr>
          <p:cNvSpPr/>
          <p:nvPr/>
        </p:nvSpPr>
        <p:spPr>
          <a:xfrm>
            <a:off x="7421964" y="4622884"/>
            <a:ext cx="1297150" cy="507831"/>
          </a:xfrm>
          <a:prstGeom prst="rect">
            <a:avLst/>
          </a:prstGeom>
        </p:spPr>
        <p:txBody>
          <a:bodyPr wrap="none">
            <a:spAutoFit/>
          </a:bodyPr>
          <a:lstStyle/>
          <a:p>
            <a:r>
              <a:rPr lang="en-US" dirty="0"/>
              <a:t>F-Test</a:t>
            </a:r>
          </a:p>
        </p:txBody>
      </p:sp>
    </p:spTree>
    <p:extLst>
      <p:ext uri="{BB962C8B-B14F-4D97-AF65-F5344CB8AC3E}">
        <p14:creationId xmlns:p14="http://schemas.microsoft.com/office/powerpoint/2010/main" val="18984556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02166" y="2998707"/>
            <a:ext cx="5368779" cy="6132897"/>
          </a:xfrm>
          <a:prstGeom prst="rect">
            <a:avLst/>
          </a:prstGeom>
        </p:spPr>
        <p:txBody>
          <a:bodyPr vert="horz" wrap="square" lIns="0" tIns="195072" rIns="0" bIns="0" rtlCol="0">
            <a:spAutoFit/>
          </a:bodyPr>
          <a:lstStyle/>
          <a:p>
            <a:pPr marL="22577">
              <a:lnSpc>
                <a:spcPct val="100000"/>
              </a:lnSpc>
              <a:spcBef>
                <a:spcPts val="1536"/>
              </a:spcBef>
            </a:pPr>
            <a:r>
              <a:rPr lang="en-US" sz="3413" b="1" spc="-7" dirty="0">
                <a:solidFill>
                  <a:srgbClr val="0070C0"/>
                </a:solidFill>
                <a:cs typeface="Century Gothic"/>
              </a:rPr>
              <a:t>Test</a:t>
            </a:r>
            <a:r>
              <a:rPr lang="en-US" sz="3413" b="1" dirty="0">
                <a:solidFill>
                  <a:srgbClr val="0070C0"/>
                </a:solidFill>
                <a:cs typeface="Century Gothic"/>
              </a:rPr>
              <a:t> Condition</a:t>
            </a:r>
            <a:endParaRPr lang="en-US" sz="3413" dirty="0">
              <a:solidFill>
                <a:srgbClr val="0070C0"/>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The populations are normal</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Samples have been drawn randomly</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Observations are independent</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dirty="0">
                <a:cs typeface="Century Gothic"/>
              </a:rPr>
              <a:t>There is no measurement error </a:t>
            </a:r>
          </a:p>
          <a:p>
            <a:pPr marL="474359" marR="266414" indent="-457200">
              <a:lnSpc>
                <a:spcPct val="100000"/>
              </a:lnSpc>
              <a:spcBef>
                <a:spcPts val="1429"/>
              </a:spcBef>
              <a:buClr>
                <a:schemeClr val="tx1"/>
              </a:buClr>
              <a:buFont typeface="Arial" panose="020B0604020202020204" pitchFamily="34" charset="0"/>
              <a:buChar char="•"/>
              <a:tabLst>
                <a:tab pos="504831" algn="l"/>
              </a:tabLst>
            </a:pPr>
            <a:r>
              <a:rPr lang="en-US" sz="2560" spc="-7" dirty="0">
                <a:solidFill>
                  <a:schemeClr val="tx1"/>
                </a:solidFill>
                <a:latin typeface="Century Gothic" panose="020B0502020202020204" pitchFamily="34" charset="0"/>
                <a:cs typeface="Century Gothic"/>
              </a:rPr>
              <a:t>Ha</a:t>
            </a:r>
            <a:r>
              <a:rPr lang="en-US" sz="2560" spc="-7" dirty="0">
                <a:solidFill>
                  <a:schemeClr val="tx1"/>
                </a:solidFill>
                <a:cs typeface="Century Gothic"/>
              </a:rPr>
              <a:t> </a:t>
            </a:r>
            <a:r>
              <a:rPr lang="en-US" sz="2560" dirty="0">
                <a:solidFill>
                  <a:schemeClr val="tx1"/>
                </a:solidFill>
                <a:cs typeface="Century Gothic"/>
              </a:rPr>
              <a:t>may </a:t>
            </a:r>
            <a:r>
              <a:rPr lang="en-US" sz="2560" spc="-7" dirty="0">
                <a:solidFill>
                  <a:schemeClr val="tx1"/>
                </a:solidFill>
                <a:cs typeface="Century Gothic"/>
              </a:rPr>
              <a:t>be one-sided </a:t>
            </a:r>
            <a:r>
              <a:rPr lang="en-US" sz="2560" dirty="0">
                <a:solidFill>
                  <a:schemeClr val="tx1"/>
                </a:solidFill>
                <a:cs typeface="Century Gothic"/>
              </a:rPr>
              <a:t>or  </a:t>
            </a:r>
            <a:r>
              <a:rPr lang="en-US" sz="2560" spc="-28" dirty="0">
                <a:solidFill>
                  <a:schemeClr val="tx1"/>
                </a:solidFill>
                <a:cs typeface="Century Gothic"/>
              </a:rPr>
              <a:t>two</a:t>
            </a:r>
            <a:r>
              <a:rPr lang="en-US" sz="2560" spc="57" dirty="0">
                <a:solidFill>
                  <a:schemeClr val="tx1"/>
                </a:solidFill>
                <a:cs typeface="Century Gothic"/>
              </a:rPr>
              <a:t> </a:t>
            </a:r>
            <a:r>
              <a:rPr lang="en-US" sz="2560" spc="-7" dirty="0">
                <a:solidFill>
                  <a:schemeClr val="tx1"/>
                </a:solidFill>
                <a:cs typeface="Century Gothic"/>
              </a:rPr>
              <a:t>sided</a:t>
            </a: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lang="en-US" sz="2560" spc="-7" dirty="0">
              <a:solidFill>
                <a:schemeClr val="tx1"/>
              </a:solidFill>
              <a:cs typeface="Century Gothic"/>
            </a:endParaRPr>
          </a:p>
          <a:p>
            <a:pPr marL="474359" marR="266414" indent="-457200">
              <a:lnSpc>
                <a:spcPct val="100000"/>
              </a:lnSpc>
              <a:spcBef>
                <a:spcPts val="1429"/>
              </a:spcBef>
              <a:buClr>
                <a:schemeClr val="tx1"/>
              </a:buClr>
              <a:buFont typeface="Arial" panose="020B0604020202020204" pitchFamily="34" charset="0"/>
              <a:buChar char="•"/>
              <a:tabLst>
                <a:tab pos="504831" algn="l"/>
              </a:tabLst>
            </a:pPr>
            <a:endParaRPr sz="2560" dirty="0">
              <a:cs typeface="Century Gothic"/>
            </a:endParaRPr>
          </a:p>
        </p:txBody>
      </p:sp>
      <p:sp>
        <p:nvSpPr>
          <p:cNvPr id="5" name="object 5"/>
          <p:cNvSpPr txBox="1"/>
          <p:nvPr/>
        </p:nvSpPr>
        <p:spPr>
          <a:xfrm>
            <a:off x="6713186" y="3172537"/>
            <a:ext cx="3853019" cy="543447"/>
          </a:xfrm>
          <a:prstGeom prst="rect">
            <a:avLst/>
          </a:prstGeom>
        </p:spPr>
        <p:txBody>
          <a:bodyPr vert="horz" wrap="square" lIns="0" tIns="18062" rIns="0" bIns="0" rtlCol="0">
            <a:spAutoFit/>
          </a:bodyPr>
          <a:lstStyle/>
          <a:p>
            <a:pPr marL="18062">
              <a:lnSpc>
                <a:spcPct val="100000"/>
              </a:lnSpc>
              <a:spcBef>
                <a:spcPts val="142"/>
              </a:spcBef>
            </a:pPr>
            <a:r>
              <a:rPr sz="3413" b="1" dirty="0">
                <a:solidFill>
                  <a:srgbClr val="0070C0"/>
                </a:solidFill>
                <a:cs typeface="Century Gothic"/>
              </a:rPr>
              <a:t>Test</a:t>
            </a:r>
            <a:r>
              <a:rPr sz="3413" b="1" spc="-114" dirty="0">
                <a:solidFill>
                  <a:srgbClr val="0070C0"/>
                </a:solidFill>
                <a:cs typeface="Century Gothic"/>
              </a:rPr>
              <a:t> </a:t>
            </a:r>
            <a:r>
              <a:rPr sz="3413" b="1" dirty="0">
                <a:solidFill>
                  <a:srgbClr val="0070C0"/>
                </a:solidFill>
                <a:cs typeface="Century Gothic"/>
              </a:rPr>
              <a:t>Statistics</a:t>
            </a:r>
            <a:endParaRPr sz="3413" dirty="0">
              <a:solidFill>
                <a:srgbClr val="0070C0"/>
              </a:solidFill>
              <a:cs typeface="Century Gothic"/>
            </a:endParaRPr>
          </a:p>
        </p:txBody>
      </p:sp>
      <p:sp>
        <p:nvSpPr>
          <p:cNvPr id="13" name="TextBox 12">
            <a:extLst>
              <a:ext uri="{FF2B5EF4-FFF2-40B4-BE49-F238E27FC236}">
                <a16:creationId xmlns:a16="http://schemas.microsoft.com/office/drawing/2014/main" id="{6FE6C4AF-8A61-4C7F-BEC3-040196239AB2}"/>
              </a:ext>
            </a:extLst>
          </p:cNvPr>
          <p:cNvSpPr txBox="1"/>
          <p:nvPr/>
        </p:nvSpPr>
        <p:spPr>
          <a:xfrm>
            <a:off x="6045200" y="3630746"/>
            <a:ext cx="65" cy="825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mj-lt"/>
              <a:ea typeface="+mj-ea"/>
              <a:cs typeface="+mj-cs"/>
              <a:sym typeface="Helvetica Neue"/>
            </a:endParaRPr>
          </a:p>
        </p:txBody>
      </p:sp>
      <p:pic>
        <p:nvPicPr>
          <p:cNvPr id="15" name="skillenza_logo_new (1).png" descr="skillenza_logo_new (1).png">
            <a:extLst>
              <a:ext uri="{FF2B5EF4-FFF2-40B4-BE49-F238E27FC236}">
                <a16:creationId xmlns:a16="http://schemas.microsoft.com/office/drawing/2014/main" id="{C9905972-A3A6-409C-AA4B-CA86B467503B}"/>
              </a:ext>
            </a:extLst>
          </p:cNvPr>
          <p:cNvPicPr>
            <a:picLocks noChangeAspect="1"/>
          </p:cNvPicPr>
          <p:nvPr/>
        </p:nvPicPr>
        <p:blipFill>
          <a:blip r:embed="rId2"/>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7A47DF6C-581C-41C8-A3FB-F0CA3120709E}"/>
              </a:ext>
            </a:extLst>
          </p:cNvPr>
          <p:cNvSpPr/>
          <p:nvPr/>
        </p:nvSpPr>
        <p:spPr>
          <a:xfrm>
            <a:off x="463209" y="375939"/>
            <a:ext cx="8294711" cy="923330"/>
          </a:xfrm>
          <a:prstGeom prst="rect">
            <a:avLst/>
          </a:prstGeom>
        </p:spPr>
        <p:txBody>
          <a:bodyPr wrap="square">
            <a:spAutoFit/>
          </a:bodyPr>
          <a:lstStyle/>
          <a:p>
            <a:r>
              <a:rPr lang="en-US" b="1" dirty="0"/>
              <a:t>F-Test for testing equality of variances of two normal populations</a:t>
            </a:r>
          </a:p>
        </p:txBody>
      </p:sp>
      <p:pic>
        <p:nvPicPr>
          <p:cNvPr id="6" name="Picture 5" descr="A picture containing bird&#10;&#10;Description automatically generated">
            <a:extLst>
              <a:ext uri="{FF2B5EF4-FFF2-40B4-BE49-F238E27FC236}">
                <a16:creationId xmlns:a16="http://schemas.microsoft.com/office/drawing/2014/main" id="{24DB457B-C3EF-43B9-AC5E-1E7D6398C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525" y="3761195"/>
            <a:ext cx="5368778" cy="3656113"/>
          </a:xfrm>
          <a:prstGeom prst="rect">
            <a:avLst/>
          </a:prstGeom>
        </p:spPr>
      </p:pic>
    </p:spTree>
    <p:extLst>
      <p:ext uri="{BB962C8B-B14F-4D97-AF65-F5344CB8AC3E}">
        <p14:creationId xmlns:p14="http://schemas.microsoft.com/office/powerpoint/2010/main" val="35606694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320801" y="3068319"/>
            <a:ext cx="10261599" cy="3799841"/>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593263" cy="507831"/>
          </a:xfrm>
          <a:prstGeom prst="rect">
            <a:avLst/>
          </a:prstGeom>
        </p:spPr>
        <p:txBody>
          <a:bodyPr wrap="square">
            <a:spAutoFit/>
          </a:bodyPr>
          <a:lstStyle/>
          <a:p>
            <a:r>
              <a:rPr lang="en-US" b="1" dirty="0"/>
              <a:t>Limitations of the test of Hypothesis</a:t>
            </a:r>
          </a:p>
        </p:txBody>
      </p:sp>
      <p:sp>
        <p:nvSpPr>
          <p:cNvPr id="4" name="Rectangle 3">
            <a:extLst>
              <a:ext uri="{FF2B5EF4-FFF2-40B4-BE49-F238E27FC236}">
                <a16:creationId xmlns:a16="http://schemas.microsoft.com/office/drawing/2014/main" id="{36326BFD-E168-4425-83F4-CC1D5CA698B0}"/>
              </a:ext>
            </a:extLst>
          </p:cNvPr>
          <p:cNvSpPr/>
          <p:nvPr/>
        </p:nvSpPr>
        <p:spPr>
          <a:xfrm>
            <a:off x="1798321" y="3528004"/>
            <a:ext cx="9367520" cy="2900794"/>
          </a:xfrm>
          <a:prstGeom prst="rect">
            <a:avLst/>
          </a:prstGeom>
        </p:spPr>
        <p:txBody>
          <a:bodyPr wrap="square">
            <a:spAutoFit/>
          </a:bodyPr>
          <a:lstStyle/>
          <a:p>
            <a:pPr marL="360059" marR="7225" indent="-342900">
              <a:lnSpc>
                <a:spcPct val="100000"/>
              </a:lnSpc>
              <a:spcBef>
                <a:spcPts val="142"/>
              </a:spcBef>
              <a:buFont typeface="Arial" panose="020B0604020202020204" pitchFamily="34" charset="0"/>
              <a:buChar char="•"/>
              <a:tabLst>
                <a:tab pos="505734" algn="l"/>
              </a:tabLst>
            </a:pPr>
            <a:r>
              <a:rPr lang="en-US" sz="2000" dirty="0">
                <a:solidFill>
                  <a:schemeClr val="tx1"/>
                </a:solidFill>
                <a:cs typeface="Century Gothic"/>
              </a:rPr>
              <a:t>Testing of hypothesis is not decision making itself; but help for decision making</a:t>
            </a:r>
          </a:p>
          <a:p>
            <a:pPr marL="360059" marR="7225" indent="-342900">
              <a:lnSpc>
                <a:spcPct val="100000"/>
              </a:lnSpc>
              <a:spcBef>
                <a:spcPts val="142"/>
              </a:spcBef>
              <a:buFont typeface="Arial" panose="020B0604020202020204" pitchFamily="34" charset="0"/>
              <a:buChar char="•"/>
              <a:tabLst>
                <a:tab pos="505734" algn="l"/>
              </a:tabLst>
            </a:pPr>
            <a:r>
              <a:rPr lang="en-US" sz="2000" dirty="0">
                <a:solidFill>
                  <a:schemeClr val="tx1"/>
                </a:solidFill>
                <a:cs typeface="Century Gothic"/>
              </a:rPr>
              <a:t>Test does not explain the reasons as why the difference exist, it only indicate that the difference is due to fluctuations of sampling or because of other reasons but the tests do not tell about the reason causing the difference.</a:t>
            </a:r>
          </a:p>
          <a:p>
            <a:pPr marL="360059" marR="7225" indent="-342900">
              <a:lnSpc>
                <a:spcPct val="100000"/>
              </a:lnSpc>
              <a:spcBef>
                <a:spcPts val="142"/>
              </a:spcBef>
              <a:buFont typeface="Arial" panose="020B0604020202020204" pitchFamily="34" charset="0"/>
              <a:buChar char="•"/>
              <a:tabLst>
                <a:tab pos="505734" algn="l"/>
              </a:tabLst>
            </a:pPr>
            <a:r>
              <a:rPr lang="en-US" sz="2000" dirty="0">
                <a:solidFill>
                  <a:schemeClr val="tx1"/>
                </a:solidFill>
                <a:cs typeface="Century Gothic"/>
              </a:rPr>
              <a:t>Tests are based on the probabilities and as such cannot be expressed with full certainty.</a:t>
            </a:r>
          </a:p>
          <a:p>
            <a:pPr marL="360059" marR="7225" indent="-342900">
              <a:lnSpc>
                <a:spcPct val="100000"/>
              </a:lnSpc>
              <a:spcBef>
                <a:spcPts val="142"/>
              </a:spcBef>
              <a:buFont typeface="Arial" panose="020B0604020202020204" pitchFamily="34" charset="0"/>
              <a:buChar char="•"/>
              <a:tabLst>
                <a:tab pos="505734" algn="l"/>
              </a:tabLst>
            </a:pPr>
            <a:r>
              <a:rPr lang="en-US" sz="2000" dirty="0">
                <a:solidFill>
                  <a:schemeClr val="tx1"/>
                </a:solidFill>
                <a:cs typeface="Century Gothic"/>
              </a:rPr>
              <a:t>Statistical inferences based on the significance tests cannot be said to be entirely correct evidences concerning the truth of the hypothesis.</a:t>
            </a:r>
          </a:p>
        </p:txBody>
      </p:sp>
    </p:spTree>
    <p:extLst>
      <p:ext uri="{BB962C8B-B14F-4D97-AF65-F5344CB8AC3E}">
        <p14:creationId xmlns:p14="http://schemas.microsoft.com/office/powerpoint/2010/main" val="189969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240286"/>
            <a:ext cx="3218727" cy="27289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Choosing Python Statistics Libraries</a:t>
            </a:r>
          </a:p>
        </p:txBody>
      </p:sp>
    </p:spTree>
    <p:extLst>
      <p:ext uri="{BB962C8B-B14F-4D97-AF65-F5344CB8AC3E}">
        <p14:creationId xmlns:p14="http://schemas.microsoft.com/office/powerpoint/2010/main" val="3063894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371600" y="2235199"/>
            <a:ext cx="10261599" cy="3799841"/>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593263" cy="507831"/>
          </a:xfrm>
          <a:prstGeom prst="rect">
            <a:avLst/>
          </a:prstGeom>
        </p:spPr>
        <p:txBody>
          <a:bodyPr wrap="square">
            <a:spAutoFit/>
          </a:bodyPr>
          <a:lstStyle/>
          <a:p>
            <a:r>
              <a:rPr lang="en-US" b="1" dirty="0"/>
              <a:t>Python Statistics Libraries</a:t>
            </a:r>
          </a:p>
        </p:txBody>
      </p:sp>
      <p:sp>
        <p:nvSpPr>
          <p:cNvPr id="4" name="Rectangle 3">
            <a:extLst>
              <a:ext uri="{FF2B5EF4-FFF2-40B4-BE49-F238E27FC236}">
                <a16:creationId xmlns:a16="http://schemas.microsoft.com/office/drawing/2014/main" id="{36326BFD-E168-4425-83F4-CC1D5CA698B0}"/>
              </a:ext>
            </a:extLst>
          </p:cNvPr>
          <p:cNvSpPr/>
          <p:nvPr/>
        </p:nvSpPr>
        <p:spPr>
          <a:xfrm>
            <a:off x="1971040" y="2569206"/>
            <a:ext cx="9367520" cy="3221395"/>
          </a:xfrm>
          <a:prstGeom prst="rect">
            <a:avLst/>
          </a:prstGeom>
        </p:spPr>
        <p:txBody>
          <a:bodyPr wrap="square">
            <a:spAutoFit/>
          </a:bodyPr>
          <a:lstStyle/>
          <a:p>
            <a:pPr marL="17159" marR="7225">
              <a:lnSpc>
                <a:spcPct val="100000"/>
              </a:lnSpc>
              <a:spcBef>
                <a:spcPts val="142"/>
              </a:spcBef>
              <a:tabLst>
                <a:tab pos="505734" algn="l"/>
              </a:tabLst>
            </a:pPr>
            <a:r>
              <a:rPr lang="en-US" sz="2000" dirty="0">
                <a:solidFill>
                  <a:schemeClr val="tx1"/>
                </a:solidFill>
                <a:cs typeface="Century Gothic"/>
              </a:rPr>
              <a:t>There are many Python statistics libraries out there for you to work with, but these are some of the most popular and widely used ones:</a:t>
            </a:r>
          </a:p>
          <a:p>
            <a:pPr marL="17159" marR="7225">
              <a:lnSpc>
                <a:spcPct val="100000"/>
              </a:lnSpc>
              <a:spcBef>
                <a:spcPts val="142"/>
              </a:spcBef>
              <a:tabLst>
                <a:tab pos="505734" algn="l"/>
              </a:tabLst>
            </a:pPr>
            <a:endParaRPr lang="en-US" sz="2000" dirty="0">
              <a:solidFill>
                <a:schemeClr val="tx1"/>
              </a:solidFill>
              <a:cs typeface="Century Gothic"/>
            </a:endParaRPr>
          </a:p>
          <a:p>
            <a:pPr marL="360059" marR="7225" indent="-342900">
              <a:lnSpc>
                <a:spcPct val="100000"/>
              </a:lnSpc>
              <a:spcBef>
                <a:spcPts val="142"/>
              </a:spcBef>
              <a:buFont typeface="Arial" panose="020B0604020202020204" pitchFamily="34" charset="0"/>
              <a:buChar char="•"/>
              <a:tabLst>
                <a:tab pos="505734" algn="l"/>
              </a:tabLst>
            </a:pPr>
            <a:r>
              <a:rPr lang="en-US" sz="2000" b="1" dirty="0">
                <a:solidFill>
                  <a:schemeClr val="tx1"/>
                </a:solidFill>
                <a:cs typeface="Century Gothic"/>
              </a:rPr>
              <a:t>Python’s statistics </a:t>
            </a:r>
            <a:r>
              <a:rPr lang="en-US" sz="2000" dirty="0">
                <a:solidFill>
                  <a:schemeClr val="tx1"/>
                </a:solidFill>
                <a:cs typeface="Century Gothic"/>
              </a:rPr>
              <a:t>is a built-in Python library for descriptive statistics. You can use it if your datasets are not too large or if you can’t rely on importing other libraries.</a:t>
            </a:r>
          </a:p>
          <a:p>
            <a:pPr marL="360059" marR="7225" indent="-342900">
              <a:lnSpc>
                <a:spcPct val="100000"/>
              </a:lnSpc>
              <a:spcBef>
                <a:spcPts val="142"/>
              </a:spcBef>
              <a:buFont typeface="Arial" panose="020B0604020202020204" pitchFamily="34" charset="0"/>
              <a:buChar char="•"/>
              <a:tabLst>
                <a:tab pos="505734" algn="l"/>
              </a:tabLst>
            </a:pPr>
            <a:endParaRPr lang="en-US" sz="2000" dirty="0">
              <a:solidFill>
                <a:schemeClr val="tx1"/>
              </a:solidFill>
              <a:cs typeface="Century Gothic"/>
            </a:endParaRPr>
          </a:p>
          <a:p>
            <a:pPr marL="360059" marR="7225" indent="-342900">
              <a:lnSpc>
                <a:spcPct val="100000"/>
              </a:lnSpc>
              <a:spcBef>
                <a:spcPts val="142"/>
              </a:spcBef>
              <a:buFont typeface="Arial" panose="020B0604020202020204" pitchFamily="34" charset="0"/>
              <a:buChar char="•"/>
              <a:tabLst>
                <a:tab pos="505734" algn="l"/>
              </a:tabLst>
            </a:pPr>
            <a:r>
              <a:rPr lang="en-US" sz="2000" b="1" dirty="0">
                <a:solidFill>
                  <a:schemeClr val="tx1"/>
                </a:solidFill>
                <a:cs typeface="Century Gothic"/>
              </a:rPr>
              <a:t>NumPy</a:t>
            </a:r>
            <a:r>
              <a:rPr lang="en-US" sz="2000" dirty="0">
                <a:solidFill>
                  <a:schemeClr val="tx1"/>
                </a:solidFill>
                <a:cs typeface="Century Gothic"/>
              </a:rPr>
              <a:t> is a third-party library for numerical computing, optimized for working with single- and multi-dimensional arrays. Its primary type is the array type called </a:t>
            </a:r>
            <a:r>
              <a:rPr lang="en-US" sz="2000" dirty="0" err="1">
                <a:solidFill>
                  <a:schemeClr val="tx1"/>
                </a:solidFill>
                <a:cs typeface="Century Gothic"/>
              </a:rPr>
              <a:t>ndarray</a:t>
            </a:r>
            <a:r>
              <a:rPr lang="en-US" sz="2000" dirty="0">
                <a:solidFill>
                  <a:schemeClr val="tx1"/>
                </a:solidFill>
                <a:cs typeface="Century Gothic"/>
              </a:rPr>
              <a:t>. This library contains many routines for statistical analysis.</a:t>
            </a:r>
          </a:p>
        </p:txBody>
      </p:sp>
      <p:pic>
        <p:nvPicPr>
          <p:cNvPr id="20484" name="Picture 4">
            <a:extLst>
              <a:ext uri="{FF2B5EF4-FFF2-40B4-BE49-F238E27FC236}">
                <a16:creationId xmlns:a16="http://schemas.microsoft.com/office/drawing/2014/main" id="{1F4F1015-06ED-483B-9A79-10F67A85FE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5697" y="7097800"/>
            <a:ext cx="3027680" cy="1199245"/>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Python Statistics Fundamentals: How to Describe Your Data – Real Python">
            <a:extLst>
              <a:ext uri="{FF2B5EF4-FFF2-40B4-BE49-F238E27FC236}">
                <a16:creationId xmlns:a16="http://schemas.microsoft.com/office/drawing/2014/main" id="{6AF5C74A-F53D-4AC1-B6E5-46D865383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828" y="7236565"/>
            <a:ext cx="4555341" cy="106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021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371600" y="2235199"/>
            <a:ext cx="10261599" cy="3799841"/>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593263" cy="507831"/>
          </a:xfrm>
          <a:prstGeom prst="rect">
            <a:avLst/>
          </a:prstGeom>
        </p:spPr>
        <p:txBody>
          <a:bodyPr wrap="square">
            <a:spAutoFit/>
          </a:bodyPr>
          <a:lstStyle/>
          <a:p>
            <a:r>
              <a:rPr lang="en-US" b="1" dirty="0"/>
              <a:t>Python Statistics Libraries</a:t>
            </a:r>
          </a:p>
        </p:txBody>
      </p:sp>
      <p:sp>
        <p:nvSpPr>
          <p:cNvPr id="4" name="Rectangle 3">
            <a:extLst>
              <a:ext uri="{FF2B5EF4-FFF2-40B4-BE49-F238E27FC236}">
                <a16:creationId xmlns:a16="http://schemas.microsoft.com/office/drawing/2014/main" id="{36326BFD-E168-4425-83F4-CC1D5CA698B0}"/>
              </a:ext>
            </a:extLst>
          </p:cNvPr>
          <p:cNvSpPr/>
          <p:nvPr/>
        </p:nvSpPr>
        <p:spPr>
          <a:xfrm>
            <a:off x="1971040" y="2569206"/>
            <a:ext cx="9367520" cy="3221395"/>
          </a:xfrm>
          <a:prstGeom prst="rect">
            <a:avLst/>
          </a:prstGeom>
        </p:spPr>
        <p:txBody>
          <a:bodyPr wrap="square">
            <a:spAutoFit/>
          </a:bodyPr>
          <a:lstStyle/>
          <a:p>
            <a:pPr marL="17159" marR="7225">
              <a:lnSpc>
                <a:spcPct val="100000"/>
              </a:lnSpc>
              <a:spcBef>
                <a:spcPts val="142"/>
              </a:spcBef>
              <a:tabLst>
                <a:tab pos="505734" algn="l"/>
              </a:tabLst>
            </a:pPr>
            <a:r>
              <a:rPr lang="en-US" sz="2000" dirty="0">
                <a:solidFill>
                  <a:schemeClr val="tx1"/>
                </a:solidFill>
                <a:cs typeface="Century Gothic"/>
              </a:rPr>
              <a:t>There are many Python statistics libraries out there for you to work with, but these are some of the most popular and widely used ones:</a:t>
            </a:r>
          </a:p>
          <a:p>
            <a:pPr marL="17159" marR="7225">
              <a:lnSpc>
                <a:spcPct val="100000"/>
              </a:lnSpc>
              <a:spcBef>
                <a:spcPts val="142"/>
              </a:spcBef>
              <a:tabLst>
                <a:tab pos="505734" algn="l"/>
              </a:tabLst>
            </a:pPr>
            <a:endParaRPr lang="en-US" sz="2000" dirty="0">
              <a:solidFill>
                <a:schemeClr val="tx1"/>
              </a:solidFill>
              <a:cs typeface="Century Gothic"/>
            </a:endParaRPr>
          </a:p>
          <a:p>
            <a:pPr marL="360059" marR="7225" indent="-342900">
              <a:lnSpc>
                <a:spcPct val="100000"/>
              </a:lnSpc>
              <a:spcBef>
                <a:spcPts val="142"/>
              </a:spcBef>
              <a:buFont typeface="Arial" panose="020B0604020202020204" pitchFamily="34" charset="0"/>
              <a:buChar char="•"/>
              <a:tabLst>
                <a:tab pos="505734" algn="l"/>
              </a:tabLst>
            </a:pPr>
            <a:r>
              <a:rPr lang="en-US" sz="2000" b="1" dirty="0">
                <a:solidFill>
                  <a:schemeClr val="tx1"/>
                </a:solidFill>
                <a:cs typeface="Century Gothic"/>
              </a:rPr>
              <a:t>SciPy </a:t>
            </a:r>
            <a:r>
              <a:rPr lang="en-US" sz="2000" dirty="0">
                <a:solidFill>
                  <a:schemeClr val="tx1"/>
                </a:solidFill>
                <a:cs typeface="Century Gothic"/>
              </a:rPr>
              <a:t>is a third-party library for scientific computing based on NumPy. It offers additional functionality compared to NumPy, including </a:t>
            </a:r>
            <a:r>
              <a:rPr lang="en-US" sz="2000" dirty="0" err="1">
                <a:solidFill>
                  <a:schemeClr val="tx1"/>
                </a:solidFill>
                <a:cs typeface="Century Gothic"/>
              </a:rPr>
              <a:t>scipy.stats</a:t>
            </a:r>
            <a:r>
              <a:rPr lang="en-US" sz="2000" dirty="0">
                <a:solidFill>
                  <a:schemeClr val="tx1"/>
                </a:solidFill>
                <a:cs typeface="Century Gothic"/>
              </a:rPr>
              <a:t> for statistical analysis.</a:t>
            </a:r>
          </a:p>
          <a:p>
            <a:pPr marL="360059" marR="7225" indent="-342900">
              <a:lnSpc>
                <a:spcPct val="100000"/>
              </a:lnSpc>
              <a:spcBef>
                <a:spcPts val="142"/>
              </a:spcBef>
              <a:buFont typeface="Arial" panose="020B0604020202020204" pitchFamily="34" charset="0"/>
              <a:buChar char="•"/>
              <a:tabLst>
                <a:tab pos="505734" algn="l"/>
              </a:tabLst>
            </a:pPr>
            <a:endParaRPr lang="en-US" sz="2000" b="1" dirty="0">
              <a:solidFill>
                <a:schemeClr val="tx1"/>
              </a:solidFill>
              <a:cs typeface="Century Gothic"/>
            </a:endParaRPr>
          </a:p>
          <a:p>
            <a:pPr marL="360059" marR="7225" indent="-342900">
              <a:lnSpc>
                <a:spcPct val="100000"/>
              </a:lnSpc>
              <a:spcBef>
                <a:spcPts val="142"/>
              </a:spcBef>
              <a:buFont typeface="Arial" panose="020B0604020202020204" pitchFamily="34" charset="0"/>
              <a:buChar char="•"/>
              <a:tabLst>
                <a:tab pos="505734" algn="l"/>
              </a:tabLst>
            </a:pPr>
            <a:r>
              <a:rPr lang="en-US" sz="2000" b="1" dirty="0">
                <a:solidFill>
                  <a:schemeClr val="tx1"/>
                </a:solidFill>
                <a:cs typeface="Century Gothic"/>
              </a:rPr>
              <a:t>Pandas </a:t>
            </a:r>
            <a:r>
              <a:rPr lang="en-US" sz="2000" dirty="0">
                <a:solidFill>
                  <a:schemeClr val="tx1"/>
                </a:solidFill>
                <a:cs typeface="Century Gothic"/>
              </a:rPr>
              <a:t>is a third-party library for numerical computing based on NumPy. It excels in handling labeled one-dimensional (1D) data with Series objects and two-dimensional (2D) data with </a:t>
            </a:r>
            <a:r>
              <a:rPr lang="en-US" sz="2000" dirty="0" err="1">
                <a:solidFill>
                  <a:schemeClr val="tx1"/>
                </a:solidFill>
                <a:cs typeface="Century Gothic"/>
              </a:rPr>
              <a:t>DataFrame</a:t>
            </a:r>
            <a:r>
              <a:rPr lang="en-US" sz="2000" dirty="0">
                <a:solidFill>
                  <a:schemeClr val="tx1"/>
                </a:solidFill>
                <a:cs typeface="Century Gothic"/>
              </a:rPr>
              <a:t> objects.</a:t>
            </a:r>
          </a:p>
        </p:txBody>
      </p:sp>
      <p:pic>
        <p:nvPicPr>
          <p:cNvPr id="19460" name="Picture 4" descr="2017 02 27 - CoCalc">
            <a:extLst>
              <a:ext uri="{FF2B5EF4-FFF2-40B4-BE49-F238E27FC236}">
                <a16:creationId xmlns:a16="http://schemas.microsoft.com/office/drawing/2014/main" id="{AB7501D1-FDE1-4EFC-80E7-BA015B52F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095" y="6930542"/>
            <a:ext cx="20764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B183F94B-42A5-4619-B859-8A53C188B6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2399" y="7254315"/>
            <a:ext cx="3383484" cy="136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56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371601" y="2235199"/>
            <a:ext cx="9966960" cy="2499361"/>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593263" cy="507831"/>
          </a:xfrm>
          <a:prstGeom prst="rect">
            <a:avLst/>
          </a:prstGeom>
        </p:spPr>
        <p:txBody>
          <a:bodyPr wrap="square">
            <a:spAutoFit/>
          </a:bodyPr>
          <a:lstStyle/>
          <a:p>
            <a:r>
              <a:rPr lang="en-US" b="1" dirty="0"/>
              <a:t>Python Statistics Libraries</a:t>
            </a:r>
          </a:p>
        </p:txBody>
      </p:sp>
      <p:sp>
        <p:nvSpPr>
          <p:cNvPr id="4" name="Rectangle 3">
            <a:extLst>
              <a:ext uri="{FF2B5EF4-FFF2-40B4-BE49-F238E27FC236}">
                <a16:creationId xmlns:a16="http://schemas.microsoft.com/office/drawing/2014/main" id="{36326BFD-E168-4425-83F4-CC1D5CA698B0}"/>
              </a:ext>
            </a:extLst>
          </p:cNvPr>
          <p:cNvSpPr/>
          <p:nvPr/>
        </p:nvSpPr>
        <p:spPr>
          <a:xfrm>
            <a:off x="1971040" y="2569206"/>
            <a:ext cx="9367520" cy="1656864"/>
          </a:xfrm>
          <a:prstGeom prst="rect">
            <a:avLst/>
          </a:prstGeom>
        </p:spPr>
        <p:txBody>
          <a:bodyPr wrap="square">
            <a:spAutoFit/>
          </a:bodyPr>
          <a:lstStyle/>
          <a:p>
            <a:pPr marL="17159" marR="7225">
              <a:lnSpc>
                <a:spcPct val="100000"/>
              </a:lnSpc>
              <a:spcBef>
                <a:spcPts val="142"/>
              </a:spcBef>
              <a:tabLst>
                <a:tab pos="505734" algn="l"/>
              </a:tabLst>
            </a:pPr>
            <a:r>
              <a:rPr lang="en-US" sz="2000" dirty="0">
                <a:solidFill>
                  <a:schemeClr val="tx1"/>
                </a:solidFill>
                <a:cs typeface="Century Gothic"/>
              </a:rPr>
              <a:t>There are many Python statistics libraries out there for you to work with, but these are some of the most popular and widely used ones:</a:t>
            </a:r>
          </a:p>
          <a:p>
            <a:pPr marL="17159" marR="7225">
              <a:lnSpc>
                <a:spcPct val="100000"/>
              </a:lnSpc>
              <a:spcBef>
                <a:spcPts val="142"/>
              </a:spcBef>
              <a:tabLst>
                <a:tab pos="505734" algn="l"/>
              </a:tabLst>
            </a:pPr>
            <a:endParaRPr lang="en-US" sz="2000" b="1" dirty="0">
              <a:solidFill>
                <a:schemeClr val="tx1"/>
              </a:solidFill>
              <a:cs typeface="Century Gothic"/>
            </a:endParaRPr>
          </a:p>
          <a:p>
            <a:pPr marL="360059" marR="7225" indent="-342900">
              <a:lnSpc>
                <a:spcPct val="100000"/>
              </a:lnSpc>
              <a:spcBef>
                <a:spcPts val="142"/>
              </a:spcBef>
              <a:buFont typeface="Arial" panose="020B0604020202020204" pitchFamily="34" charset="0"/>
              <a:buChar char="•"/>
              <a:tabLst>
                <a:tab pos="505734" algn="l"/>
              </a:tabLst>
            </a:pPr>
            <a:r>
              <a:rPr lang="en-US" sz="2000" b="1" dirty="0">
                <a:solidFill>
                  <a:schemeClr val="tx1"/>
                </a:solidFill>
                <a:cs typeface="Century Gothic"/>
              </a:rPr>
              <a:t>Matplotlib </a:t>
            </a:r>
            <a:r>
              <a:rPr lang="en-US" sz="2000" dirty="0">
                <a:solidFill>
                  <a:schemeClr val="tx1"/>
                </a:solidFill>
                <a:cs typeface="Century Gothic"/>
              </a:rPr>
              <a:t>is a third-party library for data visualization. It works well in combination with NumPy, SciPy, and Pandas.</a:t>
            </a:r>
          </a:p>
        </p:txBody>
      </p:sp>
      <p:pic>
        <p:nvPicPr>
          <p:cNvPr id="6" name="Graphic 5">
            <a:extLst>
              <a:ext uri="{FF2B5EF4-FFF2-40B4-BE49-F238E27FC236}">
                <a16:creationId xmlns:a16="http://schemas.microsoft.com/office/drawing/2014/main" id="{2304E795-7EA2-4781-98A1-03B9E662F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5440" y="5709108"/>
            <a:ext cx="7538720" cy="1809293"/>
          </a:xfrm>
          <a:prstGeom prst="rect">
            <a:avLst/>
          </a:prstGeom>
        </p:spPr>
      </p:pic>
    </p:spTree>
    <p:extLst>
      <p:ext uri="{BB962C8B-B14F-4D97-AF65-F5344CB8AC3E}">
        <p14:creationId xmlns:p14="http://schemas.microsoft.com/office/powerpoint/2010/main" val="3379505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8"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9"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80" name="Thank You"/>
          <p:cNvSpPr txBox="1"/>
          <p:nvPr/>
        </p:nvSpPr>
        <p:spPr>
          <a:xfrm>
            <a:off x="1038955" y="4337978"/>
            <a:ext cx="10926890" cy="2068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457200">
              <a:lnSpc>
                <a:spcPts val="16200"/>
              </a:lnSpc>
              <a:spcBef>
                <a:spcPts val="0"/>
              </a:spcBef>
              <a:defRPr sz="6900">
                <a:solidFill>
                  <a:srgbClr val="FFFFFF"/>
                </a:solidFill>
                <a:latin typeface="Avenir Medium"/>
                <a:ea typeface="Avenir Medium"/>
                <a:cs typeface="Avenir Medium"/>
                <a:sym typeface="Avenir Medium"/>
              </a:defRPr>
            </a:lvl1pPr>
          </a:lstStyle>
          <a:p>
            <a:r>
              <a:t>Thank You</a:t>
            </a:r>
          </a:p>
        </p:txBody>
      </p:sp>
      <p:pic>
        <p:nvPicPr>
          <p:cNvPr id="181" name="skillenza_icon.png" descr="skillenza_icon.png"/>
          <p:cNvPicPr>
            <a:picLocks noChangeAspect="1"/>
          </p:cNvPicPr>
          <p:nvPr/>
        </p:nvPicPr>
        <p:blipFill>
          <a:blip r:embed="rId2">
            <a:alphaModFix amt="7066"/>
          </a:blip>
          <a:srcRect t="965" r="84"/>
          <a:stretch>
            <a:fillRect/>
          </a:stretch>
        </p:blipFill>
        <p:spPr>
          <a:xfrm rot="10500901">
            <a:off x="1918786" y="-54450"/>
            <a:ext cx="9167321" cy="9086483"/>
          </a:xfrm>
          <a:prstGeom prst="rect">
            <a:avLst/>
          </a:prstGeom>
          <a:ln w="12700">
            <a:miter lim="400000"/>
          </a:ln>
        </p:spPr>
      </p:pic>
      <p:pic>
        <p:nvPicPr>
          <p:cNvPr id="182" name="Image" descr="Image"/>
          <p:cNvPicPr>
            <a:picLocks noChangeAspect="1"/>
          </p:cNvPicPr>
          <p:nvPr/>
        </p:nvPicPr>
        <p:blipFill>
          <a:blip r:embed="rId3"/>
          <a:stretch>
            <a:fillRect/>
          </a:stretch>
        </p:blipFill>
        <p:spPr>
          <a:xfrm>
            <a:off x="5668295" y="3238500"/>
            <a:ext cx="1922208" cy="12954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120140" y="2215828"/>
            <a:ext cx="10764520" cy="5668332"/>
          </a:xfrm>
          <a:prstGeom prst="roundRect">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039190" cy="507831"/>
          </a:xfrm>
          <a:prstGeom prst="rect">
            <a:avLst/>
          </a:prstGeom>
        </p:spPr>
        <p:txBody>
          <a:bodyPr wrap="square">
            <a:spAutoFit/>
          </a:bodyPr>
          <a:lstStyle/>
          <a:p>
            <a:r>
              <a:rPr lang="en-US" b="1" dirty="0"/>
              <a:t>Characteristics of Hypothesis</a:t>
            </a:r>
          </a:p>
        </p:txBody>
      </p:sp>
      <p:sp>
        <p:nvSpPr>
          <p:cNvPr id="4" name="Rectangle 3">
            <a:extLst>
              <a:ext uri="{FF2B5EF4-FFF2-40B4-BE49-F238E27FC236}">
                <a16:creationId xmlns:a16="http://schemas.microsoft.com/office/drawing/2014/main" id="{36326BFD-E168-4425-83F4-CC1D5CA698B0}"/>
              </a:ext>
            </a:extLst>
          </p:cNvPr>
          <p:cNvSpPr/>
          <p:nvPr/>
        </p:nvSpPr>
        <p:spPr>
          <a:xfrm>
            <a:off x="1625600" y="2786960"/>
            <a:ext cx="9753600" cy="4832092"/>
          </a:xfrm>
          <a:prstGeom prst="rect">
            <a:avLst/>
          </a:prstGeom>
        </p:spPr>
        <p:txBody>
          <a:bodyPr wrap="square">
            <a:spAutoFit/>
          </a:bodyPr>
          <a:lstStyle/>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Clear and precise.</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Capable of being tested.</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Stated relationship between variables.</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limited in scope and must be specific.</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Stated as far as possible in most simple terms so that the same is  easily understand by all concerned. But one must remember that  simplicity of hypothesis has nothing to do with its significance.</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Consistent with most known facts.</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Responsive to testing with in a reasonable time. One can’t spend a life time collecting data to test it.</a:t>
            </a:r>
          </a:p>
          <a:p>
            <a:pPr marL="457200" indent="-457200">
              <a:lnSpc>
                <a:spcPct val="95000"/>
              </a:lnSpc>
              <a:spcBef>
                <a:spcPct val="25000"/>
              </a:spcBef>
              <a:spcAft>
                <a:spcPct val="25000"/>
              </a:spcAft>
              <a:buClr>
                <a:schemeClr val="tx1"/>
              </a:buClr>
              <a:buFont typeface="Arial" panose="020B0604020202020204" pitchFamily="34" charset="0"/>
              <a:buChar char="•"/>
            </a:pPr>
            <a:r>
              <a:rPr lang="en-US" altLang="en-US" sz="2000" dirty="0"/>
              <a:t>Explain what it claims to explain; it should have empirical reference.</a:t>
            </a:r>
          </a:p>
          <a:p>
            <a:pPr marL="457200" indent="-457200">
              <a:lnSpc>
                <a:spcPct val="95000"/>
              </a:lnSpc>
              <a:spcBef>
                <a:spcPct val="25000"/>
              </a:spcBef>
              <a:spcAft>
                <a:spcPct val="25000"/>
              </a:spcAft>
              <a:buClr>
                <a:schemeClr val="tx1"/>
              </a:buClr>
              <a:buFont typeface="Arial" panose="020B0604020202020204" pitchFamily="34" charset="0"/>
              <a:buChar char="•"/>
            </a:pPr>
            <a:endParaRPr lang="en-US" altLang="en-US" sz="2000" dirty="0"/>
          </a:p>
        </p:txBody>
      </p:sp>
    </p:spTree>
    <p:extLst>
      <p:ext uri="{BB962C8B-B14F-4D97-AF65-F5344CB8AC3E}">
        <p14:creationId xmlns:p14="http://schemas.microsoft.com/office/powerpoint/2010/main" val="7339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107440" y="2661920"/>
            <a:ext cx="10789920" cy="4389120"/>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sp>
        <p:nvSpPr>
          <p:cNvPr id="2" name="Rectangle 1">
            <a:extLst>
              <a:ext uri="{FF2B5EF4-FFF2-40B4-BE49-F238E27FC236}">
                <a16:creationId xmlns:a16="http://schemas.microsoft.com/office/drawing/2014/main" id="{6D6BF408-D0EC-4831-8448-A8531DB5DF86}"/>
              </a:ext>
            </a:extLst>
          </p:cNvPr>
          <p:cNvSpPr/>
          <p:nvPr/>
        </p:nvSpPr>
        <p:spPr>
          <a:xfrm>
            <a:off x="4765040" y="5676955"/>
            <a:ext cx="3312160" cy="535531"/>
          </a:xfrm>
          <a:prstGeom prst="rect">
            <a:avLst/>
          </a:prstGeom>
          <a:solidFill>
            <a:schemeClr val="accent1">
              <a:lumMod val="20000"/>
              <a:lumOff val="80000"/>
            </a:schemeClr>
          </a:solidFill>
          <a:ln w="25400" cap="flat">
            <a:solidFill>
              <a:srgbClr val="00206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039190" cy="507831"/>
          </a:xfrm>
          <a:prstGeom prst="rect">
            <a:avLst/>
          </a:prstGeom>
        </p:spPr>
        <p:txBody>
          <a:bodyPr wrap="square">
            <a:spAutoFit/>
          </a:bodyPr>
          <a:lstStyle/>
          <a:p>
            <a:r>
              <a:rPr lang="en-US" b="1" dirty="0"/>
              <a:t>Null Hypothesis</a:t>
            </a:r>
          </a:p>
        </p:txBody>
      </p:sp>
      <p:sp>
        <p:nvSpPr>
          <p:cNvPr id="4" name="Rectangle 3">
            <a:extLst>
              <a:ext uri="{FF2B5EF4-FFF2-40B4-BE49-F238E27FC236}">
                <a16:creationId xmlns:a16="http://schemas.microsoft.com/office/drawing/2014/main" id="{36326BFD-E168-4425-83F4-CC1D5CA698B0}"/>
              </a:ext>
            </a:extLst>
          </p:cNvPr>
          <p:cNvSpPr/>
          <p:nvPr/>
        </p:nvSpPr>
        <p:spPr>
          <a:xfrm>
            <a:off x="1372870" y="3132400"/>
            <a:ext cx="10259060" cy="1990288"/>
          </a:xfrm>
          <a:prstGeom prst="rect">
            <a:avLst/>
          </a:prstGeom>
        </p:spPr>
        <p:txBody>
          <a:bodyPr wrap="square">
            <a:spAutoFit/>
          </a:bodyPr>
          <a:lstStyle/>
          <a:p>
            <a:pPr marL="414245" marR="64120" indent="-342900">
              <a:lnSpc>
                <a:spcPct val="100000"/>
              </a:lnSpc>
              <a:spcBef>
                <a:spcPts val="142"/>
              </a:spcBef>
              <a:buFont typeface="Arial" panose="020B0604020202020204" pitchFamily="34" charset="0"/>
              <a:buChar char="•"/>
              <a:tabLst>
                <a:tab pos="559920" algn="l"/>
              </a:tabLst>
            </a:pPr>
            <a:r>
              <a:rPr lang="en-US" sz="2000" spc="14" dirty="0">
                <a:solidFill>
                  <a:schemeClr val="tx1"/>
                </a:solidFill>
                <a:cs typeface="Century Gothic"/>
              </a:rPr>
              <a:t>It is </a:t>
            </a:r>
            <a:r>
              <a:rPr lang="en-US" sz="2000" spc="-7" dirty="0">
                <a:solidFill>
                  <a:schemeClr val="tx1"/>
                </a:solidFill>
                <a:cs typeface="Century Gothic"/>
              </a:rPr>
              <a:t>an assertion </a:t>
            </a:r>
            <a:r>
              <a:rPr lang="en-US" sz="2000" spc="-14" dirty="0">
                <a:solidFill>
                  <a:schemeClr val="tx1"/>
                </a:solidFill>
                <a:cs typeface="Century Gothic"/>
              </a:rPr>
              <a:t>that </a:t>
            </a:r>
            <a:r>
              <a:rPr lang="en-US" sz="2000" spc="-28" dirty="0">
                <a:solidFill>
                  <a:schemeClr val="tx1"/>
                </a:solidFill>
                <a:cs typeface="Century Gothic"/>
              </a:rPr>
              <a:t>we </a:t>
            </a:r>
            <a:r>
              <a:rPr lang="en-US" sz="2000" spc="-7" dirty="0">
                <a:solidFill>
                  <a:schemeClr val="tx1"/>
                </a:solidFill>
                <a:cs typeface="Century Gothic"/>
              </a:rPr>
              <a:t>hold as true unless </a:t>
            </a:r>
            <a:r>
              <a:rPr lang="en-US" sz="2000" spc="-28" dirty="0">
                <a:solidFill>
                  <a:schemeClr val="tx1"/>
                </a:solidFill>
                <a:cs typeface="Century Gothic"/>
              </a:rPr>
              <a:t>we </a:t>
            </a:r>
            <a:r>
              <a:rPr lang="en-US" sz="2000" dirty="0">
                <a:solidFill>
                  <a:schemeClr val="tx1"/>
                </a:solidFill>
                <a:cs typeface="Century Gothic"/>
              </a:rPr>
              <a:t>have  sufficient </a:t>
            </a:r>
            <a:r>
              <a:rPr lang="en-US" sz="2000" spc="-7" dirty="0">
                <a:solidFill>
                  <a:schemeClr val="tx1"/>
                </a:solidFill>
                <a:cs typeface="Century Gothic"/>
              </a:rPr>
              <a:t>statistical </a:t>
            </a:r>
            <a:r>
              <a:rPr lang="en-US" sz="2000" dirty="0">
                <a:solidFill>
                  <a:schemeClr val="tx1"/>
                </a:solidFill>
                <a:cs typeface="Century Gothic"/>
              </a:rPr>
              <a:t>evidence to </a:t>
            </a:r>
            <a:r>
              <a:rPr lang="en-US" sz="2000" spc="-7" dirty="0">
                <a:solidFill>
                  <a:schemeClr val="tx1"/>
                </a:solidFill>
                <a:cs typeface="Century Gothic"/>
              </a:rPr>
              <a:t>conclude</a:t>
            </a:r>
            <a:r>
              <a:rPr lang="en-US" sz="2000" spc="-14" dirty="0">
                <a:solidFill>
                  <a:schemeClr val="tx1"/>
                </a:solidFill>
                <a:cs typeface="Century Gothic"/>
              </a:rPr>
              <a:t> otherwise.</a:t>
            </a:r>
            <a:endParaRPr lang="en-US" sz="2000" dirty="0">
              <a:solidFill>
                <a:schemeClr val="tx1"/>
              </a:solidFill>
              <a:cs typeface="Century Gothic"/>
            </a:endParaRPr>
          </a:p>
          <a:p>
            <a:pPr marL="415148" indent="-342900">
              <a:lnSpc>
                <a:spcPct val="100000"/>
              </a:lnSpc>
              <a:spcBef>
                <a:spcPts val="1414"/>
              </a:spcBef>
              <a:buFont typeface="Arial" panose="020B0604020202020204" pitchFamily="34" charset="0"/>
              <a:buChar char="•"/>
              <a:tabLst>
                <a:tab pos="559920" algn="l"/>
              </a:tabLst>
            </a:pPr>
            <a:r>
              <a:rPr lang="en-US" sz="2000" dirty="0">
                <a:solidFill>
                  <a:schemeClr val="tx1"/>
                </a:solidFill>
                <a:cs typeface="Century Gothic"/>
              </a:rPr>
              <a:t>Null </a:t>
            </a:r>
            <a:r>
              <a:rPr lang="en-US" sz="2000" spc="-7" dirty="0">
                <a:solidFill>
                  <a:schemeClr val="tx1"/>
                </a:solidFill>
                <a:cs typeface="Century Gothic"/>
              </a:rPr>
              <a:t>Hypothesis </a:t>
            </a:r>
            <a:r>
              <a:rPr lang="en-US" sz="2000" spc="14" dirty="0">
                <a:solidFill>
                  <a:schemeClr val="tx1"/>
                </a:solidFill>
                <a:cs typeface="Century Gothic"/>
              </a:rPr>
              <a:t>is </a:t>
            </a:r>
            <a:r>
              <a:rPr lang="en-US" sz="2000" spc="-14" dirty="0">
                <a:solidFill>
                  <a:schemeClr val="tx1"/>
                </a:solidFill>
                <a:cs typeface="Century Gothic"/>
              </a:rPr>
              <a:t>denoted </a:t>
            </a:r>
            <a:r>
              <a:rPr lang="en-US" sz="2000" spc="-7" dirty="0">
                <a:solidFill>
                  <a:schemeClr val="tx1"/>
                </a:solidFill>
                <a:cs typeface="Century Gothic"/>
              </a:rPr>
              <a:t>by</a:t>
            </a:r>
            <a:r>
              <a:rPr lang="en-US" sz="2000" spc="50" dirty="0">
                <a:solidFill>
                  <a:schemeClr val="tx1"/>
                </a:solidFill>
                <a:cs typeface="Century Gothic"/>
              </a:rPr>
              <a:t> </a:t>
            </a:r>
            <a:r>
              <a:rPr lang="en-US" sz="2000" dirty="0">
                <a:solidFill>
                  <a:schemeClr val="tx1"/>
                </a:solidFill>
                <a:cs typeface="Cambria Math"/>
              </a:rPr>
              <a:t>𝐻</a:t>
            </a:r>
            <a:r>
              <a:rPr lang="en-US" sz="2000" baseline="-14957" dirty="0">
                <a:solidFill>
                  <a:schemeClr val="tx1"/>
                </a:solidFill>
                <a:cs typeface="Cambria Math"/>
              </a:rPr>
              <a:t>0</a:t>
            </a:r>
          </a:p>
          <a:p>
            <a:pPr marL="414245" marR="61411" indent="-342900">
              <a:lnSpc>
                <a:spcPct val="100000"/>
              </a:lnSpc>
              <a:spcBef>
                <a:spcPts val="1422"/>
              </a:spcBef>
              <a:buFont typeface="Arial" panose="020B0604020202020204" pitchFamily="34" charset="0"/>
              <a:buChar char="•"/>
              <a:tabLst>
                <a:tab pos="559920" algn="l"/>
              </a:tabLst>
            </a:pPr>
            <a:r>
              <a:rPr lang="en-US" sz="2000" spc="14" dirty="0">
                <a:solidFill>
                  <a:schemeClr val="tx1"/>
                </a:solidFill>
                <a:cs typeface="Century Gothic"/>
              </a:rPr>
              <a:t>If </a:t>
            </a:r>
            <a:r>
              <a:rPr lang="en-US" sz="2000" dirty="0">
                <a:solidFill>
                  <a:schemeClr val="tx1"/>
                </a:solidFill>
                <a:cs typeface="Century Gothic"/>
              </a:rPr>
              <a:t>a </a:t>
            </a:r>
            <a:r>
              <a:rPr lang="en-US" sz="2000" spc="-7" dirty="0">
                <a:solidFill>
                  <a:schemeClr val="tx1"/>
                </a:solidFill>
                <a:cs typeface="Century Gothic"/>
              </a:rPr>
              <a:t>population mean </a:t>
            </a:r>
            <a:r>
              <a:rPr lang="en-US" sz="2000" spc="14" dirty="0">
                <a:solidFill>
                  <a:schemeClr val="tx1"/>
                </a:solidFill>
                <a:cs typeface="Century Gothic"/>
              </a:rPr>
              <a:t>is </a:t>
            </a:r>
            <a:r>
              <a:rPr lang="en-US" sz="2000" spc="-14" dirty="0">
                <a:solidFill>
                  <a:schemeClr val="tx1"/>
                </a:solidFill>
                <a:cs typeface="Century Gothic"/>
              </a:rPr>
              <a:t>equal to </a:t>
            </a:r>
            <a:r>
              <a:rPr lang="en-US" sz="2000" spc="-14" dirty="0" err="1">
                <a:solidFill>
                  <a:schemeClr val="tx1"/>
                </a:solidFill>
                <a:cs typeface="Century Gothic"/>
              </a:rPr>
              <a:t>hypothesised</a:t>
            </a:r>
            <a:r>
              <a:rPr lang="en-US" sz="2000" spc="-14" dirty="0">
                <a:solidFill>
                  <a:schemeClr val="tx1"/>
                </a:solidFill>
                <a:cs typeface="Century Gothic"/>
              </a:rPr>
              <a:t> </a:t>
            </a:r>
            <a:r>
              <a:rPr lang="en-US" sz="2000" spc="-7" dirty="0">
                <a:solidFill>
                  <a:schemeClr val="tx1"/>
                </a:solidFill>
                <a:cs typeface="Century Gothic"/>
              </a:rPr>
              <a:t>mean  </a:t>
            </a:r>
            <a:r>
              <a:rPr lang="en-US" sz="2000" spc="-14" dirty="0">
                <a:solidFill>
                  <a:schemeClr val="tx1"/>
                </a:solidFill>
                <a:cs typeface="Century Gothic"/>
              </a:rPr>
              <a:t>then </a:t>
            </a:r>
            <a:r>
              <a:rPr lang="en-US" sz="2000" dirty="0">
                <a:solidFill>
                  <a:schemeClr val="tx1"/>
                </a:solidFill>
                <a:cs typeface="Century Gothic"/>
              </a:rPr>
              <a:t>Null </a:t>
            </a:r>
            <a:r>
              <a:rPr lang="en-US" sz="2000" spc="-7" dirty="0">
                <a:solidFill>
                  <a:schemeClr val="tx1"/>
                </a:solidFill>
                <a:cs typeface="Century Gothic"/>
              </a:rPr>
              <a:t>Hypothesis can be </a:t>
            </a:r>
            <a:r>
              <a:rPr lang="en-US" sz="2000" spc="-14" dirty="0">
                <a:solidFill>
                  <a:schemeClr val="tx1"/>
                </a:solidFill>
                <a:cs typeface="Century Gothic"/>
              </a:rPr>
              <a:t>written</a:t>
            </a:r>
            <a:r>
              <a:rPr lang="en-US" sz="2000" spc="156" dirty="0">
                <a:solidFill>
                  <a:schemeClr val="tx1"/>
                </a:solidFill>
                <a:cs typeface="Century Gothic"/>
              </a:rPr>
              <a:t> </a:t>
            </a:r>
            <a:r>
              <a:rPr lang="en-US" sz="2000" spc="-7" dirty="0">
                <a:solidFill>
                  <a:schemeClr val="tx1"/>
                </a:solidFill>
                <a:cs typeface="Century Gothic"/>
              </a:rPr>
              <a:t>as:</a:t>
            </a:r>
            <a:endParaRPr lang="en-US" sz="2000" baseline="-15873" dirty="0">
              <a:solidFill>
                <a:schemeClr val="tx1"/>
              </a:solidFill>
              <a:cs typeface="Cambria Math"/>
            </a:endParaRPr>
          </a:p>
        </p:txBody>
      </p:sp>
      <p:sp>
        <p:nvSpPr>
          <p:cNvPr id="5" name="Rectangle 4">
            <a:extLst>
              <a:ext uri="{FF2B5EF4-FFF2-40B4-BE49-F238E27FC236}">
                <a16:creationId xmlns:a16="http://schemas.microsoft.com/office/drawing/2014/main" id="{92FD2B2E-BBC6-4F18-92EB-A68877DCF17A}"/>
              </a:ext>
            </a:extLst>
          </p:cNvPr>
          <p:cNvSpPr/>
          <p:nvPr/>
        </p:nvSpPr>
        <p:spPr>
          <a:xfrm>
            <a:off x="4734561" y="5669014"/>
            <a:ext cx="3312160" cy="535531"/>
          </a:xfrm>
          <a:prstGeom prst="rect">
            <a:avLst/>
          </a:prstGeom>
        </p:spPr>
        <p:txBody>
          <a:bodyPr wrap="square">
            <a:spAutoFit/>
          </a:bodyPr>
          <a:lstStyle/>
          <a:p>
            <a:pPr algn="ctr"/>
            <a:r>
              <a:rPr lang="en-US" sz="3200" dirty="0">
                <a:solidFill>
                  <a:schemeClr val="tx1"/>
                </a:solidFill>
                <a:cs typeface="Cambria Math"/>
              </a:rPr>
              <a:t>𝐻</a:t>
            </a:r>
            <a:r>
              <a:rPr lang="en-US" sz="3200" baseline="-15873" dirty="0">
                <a:solidFill>
                  <a:schemeClr val="tx1"/>
                </a:solidFill>
                <a:cs typeface="Cambria Math"/>
              </a:rPr>
              <a:t>0</a:t>
            </a:r>
            <a:r>
              <a:rPr lang="en-US" sz="3200" dirty="0">
                <a:solidFill>
                  <a:schemeClr val="tx1"/>
                </a:solidFill>
                <a:cs typeface="Cambria Math"/>
              </a:rPr>
              <a:t>: 𝜇  =</a:t>
            </a:r>
            <a:r>
              <a:rPr lang="en-US" sz="3200" spc="-476" dirty="0">
                <a:solidFill>
                  <a:schemeClr val="tx1"/>
                </a:solidFill>
                <a:cs typeface="Cambria Math"/>
              </a:rPr>
              <a:t>       </a:t>
            </a:r>
            <a:r>
              <a:rPr lang="en-US" sz="3200" spc="28" dirty="0">
                <a:solidFill>
                  <a:schemeClr val="tx1"/>
                </a:solidFill>
                <a:cs typeface="Cambria Math"/>
              </a:rPr>
              <a:t>𝜇</a:t>
            </a:r>
            <a:r>
              <a:rPr lang="en-US" sz="3200" spc="43" baseline="-15873" dirty="0">
                <a:solidFill>
                  <a:schemeClr val="tx1"/>
                </a:solidFill>
                <a:cs typeface="Cambria Math"/>
              </a:rPr>
              <a:t>0</a:t>
            </a:r>
            <a:endParaRPr lang="en-US" dirty="0"/>
          </a:p>
        </p:txBody>
      </p:sp>
    </p:spTree>
    <p:extLst>
      <p:ext uri="{BB962C8B-B14F-4D97-AF65-F5344CB8AC3E}">
        <p14:creationId xmlns:p14="http://schemas.microsoft.com/office/powerpoint/2010/main" val="195462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792106" y="2769262"/>
            <a:ext cx="9823450" cy="1097280"/>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039190" cy="507831"/>
          </a:xfrm>
          <a:prstGeom prst="rect">
            <a:avLst/>
          </a:prstGeom>
        </p:spPr>
        <p:txBody>
          <a:bodyPr wrap="square">
            <a:spAutoFit/>
          </a:bodyPr>
          <a:lstStyle/>
          <a:p>
            <a:r>
              <a:rPr lang="en-US" b="1" dirty="0"/>
              <a:t>Alternative Hypothesis</a:t>
            </a:r>
          </a:p>
        </p:txBody>
      </p:sp>
      <p:sp>
        <p:nvSpPr>
          <p:cNvPr id="4" name="Rectangle 3">
            <a:extLst>
              <a:ext uri="{FF2B5EF4-FFF2-40B4-BE49-F238E27FC236}">
                <a16:creationId xmlns:a16="http://schemas.microsoft.com/office/drawing/2014/main" id="{36326BFD-E168-4425-83F4-CC1D5CA698B0}"/>
              </a:ext>
            </a:extLst>
          </p:cNvPr>
          <p:cNvSpPr/>
          <p:nvPr/>
        </p:nvSpPr>
        <p:spPr>
          <a:xfrm>
            <a:off x="2268016" y="3117847"/>
            <a:ext cx="10259060" cy="400110"/>
          </a:xfrm>
          <a:prstGeom prst="rect">
            <a:avLst/>
          </a:prstGeom>
        </p:spPr>
        <p:txBody>
          <a:bodyPr wrap="square">
            <a:spAutoFit/>
          </a:bodyPr>
          <a:lstStyle/>
          <a:p>
            <a:pPr marL="71345" marR="64120">
              <a:lnSpc>
                <a:spcPct val="100000"/>
              </a:lnSpc>
              <a:spcBef>
                <a:spcPts val="142"/>
              </a:spcBef>
              <a:tabLst>
                <a:tab pos="559920" algn="l"/>
              </a:tabLst>
            </a:pPr>
            <a:r>
              <a:rPr lang="en-US" sz="2000" spc="-14" dirty="0">
                <a:solidFill>
                  <a:schemeClr val="tx1"/>
                </a:solidFill>
                <a:cs typeface="Century Gothic"/>
              </a:rPr>
              <a:t>The </a:t>
            </a:r>
            <a:r>
              <a:rPr lang="en-US" sz="2000" dirty="0">
                <a:solidFill>
                  <a:schemeClr val="tx1"/>
                </a:solidFill>
                <a:cs typeface="Century Gothic"/>
              </a:rPr>
              <a:t>Alternative </a:t>
            </a:r>
            <a:r>
              <a:rPr lang="en-US" sz="2000" spc="-7" dirty="0">
                <a:solidFill>
                  <a:schemeClr val="tx1"/>
                </a:solidFill>
                <a:cs typeface="Century Gothic"/>
              </a:rPr>
              <a:t>hypothesis </a:t>
            </a:r>
            <a:r>
              <a:rPr lang="en-US" sz="2000" spc="14" dirty="0">
                <a:solidFill>
                  <a:schemeClr val="tx1"/>
                </a:solidFill>
                <a:cs typeface="Century Gothic"/>
              </a:rPr>
              <a:t>is </a:t>
            </a:r>
            <a:r>
              <a:rPr lang="en-US" sz="2000" spc="-7" dirty="0">
                <a:solidFill>
                  <a:schemeClr val="tx1"/>
                </a:solidFill>
                <a:cs typeface="Century Gothic"/>
              </a:rPr>
              <a:t>negation </a:t>
            </a:r>
            <a:r>
              <a:rPr lang="en-US" sz="2000" dirty="0">
                <a:solidFill>
                  <a:schemeClr val="tx1"/>
                </a:solidFill>
                <a:cs typeface="Century Gothic"/>
              </a:rPr>
              <a:t>of </a:t>
            </a:r>
            <a:r>
              <a:rPr lang="en-US" sz="2000" spc="-7" dirty="0">
                <a:solidFill>
                  <a:schemeClr val="tx1"/>
                </a:solidFill>
                <a:cs typeface="Century Gothic"/>
              </a:rPr>
              <a:t>null  hypothesis </a:t>
            </a:r>
            <a:r>
              <a:rPr lang="en-US" sz="2000" spc="-14" dirty="0">
                <a:solidFill>
                  <a:schemeClr val="tx1"/>
                </a:solidFill>
                <a:cs typeface="Century Gothic"/>
              </a:rPr>
              <a:t>and </a:t>
            </a:r>
            <a:r>
              <a:rPr lang="en-US" sz="2000" spc="14" dirty="0">
                <a:solidFill>
                  <a:schemeClr val="tx1"/>
                </a:solidFill>
                <a:cs typeface="Century Gothic"/>
              </a:rPr>
              <a:t>is </a:t>
            </a:r>
            <a:r>
              <a:rPr lang="en-US" sz="2000" spc="-14" dirty="0">
                <a:solidFill>
                  <a:schemeClr val="tx1"/>
                </a:solidFill>
                <a:cs typeface="Century Gothic"/>
              </a:rPr>
              <a:t>denoted </a:t>
            </a:r>
            <a:r>
              <a:rPr lang="en-US" sz="2000" spc="-7" dirty="0">
                <a:solidFill>
                  <a:schemeClr val="tx1"/>
                </a:solidFill>
                <a:cs typeface="Century Gothic"/>
              </a:rPr>
              <a:t>by</a:t>
            </a:r>
            <a:r>
              <a:rPr lang="en-US" sz="2000" spc="78" dirty="0">
                <a:solidFill>
                  <a:schemeClr val="tx1"/>
                </a:solidFill>
                <a:cs typeface="Century Gothic"/>
              </a:rPr>
              <a:t> </a:t>
            </a:r>
            <a:r>
              <a:rPr lang="en-US" sz="2000" spc="-14" dirty="0">
                <a:solidFill>
                  <a:schemeClr val="tx1"/>
                </a:solidFill>
                <a:cs typeface="Cambria Math"/>
              </a:rPr>
              <a:t>𝐻</a:t>
            </a:r>
            <a:r>
              <a:rPr lang="en-US" sz="2000" spc="-21" baseline="-14957" dirty="0">
                <a:solidFill>
                  <a:schemeClr val="tx1"/>
                </a:solidFill>
                <a:cs typeface="Cambria Math"/>
              </a:rPr>
              <a:t>𝑎 </a:t>
            </a:r>
          </a:p>
        </p:txBody>
      </p:sp>
      <p:sp>
        <p:nvSpPr>
          <p:cNvPr id="8" name="object 5">
            <a:extLst>
              <a:ext uri="{FF2B5EF4-FFF2-40B4-BE49-F238E27FC236}">
                <a16:creationId xmlns:a16="http://schemas.microsoft.com/office/drawing/2014/main" id="{D0369A41-5B3E-4CC6-B425-BB74B3B3346E}"/>
              </a:ext>
            </a:extLst>
          </p:cNvPr>
          <p:cNvSpPr txBox="1"/>
          <p:nvPr/>
        </p:nvSpPr>
        <p:spPr>
          <a:xfrm>
            <a:off x="3881373" y="4550785"/>
            <a:ext cx="2562126" cy="326015"/>
          </a:xfrm>
          <a:prstGeom prst="rect">
            <a:avLst/>
          </a:prstGeom>
        </p:spPr>
        <p:txBody>
          <a:bodyPr vert="horz" wrap="square" lIns="0" tIns="18062" rIns="0" bIns="0" rtlCol="0">
            <a:spAutoFit/>
          </a:bodyPr>
          <a:lstStyle/>
          <a:p>
            <a:pPr marL="18062">
              <a:lnSpc>
                <a:spcPct val="100000"/>
              </a:lnSpc>
              <a:spcBef>
                <a:spcPts val="142"/>
              </a:spcBef>
            </a:pPr>
            <a:r>
              <a:rPr sz="2000" spc="14" dirty="0">
                <a:solidFill>
                  <a:schemeClr val="tx1"/>
                </a:solidFill>
                <a:cs typeface="Century Gothic"/>
              </a:rPr>
              <a:t>If </a:t>
            </a:r>
            <a:r>
              <a:rPr sz="2000" dirty="0">
                <a:solidFill>
                  <a:schemeClr val="tx1"/>
                </a:solidFill>
                <a:cs typeface="Century Gothic"/>
              </a:rPr>
              <a:t>Null </a:t>
            </a:r>
            <a:r>
              <a:rPr sz="2000" spc="14" dirty="0">
                <a:solidFill>
                  <a:schemeClr val="tx1"/>
                </a:solidFill>
                <a:cs typeface="Century Gothic"/>
              </a:rPr>
              <a:t>is </a:t>
            </a:r>
            <a:r>
              <a:rPr sz="2000" spc="7" dirty="0">
                <a:solidFill>
                  <a:schemeClr val="tx1"/>
                </a:solidFill>
                <a:cs typeface="Century Gothic"/>
              </a:rPr>
              <a:t>given</a:t>
            </a:r>
            <a:r>
              <a:rPr sz="2000" spc="-228" dirty="0">
                <a:solidFill>
                  <a:schemeClr val="tx1"/>
                </a:solidFill>
                <a:cs typeface="Century Gothic"/>
              </a:rPr>
              <a:t> </a:t>
            </a:r>
            <a:r>
              <a:rPr sz="2000" spc="-7" dirty="0">
                <a:solidFill>
                  <a:schemeClr val="tx1"/>
                </a:solidFill>
                <a:cs typeface="Century Gothic"/>
              </a:rPr>
              <a:t>as</a:t>
            </a:r>
            <a:endParaRPr sz="2000" dirty="0">
              <a:solidFill>
                <a:schemeClr val="tx1"/>
              </a:solidFill>
              <a:cs typeface="Century Gothic"/>
            </a:endParaRPr>
          </a:p>
        </p:txBody>
      </p:sp>
      <p:sp>
        <p:nvSpPr>
          <p:cNvPr id="9" name="object 6">
            <a:extLst>
              <a:ext uri="{FF2B5EF4-FFF2-40B4-BE49-F238E27FC236}">
                <a16:creationId xmlns:a16="http://schemas.microsoft.com/office/drawing/2014/main" id="{EA53ED0E-FD41-4ED2-A5FE-E6BCB3D288F5}"/>
              </a:ext>
            </a:extLst>
          </p:cNvPr>
          <p:cNvSpPr txBox="1"/>
          <p:nvPr/>
        </p:nvSpPr>
        <p:spPr>
          <a:xfrm>
            <a:off x="6034407" y="4550785"/>
            <a:ext cx="2022066" cy="326015"/>
          </a:xfrm>
          <a:prstGeom prst="rect">
            <a:avLst/>
          </a:prstGeom>
        </p:spPr>
        <p:txBody>
          <a:bodyPr vert="horz" wrap="square" lIns="0" tIns="18062" rIns="0" bIns="0" rtlCol="0">
            <a:spAutoFit/>
          </a:bodyPr>
          <a:lstStyle/>
          <a:p>
            <a:pPr marL="54186">
              <a:lnSpc>
                <a:spcPct val="100000"/>
              </a:lnSpc>
              <a:spcBef>
                <a:spcPts val="142"/>
              </a:spcBef>
            </a:pPr>
            <a:r>
              <a:rPr sz="2000" dirty="0">
                <a:latin typeface="Cambria Math"/>
                <a:cs typeface="Cambria Math"/>
              </a:rPr>
              <a:t>𝐻</a:t>
            </a:r>
            <a:r>
              <a:rPr sz="2000" baseline="-15873" dirty="0">
                <a:latin typeface="Cambria Math"/>
                <a:cs typeface="Cambria Math"/>
              </a:rPr>
              <a:t>0</a:t>
            </a:r>
            <a:r>
              <a:rPr sz="2000" dirty="0">
                <a:latin typeface="Cambria Math"/>
                <a:cs typeface="Cambria Math"/>
              </a:rPr>
              <a:t>: 𝜇 =</a:t>
            </a:r>
            <a:r>
              <a:rPr sz="2000" spc="171" dirty="0">
                <a:latin typeface="Cambria Math"/>
                <a:cs typeface="Cambria Math"/>
              </a:rPr>
              <a:t> </a:t>
            </a:r>
            <a:r>
              <a:rPr sz="2000" spc="28" dirty="0">
                <a:latin typeface="Cambria Math"/>
                <a:cs typeface="Cambria Math"/>
              </a:rPr>
              <a:t>𝜇</a:t>
            </a:r>
            <a:r>
              <a:rPr sz="2000" spc="43" baseline="-15873" dirty="0">
                <a:latin typeface="Cambria Math"/>
                <a:cs typeface="Cambria Math"/>
              </a:rPr>
              <a:t>0</a:t>
            </a:r>
            <a:endParaRPr sz="2000" baseline="-15873" dirty="0">
              <a:latin typeface="Cambria Math"/>
              <a:cs typeface="Cambria Math"/>
            </a:endParaRPr>
          </a:p>
        </p:txBody>
      </p:sp>
      <p:sp>
        <p:nvSpPr>
          <p:cNvPr id="11" name="object 7">
            <a:extLst>
              <a:ext uri="{FF2B5EF4-FFF2-40B4-BE49-F238E27FC236}">
                <a16:creationId xmlns:a16="http://schemas.microsoft.com/office/drawing/2014/main" id="{2D92BA61-4C4A-4EA7-9AAE-FDD10F48B012}"/>
              </a:ext>
            </a:extLst>
          </p:cNvPr>
          <p:cNvSpPr txBox="1"/>
          <p:nvPr/>
        </p:nvSpPr>
        <p:spPr>
          <a:xfrm>
            <a:off x="3223241" y="5267904"/>
            <a:ext cx="7245660" cy="2429155"/>
          </a:xfrm>
          <a:prstGeom prst="rect">
            <a:avLst/>
          </a:prstGeom>
        </p:spPr>
        <p:txBody>
          <a:bodyPr vert="horz" wrap="square" lIns="0" tIns="18062" rIns="0" bIns="0" rtlCol="0">
            <a:spAutoFit/>
          </a:bodyPr>
          <a:lstStyle/>
          <a:p>
            <a:pPr marL="54186">
              <a:lnSpc>
                <a:spcPts val="2773"/>
              </a:lnSpc>
              <a:spcBef>
                <a:spcPts val="142"/>
              </a:spcBef>
            </a:pPr>
            <a:r>
              <a:rPr sz="2000" spc="-14" dirty="0">
                <a:solidFill>
                  <a:schemeClr val="tx1"/>
                </a:solidFill>
                <a:cs typeface="Century Gothic"/>
              </a:rPr>
              <a:t>Then </a:t>
            </a:r>
            <a:r>
              <a:rPr sz="2000" spc="-7" dirty="0">
                <a:solidFill>
                  <a:schemeClr val="tx1"/>
                </a:solidFill>
                <a:cs typeface="Century Gothic"/>
              </a:rPr>
              <a:t>alternative Hypothesis </a:t>
            </a:r>
            <a:r>
              <a:rPr sz="2000" dirty="0">
                <a:solidFill>
                  <a:schemeClr val="tx1"/>
                </a:solidFill>
                <a:cs typeface="Century Gothic"/>
              </a:rPr>
              <a:t>can </a:t>
            </a:r>
            <a:r>
              <a:rPr sz="2000" spc="-7" dirty="0">
                <a:solidFill>
                  <a:schemeClr val="tx1"/>
                </a:solidFill>
                <a:cs typeface="Century Gothic"/>
              </a:rPr>
              <a:t>be </a:t>
            </a:r>
            <a:r>
              <a:rPr sz="2000" spc="-14" dirty="0">
                <a:solidFill>
                  <a:schemeClr val="tx1"/>
                </a:solidFill>
                <a:cs typeface="Century Gothic"/>
              </a:rPr>
              <a:t>written</a:t>
            </a:r>
            <a:r>
              <a:rPr sz="2000" spc="178" dirty="0">
                <a:solidFill>
                  <a:schemeClr val="tx1"/>
                </a:solidFill>
                <a:cs typeface="Century Gothic"/>
              </a:rPr>
              <a:t> </a:t>
            </a:r>
            <a:r>
              <a:rPr sz="2000" spc="-7" dirty="0">
                <a:solidFill>
                  <a:schemeClr val="tx1"/>
                </a:solidFill>
                <a:cs typeface="Century Gothic"/>
              </a:rPr>
              <a:t>as</a:t>
            </a:r>
            <a:endParaRPr sz="2000" dirty="0">
              <a:solidFill>
                <a:schemeClr val="tx1"/>
              </a:solidFill>
              <a:cs typeface="Century Gothic"/>
            </a:endParaRPr>
          </a:p>
          <a:p>
            <a:pPr marL="3686675" indent="-457200">
              <a:lnSpc>
                <a:spcPts val="3797"/>
              </a:lnSpc>
              <a:buFont typeface="Arial" panose="020B0604020202020204" pitchFamily="34" charset="0"/>
              <a:buChar char="•"/>
            </a:pPr>
            <a:r>
              <a:rPr sz="2000" spc="50" dirty="0">
                <a:solidFill>
                  <a:schemeClr val="tx1"/>
                </a:solidFill>
                <a:cs typeface="Cambria Math"/>
              </a:rPr>
              <a:t>𝐻</a:t>
            </a:r>
            <a:r>
              <a:rPr sz="2000" spc="74" baseline="-15873" dirty="0">
                <a:solidFill>
                  <a:schemeClr val="tx1"/>
                </a:solidFill>
                <a:cs typeface="Cambria Math"/>
              </a:rPr>
              <a:t>𝑎</a:t>
            </a:r>
            <a:r>
              <a:rPr sz="2000" spc="50" dirty="0">
                <a:solidFill>
                  <a:schemeClr val="tx1"/>
                </a:solidFill>
                <a:cs typeface="Cambria Math"/>
              </a:rPr>
              <a:t>: </a:t>
            </a:r>
            <a:r>
              <a:rPr sz="2000" dirty="0">
                <a:solidFill>
                  <a:schemeClr val="tx1"/>
                </a:solidFill>
                <a:cs typeface="Cambria Math"/>
              </a:rPr>
              <a:t>𝜇 ≠</a:t>
            </a:r>
            <a:r>
              <a:rPr sz="2000" spc="128" dirty="0">
                <a:solidFill>
                  <a:schemeClr val="tx1"/>
                </a:solidFill>
                <a:cs typeface="Cambria Math"/>
              </a:rPr>
              <a:t> </a:t>
            </a:r>
            <a:r>
              <a:rPr sz="2000" spc="28" dirty="0">
                <a:solidFill>
                  <a:schemeClr val="tx1"/>
                </a:solidFill>
                <a:cs typeface="Cambria Math"/>
              </a:rPr>
              <a:t>𝜇</a:t>
            </a:r>
            <a:r>
              <a:rPr sz="2000" spc="43" baseline="-15873" dirty="0">
                <a:solidFill>
                  <a:schemeClr val="tx1"/>
                </a:solidFill>
                <a:cs typeface="Cambria Math"/>
              </a:rPr>
              <a:t>0</a:t>
            </a:r>
            <a:endParaRPr sz="2000" baseline="-15873" dirty="0">
              <a:solidFill>
                <a:schemeClr val="tx1"/>
              </a:solidFill>
              <a:cs typeface="Cambria Math"/>
            </a:endParaRPr>
          </a:p>
          <a:p>
            <a:pPr marL="3684869" indent="-457200">
              <a:lnSpc>
                <a:spcPct val="100000"/>
              </a:lnSpc>
              <a:spcBef>
                <a:spcPts val="2276"/>
              </a:spcBef>
              <a:buFont typeface="Arial" panose="020B0604020202020204" pitchFamily="34" charset="0"/>
              <a:buChar char="•"/>
            </a:pPr>
            <a:r>
              <a:rPr sz="2000" spc="57" dirty="0">
                <a:solidFill>
                  <a:schemeClr val="tx1"/>
                </a:solidFill>
                <a:cs typeface="Cambria Math"/>
              </a:rPr>
              <a:t>𝐻</a:t>
            </a:r>
            <a:r>
              <a:rPr sz="2000" spc="85" baseline="-15873" dirty="0">
                <a:solidFill>
                  <a:schemeClr val="tx1"/>
                </a:solidFill>
                <a:cs typeface="Cambria Math"/>
              </a:rPr>
              <a:t>𝑎</a:t>
            </a:r>
            <a:r>
              <a:rPr sz="2000" spc="57" dirty="0">
                <a:solidFill>
                  <a:schemeClr val="tx1"/>
                </a:solidFill>
                <a:cs typeface="Cambria Math"/>
              </a:rPr>
              <a:t>: </a:t>
            </a:r>
            <a:r>
              <a:rPr sz="2000" dirty="0">
                <a:solidFill>
                  <a:schemeClr val="tx1"/>
                </a:solidFill>
                <a:cs typeface="Cambria Math"/>
              </a:rPr>
              <a:t>𝜇 &gt;</a:t>
            </a:r>
            <a:r>
              <a:rPr sz="2000" spc="114" dirty="0">
                <a:solidFill>
                  <a:schemeClr val="tx1"/>
                </a:solidFill>
                <a:cs typeface="Cambria Math"/>
              </a:rPr>
              <a:t> </a:t>
            </a:r>
            <a:r>
              <a:rPr sz="2000" spc="28" dirty="0">
                <a:solidFill>
                  <a:schemeClr val="tx1"/>
                </a:solidFill>
                <a:cs typeface="Cambria Math"/>
              </a:rPr>
              <a:t>𝜇</a:t>
            </a:r>
            <a:r>
              <a:rPr sz="2000" spc="43" baseline="-15873" dirty="0">
                <a:solidFill>
                  <a:schemeClr val="tx1"/>
                </a:solidFill>
                <a:cs typeface="Cambria Math"/>
              </a:rPr>
              <a:t>0</a:t>
            </a:r>
            <a:endParaRPr sz="2000" baseline="-15873" dirty="0">
              <a:solidFill>
                <a:schemeClr val="tx1"/>
              </a:solidFill>
              <a:cs typeface="Cambria Math"/>
            </a:endParaRPr>
          </a:p>
          <a:p>
            <a:pPr marL="3628877" indent="-457200">
              <a:lnSpc>
                <a:spcPct val="100000"/>
              </a:lnSpc>
              <a:spcBef>
                <a:spcPts val="1920"/>
              </a:spcBef>
              <a:buFont typeface="Arial" panose="020B0604020202020204" pitchFamily="34" charset="0"/>
              <a:buChar char="•"/>
            </a:pPr>
            <a:r>
              <a:rPr sz="2000" spc="57" dirty="0">
                <a:solidFill>
                  <a:schemeClr val="tx1"/>
                </a:solidFill>
                <a:cs typeface="Cambria Math"/>
              </a:rPr>
              <a:t>𝐻</a:t>
            </a:r>
            <a:r>
              <a:rPr sz="2000" spc="85" baseline="-15873" dirty="0">
                <a:solidFill>
                  <a:schemeClr val="tx1"/>
                </a:solidFill>
                <a:cs typeface="Cambria Math"/>
              </a:rPr>
              <a:t>𝑎</a:t>
            </a:r>
            <a:r>
              <a:rPr sz="2000" spc="57" dirty="0">
                <a:solidFill>
                  <a:schemeClr val="tx1"/>
                </a:solidFill>
                <a:cs typeface="Cambria Math"/>
              </a:rPr>
              <a:t>: </a:t>
            </a:r>
            <a:r>
              <a:rPr sz="2000" dirty="0">
                <a:solidFill>
                  <a:schemeClr val="tx1"/>
                </a:solidFill>
                <a:cs typeface="Cambria Math"/>
              </a:rPr>
              <a:t>𝜇 &lt;</a:t>
            </a:r>
            <a:r>
              <a:rPr sz="2000" spc="107" dirty="0">
                <a:solidFill>
                  <a:schemeClr val="tx1"/>
                </a:solidFill>
                <a:cs typeface="Cambria Math"/>
              </a:rPr>
              <a:t> </a:t>
            </a:r>
            <a:r>
              <a:rPr sz="2000" spc="28" dirty="0">
                <a:solidFill>
                  <a:schemeClr val="tx1"/>
                </a:solidFill>
                <a:cs typeface="Cambria Math"/>
              </a:rPr>
              <a:t>𝜇</a:t>
            </a:r>
            <a:r>
              <a:rPr sz="2000" spc="43" baseline="-15873" dirty="0">
                <a:solidFill>
                  <a:schemeClr val="tx1"/>
                </a:solidFill>
                <a:cs typeface="Cambria Math"/>
              </a:rPr>
              <a:t>0</a:t>
            </a:r>
            <a:endParaRPr sz="2000" baseline="-15873" dirty="0">
              <a:solidFill>
                <a:schemeClr val="tx1"/>
              </a:solidFill>
              <a:cs typeface="Cambria Math"/>
            </a:endParaRPr>
          </a:p>
        </p:txBody>
      </p:sp>
    </p:spTree>
    <p:extLst>
      <p:ext uri="{BB962C8B-B14F-4D97-AF65-F5344CB8AC3E}">
        <p14:creationId xmlns:p14="http://schemas.microsoft.com/office/powerpoint/2010/main" val="417571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4CCFA7D-EAE0-4095-9E8F-F4427E35017D}"/>
              </a:ext>
            </a:extLst>
          </p:cNvPr>
          <p:cNvSpPr/>
          <p:nvPr/>
        </p:nvSpPr>
        <p:spPr>
          <a:xfrm>
            <a:off x="1294062" y="3643022"/>
            <a:ext cx="10416676" cy="2107538"/>
          </a:xfrm>
          <a:prstGeom prst="roundRect">
            <a:avLst>
              <a:gd name="adj" fmla="val 9744"/>
            </a:avLst>
          </a:prstGeom>
          <a:solidFill>
            <a:srgbClr val="FFFFFF"/>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3930" rtl="0" fontAlgn="auto" latinLnBrk="0" hangingPunct="0">
              <a:lnSpc>
                <a:spcPct val="90000"/>
              </a:lnSpc>
              <a:spcBef>
                <a:spcPts val="3200"/>
              </a:spcBef>
              <a:spcAft>
                <a:spcPts val="0"/>
              </a:spcAft>
              <a:buClrTx/>
              <a:buSzTx/>
              <a:buFontTx/>
              <a:buNone/>
              <a:tabLst/>
            </a:pPr>
            <a:endParaRPr kumimoji="0" lang="en-US" sz="3000" b="0" i="0" u="none" strike="noStrike" cap="none" spc="0" normalizeH="0" baseline="0">
              <a:ln>
                <a:noFill/>
              </a:ln>
              <a:solidFill>
                <a:srgbClr val="000000"/>
              </a:solidFill>
              <a:effectLst/>
              <a:uFillTx/>
              <a:latin typeface="+mj-lt"/>
              <a:ea typeface="+mj-ea"/>
              <a:cs typeface="+mj-cs"/>
              <a:sym typeface="Helvetica Neue"/>
            </a:endParaRPr>
          </a:p>
        </p:txBody>
      </p:sp>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593263" cy="507831"/>
          </a:xfrm>
          <a:prstGeom prst="rect">
            <a:avLst/>
          </a:prstGeom>
        </p:spPr>
        <p:txBody>
          <a:bodyPr wrap="square">
            <a:spAutoFit/>
          </a:bodyPr>
          <a:lstStyle/>
          <a:p>
            <a:r>
              <a:rPr lang="en-US" b="1" dirty="0"/>
              <a:t>Levels of Significance and confidence</a:t>
            </a:r>
          </a:p>
        </p:txBody>
      </p:sp>
      <p:sp>
        <p:nvSpPr>
          <p:cNvPr id="4" name="Rectangle 3">
            <a:extLst>
              <a:ext uri="{FF2B5EF4-FFF2-40B4-BE49-F238E27FC236}">
                <a16:creationId xmlns:a16="http://schemas.microsoft.com/office/drawing/2014/main" id="{36326BFD-E168-4425-83F4-CC1D5CA698B0}"/>
              </a:ext>
            </a:extLst>
          </p:cNvPr>
          <p:cNvSpPr/>
          <p:nvPr/>
        </p:nvSpPr>
        <p:spPr>
          <a:xfrm>
            <a:off x="1818640" y="3991607"/>
            <a:ext cx="9367520" cy="1502976"/>
          </a:xfrm>
          <a:prstGeom prst="rect">
            <a:avLst/>
          </a:prstGeom>
        </p:spPr>
        <p:txBody>
          <a:bodyPr wrap="square">
            <a:spAutoFit/>
          </a:bodyPr>
          <a:lstStyle/>
          <a:p>
            <a:pPr marL="360059" marR="7225" indent="-342900">
              <a:lnSpc>
                <a:spcPct val="100000"/>
              </a:lnSpc>
              <a:spcBef>
                <a:spcPts val="142"/>
              </a:spcBef>
              <a:buFont typeface="Arial" panose="020B0604020202020204" pitchFamily="34" charset="0"/>
              <a:buChar char="•"/>
              <a:tabLst>
                <a:tab pos="505734" algn="l"/>
              </a:tabLst>
            </a:pPr>
            <a:r>
              <a:rPr lang="en-US" sz="2000" dirty="0">
                <a:solidFill>
                  <a:schemeClr val="tx1"/>
                </a:solidFill>
                <a:cs typeface="Century Gothic"/>
              </a:rPr>
              <a:t>Significance </a:t>
            </a:r>
            <a:r>
              <a:rPr lang="en-US" sz="2000" spc="-7" dirty="0">
                <a:solidFill>
                  <a:schemeClr val="tx1"/>
                </a:solidFill>
                <a:cs typeface="Century Gothic"/>
              </a:rPr>
              <a:t>means </a:t>
            </a:r>
            <a:r>
              <a:rPr lang="en-US" sz="2000" spc="-14" dirty="0">
                <a:solidFill>
                  <a:schemeClr val="tx1"/>
                </a:solidFill>
                <a:cs typeface="Century Gothic"/>
              </a:rPr>
              <a:t>the percentage </a:t>
            </a:r>
            <a:r>
              <a:rPr lang="en-US" sz="2000" dirty="0">
                <a:solidFill>
                  <a:schemeClr val="tx1"/>
                </a:solidFill>
                <a:cs typeface="Century Gothic"/>
              </a:rPr>
              <a:t>risk </a:t>
            </a:r>
            <a:r>
              <a:rPr lang="en-US" sz="2000" spc="-14" dirty="0">
                <a:solidFill>
                  <a:schemeClr val="tx1"/>
                </a:solidFill>
                <a:cs typeface="Century Gothic"/>
              </a:rPr>
              <a:t>to </a:t>
            </a:r>
            <a:r>
              <a:rPr lang="en-US" sz="2000" spc="-7" dirty="0">
                <a:solidFill>
                  <a:schemeClr val="tx1"/>
                </a:solidFill>
                <a:cs typeface="Century Gothic"/>
              </a:rPr>
              <a:t>reject </a:t>
            </a:r>
            <a:r>
              <a:rPr lang="en-US" sz="2000" dirty="0">
                <a:solidFill>
                  <a:schemeClr val="tx1"/>
                </a:solidFill>
                <a:cs typeface="Century Gothic"/>
              </a:rPr>
              <a:t>a  </a:t>
            </a:r>
            <a:r>
              <a:rPr lang="en-US" sz="2000" spc="-7" dirty="0">
                <a:solidFill>
                  <a:schemeClr val="tx1"/>
                </a:solidFill>
                <a:cs typeface="Century Gothic"/>
              </a:rPr>
              <a:t>null hypothesis </a:t>
            </a:r>
            <a:r>
              <a:rPr lang="en-US" sz="2000" spc="-21" dirty="0">
                <a:solidFill>
                  <a:schemeClr val="tx1"/>
                </a:solidFill>
                <a:cs typeface="Century Gothic"/>
              </a:rPr>
              <a:t>when </a:t>
            </a:r>
            <a:r>
              <a:rPr lang="en-US" sz="2000" spc="14" dirty="0">
                <a:solidFill>
                  <a:schemeClr val="tx1"/>
                </a:solidFill>
                <a:cs typeface="Century Gothic"/>
              </a:rPr>
              <a:t>it is </a:t>
            </a:r>
            <a:r>
              <a:rPr lang="en-US" sz="2000" spc="-7" dirty="0">
                <a:solidFill>
                  <a:schemeClr val="tx1"/>
                </a:solidFill>
                <a:cs typeface="Century Gothic"/>
              </a:rPr>
              <a:t>true </a:t>
            </a:r>
            <a:r>
              <a:rPr lang="en-US" sz="2000" spc="-14" dirty="0">
                <a:solidFill>
                  <a:schemeClr val="tx1"/>
                </a:solidFill>
                <a:cs typeface="Century Gothic"/>
              </a:rPr>
              <a:t>and </a:t>
            </a:r>
            <a:r>
              <a:rPr lang="en-US" sz="2000" spc="14" dirty="0">
                <a:solidFill>
                  <a:schemeClr val="tx1"/>
                </a:solidFill>
                <a:cs typeface="Century Gothic"/>
              </a:rPr>
              <a:t>it is </a:t>
            </a:r>
            <a:r>
              <a:rPr lang="en-US" sz="2000" spc="-14" dirty="0">
                <a:solidFill>
                  <a:schemeClr val="tx1"/>
                </a:solidFill>
                <a:cs typeface="Century Gothic"/>
              </a:rPr>
              <a:t>denoted </a:t>
            </a:r>
            <a:r>
              <a:rPr lang="en-US" sz="2000" spc="-7" dirty="0">
                <a:solidFill>
                  <a:schemeClr val="tx1"/>
                </a:solidFill>
                <a:cs typeface="Century Gothic"/>
              </a:rPr>
              <a:t>by </a:t>
            </a:r>
            <a:r>
              <a:rPr lang="en-US" sz="2000" spc="28" dirty="0">
                <a:solidFill>
                  <a:schemeClr val="tx1"/>
                </a:solidFill>
                <a:cs typeface="Cambria Math"/>
              </a:rPr>
              <a:t>𝛼</a:t>
            </a:r>
            <a:r>
              <a:rPr lang="en-US" sz="2000" spc="28" dirty="0">
                <a:solidFill>
                  <a:schemeClr val="tx1"/>
                </a:solidFill>
                <a:cs typeface="Century Gothic"/>
              </a:rPr>
              <a:t>.  </a:t>
            </a:r>
            <a:r>
              <a:rPr lang="en-US" sz="2000" spc="-7" dirty="0">
                <a:solidFill>
                  <a:schemeClr val="tx1"/>
                </a:solidFill>
                <a:cs typeface="Century Gothic"/>
              </a:rPr>
              <a:t>Generally </a:t>
            </a:r>
            <a:r>
              <a:rPr lang="en-US" sz="2000" spc="-14" dirty="0">
                <a:solidFill>
                  <a:schemeClr val="tx1"/>
                </a:solidFill>
                <a:cs typeface="Century Gothic"/>
              </a:rPr>
              <a:t>taken </a:t>
            </a:r>
            <a:r>
              <a:rPr lang="en-US" sz="2000" spc="-7" dirty="0">
                <a:solidFill>
                  <a:schemeClr val="tx1"/>
                </a:solidFill>
                <a:cs typeface="Century Gothic"/>
              </a:rPr>
              <a:t>as 1%, 5%,</a:t>
            </a:r>
            <a:r>
              <a:rPr lang="en-US" sz="2000" spc="78" dirty="0">
                <a:solidFill>
                  <a:schemeClr val="tx1"/>
                </a:solidFill>
                <a:cs typeface="Century Gothic"/>
              </a:rPr>
              <a:t> </a:t>
            </a:r>
            <a:r>
              <a:rPr lang="en-US" sz="2000" spc="-7" dirty="0">
                <a:solidFill>
                  <a:schemeClr val="tx1"/>
                </a:solidFill>
                <a:cs typeface="Century Gothic"/>
              </a:rPr>
              <a:t>10%</a:t>
            </a:r>
            <a:endParaRPr lang="en-US" sz="2000" dirty="0">
              <a:solidFill>
                <a:schemeClr val="tx1"/>
              </a:solidFill>
              <a:cs typeface="Century Gothic"/>
            </a:endParaRPr>
          </a:p>
          <a:p>
            <a:pPr marL="360059" marR="407297" indent="-342900">
              <a:lnSpc>
                <a:spcPct val="100000"/>
              </a:lnSpc>
              <a:spcBef>
                <a:spcPts val="1414"/>
              </a:spcBef>
              <a:buFont typeface="Arial" panose="020B0604020202020204" pitchFamily="34" charset="0"/>
              <a:buChar char="•"/>
              <a:tabLst>
                <a:tab pos="505734" algn="l"/>
              </a:tabLst>
            </a:pPr>
            <a:r>
              <a:rPr lang="en-US" sz="2000" dirty="0">
                <a:solidFill>
                  <a:schemeClr val="tx1"/>
                </a:solidFill>
                <a:cs typeface="Cambria Math"/>
              </a:rPr>
              <a:t>(1 − </a:t>
            </a:r>
            <a:r>
              <a:rPr lang="en-US" sz="2000" spc="28" dirty="0">
                <a:solidFill>
                  <a:schemeClr val="tx1"/>
                </a:solidFill>
                <a:cs typeface="Cambria Math"/>
              </a:rPr>
              <a:t>𝛼) </a:t>
            </a:r>
            <a:r>
              <a:rPr lang="en-US" sz="2000" spc="14" dirty="0">
                <a:solidFill>
                  <a:schemeClr val="tx1"/>
                </a:solidFill>
                <a:cs typeface="Century Gothic"/>
              </a:rPr>
              <a:t>is </a:t>
            </a:r>
            <a:r>
              <a:rPr lang="en-US" sz="2000" spc="-14" dirty="0">
                <a:solidFill>
                  <a:schemeClr val="tx1"/>
                </a:solidFill>
                <a:cs typeface="Century Gothic"/>
              </a:rPr>
              <a:t>the </a:t>
            </a:r>
            <a:r>
              <a:rPr lang="en-US" sz="2000" spc="-7" dirty="0">
                <a:solidFill>
                  <a:schemeClr val="tx1"/>
                </a:solidFill>
                <a:cs typeface="Century Gothic"/>
              </a:rPr>
              <a:t>confidence interval </a:t>
            </a:r>
            <a:r>
              <a:rPr lang="en-US" sz="2000" spc="14" dirty="0">
                <a:solidFill>
                  <a:schemeClr val="tx1"/>
                </a:solidFill>
                <a:cs typeface="Century Gothic"/>
              </a:rPr>
              <a:t>in </a:t>
            </a:r>
            <a:r>
              <a:rPr lang="en-US" sz="2000" spc="-7" dirty="0">
                <a:solidFill>
                  <a:schemeClr val="tx1"/>
                </a:solidFill>
                <a:cs typeface="Century Gothic"/>
              </a:rPr>
              <a:t>which </a:t>
            </a:r>
            <a:r>
              <a:rPr lang="en-US" sz="2000" spc="-14" dirty="0">
                <a:solidFill>
                  <a:schemeClr val="tx1"/>
                </a:solidFill>
                <a:cs typeface="Century Gothic"/>
              </a:rPr>
              <a:t>the </a:t>
            </a:r>
            <a:r>
              <a:rPr lang="en-US" sz="2000" spc="-7" dirty="0">
                <a:solidFill>
                  <a:schemeClr val="tx1"/>
                </a:solidFill>
                <a:cs typeface="Century Gothic"/>
              </a:rPr>
              <a:t>null  hypothesis will </a:t>
            </a:r>
            <a:r>
              <a:rPr lang="en-US" sz="2000" dirty="0">
                <a:solidFill>
                  <a:schemeClr val="tx1"/>
                </a:solidFill>
                <a:cs typeface="Century Gothic"/>
              </a:rPr>
              <a:t>exist </a:t>
            </a:r>
            <a:r>
              <a:rPr lang="en-US" sz="2000" spc="-14" dirty="0">
                <a:solidFill>
                  <a:schemeClr val="tx1"/>
                </a:solidFill>
                <a:cs typeface="Century Gothic"/>
              </a:rPr>
              <a:t>when </a:t>
            </a:r>
            <a:r>
              <a:rPr lang="en-US" sz="2000" spc="14" dirty="0">
                <a:solidFill>
                  <a:schemeClr val="tx1"/>
                </a:solidFill>
                <a:cs typeface="Century Gothic"/>
              </a:rPr>
              <a:t>it is</a:t>
            </a:r>
            <a:r>
              <a:rPr lang="en-US" sz="2000" dirty="0">
                <a:solidFill>
                  <a:schemeClr val="tx1"/>
                </a:solidFill>
                <a:cs typeface="Century Gothic"/>
              </a:rPr>
              <a:t> </a:t>
            </a:r>
            <a:r>
              <a:rPr lang="en-US" sz="2000" spc="-14" dirty="0">
                <a:solidFill>
                  <a:schemeClr val="tx1"/>
                </a:solidFill>
                <a:cs typeface="Century Gothic"/>
              </a:rPr>
              <a:t>true.</a:t>
            </a:r>
            <a:endParaRPr lang="en-US" sz="2000" dirty="0">
              <a:solidFill>
                <a:schemeClr val="tx1"/>
              </a:solidFill>
              <a:cs typeface="Century Gothic"/>
            </a:endParaRPr>
          </a:p>
        </p:txBody>
      </p:sp>
    </p:spTree>
    <p:extLst>
      <p:ext uri="{BB962C8B-B14F-4D97-AF65-F5344CB8AC3E}">
        <p14:creationId xmlns:p14="http://schemas.microsoft.com/office/powerpoint/2010/main" val="270337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034871" cy="923330"/>
          </a:xfrm>
          <a:prstGeom prst="rect">
            <a:avLst/>
          </a:prstGeom>
        </p:spPr>
        <p:txBody>
          <a:bodyPr wrap="square">
            <a:spAutoFit/>
          </a:bodyPr>
          <a:lstStyle/>
          <a:p>
            <a:r>
              <a:rPr lang="en-US" b="1" dirty="0"/>
              <a:t>Risk of rejecting a Null Hypothesis when it is true</a:t>
            </a:r>
          </a:p>
        </p:txBody>
      </p:sp>
      <p:sp>
        <p:nvSpPr>
          <p:cNvPr id="6" name="object 2">
            <a:extLst>
              <a:ext uri="{FF2B5EF4-FFF2-40B4-BE49-F238E27FC236}">
                <a16:creationId xmlns:a16="http://schemas.microsoft.com/office/drawing/2014/main" id="{EE9169FA-80C6-496D-9022-8B54AD3373E8}"/>
              </a:ext>
            </a:extLst>
          </p:cNvPr>
          <p:cNvSpPr/>
          <p:nvPr/>
        </p:nvSpPr>
        <p:spPr>
          <a:xfrm>
            <a:off x="8953465" y="3766877"/>
            <a:ext cx="3370411" cy="787513"/>
          </a:xfrm>
          <a:custGeom>
            <a:avLst/>
            <a:gdLst/>
            <a:ahLst/>
            <a:cxnLst/>
            <a:rect l="l" t="t" r="r" b="b"/>
            <a:pathLst>
              <a:path w="2369820" h="553719">
                <a:moveTo>
                  <a:pt x="2324989" y="0"/>
                </a:moveTo>
                <a:lnTo>
                  <a:pt x="2097023" y="75437"/>
                </a:lnTo>
                <a:lnTo>
                  <a:pt x="1867154" y="144525"/>
                </a:lnTo>
                <a:lnTo>
                  <a:pt x="1791208" y="165735"/>
                </a:lnTo>
                <a:lnTo>
                  <a:pt x="1636902" y="207010"/>
                </a:lnTo>
                <a:lnTo>
                  <a:pt x="1484375" y="245363"/>
                </a:lnTo>
                <a:lnTo>
                  <a:pt x="1408557" y="263525"/>
                </a:lnTo>
                <a:lnTo>
                  <a:pt x="1181608" y="314325"/>
                </a:lnTo>
                <a:lnTo>
                  <a:pt x="958468" y="359537"/>
                </a:lnTo>
                <a:lnTo>
                  <a:pt x="812418" y="386841"/>
                </a:lnTo>
                <a:lnTo>
                  <a:pt x="597535" y="424052"/>
                </a:lnTo>
                <a:lnTo>
                  <a:pt x="322834" y="466089"/>
                </a:lnTo>
                <a:lnTo>
                  <a:pt x="125856" y="492760"/>
                </a:lnTo>
                <a:lnTo>
                  <a:pt x="0" y="508126"/>
                </a:lnTo>
                <a:lnTo>
                  <a:pt x="6992" y="519175"/>
                </a:lnTo>
                <a:lnTo>
                  <a:pt x="21074" y="541274"/>
                </a:lnTo>
                <a:lnTo>
                  <a:pt x="28066" y="552323"/>
                </a:lnTo>
                <a:lnTo>
                  <a:pt x="55571" y="553040"/>
                </a:lnTo>
                <a:lnTo>
                  <a:pt x="85715" y="553296"/>
                </a:lnTo>
                <a:lnTo>
                  <a:pt x="118390" y="553104"/>
                </a:lnTo>
                <a:lnTo>
                  <a:pt x="153486" y="552478"/>
                </a:lnTo>
                <a:lnTo>
                  <a:pt x="230506" y="549978"/>
                </a:lnTo>
                <a:lnTo>
                  <a:pt x="361471" y="543314"/>
                </a:lnTo>
                <a:lnTo>
                  <a:pt x="613631" y="525342"/>
                </a:lnTo>
                <a:lnTo>
                  <a:pt x="1014907" y="488627"/>
                </a:lnTo>
                <a:lnTo>
                  <a:pt x="1558574" y="428485"/>
                </a:lnTo>
                <a:lnTo>
                  <a:pt x="1956169" y="377497"/>
                </a:lnTo>
                <a:lnTo>
                  <a:pt x="2203727" y="341684"/>
                </a:lnTo>
                <a:lnTo>
                  <a:pt x="2331142" y="321256"/>
                </a:lnTo>
                <a:lnTo>
                  <a:pt x="2369439" y="314705"/>
                </a:lnTo>
                <a:lnTo>
                  <a:pt x="2362378" y="263014"/>
                </a:lnTo>
                <a:lnTo>
                  <a:pt x="2357062" y="224796"/>
                </a:lnTo>
                <a:lnTo>
                  <a:pt x="2353052" y="196683"/>
                </a:lnTo>
                <a:lnTo>
                  <a:pt x="2349915" y="175308"/>
                </a:lnTo>
                <a:lnTo>
                  <a:pt x="2344512" y="139305"/>
                </a:lnTo>
                <a:lnTo>
                  <a:pt x="2341375" y="117942"/>
                </a:lnTo>
                <a:lnTo>
                  <a:pt x="2337365" y="89848"/>
                </a:lnTo>
                <a:lnTo>
                  <a:pt x="2332049" y="51657"/>
                </a:lnTo>
                <a:lnTo>
                  <a:pt x="2324989" y="0"/>
                </a:lnTo>
                <a:close/>
              </a:path>
            </a:pathLst>
          </a:custGeom>
          <a:solidFill>
            <a:srgbClr val="FFFFFF">
              <a:alpha val="19999"/>
            </a:srgbClr>
          </a:solidFill>
        </p:spPr>
        <p:txBody>
          <a:bodyPr wrap="square" lIns="0" tIns="0" rIns="0" bIns="0" rtlCol="0"/>
          <a:lstStyle/>
          <a:p>
            <a:endParaRPr sz="4267"/>
          </a:p>
        </p:txBody>
      </p:sp>
      <p:graphicFrame>
        <p:nvGraphicFramePr>
          <p:cNvPr id="7" name="object 10">
            <a:extLst>
              <a:ext uri="{FF2B5EF4-FFF2-40B4-BE49-F238E27FC236}">
                <a16:creationId xmlns:a16="http://schemas.microsoft.com/office/drawing/2014/main" id="{4CC638A8-0B9F-4E6F-B998-78DB6691B74C}"/>
              </a:ext>
            </a:extLst>
          </p:cNvPr>
          <p:cNvGraphicFramePr>
            <a:graphicFrameLocks noGrp="1"/>
          </p:cNvGraphicFramePr>
          <p:nvPr>
            <p:extLst>
              <p:ext uri="{D42A27DB-BD31-4B8C-83A1-F6EECF244321}">
                <p14:modId xmlns:p14="http://schemas.microsoft.com/office/powerpoint/2010/main" val="3057381534"/>
              </p:ext>
            </p:extLst>
          </p:nvPr>
        </p:nvGraphicFramePr>
        <p:xfrm>
          <a:off x="796816" y="2654154"/>
          <a:ext cx="11411169" cy="4903341"/>
        </p:xfrm>
        <a:graphic>
          <a:graphicData uri="http://schemas.openxmlformats.org/drawingml/2006/table">
            <a:tbl>
              <a:tblPr firstRow="1" bandRow="1">
                <a:tableStyleId>{2708684C-4D16-4618-839F-0558EEFCDFE6}</a:tableStyleId>
              </a:tblPr>
              <a:tblGrid>
                <a:gridCol w="182075">
                  <a:extLst>
                    <a:ext uri="{9D8B030D-6E8A-4147-A177-3AD203B41FA5}">
                      <a16:colId xmlns:a16="http://schemas.microsoft.com/office/drawing/2014/main" val="20001"/>
                    </a:ext>
                  </a:extLst>
                </a:gridCol>
                <a:gridCol w="2287805">
                  <a:extLst>
                    <a:ext uri="{9D8B030D-6E8A-4147-A177-3AD203B41FA5}">
                      <a16:colId xmlns:a16="http://schemas.microsoft.com/office/drawing/2014/main" val="20002"/>
                    </a:ext>
                  </a:extLst>
                </a:gridCol>
                <a:gridCol w="1317621">
                  <a:extLst>
                    <a:ext uri="{9D8B030D-6E8A-4147-A177-3AD203B41FA5}">
                      <a16:colId xmlns:a16="http://schemas.microsoft.com/office/drawing/2014/main" val="20003"/>
                    </a:ext>
                  </a:extLst>
                </a:gridCol>
                <a:gridCol w="2455919">
                  <a:extLst>
                    <a:ext uri="{9D8B030D-6E8A-4147-A177-3AD203B41FA5}">
                      <a16:colId xmlns:a16="http://schemas.microsoft.com/office/drawing/2014/main" val="20004"/>
                    </a:ext>
                  </a:extLst>
                </a:gridCol>
                <a:gridCol w="5167749">
                  <a:extLst>
                    <a:ext uri="{9D8B030D-6E8A-4147-A177-3AD203B41FA5}">
                      <a16:colId xmlns:a16="http://schemas.microsoft.com/office/drawing/2014/main" val="20005"/>
                    </a:ext>
                  </a:extLst>
                </a:gridCol>
              </a:tblGrid>
              <a:tr h="927628">
                <a:tc>
                  <a:txBody>
                    <a:bodyPr/>
                    <a:lstStyle/>
                    <a:p>
                      <a:pPr algn="ctr">
                        <a:lnSpc>
                          <a:spcPct val="100000"/>
                        </a:lnSpc>
                      </a:pPr>
                      <a:endParaRPr sz="2000">
                        <a:latin typeface="Times New Roman"/>
                        <a:cs typeface="Times New Roman"/>
                      </a:endParaRPr>
                    </a:p>
                  </a:txBody>
                  <a:tcPr marL="0" marR="0" marT="0" marB="0"/>
                </a:tc>
                <a:tc>
                  <a:txBody>
                    <a:bodyPr/>
                    <a:lstStyle/>
                    <a:p>
                      <a:pPr marR="144145" algn="ctr">
                        <a:lnSpc>
                          <a:spcPct val="100000"/>
                        </a:lnSpc>
                        <a:spcBef>
                          <a:spcPts val="1705"/>
                        </a:spcBef>
                      </a:pPr>
                      <a:r>
                        <a:rPr sz="2000" spc="-5" dirty="0"/>
                        <a:t>Desi</a:t>
                      </a:r>
                      <a:r>
                        <a:rPr sz="2000" spc="-10" dirty="0"/>
                        <a:t>g</a:t>
                      </a:r>
                      <a:r>
                        <a:rPr sz="2000" spc="-5" dirty="0"/>
                        <a:t>nati</a:t>
                      </a:r>
                      <a:r>
                        <a:rPr sz="2000" spc="-10" dirty="0"/>
                        <a:t>o</a:t>
                      </a:r>
                      <a:r>
                        <a:rPr sz="2000" dirty="0"/>
                        <a:t>n</a:t>
                      </a:r>
                      <a:endParaRPr sz="2000" dirty="0">
                        <a:latin typeface="Century Gothic"/>
                        <a:cs typeface="Century Gothic"/>
                      </a:endParaRPr>
                    </a:p>
                  </a:txBody>
                  <a:tcPr marL="0" marR="0" marT="300280" marB="0"/>
                </a:tc>
                <a:tc>
                  <a:txBody>
                    <a:bodyPr/>
                    <a:lstStyle/>
                    <a:p>
                      <a:pPr algn="ctr">
                        <a:lnSpc>
                          <a:spcPct val="100000"/>
                        </a:lnSpc>
                        <a:spcBef>
                          <a:spcPts val="625"/>
                        </a:spcBef>
                      </a:pPr>
                      <a:r>
                        <a:rPr sz="2000" spc="-5" dirty="0"/>
                        <a:t>Risk</a:t>
                      </a:r>
                      <a:endParaRPr sz="2000" dirty="0"/>
                    </a:p>
                    <a:p>
                      <a:pPr algn="ctr">
                        <a:lnSpc>
                          <a:spcPct val="100000"/>
                        </a:lnSpc>
                      </a:pPr>
                      <a:r>
                        <a:rPr sz="2000" dirty="0"/>
                        <a:t>𝜶</a:t>
                      </a:r>
                      <a:endParaRPr sz="2000" dirty="0">
                        <a:latin typeface="Cambria Math"/>
                        <a:cs typeface="Cambria Math"/>
                      </a:endParaRPr>
                    </a:p>
                  </a:txBody>
                  <a:tcPr marL="0" marR="0" marT="110074" marB="0"/>
                </a:tc>
                <a:tc>
                  <a:txBody>
                    <a:bodyPr/>
                    <a:lstStyle/>
                    <a:p>
                      <a:pPr algn="ctr">
                        <a:lnSpc>
                          <a:spcPct val="100000"/>
                        </a:lnSpc>
                        <a:spcBef>
                          <a:spcPts val="625"/>
                        </a:spcBef>
                      </a:pPr>
                      <a:r>
                        <a:rPr sz="2000" dirty="0"/>
                        <a:t>Confidence</a:t>
                      </a:r>
                    </a:p>
                    <a:p>
                      <a:pPr algn="ctr">
                        <a:lnSpc>
                          <a:spcPct val="100000"/>
                        </a:lnSpc>
                      </a:pPr>
                      <a:r>
                        <a:rPr sz="2000" dirty="0"/>
                        <a:t>𝟏 −</a:t>
                      </a:r>
                      <a:r>
                        <a:rPr sz="2000" spc="-20" dirty="0"/>
                        <a:t> </a:t>
                      </a:r>
                      <a:r>
                        <a:rPr sz="2000" dirty="0"/>
                        <a:t>𝜶</a:t>
                      </a:r>
                      <a:endParaRPr sz="2000" dirty="0">
                        <a:latin typeface="Cambria Math"/>
                        <a:cs typeface="Cambria Math"/>
                      </a:endParaRPr>
                    </a:p>
                  </a:txBody>
                  <a:tcPr marL="0" marR="0" marT="110074" marB="0"/>
                </a:tc>
                <a:tc>
                  <a:txBody>
                    <a:bodyPr/>
                    <a:lstStyle/>
                    <a:p>
                      <a:pPr marL="635" algn="ctr">
                        <a:lnSpc>
                          <a:spcPct val="100000"/>
                        </a:lnSpc>
                        <a:spcBef>
                          <a:spcPts val="1705"/>
                        </a:spcBef>
                      </a:pPr>
                      <a:r>
                        <a:rPr sz="2000" spc="-5" dirty="0"/>
                        <a:t>Description</a:t>
                      </a:r>
                      <a:endParaRPr sz="2000" dirty="0">
                        <a:latin typeface="Century Gothic"/>
                        <a:cs typeface="Century Gothic"/>
                      </a:endParaRPr>
                    </a:p>
                  </a:txBody>
                  <a:tcPr marL="0" marR="0" marT="300280" marB="0"/>
                </a:tc>
                <a:extLst>
                  <a:ext uri="{0D108BD9-81ED-4DB2-BD59-A6C34878D82A}">
                    <a16:rowId xmlns:a16="http://schemas.microsoft.com/office/drawing/2014/main" val="10001"/>
                  </a:ext>
                </a:extLst>
              </a:tr>
              <a:tr h="1191842">
                <a:tc>
                  <a:txBody>
                    <a:bodyPr/>
                    <a:lstStyle/>
                    <a:p>
                      <a:pPr algn="ctr">
                        <a:lnSpc>
                          <a:spcPct val="100000"/>
                        </a:lnSpc>
                      </a:pPr>
                      <a:endParaRPr sz="2000">
                        <a:latin typeface="Times New Roman"/>
                        <a:cs typeface="Times New Roman"/>
                      </a:endParaRPr>
                    </a:p>
                  </a:txBody>
                  <a:tcPr marL="0" marR="0" marT="0" marB="0"/>
                </a:tc>
                <a:tc>
                  <a:txBody>
                    <a:bodyPr/>
                    <a:lstStyle/>
                    <a:p>
                      <a:pPr algn="ctr">
                        <a:lnSpc>
                          <a:spcPct val="100000"/>
                        </a:lnSpc>
                        <a:spcBef>
                          <a:spcPts val="35"/>
                        </a:spcBef>
                      </a:pPr>
                      <a:endParaRPr sz="2000" dirty="0"/>
                    </a:p>
                    <a:p>
                      <a:pPr marR="116839" algn="ctr">
                        <a:lnSpc>
                          <a:spcPct val="100000"/>
                        </a:lnSpc>
                      </a:pPr>
                      <a:r>
                        <a:rPr sz="2000" spc="-5" dirty="0"/>
                        <a:t>Sup</a:t>
                      </a:r>
                      <a:r>
                        <a:rPr sz="2000" spc="-10" dirty="0"/>
                        <a:t>e</a:t>
                      </a:r>
                      <a:r>
                        <a:rPr sz="2000" dirty="0"/>
                        <a:t>rcr</a:t>
                      </a:r>
                      <a:r>
                        <a:rPr sz="2000" spc="15" dirty="0"/>
                        <a:t>i</a:t>
                      </a:r>
                      <a:r>
                        <a:rPr sz="2000" spc="-15" dirty="0"/>
                        <a:t>t</a:t>
                      </a:r>
                      <a:r>
                        <a:rPr sz="2000" spc="20" dirty="0"/>
                        <a:t>i</a:t>
                      </a:r>
                      <a:r>
                        <a:rPr sz="2000" dirty="0"/>
                        <a:t>c</a:t>
                      </a:r>
                      <a:r>
                        <a:rPr sz="2000" spc="-10" dirty="0"/>
                        <a:t>a</a:t>
                      </a:r>
                      <a:r>
                        <a:rPr sz="2000" dirty="0"/>
                        <a:t>l</a:t>
                      </a:r>
                      <a:endParaRPr sz="2000" dirty="0">
                        <a:latin typeface="Century Gothic"/>
                        <a:cs typeface="Century Gothic"/>
                      </a:endParaRPr>
                    </a:p>
                  </a:txBody>
                  <a:tcPr marL="0" marR="0" marT="6164" marB="0"/>
                </a:tc>
                <a:tc>
                  <a:txBody>
                    <a:bodyPr/>
                    <a:lstStyle/>
                    <a:p>
                      <a:pPr marL="340360" algn="ctr">
                        <a:lnSpc>
                          <a:spcPct val="100000"/>
                        </a:lnSpc>
                        <a:spcBef>
                          <a:spcPts val="1430"/>
                        </a:spcBef>
                      </a:pPr>
                      <a:r>
                        <a:rPr sz="2000" spc="-10" dirty="0"/>
                        <a:t>0.001</a:t>
                      </a:r>
                      <a:endParaRPr sz="2000" dirty="0"/>
                    </a:p>
                    <a:p>
                      <a:pPr marL="378460" algn="ctr">
                        <a:lnSpc>
                          <a:spcPct val="100000"/>
                        </a:lnSpc>
                      </a:pPr>
                      <a:r>
                        <a:rPr sz="2000" spc="-10" dirty="0"/>
                        <a:t>0.1%</a:t>
                      </a:r>
                      <a:endParaRPr sz="2000" dirty="0">
                        <a:latin typeface="Century Gothic"/>
                        <a:cs typeface="Century Gothic"/>
                      </a:endParaRPr>
                    </a:p>
                  </a:txBody>
                  <a:tcPr marL="0" marR="0" marT="251848" marB="0"/>
                </a:tc>
                <a:tc>
                  <a:txBody>
                    <a:bodyPr/>
                    <a:lstStyle/>
                    <a:p>
                      <a:pPr algn="ctr">
                        <a:lnSpc>
                          <a:spcPct val="100000"/>
                        </a:lnSpc>
                        <a:spcBef>
                          <a:spcPts val="1430"/>
                        </a:spcBef>
                      </a:pPr>
                      <a:r>
                        <a:rPr sz="2000" spc="-10" dirty="0"/>
                        <a:t>0.999</a:t>
                      </a:r>
                      <a:endParaRPr sz="2000"/>
                    </a:p>
                    <a:p>
                      <a:pPr marL="1270" algn="ctr">
                        <a:lnSpc>
                          <a:spcPct val="100000"/>
                        </a:lnSpc>
                      </a:pPr>
                      <a:r>
                        <a:rPr sz="2000" spc="-10" dirty="0"/>
                        <a:t>99.9%</a:t>
                      </a:r>
                      <a:endParaRPr sz="2000">
                        <a:latin typeface="Century Gothic"/>
                        <a:cs typeface="Century Gothic"/>
                      </a:endParaRPr>
                    </a:p>
                  </a:txBody>
                  <a:tcPr marL="0" marR="0" marT="251848" marB="0"/>
                </a:tc>
                <a:tc>
                  <a:txBody>
                    <a:bodyPr/>
                    <a:lstStyle/>
                    <a:p>
                      <a:pPr marL="316230" marR="305435" indent="400685" algn="ctr">
                        <a:lnSpc>
                          <a:spcPct val="100000"/>
                        </a:lnSpc>
                        <a:spcBef>
                          <a:spcPts val="350"/>
                        </a:spcBef>
                      </a:pPr>
                      <a:r>
                        <a:rPr sz="2000" dirty="0"/>
                        <a:t>More </a:t>
                      </a:r>
                      <a:r>
                        <a:rPr sz="2000" spc="-10" dirty="0"/>
                        <a:t>than </a:t>
                      </a:r>
                      <a:r>
                        <a:rPr sz="2000" spc="-5" dirty="0"/>
                        <a:t>$100 </a:t>
                      </a:r>
                      <a:r>
                        <a:rPr sz="2000" dirty="0"/>
                        <a:t>million  </a:t>
                      </a:r>
                      <a:r>
                        <a:rPr sz="2000" spc="-10" dirty="0"/>
                        <a:t>(Large </a:t>
                      </a:r>
                      <a:r>
                        <a:rPr sz="2000" dirty="0"/>
                        <a:t>loss of life, </a:t>
                      </a:r>
                      <a:r>
                        <a:rPr sz="2000" spc="-5" dirty="0"/>
                        <a:t>e.g.</a:t>
                      </a:r>
                      <a:r>
                        <a:rPr sz="2000" spc="5" dirty="0"/>
                        <a:t> </a:t>
                      </a:r>
                      <a:r>
                        <a:rPr sz="2000" spc="-5" dirty="0"/>
                        <a:t>nuclear</a:t>
                      </a:r>
                      <a:endParaRPr sz="2000"/>
                    </a:p>
                    <a:p>
                      <a:pPr marL="1539875" algn="ctr">
                        <a:lnSpc>
                          <a:spcPct val="100000"/>
                        </a:lnSpc>
                      </a:pPr>
                      <a:r>
                        <a:rPr sz="2000" spc="-5" dirty="0"/>
                        <a:t>disaster</a:t>
                      </a:r>
                      <a:endParaRPr sz="2000">
                        <a:latin typeface="Century Gothic"/>
                        <a:cs typeface="Century Gothic"/>
                      </a:endParaRPr>
                    </a:p>
                  </a:txBody>
                  <a:tcPr marL="0" marR="0" marT="61641" marB="0"/>
                </a:tc>
                <a:extLst>
                  <a:ext uri="{0D108BD9-81ED-4DB2-BD59-A6C34878D82A}">
                    <a16:rowId xmlns:a16="http://schemas.microsoft.com/office/drawing/2014/main" val="10002"/>
                  </a:ext>
                </a:extLst>
              </a:tr>
              <a:tr h="928779">
                <a:tc>
                  <a:txBody>
                    <a:bodyPr/>
                    <a:lstStyle/>
                    <a:p>
                      <a:pPr algn="ctr">
                        <a:lnSpc>
                          <a:spcPct val="100000"/>
                        </a:lnSpc>
                      </a:pPr>
                      <a:endParaRPr sz="2000">
                        <a:latin typeface="Times New Roman"/>
                        <a:cs typeface="Times New Roman"/>
                      </a:endParaRPr>
                    </a:p>
                  </a:txBody>
                  <a:tcPr marL="0" marR="0" marT="0" marB="0"/>
                </a:tc>
                <a:tc>
                  <a:txBody>
                    <a:bodyPr/>
                    <a:lstStyle/>
                    <a:p>
                      <a:pPr marL="285750" algn="ctr">
                        <a:lnSpc>
                          <a:spcPct val="100000"/>
                        </a:lnSpc>
                        <a:spcBef>
                          <a:spcPts val="1710"/>
                        </a:spcBef>
                      </a:pPr>
                      <a:r>
                        <a:rPr sz="2000" dirty="0"/>
                        <a:t>Critical</a:t>
                      </a:r>
                      <a:endParaRPr sz="2000" dirty="0">
                        <a:latin typeface="Century Gothic"/>
                        <a:cs typeface="Century Gothic"/>
                      </a:endParaRPr>
                    </a:p>
                  </a:txBody>
                  <a:tcPr marL="0" marR="0" marT="301161" marB="0"/>
                </a:tc>
                <a:tc>
                  <a:txBody>
                    <a:bodyPr/>
                    <a:lstStyle/>
                    <a:p>
                      <a:pPr algn="ctr">
                        <a:lnSpc>
                          <a:spcPct val="100000"/>
                        </a:lnSpc>
                        <a:spcBef>
                          <a:spcPts val="630"/>
                        </a:spcBef>
                      </a:pPr>
                      <a:r>
                        <a:rPr sz="2000" spc="-10" dirty="0"/>
                        <a:t>0.01</a:t>
                      </a:r>
                      <a:endParaRPr sz="2000" dirty="0"/>
                    </a:p>
                    <a:p>
                      <a:pPr algn="ctr">
                        <a:lnSpc>
                          <a:spcPct val="100000"/>
                        </a:lnSpc>
                      </a:pPr>
                      <a:r>
                        <a:rPr sz="2000" spc="-5" dirty="0"/>
                        <a:t>1%</a:t>
                      </a:r>
                      <a:endParaRPr sz="2000" dirty="0">
                        <a:latin typeface="Century Gothic"/>
                        <a:cs typeface="Century Gothic"/>
                      </a:endParaRPr>
                    </a:p>
                  </a:txBody>
                  <a:tcPr marL="0" marR="0" marT="110954" marB="0"/>
                </a:tc>
                <a:tc>
                  <a:txBody>
                    <a:bodyPr/>
                    <a:lstStyle/>
                    <a:p>
                      <a:pPr marL="1270" algn="ctr">
                        <a:lnSpc>
                          <a:spcPct val="100000"/>
                        </a:lnSpc>
                        <a:spcBef>
                          <a:spcPts val="630"/>
                        </a:spcBef>
                      </a:pPr>
                      <a:r>
                        <a:rPr sz="2000" spc="-10" dirty="0"/>
                        <a:t>0.99</a:t>
                      </a:r>
                      <a:endParaRPr sz="2000" dirty="0"/>
                    </a:p>
                    <a:p>
                      <a:pPr algn="ctr">
                        <a:lnSpc>
                          <a:spcPct val="100000"/>
                        </a:lnSpc>
                      </a:pPr>
                      <a:r>
                        <a:rPr sz="2000" spc="-5" dirty="0"/>
                        <a:t>99%</a:t>
                      </a:r>
                      <a:endParaRPr sz="2000" dirty="0">
                        <a:latin typeface="Century Gothic"/>
                        <a:cs typeface="Century Gothic"/>
                      </a:endParaRPr>
                    </a:p>
                  </a:txBody>
                  <a:tcPr marL="0" marR="0" marT="110954" marB="0"/>
                </a:tc>
                <a:tc>
                  <a:txBody>
                    <a:bodyPr/>
                    <a:lstStyle/>
                    <a:p>
                      <a:pPr marL="635" algn="ctr">
                        <a:lnSpc>
                          <a:spcPct val="100000"/>
                        </a:lnSpc>
                        <a:spcBef>
                          <a:spcPts val="630"/>
                        </a:spcBef>
                      </a:pPr>
                      <a:r>
                        <a:rPr sz="2000" spc="-5" dirty="0"/>
                        <a:t>Less </a:t>
                      </a:r>
                      <a:r>
                        <a:rPr sz="2000" spc="-10" dirty="0"/>
                        <a:t>than </a:t>
                      </a:r>
                      <a:r>
                        <a:rPr sz="2000" spc="-5" dirty="0"/>
                        <a:t>$100</a:t>
                      </a:r>
                      <a:r>
                        <a:rPr sz="2000" spc="55" dirty="0"/>
                        <a:t> </a:t>
                      </a:r>
                      <a:r>
                        <a:rPr sz="2000" dirty="0"/>
                        <a:t>million</a:t>
                      </a:r>
                      <a:endParaRPr sz="2000"/>
                    </a:p>
                    <a:p>
                      <a:pPr marL="2540" algn="ctr">
                        <a:lnSpc>
                          <a:spcPct val="100000"/>
                        </a:lnSpc>
                      </a:pPr>
                      <a:r>
                        <a:rPr sz="2000" spc="-20" dirty="0"/>
                        <a:t>(A </a:t>
                      </a:r>
                      <a:r>
                        <a:rPr sz="2000" spc="-5" dirty="0"/>
                        <a:t>few </a:t>
                      </a:r>
                      <a:r>
                        <a:rPr sz="2000" spc="5" dirty="0"/>
                        <a:t>lives</a:t>
                      </a:r>
                      <a:r>
                        <a:rPr sz="2000" spc="30" dirty="0"/>
                        <a:t> </a:t>
                      </a:r>
                      <a:r>
                        <a:rPr sz="2000" spc="-5" dirty="0"/>
                        <a:t>lost)</a:t>
                      </a:r>
                      <a:endParaRPr sz="2000">
                        <a:latin typeface="Century Gothic"/>
                        <a:cs typeface="Century Gothic"/>
                      </a:endParaRPr>
                    </a:p>
                  </a:txBody>
                  <a:tcPr marL="0" marR="0" marT="110954" marB="0"/>
                </a:tc>
                <a:extLst>
                  <a:ext uri="{0D108BD9-81ED-4DB2-BD59-A6C34878D82A}">
                    <a16:rowId xmlns:a16="http://schemas.microsoft.com/office/drawing/2014/main" val="10003"/>
                  </a:ext>
                </a:extLst>
              </a:tr>
              <a:tr h="927464">
                <a:tc>
                  <a:txBody>
                    <a:bodyPr/>
                    <a:lstStyle/>
                    <a:p>
                      <a:pPr algn="ctr">
                        <a:lnSpc>
                          <a:spcPct val="100000"/>
                        </a:lnSpc>
                      </a:pPr>
                      <a:endParaRPr sz="2000" dirty="0">
                        <a:latin typeface="Times New Roman"/>
                        <a:cs typeface="Times New Roman"/>
                      </a:endParaRPr>
                    </a:p>
                  </a:txBody>
                  <a:tcPr marL="0" marR="0" marT="0" marB="0"/>
                </a:tc>
                <a:tc>
                  <a:txBody>
                    <a:bodyPr/>
                    <a:lstStyle/>
                    <a:p>
                      <a:pPr marL="128905" algn="ctr">
                        <a:lnSpc>
                          <a:spcPct val="100000"/>
                        </a:lnSpc>
                        <a:spcBef>
                          <a:spcPts val="1710"/>
                        </a:spcBef>
                      </a:pPr>
                      <a:r>
                        <a:rPr sz="2000" spc="-5" dirty="0"/>
                        <a:t>Important</a:t>
                      </a:r>
                      <a:endParaRPr sz="2000" dirty="0">
                        <a:latin typeface="Century Gothic"/>
                        <a:cs typeface="Century Gothic"/>
                      </a:endParaRPr>
                    </a:p>
                  </a:txBody>
                  <a:tcPr marL="0" marR="0" marT="301161" marB="0"/>
                </a:tc>
                <a:tc>
                  <a:txBody>
                    <a:bodyPr/>
                    <a:lstStyle/>
                    <a:p>
                      <a:pPr algn="ctr">
                        <a:lnSpc>
                          <a:spcPct val="100000"/>
                        </a:lnSpc>
                        <a:spcBef>
                          <a:spcPts val="630"/>
                        </a:spcBef>
                      </a:pPr>
                      <a:r>
                        <a:rPr sz="2000" spc="-10" dirty="0"/>
                        <a:t>0.05</a:t>
                      </a:r>
                      <a:endParaRPr sz="2000"/>
                    </a:p>
                    <a:p>
                      <a:pPr algn="ctr">
                        <a:lnSpc>
                          <a:spcPct val="100000"/>
                        </a:lnSpc>
                      </a:pPr>
                      <a:r>
                        <a:rPr sz="2000" spc="-5" dirty="0"/>
                        <a:t>5%</a:t>
                      </a:r>
                      <a:endParaRPr sz="2000">
                        <a:latin typeface="Century Gothic"/>
                        <a:cs typeface="Century Gothic"/>
                      </a:endParaRPr>
                    </a:p>
                  </a:txBody>
                  <a:tcPr marL="0" marR="0" marT="110954" marB="0"/>
                </a:tc>
                <a:tc>
                  <a:txBody>
                    <a:bodyPr/>
                    <a:lstStyle/>
                    <a:p>
                      <a:pPr marL="1270" algn="ctr">
                        <a:lnSpc>
                          <a:spcPct val="100000"/>
                        </a:lnSpc>
                        <a:spcBef>
                          <a:spcPts val="630"/>
                        </a:spcBef>
                      </a:pPr>
                      <a:r>
                        <a:rPr sz="2000" spc="-10" dirty="0"/>
                        <a:t>0.95</a:t>
                      </a:r>
                      <a:endParaRPr sz="2000" dirty="0"/>
                    </a:p>
                    <a:p>
                      <a:pPr algn="ctr">
                        <a:lnSpc>
                          <a:spcPct val="100000"/>
                        </a:lnSpc>
                      </a:pPr>
                      <a:r>
                        <a:rPr sz="2000" spc="-5" dirty="0"/>
                        <a:t>95%</a:t>
                      </a:r>
                      <a:endParaRPr sz="2000" dirty="0">
                        <a:latin typeface="Century Gothic"/>
                        <a:cs typeface="Century Gothic"/>
                      </a:endParaRPr>
                    </a:p>
                  </a:txBody>
                  <a:tcPr marL="0" marR="0" marT="110954" marB="0"/>
                </a:tc>
                <a:tc>
                  <a:txBody>
                    <a:bodyPr/>
                    <a:lstStyle/>
                    <a:p>
                      <a:pPr marL="457834" marR="445770" indent="153670" algn="ctr">
                        <a:lnSpc>
                          <a:spcPct val="100000"/>
                        </a:lnSpc>
                        <a:spcBef>
                          <a:spcPts val="630"/>
                        </a:spcBef>
                      </a:pPr>
                      <a:r>
                        <a:rPr sz="2000" spc="-5" dirty="0"/>
                        <a:t>Less </a:t>
                      </a:r>
                      <a:r>
                        <a:rPr sz="2000" spc="-10" dirty="0"/>
                        <a:t>than </a:t>
                      </a:r>
                      <a:r>
                        <a:rPr sz="2000" spc="-5" dirty="0"/>
                        <a:t>$100 </a:t>
                      </a:r>
                      <a:r>
                        <a:rPr sz="2000" spc="-10" dirty="0"/>
                        <a:t>thousand  </a:t>
                      </a:r>
                      <a:r>
                        <a:rPr sz="2000" spc="-15" dirty="0"/>
                        <a:t>(No </a:t>
                      </a:r>
                      <a:r>
                        <a:rPr sz="2000" spc="5" dirty="0"/>
                        <a:t>lives </a:t>
                      </a:r>
                      <a:r>
                        <a:rPr sz="2000" spc="-5" dirty="0"/>
                        <a:t>lost, </a:t>
                      </a:r>
                      <a:r>
                        <a:rPr sz="2000" dirty="0"/>
                        <a:t>injuries</a:t>
                      </a:r>
                      <a:r>
                        <a:rPr sz="2000" spc="-45" dirty="0"/>
                        <a:t> </a:t>
                      </a:r>
                      <a:r>
                        <a:rPr sz="2000" spc="-5" dirty="0"/>
                        <a:t>occur)</a:t>
                      </a:r>
                      <a:endParaRPr sz="2000" dirty="0">
                        <a:latin typeface="Century Gothic"/>
                        <a:cs typeface="Century Gothic"/>
                      </a:endParaRPr>
                    </a:p>
                  </a:txBody>
                  <a:tcPr marL="0" marR="0" marT="110954" marB="0"/>
                </a:tc>
                <a:extLst>
                  <a:ext uri="{0D108BD9-81ED-4DB2-BD59-A6C34878D82A}">
                    <a16:rowId xmlns:a16="http://schemas.microsoft.com/office/drawing/2014/main" val="10004"/>
                  </a:ext>
                </a:extLst>
              </a:tr>
              <a:tr h="927628">
                <a:tc>
                  <a:txBody>
                    <a:bodyPr/>
                    <a:lstStyle/>
                    <a:p>
                      <a:pPr algn="ctr">
                        <a:lnSpc>
                          <a:spcPct val="100000"/>
                        </a:lnSpc>
                      </a:pPr>
                      <a:endParaRPr sz="2000" dirty="0">
                        <a:latin typeface="Times New Roman"/>
                        <a:cs typeface="Times New Roman"/>
                      </a:endParaRPr>
                    </a:p>
                  </a:txBody>
                  <a:tcPr marL="0" marR="0" marT="0" marB="0"/>
                </a:tc>
                <a:tc>
                  <a:txBody>
                    <a:bodyPr/>
                    <a:lstStyle/>
                    <a:p>
                      <a:pPr marL="116839" algn="ctr">
                        <a:lnSpc>
                          <a:spcPct val="100000"/>
                        </a:lnSpc>
                        <a:spcBef>
                          <a:spcPts val="1710"/>
                        </a:spcBef>
                      </a:pPr>
                      <a:r>
                        <a:rPr sz="2000" spc="-5" dirty="0"/>
                        <a:t>Moderate</a:t>
                      </a:r>
                      <a:endParaRPr sz="2000">
                        <a:latin typeface="Century Gothic"/>
                        <a:cs typeface="Century Gothic"/>
                      </a:endParaRPr>
                    </a:p>
                  </a:txBody>
                  <a:tcPr marL="0" marR="0" marT="301161" marB="0"/>
                </a:tc>
                <a:tc>
                  <a:txBody>
                    <a:bodyPr/>
                    <a:lstStyle/>
                    <a:p>
                      <a:pPr marL="402590" algn="ctr">
                        <a:lnSpc>
                          <a:spcPct val="100000"/>
                        </a:lnSpc>
                        <a:spcBef>
                          <a:spcPts val="630"/>
                        </a:spcBef>
                      </a:pPr>
                      <a:r>
                        <a:rPr sz="2000" spc="-10" dirty="0"/>
                        <a:t>0.10</a:t>
                      </a:r>
                      <a:endParaRPr sz="2000" dirty="0"/>
                    </a:p>
                    <a:p>
                      <a:pPr marL="408940" algn="ctr">
                        <a:lnSpc>
                          <a:spcPct val="100000"/>
                        </a:lnSpc>
                      </a:pPr>
                      <a:r>
                        <a:rPr sz="2000" spc="-5" dirty="0"/>
                        <a:t>10%</a:t>
                      </a:r>
                      <a:endParaRPr sz="2000" dirty="0">
                        <a:latin typeface="Century Gothic"/>
                        <a:cs typeface="Century Gothic"/>
                      </a:endParaRPr>
                    </a:p>
                  </a:txBody>
                  <a:tcPr marL="0" marR="0" marT="110954" marB="0"/>
                </a:tc>
                <a:tc>
                  <a:txBody>
                    <a:bodyPr/>
                    <a:lstStyle/>
                    <a:p>
                      <a:pPr marL="1270" algn="ctr">
                        <a:lnSpc>
                          <a:spcPct val="100000"/>
                        </a:lnSpc>
                        <a:spcBef>
                          <a:spcPts val="630"/>
                        </a:spcBef>
                      </a:pPr>
                      <a:r>
                        <a:rPr sz="2000" spc="-10" dirty="0"/>
                        <a:t>0.90</a:t>
                      </a:r>
                      <a:endParaRPr sz="2000"/>
                    </a:p>
                    <a:p>
                      <a:pPr algn="ctr">
                        <a:lnSpc>
                          <a:spcPct val="100000"/>
                        </a:lnSpc>
                      </a:pPr>
                      <a:r>
                        <a:rPr sz="2000" spc="-5" dirty="0"/>
                        <a:t>90%</a:t>
                      </a:r>
                      <a:endParaRPr sz="2000">
                        <a:latin typeface="Century Gothic"/>
                        <a:cs typeface="Century Gothic"/>
                      </a:endParaRPr>
                    </a:p>
                  </a:txBody>
                  <a:tcPr marL="0" marR="0" marT="110954" marB="0"/>
                </a:tc>
                <a:tc>
                  <a:txBody>
                    <a:bodyPr/>
                    <a:lstStyle/>
                    <a:p>
                      <a:pPr marL="962660" marR="949325" indent="203835" algn="ctr">
                        <a:lnSpc>
                          <a:spcPct val="100000"/>
                        </a:lnSpc>
                        <a:spcBef>
                          <a:spcPts val="630"/>
                        </a:spcBef>
                      </a:pPr>
                      <a:r>
                        <a:rPr sz="2000" spc="-5" dirty="0"/>
                        <a:t>Less </a:t>
                      </a:r>
                      <a:r>
                        <a:rPr sz="2000" spc="-10" dirty="0"/>
                        <a:t>than </a:t>
                      </a:r>
                      <a:r>
                        <a:rPr sz="2000" spc="-5" dirty="0"/>
                        <a:t>$500  </a:t>
                      </a:r>
                      <a:r>
                        <a:rPr sz="2000" spc="-15" dirty="0"/>
                        <a:t>(No </a:t>
                      </a:r>
                      <a:r>
                        <a:rPr sz="2000" dirty="0"/>
                        <a:t>injuries</a:t>
                      </a:r>
                      <a:r>
                        <a:rPr sz="2000" spc="-30" dirty="0"/>
                        <a:t> </a:t>
                      </a:r>
                      <a:r>
                        <a:rPr sz="2000" spc="-5" dirty="0"/>
                        <a:t>occur)</a:t>
                      </a:r>
                      <a:endParaRPr sz="2000" dirty="0">
                        <a:latin typeface="Century Gothic"/>
                        <a:cs typeface="Century Gothic"/>
                      </a:endParaRPr>
                    </a:p>
                  </a:txBody>
                  <a:tcPr marL="0" marR="0" marT="110954"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664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09" y="375939"/>
            <a:ext cx="7034871" cy="507831"/>
          </a:xfrm>
          <a:prstGeom prst="rect">
            <a:avLst/>
          </a:prstGeom>
        </p:spPr>
        <p:txBody>
          <a:bodyPr wrap="square">
            <a:spAutoFit/>
          </a:bodyPr>
          <a:lstStyle/>
          <a:p>
            <a:r>
              <a:rPr lang="en-US" b="1" dirty="0"/>
              <a:t>Type I and Type II Error</a:t>
            </a:r>
          </a:p>
        </p:txBody>
      </p:sp>
      <p:graphicFrame>
        <p:nvGraphicFramePr>
          <p:cNvPr id="8" name="object 3">
            <a:extLst>
              <a:ext uri="{FF2B5EF4-FFF2-40B4-BE49-F238E27FC236}">
                <a16:creationId xmlns:a16="http://schemas.microsoft.com/office/drawing/2014/main" id="{8BA9D3FB-9BA6-4870-A0C4-599297D7DC02}"/>
              </a:ext>
            </a:extLst>
          </p:cNvPr>
          <p:cNvGraphicFramePr>
            <a:graphicFrameLocks noGrp="1"/>
          </p:cNvGraphicFramePr>
          <p:nvPr>
            <p:extLst>
              <p:ext uri="{D42A27DB-BD31-4B8C-83A1-F6EECF244321}">
                <p14:modId xmlns:p14="http://schemas.microsoft.com/office/powerpoint/2010/main" val="2584020910"/>
              </p:ext>
            </p:extLst>
          </p:nvPr>
        </p:nvGraphicFramePr>
        <p:xfrm>
          <a:off x="1835569" y="2778169"/>
          <a:ext cx="9333663" cy="4381139"/>
        </p:xfrm>
        <a:graphic>
          <a:graphicData uri="http://schemas.openxmlformats.org/drawingml/2006/table">
            <a:tbl>
              <a:tblPr firstRow="1" bandRow="1">
                <a:tableStyleId>{2708684C-4D16-4618-839F-0558EEFCDFE6}</a:tableStyleId>
              </a:tblPr>
              <a:tblGrid>
                <a:gridCol w="3111221">
                  <a:extLst>
                    <a:ext uri="{9D8B030D-6E8A-4147-A177-3AD203B41FA5}">
                      <a16:colId xmlns:a16="http://schemas.microsoft.com/office/drawing/2014/main" val="20000"/>
                    </a:ext>
                  </a:extLst>
                </a:gridCol>
                <a:gridCol w="3111221">
                  <a:extLst>
                    <a:ext uri="{9D8B030D-6E8A-4147-A177-3AD203B41FA5}">
                      <a16:colId xmlns:a16="http://schemas.microsoft.com/office/drawing/2014/main" val="20001"/>
                    </a:ext>
                  </a:extLst>
                </a:gridCol>
                <a:gridCol w="3111221">
                  <a:extLst>
                    <a:ext uri="{9D8B030D-6E8A-4147-A177-3AD203B41FA5}">
                      <a16:colId xmlns:a16="http://schemas.microsoft.com/office/drawing/2014/main" val="20002"/>
                    </a:ext>
                  </a:extLst>
                </a:gridCol>
              </a:tblGrid>
              <a:tr h="697837">
                <a:tc rowSpan="2">
                  <a:txBody>
                    <a:bodyPr/>
                    <a:lstStyle/>
                    <a:p>
                      <a:pPr>
                        <a:lnSpc>
                          <a:spcPct val="100000"/>
                        </a:lnSpc>
                      </a:pPr>
                      <a:endParaRPr sz="2800" dirty="0"/>
                    </a:p>
                    <a:p>
                      <a:pPr>
                        <a:lnSpc>
                          <a:spcPct val="100000"/>
                        </a:lnSpc>
                        <a:spcBef>
                          <a:spcPts val="40"/>
                        </a:spcBef>
                      </a:pPr>
                      <a:endParaRPr sz="2800" dirty="0"/>
                    </a:p>
                    <a:p>
                      <a:pPr marL="91440">
                        <a:lnSpc>
                          <a:spcPct val="100000"/>
                        </a:lnSpc>
                      </a:pPr>
                      <a:r>
                        <a:rPr sz="2800" dirty="0"/>
                        <a:t>Situation</a:t>
                      </a:r>
                      <a:endParaRPr sz="2800" dirty="0">
                        <a:latin typeface="Century Gothic"/>
                        <a:cs typeface="Century Gothic"/>
                      </a:endParaRPr>
                    </a:p>
                  </a:txBody>
                  <a:tcPr marL="0" marR="0" marT="0" marB="0"/>
                </a:tc>
                <a:tc gridSpan="2">
                  <a:txBody>
                    <a:bodyPr/>
                    <a:lstStyle/>
                    <a:p>
                      <a:pPr algn="ctr">
                        <a:lnSpc>
                          <a:spcPct val="100000"/>
                        </a:lnSpc>
                        <a:spcBef>
                          <a:spcPts val="315"/>
                        </a:spcBef>
                      </a:pPr>
                      <a:r>
                        <a:rPr sz="2800" spc="-5" dirty="0"/>
                        <a:t>Decision</a:t>
                      </a:r>
                      <a:endParaRPr sz="2800" dirty="0">
                        <a:latin typeface="Century Gothic"/>
                        <a:cs typeface="Century Gothic"/>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170783">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R="643255" algn="r">
                        <a:lnSpc>
                          <a:spcPct val="100000"/>
                        </a:lnSpc>
                        <a:spcBef>
                          <a:spcPts val="315"/>
                        </a:spcBef>
                      </a:pPr>
                      <a:r>
                        <a:rPr sz="2800" spc="-5" dirty="0"/>
                        <a:t>Accept</a:t>
                      </a:r>
                      <a:r>
                        <a:rPr sz="2800" spc="-65" dirty="0"/>
                        <a:t> </a:t>
                      </a:r>
                      <a:r>
                        <a:rPr sz="2800" spc="-5" dirty="0"/>
                        <a:t>Null</a:t>
                      </a:r>
                      <a:endParaRPr sz="2800" dirty="0">
                        <a:latin typeface="Century Gothic"/>
                        <a:cs typeface="Century Gothic"/>
                      </a:endParaRPr>
                    </a:p>
                  </a:txBody>
                  <a:tcPr marL="0" marR="0" marT="60933" marB="0"/>
                </a:tc>
                <a:tc>
                  <a:txBody>
                    <a:bodyPr/>
                    <a:lstStyle/>
                    <a:p>
                      <a:pPr marL="92075">
                        <a:lnSpc>
                          <a:spcPct val="100000"/>
                        </a:lnSpc>
                        <a:spcBef>
                          <a:spcPts val="315"/>
                        </a:spcBef>
                      </a:pPr>
                      <a:r>
                        <a:rPr sz="2800" dirty="0"/>
                        <a:t>Reject</a:t>
                      </a:r>
                      <a:r>
                        <a:rPr sz="2800" spc="-10" dirty="0"/>
                        <a:t> </a:t>
                      </a:r>
                      <a:r>
                        <a:rPr sz="2800" spc="-5" dirty="0"/>
                        <a:t>Null</a:t>
                      </a:r>
                      <a:endParaRPr sz="2800" dirty="0">
                        <a:latin typeface="Century Gothic"/>
                        <a:cs typeface="Century Gothic"/>
                      </a:endParaRPr>
                    </a:p>
                  </a:txBody>
                  <a:tcPr marL="0" marR="0" marT="60933" marB="0"/>
                </a:tc>
                <a:extLst>
                  <a:ext uri="{0D108BD9-81ED-4DB2-BD59-A6C34878D82A}">
                    <a16:rowId xmlns:a16="http://schemas.microsoft.com/office/drawing/2014/main" val="10001"/>
                  </a:ext>
                </a:extLst>
              </a:tr>
              <a:tr h="1256223">
                <a:tc>
                  <a:txBody>
                    <a:bodyPr/>
                    <a:lstStyle/>
                    <a:p>
                      <a:pPr marL="91440">
                        <a:lnSpc>
                          <a:spcPct val="100000"/>
                        </a:lnSpc>
                        <a:spcBef>
                          <a:spcPts val="320"/>
                        </a:spcBef>
                      </a:pPr>
                      <a:r>
                        <a:rPr sz="2800" dirty="0"/>
                        <a:t>Null </a:t>
                      </a:r>
                      <a:r>
                        <a:rPr sz="2800" spc="10" dirty="0"/>
                        <a:t>is</a:t>
                      </a:r>
                      <a:r>
                        <a:rPr sz="2800" spc="-55" dirty="0"/>
                        <a:t> </a:t>
                      </a:r>
                      <a:r>
                        <a:rPr sz="2800" dirty="0"/>
                        <a:t>true</a:t>
                      </a:r>
                      <a:endParaRPr sz="2800" dirty="0">
                        <a:latin typeface="Century Gothic"/>
                        <a:cs typeface="Century Gothic"/>
                      </a:endParaRPr>
                    </a:p>
                  </a:txBody>
                  <a:tcPr marL="0" marR="0" marT="61900" marB="0"/>
                </a:tc>
                <a:tc>
                  <a:txBody>
                    <a:bodyPr/>
                    <a:lstStyle/>
                    <a:p>
                      <a:pPr marR="671830" algn="r">
                        <a:lnSpc>
                          <a:spcPct val="100000"/>
                        </a:lnSpc>
                        <a:spcBef>
                          <a:spcPts val="320"/>
                        </a:spcBef>
                      </a:pPr>
                      <a:r>
                        <a:rPr sz="2800" dirty="0"/>
                        <a:t>Correct</a:t>
                      </a:r>
                      <a:endParaRPr sz="2800" dirty="0">
                        <a:latin typeface="Century Gothic"/>
                        <a:cs typeface="Century Gothic"/>
                      </a:endParaRPr>
                    </a:p>
                  </a:txBody>
                  <a:tcPr marL="0" marR="0" marT="61900" marB="0"/>
                </a:tc>
                <a:tc>
                  <a:txBody>
                    <a:bodyPr/>
                    <a:lstStyle/>
                    <a:p>
                      <a:pPr marL="441325">
                        <a:lnSpc>
                          <a:spcPct val="100000"/>
                        </a:lnSpc>
                        <a:spcBef>
                          <a:spcPts val="320"/>
                        </a:spcBef>
                      </a:pPr>
                      <a:r>
                        <a:rPr sz="2800" spc="-10" dirty="0"/>
                        <a:t>Type </a:t>
                      </a:r>
                      <a:r>
                        <a:rPr sz="2800" dirty="0"/>
                        <a:t>I</a:t>
                      </a:r>
                      <a:r>
                        <a:rPr sz="2800" spc="-5" dirty="0"/>
                        <a:t> </a:t>
                      </a:r>
                      <a:r>
                        <a:rPr sz="2800" dirty="0"/>
                        <a:t>error</a:t>
                      </a:r>
                    </a:p>
                    <a:p>
                      <a:pPr marL="546735" algn="ctr">
                        <a:lnSpc>
                          <a:spcPct val="100000"/>
                        </a:lnSpc>
                      </a:pPr>
                      <a:r>
                        <a:rPr sz="2800" dirty="0"/>
                        <a:t>( 𝛼 </a:t>
                      </a:r>
                      <a:r>
                        <a:rPr sz="2800" spc="-5" dirty="0"/>
                        <a:t>𝑒𝑟𝑟𝑜𝑟</a:t>
                      </a:r>
                      <a:r>
                        <a:rPr sz="2800" spc="80" dirty="0"/>
                        <a:t> </a:t>
                      </a:r>
                      <a:r>
                        <a:rPr sz="2800" dirty="0"/>
                        <a:t>)</a:t>
                      </a:r>
                      <a:endParaRPr sz="2800" dirty="0">
                        <a:latin typeface="Cambria Math"/>
                        <a:cs typeface="Cambria Math"/>
                      </a:endParaRPr>
                    </a:p>
                  </a:txBody>
                  <a:tcPr marL="0" marR="0" marT="61900" marB="0"/>
                </a:tc>
                <a:extLst>
                  <a:ext uri="{0D108BD9-81ED-4DB2-BD59-A6C34878D82A}">
                    <a16:rowId xmlns:a16="http://schemas.microsoft.com/office/drawing/2014/main" val="10002"/>
                  </a:ext>
                </a:extLst>
              </a:tr>
              <a:tr h="1256296">
                <a:tc>
                  <a:txBody>
                    <a:bodyPr/>
                    <a:lstStyle/>
                    <a:p>
                      <a:pPr marL="91440">
                        <a:lnSpc>
                          <a:spcPct val="100000"/>
                        </a:lnSpc>
                        <a:spcBef>
                          <a:spcPts val="320"/>
                        </a:spcBef>
                      </a:pPr>
                      <a:r>
                        <a:rPr sz="2800" dirty="0"/>
                        <a:t>Null </a:t>
                      </a:r>
                      <a:r>
                        <a:rPr sz="2800" spc="10" dirty="0"/>
                        <a:t>is</a:t>
                      </a:r>
                      <a:r>
                        <a:rPr sz="2800" spc="-55" dirty="0"/>
                        <a:t> </a:t>
                      </a:r>
                      <a:r>
                        <a:rPr sz="2800" spc="-5" dirty="0"/>
                        <a:t>false</a:t>
                      </a:r>
                      <a:endParaRPr sz="2800" dirty="0">
                        <a:latin typeface="Century Gothic"/>
                        <a:cs typeface="Century Gothic"/>
                      </a:endParaRPr>
                    </a:p>
                  </a:txBody>
                  <a:tcPr marL="0" marR="0" marT="61900" marB="0"/>
                </a:tc>
                <a:tc>
                  <a:txBody>
                    <a:bodyPr/>
                    <a:lstStyle/>
                    <a:p>
                      <a:pPr marL="92075">
                        <a:lnSpc>
                          <a:spcPct val="100000"/>
                        </a:lnSpc>
                        <a:spcBef>
                          <a:spcPts val="320"/>
                        </a:spcBef>
                      </a:pPr>
                      <a:r>
                        <a:rPr sz="2800" spc="-10" dirty="0"/>
                        <a:t>Type II</a:t>
                      </a:r>
                      <a:r>
                        <a:rPr sz="2800" dirty="0"/>
                        <a:t> error</a:t>
                      </a:r>
                    </a:p>
                    <a:p>
                      <a:pPr marL="544195">
                        <a:lnSpc>
                          <a:spcPct val="100000"/>
                        </a:lnSpc>
                      </a:pPr>
                      <a:r>
                        <a:rPr sz="2800" dirty="0"/>
                        <a:t>( 𝛽 </a:t>
                      </a:r>
                      <a:r>
                        <a:rPr sz="2800" spc="-5" dirty="0"/>
                        <a:t>𝑒𝑟𝑟𝑜𝑟</a:t>
                      </a:r>
                      <a:r>
                        <a:rPr sz="2800" spc="70" dirty="0"/>
                        <a:t> </a:t>
                      </a:r>
                      <a:r>
                        <a:rPr sz="2800" dirty="0"/>
                        <a:t>)</a:t>
                      </a:r>
                      <a:endParaRPr sz="2800" dirty="0">
                        <a:latin typeface="Cambria Math"/>
                        <a:cs typeface="Cambria Math"/>
                      </a:endParaRPr>
                    </a:p>
                  </a:txBody>
                  <a:tcPr marL="0" marR="0" marT="61900" marB="0"/>
                </a:tc>
                <a:tc>
                  <a:txBody>
                    <a:bodyPr/>
                    <a:lstStyle/>
                    <a:p>
                      <a:pPr marL="680720">
                        <a:lnSpc>
                          <a:spcPct val="100000"/>
                        </a:lnSpc>
                        <a:spcBef>
                          <a:spcPts val="320"/>
                        </a:spcBef>
                      </a:pPr>
                      <a:r>
                        <a:rPr sz="2800" dirty="0"/>
                        <a:t>Correct</a:t>
                      </a:r>
                      <a:endParaRPr sz="2800" dirty="0">
                        <a:latin typeface="Century Gothic"/>
                        <a:cs typeface="Century Gothic"/>
                      </a:endParaRPr>
                    </a:p>
                  </a:txBody>
                  <a:tcPr marL="0" marR="0" marT="6190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9068155"/>
      </p:ext>
    </p:extLst>
  </p:cSld>
  <p:clrMapOvr>
    <a:masterClrMapping/>
  </p:clrMapOvr>
</p:sld>
</file>

<file path=ppt/theme/theme1.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356</TotalTime>
  <Words>2853</Words>
  <Application>Microsoft Office PowerPoint</Application>
  <PresentationFormat>Custom</PresentationFormat>
  <Paragraphs>319</Paragraphs>
  <Slides>38</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Avenir Book</vt:lpstr>
      <vt:lpstr>Avenir Heavy</vt:lpstr>
      <vt:lpstr>Avenir Medium</vt:lpstr>
      <vt:lpstr>Calibri</vt:lpstr>
      <vt:lpstr>Cambria Math</vt:lpstr>
      <vt:lpstr>Century Gothic</vt:lpstr>
      <vt:lpstr>Helvetica</vt:lpstr>
      <vt:lpstr>Helvetica Neue</vt:lpstr>
      <vt:lpstr>Helvetica Neue Medium</vt:lpstr>
      <vt:lpstr>Helvetica Neue Thin</vt:lpstr>
      <vt:lpstr>Times New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Kumar, Ashwini</cp:lastModifiedBy>
  <cp:revision>190</cp:revision>
  <dcterms:modified xsi:type="dcterms:W3CDTF">2020-09-16T07:07:43Z</dcterms:modified>
</cp:coreProperties>
</file>