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660" r:id="rId3"/>
    <p:sldId id="297" r:id="rId4"/>
    <p:sldId id="298" r:id="rId5"/>
    <p:sldId id="299" r:id="rId6"/>
    <p:sldId id="300" r:id="rId7"/>
    <p:sldId id="301" r:id="rId8"/>
    <p:sldId id="317" r:id="rId9"/>
    <p:sldId id="257" r:id="rId10"/>
    <p:sldId id="659" r:id="rId11"/>
    <p:sldId id="311" r:id="rId12"/>
    <p:sldId id="661" r:id="rId13"/>
    <p:sldId id="589" r:id="rId14"/>
    <p:sldId id="662" r:id="rId15"/>
    <p:sldId id="591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  <p:sldId id="606" r:id="rId25"/>
    <p:sldId id="671" r:id="rId26"/>
    <p:sldId id="609" r:id="rId27"/>
    <p:sldId id="672" r:id="rId28"/>
    <p:sldId id="611" r:id="rId29"/>
    <p:sldId id="612" r:id="rId30"/>
    <p:sldId id="613" r:id="rId31"/>
    <p:sldId id="614" r:id="rId32"/>
    <p:sldId id="629" r:id="rId33"/>
    <p:sldId id="630" r:id="rId34"/>
    <p:sldId id="631" r:id="rId35"/>
    <p:sldId id="632" r:id="rId36"/>
    <p:sldId id="633" r:id="rId37"/>
    <p:sldId id="634" r:id="rId38"/>
    <p:sldId id="635" r:id="rId39"/>
    <p:sldId id="636" r:id="rId40"/>
    <p:sldId id="637" r:id="rId41"/>
    <p:sldId id="638" r:id="rId42"/>
    <p:sldId id="673" r:id="rId43"/>
    <p:sldId id="647" r:id="rId44"/>
    <p:sldId id="617" r:id="rId45"/>
    <p:sldId id="618" r:id="rId46"/>
    <p:sldId id="619" r:id="rId47"/>
    <p:sldId id="639" r:id="rId48"/>
    <p:sldId id="643" r:id="rId49"/>
    <p:sldId id="644" r:id="rId50"/>
    <p:sldId id="645" r:id="rId51"/>
    <p:sldId id="620" r:id="rId52"/>
    <p:sldId id="675" r:id="rId53"/>
    <p:sldId id="674" r:id="rId54"/>
    <p:sldId id="258" r:id="rId55"/>
    <p:sldId id="676" r:id="rId56"/>
    <p:sldId id="260" r:id="rId57"/>
    <p:sldId id="261" r:id="rId58"/>
    <p:sldId id="262" r:id="rId59"/>
    <p:sldId id="263" r:id="rId60"/>
    <p:sldId id="264" r:id="rId61"/>
    <p:sldId id="265" r:id="rId62"/>
    <p:sldId id="266" r:id="rId63"/>
    <p:sldId id="268" r:id="rId64"/>
    <p:sldId id="259" r:id="rId6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788"/>
    <a:srgbClr val="00B050"/>
    <a:srgbClr val="0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8" autoAdjust="0"/>
  </p:normalViewPr>
  <p:slideViewPr>
    <p:cSldViewPr snapToGrid="0">
      <p:cViewPr varScale="1">
        <p:scale>
          <a:sx n="48" d="100"/>
          <a:sy n="48" d="100"/>
        </p:scale>
        <p:origin x="14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06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58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4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79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13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60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02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80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34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00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6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16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17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14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44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94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6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04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82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701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178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36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66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561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701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140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151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189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215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7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7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5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0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9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35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80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657487"/>
            <a:ext cx="11607801" cy="461061"/>
          </a:xfrm>
          <a:prstGeom prst="rect">
            <a:avLst/>
          </a:prstGeom>
        </p:spPr>
        <p:txBody>
          <a:bodyPr anchor="b"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  <a:lvl2pPr marL="673100" indent="-292100" defTabSz="563540">
              <a:lnSpc>
                <a:spcPct val="100000"/>
              </a:lnSpc>
              <a:spcBef>
                <a:spcPts val="0"/>
              </a:spcBef>
              <a:defRPr sz="2300" b="1"/>
            </a:lvl2pPr>
            <a:lvl3pPr marL="1054100" indent="-292100" defTabSz="563540">
              <a:lnSpc>
                <a:spcPct val="100000"/>
              </a:lnSpc>
              <a:spcBef>
                <a:spcPts val="0"/>
              </a:spcBef>
              <a:defRPr sz="2300" b="1"/>
            </a:lvl3pPr>
            <a:lvl4pPr marL="1435100" indent="-292100" defTabSz="563540">
              <a:lnSpc>
                <a:spcPct val="100000"/>
              </a:lnSpc>
              <a:spcBef>
                <a:spcPts val="0"/>
              </a:spcBef>
              <a:defRPr sz="2300" b="1"/>
            </a:lvl4pPr>
            <a:lvl5pPr marL="1816100" indent="-292100" defTabSz="563540">
              <a:lnSpc>
                <a:spcPct val="100000"/>
              </a:lnSpc>
              <a:spcBef>
                <a:spcPts val="0"/>
              </a:spcBef>
              <a:defRPr sz="23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8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6209979"/>
            <a:ext cx="11607800" cy="6718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algn="ctr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algn="ctr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algn="ctr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algn="ctr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698500" y="999065"/>
            <a:ext cx="11607800" cy="5210915"/>
          </a:xfrm>
          <a:prstGeom prst="rect">
            <a:avLst/>
          </a:prstGeom>
        </p:spPr>
        <p:txBody>
          <a:bodyPr anchor="b"/>
          <a:lstStyle/>
          <a:p>
            <a:pPr marL="0" lvl="4" indent="402336" algn="ctr" defTabSz="762929">
              <a:lnSpc>
                <a:spcPct val="80000"/>
              </a:lnSpc>
              <a:spcBef>
                <a:spcPts val="0"/>
              </a:spcBef>
              <a:buSzTx/>
              <a:buNone/>
              <a:defRPr sz="7744" b="1" spc="-88"/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sz="80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543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0620587" cy="693155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DD1DC6-7085-4B24-8870-B7A5611FF6B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6345125" y="9205032"/>
            <a:ext cx="307777" cy="302647"/>
          </a:xfrm>
        </p:spPr>
        <p:txBody>
          <a:bodyPr rtlCol="0"/>
          <a:lstStyle/>
          <a:p>
            <a:fld id="{FA7AA118-AEB6-449E-883F-D552A92814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2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499" y="571500"/>
            <a:ext cx="11607803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2" cy="87800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3"/>
            <a:ext cx="5105400" cy="438746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499" y="1412977"/>
            <a:ext cx="11607803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5105400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698500" y="3480196"/>
            <a:ext cx="5105400" cy="559316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11607801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100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201"/>
            <a:ext cx="297892" cy="2874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E4A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1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9" y="215900"/>
            <a:ext cx="2543725" cy="127186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"/>
          <p:cNvSpPr txBox="1"/>
          <p:nvPr/>
        </p:nvSpPr>
        <p:spPr>
          <a:xfrm>
            <a:off x="427837" y="7118350"/>
            <a:ext cx="204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 </a:t>
            </a:r>
          </a:p>
        </p:txBody>
      </p:sp>
      <p:sp>
        <p:nvSpPr>
          <p:cNvPr id="163" name="Text"/>
          <p:cNvSpPr txBox="1"/>
          <p:nvPr/>
        </p:nvSpPr>
        <p:spPr>
          <a:xfrm>
            <a:off x="482244" y="7416800"/>
            <a:ext cx="2272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 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556285" y="4722526"/>
            <a:ext cx="3266561" cy="3097572"/>
            <a:chOff x="0" y="596899"/>
            <a:chExt cx="3266560" cy="3097571"/>
          </a:xfrm>
        </p:grpSpPr>
        <p:sp>
          <p:nvSpPr>
            <p:cNvPr id="164" name="25th May - 25th June 2020"/>
            <p:cNvSpPr/>
            <p:nvPr/>
          </p:nvSpPr>
          <p:spPr>
            <a:xfrm>
              <a:off x="1996560" y="24244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dirty="0"/>
                <a:t>                         </a:t>
              </a:r>
              <a:r>
                <a:rPr dirty="0"/>
                <a:t>&lt;Date&gt;</a:t>
              </a:r>
            </a:p>
          </p:txBody>
        </p:sp>
        <p:sp>
          <p:nvSpPr>
            <p:cNvPr id="165" name="The Architecture Battle"/>
            <p:cNvSpPr/>
            <p:nvPr/>
          </p:nvSpPr>
          <p:spPr>
            <a:xfrm>
              <a:off x="0" y="5968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63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rPr lang="en-US"/>
                <a:t>Model Performance</a:t>
              </a:r>
              <a:endParaRPr dirty="0"/>
            </a:p>
          </p:txBody>
        </p:sp>
        <p:sp>
          <p:nvSpPr>
            <p:cNvPr id="166" name="25th May - 25th June 2020"/>
            <p:cNvSpPr/>
            <p:nvPr/>
          </p:nvSpPr>
          <p:spPr>
            <a:xfrm>
              <a:off x="1996560" y="18910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dirty="0"/>
                <a:t>                         </a:t>
              </a:r>
              <a:r>
                <a:rPr dirty="0"/>
                <a:t>By &lt;Trainer’s Name&gt;</a:t>
              </a:r>
            </a:p>
          </p:txBody>
        </p:sp>
      </p:grpSp>
      <p:sp>
        <p:nvSpPr>
          <p:cNvPr id="168" name="Introduction to Machine Learning"/>
          <p:cNvSpPr txBox="1"/>
          <p:nvPr/>
        </p:nvSpPr>
        <p:spPr>
          <a:xfrm>
            <a:off x="6013761" y="508930"/>
            <a:ext cx="643455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Introduction to Machine </a:t>
            </a:r>
            <a:r>
              <a:rPr sz="3000"/>
              <a:t>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D8371-A18F-49F6-8350-766E152CB9F3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Regularization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C4A6C9A9-D057-4823-B863-02188C31C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ED9EE0-C377-4CCB-A065-43AC34577F3F}"/>
              </a:ext>
            </a:extLst>
          </p:cNvPr>
          <p:cNvSpPr txBox="1">
            <a:spLocks/>
          </p:cNvSpPr>
          <p:nvPr/>
        </p:nvSpPr>
        <p:spPr>
          <a:xfrm>
            <a:off x="1192107" y="2275840"/>
            <a:ext cx="10620587" cy="6931558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US" dirty="0"/>
              <a:t>Let the learner </a:t>
            </a:r>
            <a:r>
              <a:rPr lang="en-US" dirty="0">
                <a:solidFill>
                  <a:schemeClr val="accent3"/>
                </a:solidFill>
              </a:rPr>
              <a:t>penalize</a:t>
            </a:r>
            <a:r>
              <a:rPr lang="en-US" dirty="0"/>
              <a:t> the inclusion of new features vs. accuracy on training set </a:t>
            </a:r>
          </a:p>
          <a:p>
            <a:pPr lvl="2" hangingPunct="1">
              <a:buFont typeface="Courier New" panose="02070309020205020404" pitchFamily="49" charset="0"/>
              <a:buChar char="o"/>
            </a:pPr>
            <a:r>
              <a:rPr lang="en-US" dirty="0"/>
              <a:t>A feature is included if it improves accuracy significantly, otherwise it is left out</a:t>
            </a:r>
          </a:p>
          <a:p>
            <a:pPr hangingPunct="1"/>
            <a:r>
              <a:rPr lang="en-US" dirty="0"/>
              <a:t>Leads to </a:t>
            </a:r>
            <a:r>
              <a:rPr lang="en-US" i="1" dirty="0"/>
              <a:t>sparser models</a:t>
            </a:r>
          </a:p>
          <a:p>
            <a:pPr hangingPunct="1"/>
            <a:r>
              <a:rPr lang="en-US" dirty="0"/>
              <a:t>Generalization to test set is considered </a:t>
            </a:r>
            <a:r>
              <a:rPr lang="en-US" i="1" dirty="0"/>
              <a:t>implicitly</a:t>
            </a:r>
          </a:p>
          <a:p>
            <a:pPr lvl="2" hangingPunct="1">
              <a:buFont typeface="Courier New" panose="02070309020205020404" pitchFamily="49" charset="0"/>
              <a:buChar char="o"/>
            </a:pPr>
            <a:r>
              <a:rPr lang="en-US" dirty="0"/>
              <a:t>Much faster than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0603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883" y="1838519"/>
            <a:ext cx="10620587" cy="6931558"/>
          </a:xfrm>
        </p:spPr>
        <p:txBody>
          <a:bodyPr/>
          <a:lstStyle/>
          <a:p>
            <a:r>
              <a:rPr lang="en-US" dirty="0"/>
              <a:t>Minimize: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Cost(h) = Loss(h) + </a:t>
            </a:r>
            <a:r>
              <a:rPr lang="en-US" dirty="0">
                <a:sym typeface="Symbol"/>
              </a:rPr>
              <a:t> Complexity(h)</a:t>
            </a:r>
          </a:p>
          <a:p>
            <a:r>
              <a:rPr lang="en-US" dirty="0">
                <a:sym typeface="Symbol"/>
              </a:rPr>
              <a:t>Example with linear models y = </a:t>
            </a:r>
            <a:r>
              <a:rPr lang="en-US" baseline="30000" dirty="0" err="1">
                <a:sym typeface="Symbol"/>
              </a:rPr>
              <a:t>T</a:t>
            </a:r>
            <a:r>
              <a:rPr lang="en-US" dirty="0" err="1">
                <a:sym typeface="Symbol"/>
              </a:rPr>
              <a:t>x</a:t>
            </a:r>
            <a:r>
              <a:rPr lang="en-US" dirty="0">
                <a:sym typeface="Symbol"/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ym typeface="Symbol"/>
              </a:rPr>
              <a:t>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error: Loss() = 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(y</a:t>
            </a:r>
            <a:r>
              <a:rPr lang="en-US" baseline="30000" dirty="0">
                <a:sym typeface="Symbol"/>
              </a:rPr>
              <a:t>(i)</a:t>
            </a:r>
            <a:r>
              <a:rPr lang="en-US" dirty="0">
                <a:sym typeface="Symbol"/>
              </a:rPr>
              <a:t>-</a:t>
            </a:r>
            <a:r>
              <a:rPr lang="en-US" baseline="30000" dirty="0" err="1">
                <a:sym typeface="Symbol"/>
              </a:rPr>
              <a:t>T</a:t>
            </a:r>
            <a:r>
              <a:rPr lang="en-US" dirty="0" err="1">
                <a:sym typeface="Symbol"/>
              </a:rPr>
              <a:t>x</a:t>
            </a:r>
            <a:r>
              <a:rPr lang="en-US" baseline="30000" dirty="0">
                <a:sym typeface="Symbol"/>
              </a:rPr>
              <a:t>(i)</a:t>
            </a:r>
            <a:r>
              <a:rPr lang="en-US" dirty="0">
                <a:sym typeface="Symbol"/>
              </a:rPr>
              <a:t>)</a:t>
            </a:r>
            <a:r>
              <a:rPr lang="en-US" baseline="30000" dirty="0">
                <a:sym typeface="Symbol"/>
              </a:rPr>
              <a:t>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>
                <a:sym typeface="Symbol"/>
              </a:rPr>
              <a:t>L</a:t>
            </a:r>
            <a:r>
              <a:rPr lang="en-US" baseline="-25000" dirty="0" err="1">
                <a:sym typeface="Symbol"/>
              </a:rPr>
              <a:t>q</a:t>
            </a:r>
            <a:r>
              <a:rPr lang="en-US" dirty="0">
                <a:sym typeface="Symbol"/>
              </a:rPr>
              <a:t> regularization: Complexity(): </a:t>
            </a:r>
            <a:r>
              <a:rPr lang="en-US" baseline="-25000" dirty="0">
                <a:sym typeface="Symbol"/>
              </a:rPr>
              <a:t>j</a:t>
            </a:r>
            <a:r>
              <a:rPr lang="en-US" dirty="0">
                <a:sym typeface="Symbol"/>
              </a:rPr>
              <a:t> |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 err="1">
                <a:sym typeface="Symbol"/>
              </a:rPr>
              <a:t>|</a:t>
            </a:r>
            <a:r>
              <a:rPr lang="en-US" baseline="30000" dirty="0" err="1">
                <a:sym typeface="Symbol"/>
              </a:rPr>
              <a:t>q</a:t>
            </a:r>
            <a:endParaRPr lang="en-US" baseline="30000" dirty="0">
              <a:sym typeface="Symbol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ym typeface="Symbol"/>
              </a:rPr>
              <a:t>L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and 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are most popular in linear regularization</a:t>
            </a:r>
          </a:p>
          <a:p>
            <a:r>
              <a:rPr lang="en-US" dirty="0">
                <a:sym typeface="Symbol"/>
              </a:rPr>
              <a:t>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regularization leads to simple computation of optimal </a:t>
            </a:r>
          </a:p>
          <a:p>
            <a:r>
              <a:rPr lang="en-US" dirty="0">
                <a:sym typeface="Symbol"/>
              </a:rPr>
              <a:t>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is more complex to optimize, but produces sparse models in which many coefficients are 0!</a:t>
            </a:r>
            <a:endParaRPr lang="en-US" baseline="-25000" dirty="0">
              <a:sym typeface="Symbol"/>
            </a:endParaRP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BCEB4-BC34-44FB-BD45-465E16EE2A60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Regularization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785FAC0B-825A-469E-8EC1-84493140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284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718083"/>
            <a:ext cx="354179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is model tuning?</a:t>
            </a:r>
          </a:p>
        </p:txBody>
      </p:sp>
    </p:spTree>
    <p:extLst>
      <p:ext uri="{BB962C8B-B14F-4D97-AF65-F5344CB8AC3E}">
        <p14:creationId xmlns:p14="http://schemas.microsoft.com/office/powerpoint/2010/main" val="35411686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9233765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Model tuning is the process of finding the best model with internal correct configurations to give us the highest possible accuracy we can achieve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62221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3413" b="1" dirty="0">
              <a:solidFill>
                <a:srgbClr val="604878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95907" y="5157951"/>
            <a:ext cx="0" cy="344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42416" y="5502303"/>
            <a:ext cx="5106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2416" y="5502303"/>
            <a:ext cx="0" cy="31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95906" y="5502303"/>
            <a:ext cx="0" cy="31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49398" y="5502302"/>
            <a:ext cx="0" cy="31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2733240" y="7725599"/>
            <a:ext cx="1855765" cy="655267"/>
          </a:xfrm>
          <a:prstGeom prst="roundRect">
            <a:avLst>
              <a:gd name="adj" fmla="val 0"/>
            </a:avLst>
          </a:prstGeom>
          <a:solidFill>
            <a:srgbClr val="F5F5AD"/>
          </a:solidFill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Accuracy: 89%</a:t>
            </a: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5260663" y="7725600"/>
            <a:ext cx="1855765" cy="655266"/>
          </a:xfrm>
          <a:prstGeom prst="roundRect">
            <a:avLst>
              <a:gd name="adj" fmla="val 0"/>
            </a:avLst>
          </a:prstGeom>
          <a:solidFill>
            <a:srgbClr val="F5F5AD"/>
          </a:solidFill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Accuracy: 92%</a:t>
            </a:r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7840222" y="7725599"/>
            <a:ext cx="1855765" cy="655251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Accuracy: 95%</a:t>
            </a:r>
          </a:p>
        </p:txBody>
      </p:sp>
      <p:cxnSp>
        <p:nvCxnSpPr>
          <p:cNvPr id="14" name="Straight Arrow Connector 13"/>
          <p:cNvCxnSpPr>
            <a:cxnSpLocks/>
            <a:endCxn id="11" idx="0"/>
          </p:cNvCxnSpPr>
          <p:nvPr/>
        </p:nvCxnSpPr>
        <p:spPr>
          <a:xfrm flipH="1">
            <a:off x="3661123" y="7062633"/>
            <a:ext cx="2" cy="6629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0"/>
          </p:cNvCxnSpPr>
          <p:nvPr/>
        </p:nvCxnSpPr>
        <p:spPr>
          <a:xfrm>
            <a:off x="6188545" y="7070315"/>
            <a:ext cx="1" cy="65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endCxn id="13" idx="0"/>
          </p:cNvCxnSpPr>
          <p:nvPr/>
        </p:nvCxnSpPr>
        <p:spPr>
          <a:xfrm flipH="1">
            <a:off x="8768105" y="7070314"/>
            <a:ext cx="2" cy="65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42" y="3868777"/>
            <a:ext cx="1314294" cy="131429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971547" y="5867789"/>
            <a:ext cx="1341739" cy="1194844"/>
            <a:chOff x="2328158" y="3613315"/>
            <a:chExt cx="2520504" cy="225378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905" y="5017273"/>
              <a:ext cx="849822" cy="84982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416" y="4085107"/>
              <a:ext cx="1109246" cy="110924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8158" y="3613315"/>
              <a:ext cx="1932057" cy="193205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527141" y="5840865"/>
            <a:ext cx="1338426" cy="1194844"/>
            <a:chOff x="2332111" y="3613315"/>
            <a:chExt cx="2514280" cy="225378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641" y="5017272"/>
              <a:ext cx="846345" cy="84982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1684" y="4085106"/>
              <a:ext cx="1104707" cy="110924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111" y="3613315"/>
              <a:ext cx="1924150" cy="1932056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8078527" y="5840865"/>
            <a:ext cx="1338426" cy="1194844"/>
            <a:chOff x="2332111" y="3613315"/>
            <a:chExt cx="2514280" cy="225378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641" y="5017272"/>
              <a:ext cx="846345" cy="84982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1684" y="4085106"/>
              <a:ext cx="1104707" cy="110924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111" y="3613315"/>
              <a:ext cx="1924149" cy="1932056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04E5F36-A8FC-47C2-BB58-7470D272395F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model tuning?</a:t>
            </a:r>
          </a:p>
        </p:txBody>
      </p:sp>
      <p:pic>
        <p:nvPicPr>
          <p:cNvPr id="33" name="skillenza_logo_new (1).png" descr="skillenza_logo_new (1).png">
            <a:extLst>
              <a:ext uri="{FF2B5EF4-FFF2-40B4-BE49-F238E27FC236}">
                <a16:creationId xmlns:a16="http://schemas.microsoft.com/office/drawing/2014/main" id="{2AA91C7D-F4C8-4EFF-B06C-01C64EB7AC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13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718083"/>
            <a:ext cx="354179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Model Tuning Terminologies</a:t>
            </a:r>
          </a:p>
        </p:txBody>
      </p:sp>
    </p:spTree>
    <p:extLst>
      <p:ext uri="{BB962C8B-B14F-4D97-AF65-F5344CB8AC3E}">
        <p14:creationId xmlns:p14="http://schemas.microsoft.com/office/powerpoint/2010/main" val="10083154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013791" y="3077841"/>
            <a:ext cx="10833651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are a few terminologies we need to know before understanding model tuning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955728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Bias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008224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Variance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6060720" y="4780247"/>
            <a:ext cx="2052496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Underfitting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8776252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Overfitting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6101274"/>
            <a:ext cx="8617391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Bias can be described as the inability of a model to capture the true relationship in the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D6EA7-D55D-4271-8EF5-6EFC7F06D03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Tuning Terminologies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id="{633E192F-EBFC-4294-8C4F-817E33368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93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013791" y="3077841"/>
            <a:ext cx="10833651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are a few terminologies we need to know before understanding model tuning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955728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Bias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008224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Variance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6060720" y="4780247"/>
            <a:ext cx="2052496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Underfitting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8776252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Overfitting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6101274"/>
            <a:ext cx="8617391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 model with high bias leads to a model performing poorly on both training set and testing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D6EA7-D55D-4271-8EF5-6EFC7F06D03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Tuning Terminologies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449BA074-BD25-44C2-9D2E-527AA0A3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2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013791" y="3077841"/>
            <a:ext cx="10833651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are a few terminologies we need to know before understanding model tuning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955728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Bias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008224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Variance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6060720" y="4780247"/>
            <a:ext cx="2052496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Underfitting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8776252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Overfitting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747644" y="6518718"/>
            <a:ext cx="1150951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endParaRPr lang="en-US" sz="2133" dirty="0">
              <a:solidFill>
                <a:prstClr val="black"/>
              </a:solidFill>
            </a:endParaRPr>
          </a:p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Variance is the difference of fit between different sets of data like training and testing set</a:t>
            </a:r>
          </a:p>
          <a:p>
            <a:pPr algn="ctr" defTabSz="1300456"/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D6EA7-D55D-4271-8EF5-6EFC7F06D03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Tuning Terminologies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813F42FD-605D-4C8D-BE88-F717A013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96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013791" y="3077841"/>
            <a:ext cx="10833651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are a few terminologies we need to know before understanding model tuning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955728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Bias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008224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Variance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6060720" y="4780247"/>
            <a:ext cx="2052496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Underfitting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8776252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Overfitting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747644" y="6518718"/>
            <a:ext cx="11509513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 model with high variance leads to a model performing well on training set and performing poorly on testing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D6EA7-D55D-4271-8EF5-6EFC7F06D03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Tuning Terminologies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85AAAEA1-3F4E-43AC-9232-7BC576FD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836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013791" y="3077841"/>
            <a:ext cx="10833651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are a few terminologies we need to know before understanding model tuning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955728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Bias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008224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Variance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6060720" y="4780247"/>
            <a:ext cx="2052496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Underfitting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8776252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Overfitting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747644" y="6518718"/>
            <a:ext cx="11509513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Underfitting means that a model is too simple to capture the patterns within the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D6EA7-D55D-4271-8EF5-6EFC7F06D03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Tuning Terminologies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DF240D9F-C224-4B98-883B-D92AC209B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2521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718083"/>
            <a:ext cx="354179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1050547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013791" y="3077841"/>
            <a:ext cx="10833651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are a few terminologies we need to know before understanding model tuning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955728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Bias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008224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Variance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6060720" y="4780247"/>
            <a:ext cx="2052496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Underfitting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8776252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Overfitting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747644" y="6518718"/>
            <a:ext cx="11509513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An underfit model performs poorly on data it has been trained on as well as unseen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D6EA7-D55D-4271-8EF5-6EFC7F06D03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Tuning Terminologies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D92D4B21-B42A-42AF-A88A-FA7742080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63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013791" y="3077841"/>
            <a:ext cx="10833651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are a few terminologies we need to know before understanding model tuning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955728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Bias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008224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Variance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6060720" y="4780247"/>
            <a:ext cx="2052496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Underfitting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8776252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Overfitting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747644" y="6518718"/>
            <a:ext cx="11509513" cy="113441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Overfitting means that a model is too complex and basically memorizes the training set and thus performs poorly on testing sets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D6EA7-D55D-4271-8EF5-6EFC7F06D03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Tuning Terminologies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42E5378F-45EB-4E88-9C6B-D7B23D46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77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013791" y="3077841"/>
            <a:ext cx="10833651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are a few terminologies we need to know before understanding model tuning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955728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Bias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008224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Variance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6060720" y="4780247"/>
            <a:ext cx="2052496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Underfitting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8776252" y="4780247"/>
            <a:ext cx="1624083" cy="6080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Overfitting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747644" y="6518718"/>
            <a:ext cx="11509513" cy="9054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An overfit model performs well on data it has been trained on but poorly on testing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D6EA7-D55D-4271-8EF5-6EFC7F06D03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Tuning Terminologies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4D9EE863-1E1A-4BD8-AAB1-9BB3EFDB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4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124674" y="3333290"/>
            <a:ext cx="3818787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is Hyperparameter Tuning?</a:t>
            </a:r>
          </a:p>
        </p:txBody>
      </p:sp>
    </p:spTree>
    <p:extLst>
      <p:ext uri="{BB962C8B-B14F-4D97-AF65-F5344CB8AC3E}">
        <p14:creationId xmlns:p14="http://schemas.microsoft.com/office/powerpoint/2010/main" val="199766347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62221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3413" b="1" dirty="0">
              <a:solidFill>
                <a:srgbClr val="604878"/>
              </a:solidFill>
            </a:endParaRP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Hyperparameter Tuning is the process of finding the combination of hyperparameters that give us the best accuracy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18" y="5057265"/>
            <a:ext cx="1628428" cy="1628428"/>
          </a:xfrm>
          <a:prstGeom prst="rect">
            <a:avLst/>
          </a:prstGeom>
        </p:spPr>
      </p:pic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8850873" y="6885841"/>
            <a:ext cx="2330115" cy="319232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Algorithm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222833" y="4636508"/>
            <a:ext cx="3978884" cy="1234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7511279" y="5871480"/>
            <a:ext cx="1690438" cy="1566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210827" y="3962400"/>
            <a:ext cx="6247767" cy="4759639"/>
            <a:chOff x="607162" y="2571750"/>
            <a:chExt cx="5857282" cy="4462160"/>
          </a:xfrm>
        </p:grpSpPr>
        <p:grpSp>
          <p:nvGrpSpPr>
            <p:cNvPr id="35" name="Group 34"/>
            <p:cNvGrpSpPr/>
            <p:nvPr/>
          </p:nvGrpSpPr>
          <p:grpSpPr>
            <a:xfrm>
              <a:off x="3044255" y="2571750"/>
              <a:ext cx="1374360" cy="1733962"/>
              <a:chOff x="4543372" y="2605800"/>
              <a:chExt cx="1374360" cy="173396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3583" y="2605800"/>
                <a:ext cx="1263952" cy="1263952"/>
              </a:xfrm>
              <a:prstGeom prst="rect">
                <a:avLst/>
              </a:prstGeom>
            </p:spPr>
          </p:pic>
          <p:sp>
            <p:nvSpPr>
              <p:cNvPr id="7" name="Rectangle: Rounded Corners 1">
                <a:extLst>
                  <a:ext uri="{FF2B5EF4-FFF2-40B4-BE49-F238E27FC236}">
                    <a16:creationId xmlns:a16="http://schemas.microsoft.com/office/drawing/2014/main" id="{F331D653-9456-4EAB-82F2-7435A2C3D104}"/>
                  </a:ext>
                </a:extLst>
              </p:cNvPr>
              <p:cNvSpPr/>
              <p:nvPr/>
            </p:nvSpPr>
            <p:spPr>
              <a:xfrm>
                <a:off x="4543372" y="4040482"/>
                <a:ext cx="1374360" cy="29928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300456"/>
                <a:r>
                  <a:rPr lang="en-US" sz="2133" dirty="0">
                    <a:solidFill>
                      <a:prstClr val="black"/>
                    </a:solidFill>
                  </a:rPr>
                  <a:t>Data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07162" y="4658768"/>
              <a:ext cx="5857282" cy="2375142"/>
              <a:chOff x="607162" y="4658768"/>
              <a:chExt cx="5857282" cy="2375142"/>
            </a:xfrm>
          </p:grpSpPr>
          <p:sp>
            <p:nvSpPr>
              <p:cNvPr id="8" name="Rectangle: Rounded Corners 1">
                <a:extLst>
                  <a:ext uri="{FF2B5EF4-FFF2-40B4-BE49-F238E27FC236}">
                    <a16:creationId xmlns:a16="http://schemas.microsoft.com/office/drawing/2014/main" id="{F331D653-9456-4EAB-82F2-7435A2C3D104}"/>
                  </a:ext>
                </a:extLst>
              </p:cNvPr>
              <p:cNvSpPr/>
              <p:nvPr/>
            </p:nvSpPr>
            <p:spPr>
              <a:xfrm>
                <a:off x="607162" y="6734630"/>
                <a:ext cx="5857282" cy="299280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300456"/>
                <a:r>
                  <a:rPr lang="en-US" sz="2133" dirty="0">
                    <a:solidFill>
                      <a:prstClr val="black"/>
                    </a:solidFill>
                  </a:rPr>
                  <a:t>Hyper Parameters</a:t>
                </a:r>
              </a:p>
            </p:txBody>
          </p:sp>
          <p:sp>
            <p:nvSpPr>
              <p:cNvPr id="14" name="Rectangle: Rounded Corners 1">
                <a:extLst>
                  <a:ext uri="{FF2B5EF4-FFF2-40B4-BE49-F238E27FC236}">
                    <a16:creationId xmlns:a16="http://schemas.microsoft.com/office/drawing/2014/main" id="{F331D653-9456-4EAB-82F2-7435A2C3D104}"/>
                  </a:ext>
                </a:extLst>
              </p:cNvPr>
              <p:cNvSpPr/>
              <p:nvPr/>
            </p:nvSpPr>
            <p:spPr>
              <a:xfrm>
                <a:off x="781320" y="5795626"/>
                <a:ext cx="1739780" cy="708021"/>
              </a:xfrm>
              <a:prstGeom prst="roundRect">
                <a:avLst>
                  <a:gd name="adj" fmla="val 0"/>
                </a:avLst>
              </a:prstGeom>
              <a:solidFill>
                <a:srgbClr val="F5F5AD"/>
              </a:solidFill>
              <a:ln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300456"/>
                <a:r>
                  <a:rPr lang="en-US" sz="2133" dirty="0">
                    <a:solidFill>
                      <a:prstClr val="black"/>
                    </a:solidFill>
                  </a:rPr>
                  <a:t>Accuracy: 89%</a:t>
                </a:r>
              </a:p>
            </p:txBody>
          </p:sp>
          <p:sp>
            <p:nvSpPr>
              <p:cNvPr id="15" name="Rectangle: Rounded Corners 1">
                <a:extLst>
                  <a:ext uri="{FF2B5EF4-FFF2-40B4-BE49-F238E27FC236}">
                    <a16:creationId xmlns:a16="http://schemas.microsoft.com/office/drawing/2014/main" id="{F331D653-9456-4EAB-82F2-7435A2C3D104}"/>
                  </a:ext>
                </a:extLst>
              </p:cNvPr>
              <p:cNvSpPr/>
              <p:nvPr/>
            </p:nvSpPr>
            <p:spPr>
              <a:xfrm>
                <a:off x="2785472" y="5795625"/>
                <a:ext cx="1739780" cy="708020"/>
              </a:xfrm>
              <a:prstGeom prst="roundRect">
                <a:avLst>
                  <a:gd name="adj" fmla="val 0"/>
                </a:avLst>
              </a:prstGeom>
              <a:solidFill>
                <a:srgbClr val="F5F5AD"/>
              </a:solidFill>
              <a:ln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300456"/>
                <a:r>
                  <a:rPr lang="en-US" sz="2133" dirty="0">
                    <a:solidFill>
                      <a:prstClr val="black"/>
                    </a:solidFill>
                  </a:rPr>
                  <a:t>Accuracy: 92%</a:t>
                </a:r>
              </a:p>
            </p:txBody>
          </p:sp>
          <p:sp>
            <p:nvSpPr>
              <p:cNvPr id="16" name="Rectangle: Rounded Corners 1">
                <a:extLst>
                  <a:ext uri="{FF2B5EF4-FFF2-40B4-BE49-F238E27FC236}">
                    <a16:creationId xmlns:a16="http://schemas.microsoft.com/office/drawing/2014/main" id="{F331D653-9456-4EAB-82F2-7435A2C3D104}"/>
                  </a:ext>
                </a:extLst>
              </p:cNvPr>
              <p:cNvSpPr/>
              <p:nvPr/>
            </p:nvSpPr>
            <p:spPr>
              <a:xfrm>
                <a:off x="4724664" y="5793946"/>
                <a:ext cx="1739780" cy="708019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300456"/>
                <a:r>
                  <a:rPr lang="en-US" sz="2133" dirty="0">
                    <a:solidFill>
                      <a:prstClr val="black"/>
                    </a:solidFill>
                  </a:rPr>
                  <a:t>Accuracy: 95%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044490" y="4685689"/>
                <a:ext cx="1257880" cy="1120166"/>
                <a:chOff x="2328158" y="3613315"/>
                <a:chExt cx="2520504" cy="2253780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7905" y="5017273"/>
                  <a:ext cx="849822" cy="849822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416" y="4085107"/>
                  <a:ext cx="1109246" cy="1109246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8158" y="3613315"/>
                  <a:ext cx="1932057" cy="1932057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/>
              <p:cNvGrpSpPr/>
              <p:nvPr/>
            </p:nvGrpSpPr>
            <p:grpSpPr>
              <a:xfrm>
                <a:off x="3027975" y="4660448"/>
                <a:ext cx="1254774" cy="1120166"/>
                <a:chOff x="2332111" y="3613315"/>
                <a:chExt cx="2514280" cy="2253780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9641" y="5017272"/>
                  <a:ext cx="846345" cy="849823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684" y="4085106"/>
                  <a:ext cx="1104707" cy="1109247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2111" y="3613315"/>
                  <a:ext cx="1924150" cy="1932056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4987832" y="4658768"/>
                <a:ext cx="1254774" cy="1120166"/>
                <a:chOff x="2332111" y="3613315"/>
                <a:chExt cx="2514280" cy="2253780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9641" y="5017272"/>
                  <a:ext cx="846345" cy="849823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684" y="4085106"/>
                  <a:ext cx="1104707" cy="1109247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2111" y="3613315"/>
                  <a:ext cx="1924149" cy="193205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8904B9-1712-4E51-901D-CFD41C889B97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Hyperparameter Tuning?</a:t>
            </a:r>
          </a:p>
        </p:txBody>
      </p:sp>
      <p:pic>
        <p:nvPicPr>
          <p:cNvPr id="34" name="skillenza_logo_new (1).png" descr="skillenza_logo_new (1).png">
            <a:extLst>
              <a:ext uri="{FF2B5EF4-FFF2-40B4-BE49-F238E27FC236}">
                <a16:creationId xmlns:a16="http://schemas.microsoft.com/office/drawing/2014/main" id="{1B814AEE-18A7-459D-B5F1-A13A4B5AB6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92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124674" y="3333290"/>
            <a:ext cx="3818787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Types of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20884633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are many types of Hyperparameter tuning, two of the most popular ones are</a:t>
            </a: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3484993" y="4605286"/>
            <a:ext cx="2226263" cy="9563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Grid Search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6680557" y="4605286"/>
            <a:ext cx="2226263" cy="9563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Random Search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93" y="5840850"/>
            <a:ext cx="2009764" cy="2009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03" y="5665697"/>
            <a:ext cx="2184918" cy="21849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A649DB-F90B-471F-ABD0-E1BC2FE54AC7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Types of Hyperparameter tuning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D4734C06-421F-4EC4-978F-BCFF2D175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95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357346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124674" y="3887287"/>
            <a:ext cx="3818787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258447249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62221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3413" b="1" dirty="0">
              <a:solidFill>
                <a:srgbClr val="604878"/>
              </a:solidFill>
            </a:endParaRP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In Grid Search Hyperparameter tuning we specify multiple hyperparameters for and try out all combinations of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56" y="4618346"/>
            <a:ext cx="3359490" cy="33594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1AE1A1-4FB9-4F6A-81D9-95511E8DCA8C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9DC896B8-49CF-4A3D-8918-1C1489131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42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Let us take an example for training an </a:t>
            </a:r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E401D-B5A2-4DCB-9480-270891EADD35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414DDF8B-25CC-4E7A-AF29-34B0B9EE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5480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Split original set of examples, train</a:t>
            </a:r>
          </a:p>
          <a:p>
            <a:endParaRPr lang="en-US" sz="2800" dirty="0"/>
          </a:p>
        </p:txBody>
      </p:sp>
      <p:sp>
        <p:nvSpPr>
          <p:cNvPr id="364550" name="Freeform 6"/>
          <p:cNvSpPr>
            <a:spLocks/>
          </p:cNvSpPr>
          <p:nvPr/>
        </p:nvSpPr>
        <p:spPr bwMode="auto">
          <a:xfrm>
            <a:off x="1083734" y="3359574"/>
            <a:ext cx="6285653" cy="5804747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4267"/>
          </a:p>
        </p:txBody>
      </p:sp>
      <p:grpSp>
        <p:nvGrpSpPr>
          <p:cNvPr id="364576" name="Group 32"/>
          <p:cNvGrpSpPr>
            <a:grpSpLocks/>
          </p:cNvGrpSpPr>
          <p:nvPr/>
        </p:nvGrpSpPr>
        <p:grpSpPr bwMode="auto">
          <a:xfrm>
            <a:off x="1731717" y="3973689"/>
            <a:ext cx="4815841" cy="4797778"/>
            <a:chOff x="1583" y="1760"/>
            <a:chExt cx="2133" cy="2125"/>
          </a:xfrm>
        </p:grpSpPr>
        <p:sp>
          <p:nvSpPr>
            <p:cNvPr id="364551" name="Text Box 7"/>
            <p:cNvSpPr txBox="1">
              <a:spLocks noChangeArrowheads="1"/>
            </p:cNvSpPr>
            <p:nvPr/>
          </p:nvSpPr>
          <p:spPr bwMode="auto">
            <a:xfrm>
              <a:off x="2220" y="2586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2" name="Text Box 8"/>
            <p:cNvSpPr txBox="1">
              <a:spLocks noChangeArrowheads="1"/>
            </p:cNvSpPr>
            <p:nvPr/>
          </p:nvSpPr>
          <p:spPr bwMode="auto">
            <a:xfrm>
              <a:off x="2794" y="3032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1583" y="2586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5" name="Text Box 11"/>
            <p:cNvSpPr txBox="1">
              <a:spLocks noChangeArrowheads="1"/>
            </p:cNvSpPr>
            <p:nvPr/>
          </p:nvSpPr>
          <p:spPr bwMode="auto">
            <a:xfrm>
              <a:off x="2284" y="3670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8" name="Text Box 14"/>
            <p:cNvSpPr txBox="1">
              <a:spLocks noChangeArrowheads="1"/>
            </p:cNvSpPr>
            <p:nvPr/>
          </p:nvSpPr>
          <p:spPr bwMode="auto">
            <a:xfrm>
              <a:off x="3368" y="3096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9" name="Text Box 15"/>
            <p:cNvSpPr txBox="1">
              <a:spLocks noChangeArrowheads="1"/>
            </p:cNvSpPr>
            <p:nvPr/>
          </p:nvSpPr>
          <p:spPr bwMode="auto">
            <a:xfrm>
              <a:off x="1774" y="3224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0" name="Text Box 16"/>
            <p:cNvSpPr txBox="1">
              <a:spLocks noChangeArrowheads="1"/>
            </p:cNvSpPr>
            <p:nvPr/>
          </p:nvSpPr>
          <p:spPr bwMode="auto">
            <a:xfrm>
              <a:off x="2731" y="2523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3177" y="3290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1583" y="1951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2093" y="3354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1" name="Text Box 27"/>
            <p:cNvSpPr txBox="1">
              <a:spLocks noChangeArrowheads="1"/>
            </p:cNvSpPr>
            <p:nvPr/>
          </p:nvSpPr>
          <p:spPr bwMode="auto">
            <a:xfrm>
              <a:off x="2922" y="2143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2" name="Text Box 28"/>
            <p:cNvSpPr txBox="1">
              <a:spLocks noChangeArrowheads="1"/>
            </p:cNvSpPr>
            <p:nvPr/>
          </p:nvSpPr>
          <p:spPr bwMode="auto">
            <a:xfrm>
              <a:off x="3559" y="2334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3" name="Text Box 29"/>
            <p:cNvSpPr txBox="1">
              <a:spLocks noChangeArrowheads="1"/>
            </p:cNvSpPr>
            <p:nvPr/>
          </p:nvSpPr>
          <p:spPr bwMode="auto">
            <a:xfrm>
              <a:off x="2157" y="1760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364575" name="Group 31"/>
          <p:cNvGrpSpPr>
            <a:grpSpLocks/>
          </p:cNvGrpSpPr>
          <p:nvPr/>
        </p:nvGrpSpPr>
        <p:grpSpPr bwMode="auto">
          <a:xfrm>
            <a:off x="1731716" y="3978204"/>
            <a:ext cx="4082061" cy="4380090"/>
            <a:chOff x="1583" y="1762"/>
            <a:chExt cx="1808" cy="1940"/>
          </a:xfrm>
        </p:grpSpPr>
        <p:sp>
          <p:nvSpPr>
            <p:cNvPr id="364553" name="Text Box 9"/>
            <p:cNvSpPr txBox="1">
              <a:spLocks noChangeArrowheads="1"/>
            </p:cNvSpPr>
            <p:nvPr/>
          </p:nvSpPr>
          <p:spPr bwMode="auto">
            <a:xfrm>
              <a:off x="2220" y="2907"/>
              <a:ext cx="21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6" name="Text Box 12"/>
            <p:cNvSpPr txBox="1">
              <a:spLocks noChangeArrowheads="1"/>
            </p:cNvSpPr>
            <p:nvPr/>
          </p:nvSpPr>
          <p:spPr bwMode="auto">
            <a:xfrm>
              <a:off x="2539" y="1823"/>
              <a:ext cx="21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3177" y="2524"/>
              <a:ext cx="21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1902" y="1951"/>
              <a:ext cx="21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2794" y="3417"/>
              <a:ext cx="21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1710" y="2782"/>
              <a:ext cx="17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12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7" name="Text Box 23"/>
            <p:cNvSpPr txBox="1">
              <a:spLocks noChangeArrowheads="1"/>
            </p:cNvSpPr>
            <p:nvPr/>
          </p:nvSpPr>
          <p:spPr bwMode="auto">
            <a:xfrm>
              <a:off x="1583" y="2272"/>
              <a:ext cx="17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12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8" name="Text Box 24"/>
            <p:cNvSpPr txBox="1">
              <a:spLocks noChangeArrowheads="1"/>
            </p:cNvSpPr>
            <p:nvPr/>
          </p:nvSpPr>
          <p:spPr bwMode="auto">
            <a:xfrm>
              <a:off x="2603" y="2782"/>
              <a:ext cx="17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12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9" name="Text Box 25"/>
            <p:cNvSpPr txBox="1">
              <a:spLocks noChangeArrowheads="1"/>
            </p:cNvSpPr>
            <p:nvPr/>
          </p:nvSpPr>
          <p:spPr bwMode="auto">
            <a:xfrm>
              <a:off x="2922" y="1762"/>
              <a:ext cx="17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12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093" y="2208"/>
              <a:ext cx="17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12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4" name="Text Box 30"/>
            <p:cNvSpPr txBox="1">
              <a:spLocks noChangeArrowheads="1"/>
            </p:cNvSpPr>
            <p:nvPr/>
          </p:nvSpPr>
          <p:spPr bwMode="auto">
            <a:xfrm>
              <a:off x="2475" y="3228"/>
              <a:ext cx="17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12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64577" name="Oval 33"/>
          <p:cNvSpPr>
            <a:spLocks noChangeArrowheads="1"/>
          </p:cNvSpPr>
          <p:nvPr/>
        </p:nvSpPr>
        <p:spPr bwMode="auto">
          <a:xfrm>
            <a:off x="2384213" y="4443307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78" name="Oval 34"/>
          <p:cNvSpPr>
            <a:spLocks noChangeArrowheads="1"/>
          </p:cNvSpPr>
          <p:nvPr/>
        </p:nvSpPr>
        <p:spPr bwMode="auto">
          <a:xfrm>
            <a:off x="2817707" y="5201920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79" name="Oval 35"/>
          <p:cNvSpPr>
            <a:spLocks noChangeArrowheads="1"/>
          </p:cNvSpPr>
          <p:nvPr/>
        </p:nvSpPr>
        <p:spPr bwMode="auto">
          <a:xfrm>
            <a:off x="1625600" y="5310293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80" name="Oval 36"/>
          <p:cNvSpPr>
            <a:spLocks noChangeArrowheads="1"/>
          </p:cNvSpPr>
          <p:nvPr/>
        </p:nvSpPr>
        <p:spPr bwMode="auto">
          <a:xfrm>
            <a:off x="1950720" y="6502400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81" name="Oval 37"/>
          <p:cNvSpPr>
            <a:spLocks noChangeArrowheads="1"/>
          </p:cNvSpPr>
          <p:nvPr/>
        </p:nvSpPr>
        <p:spPr bwMode="auto">
          <a:xfrm>
            <a:off x="3142827" y="6610773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82" name="Oval 38"/>
          <p:cNvSpPr>
            <a:spLocks noChangeArrowheads="1"/>
          </p:cNvSpPr>
          <p:nvPr/>
        </p:nvSpPr>
        <p:spPr bwMode="auto">
          <a:xfrm>
            <a:off x="3901440" y="6502400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83" name="Oval 39"/>
          <p:cNvSpPr>
            <a:spLocks noChangeArrowheads="1"/>
          </p:cNvSpPr>
          <p:nvPr/>
        </p:nvSpPr>
        <p:spPr bwMode="auto">
          <a:xfrm>
            <a:off x="3793067" y="4226560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84" name="Oval 40"/>
          <p:cNvSpPr>
            <a:spLocks noChangeArrowheads="1"/>
          </p:cNvSpPr>
          <p:nvPr/>
        </p:nvSpPr>
        <p:spPr bwMode="auto">
          <a:xfrm>
            <a:off x="4660053" y="4118187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85" name="Oval 41"/>
          <p:cNvSpPr>
            <a:spLocks noChangeArrowheads="1"/>
          </p:cNvSpPr>
          <p:nvPr/>
        </p:nvSpPr>
        <p:spPr bwMode="auto">
          <a:xfrm>
            <a:off x="5201920" y="5743787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86" name="Oval 42"/>
          <p:cNvSpPr>
            <a:spLocks noChangeArrowheads="1"/>
          </p:cNvSpPr>
          <p:nvPr/>
        </p:nvSpPr>
        <p:spPr bwMode="auto">
          <a:xfrm>
            <a:off x="3684693" y="7477760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87" name="Oval 43"/>
          <p:cNvSpPr>
            <a:spLocks noChangeArrowheads="1"/>
          </p:cNvSpPr>
          <p:nvPr/>
        </p:nvSpPr>
        <p:spPr bwMode="auto">
          <a:xfrm>
            <a:off x="4443307" y="7802880"/>
            <a:ext cx="650240" cy="65024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88" name="Line 44"/>
          <p:cNvSpPr>
            <a:spLocks noChangeShapeType="1"/>
          </p:cNvSpPr>
          <p:nvPr/>
        </p:nvSpPr>
        <p:spPr bwMode="auto">
          <a:xfrm flipV="1">
            <a:off x="4768427" y="6394027"/>
            <a:ext cx="4443307" cy="21674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8236373" y="4009813"/>
            <a:ext cx="2600960" cy="390144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92" name="Oval 48"/>
          <p:cNvSpPr>
            <a:spLocks noChangeArrowheads="1"/>
          </p:cNvSpPr>
          <p:nvPr/>
        </p:nvSpPr>
        <p:spPr bwMode="auto">
          <a:xfrm>
            <a:off x="9320107" y="62856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93" name="Oval 49"/>
          <p:cNvSpPr>
            <a:spLocks noChangeArrowheads="1"/>
          </p:cNvSpPr>
          <p:nvPr/>
        </p:nvSpPr>
        <p:spPr bwMode="auto">
          <a:xfrm>
            <a:off x="8994987" y="487680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94" name="Oval 50"/>
          <p:cNvSpPr>
            <a:spLocks noChangeArrowheads="1"/>
          </p:cNvSpPr>
          <p:nvPr/>
        </p:nvSpPr>
        <p:spPr bwMode="auto">
          <a:xfrm>
            <a:off x="8778240" y="433493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95" name="Oval 51"/>
          <p:cNvSpPr>
            <a:spLocks noChangeArrowheads="1"/>
          </p:cNvSpPr>
          <p:nvPr/>
        </p:nvSpPr>
        <p:spPr bwMode="auto">
          <a:xfrm>
            <a:off x="9753600" y="520192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96" name="Oval 52"/>
          <p:cNvSpPr>
            <a:spLocks noChangeArrowheads="1"/>
          </p:cNvSpPr>
          <p:nvPr/>
        </p:nvSpPr>
        <p:spPr bwMode="auto">
          <a:xfrm>
            <a:off x="10620587" y="541866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97" name="Oval 53"/>
          <p:cNvSpPr>
            <a:spLocks noChangeArrowheads="1"/>
          </p:cNvSpPr>
          <p:nvPr/>
        </p:nvSpPr>
        <p:spPr bwMode="auto">
          <a:xfrm>
            <a:off x="8453120" y="574378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98" name="Oval 54"/>
          <p:cNvSpPr>
            <a:spLocks noChangeArrowheads="1"/>
          </p:cNvSpPr>
          <p:nvPr/>
        </p:nvSpPr>
        <p:spPr bwMode="auto">
          <a:xfrm>
            <a:off x="9753600" y="671914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599" name="Oval 55"/>
          <p:cNvSpPr>
            <a:spLocks noChangeArrowheads="1"/>
          </p:cNvSpPr>
          <p:nvPr/>
        </p:nvSpPr>
        <p:spPr bwMode="auto">
          <a:xfrm>
            <a:off x="8561494" y="650240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600" name="Oval 56"/>
          <p:cNvSpPr>
            <a:spLocks noChangeArrowheads="1"/>
          </p:cNvSpPr>
          <p:nvPr/>
        </p:nvSpPr>
        <p:spPr bwMode="auto">
          <a:xfrm>
            <a:off x="9428480" y="574378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601" name="Oval 57"/>
          <p:cNvSpPr>
            <a:spLocks noChangeArrowheads="1"/>
          </p:cNvSpPr>
          <p:nvPr/>
        </p:nvSpPr>
        <p:spPr bwMode="auto">
          <a:xfrm>
            <a:off x="10295467" y="62856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602" name="Oval 58"/>
          <p:cNvSpPr>
            <a:spLocks noChangeArrowheads="1"/>
          </p:cNvSpPr>
          <p:nvPr/>
        </p:nvSpPr>
        <p:spPr bwMode="auto">
          <a:xfrm>
            <a:off x="9320107" y="682752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603" name="Oval 59"/>
          <p:cNvSpPr>
            <a:spLocks noChangeArrowheads="1"/>
          </p:cNvSpPr>
          <p:nvPr/>
        </p:nvSpPr>
        <p:spPr bwMode="auto">
          <a:xfrm>
            <a:off x="10078720" y="46600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604" name="Oval 60"/>
          <p:cNvSpPr>
            <a:spLocks noChangeArrowheads="1"/>
          </p:cNvSpPr>
          <p:nvPr/>
        </p:nvSpPr>
        <p:spPr bwMode="auto">
          <a:xfrm>
            <a:off x="10403840" y="704426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605" name="Oval 61"/>
          <p:cNvSpPr>
            <a:spLocks noChangeArrowheads="1"/>
          </p:cNvSpPr>
          <p:nvPr/>
        </p:nvSpPr>
        <p:spPr bwMode="auto">
          <a:xfrm>
            <a:off x="8994987" y="747776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606" name="Oval 62"/>
          <p:cNvSpPr>
            <a:spLocks noChangeArrowheads="1"/>
          </p:cNvSpPr>
          <p:nvPr/>
        </p:nvSpPr>
        <p:spPr bwMode="auto">
          <a:xfrm>
            <a:off x="9211733" y="6177280"/>
            <a:ext cx="325120" cy="32512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4607" name="Text Box 63"/>
          <p:cNvSpPr txBox="1">
            <a:spLocks noChangeArrowheads="1"/>
          </p:cNvSpPr>
          <p:nvPr/>
        </p:nvSpPr>
        <p:spPr bwMode="auto">
          <a:xfrm>
            <a:off x="8019627" y="8155677"/>
            <a:ext cx="52019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Hypothesis space H</a:t>
            </a:r>
          </a:p>
        </p:txBody>
      </p:sp>
      <p:sp>
        <p:nvSpPr>
          <p:cNvPr id="364608" name="Text Box 64"/>
          <p:cNvSpPr txBox="1">
            <a:spLocks noChangeArrowheads="1"/>
          </p:cNvSpPr>
          <p:nvPr/>
        </p:nvSpPr>
        <p:spPr bwMode="auto">
          <a:xfrm>
            <a:off x="6178312" y="6591547"/>
            <a:ext cx="1517227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Train</a:t>
            </a:r>
          </a:p>
        </p:txBody>
      </p:sp>
      <p:sp>
        <p:nvSpPr>
          <p:cNvPr id="364609" name="Text Box 65"/>
          <p:cNvSpPr txBox="1">
            <a:spLocks noChangeArrowheads="1"/>
          </p:cNvSpPr>
          <p:nvPr/>
        </p:nvSpPr>
        <p:spPr bwMode="auto">
          <a:xfrm>
            <a:off x="2600960" y="3626165"/>
            <a:ext cx="520192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Examples 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2995FC-A2BF-41D9-9B2D-535CD75738ED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Cross-Validation</a:t>
            </a:r>
          </a:p>
        </p:txBody>
      </p:sp>
      <p:pic>
        <p:nvPicPr>
          <p:cNvPr id="63" name="skillenza_logo_new (1).png" descr="skillenza_logo_new (1).png">
            <a:extLst>
              <a:ext uri="{FF2B5EF4-FFF2-40B4-BE49-F238E27FC236}">
                <a16:creationId xmlns:a16="http://schemas.microsoft.com/office/drawing/2014/main" id="{CFE5A327-06F6-47B4-AF5A-76DE0787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187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We’ll be tuning two sets of hyperparameters named </a:t>
            </a:r>
            <a:r>
              <a:rPr lang="en-US" sz="2133" dirty="0" err="1">
                <a:solidFill>
                  <a:prstClr val="black"/>
                </a:solidFill>
              </a:rPr>
              <a:t>learn_depth</a:t>
            </a:r>
            <a:r>
              <a:rPr lang="en-US" sz="2133" dirty="0">
                <a:solidFill>
                  <a:prstClr val="black"/>
                </a:solidFill>
              </a:rPr>
              <a:t> with values [0.001, 0.01, 0.05] and </a:t>
            </a:r>
            <a:r>
              <a:rPr lang="en-US" sz="2133" dirty="0" err="1">
                <a:solidFill>
                  <a:prstClr val="black"/>
                </a:solidFill>
              </a:rPr>
              <a:t>max_depth</a:t>
            </a:r>
            <a:r>
              <a:rPr lang="en-US" sz="2133" dirty="0">
                <a:solidFill>
                  <a:prstClr val="black"/>
                </a:solidFill>
              </a:rPr>
              <a:t> with values [4, 6, 8]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03D4E51-113A-4EE1-BD60-3CC5A3FB97AC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73C18-C4DA-4373-A913-AE4BA9CA96EF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41A77C74-2FCE-432E-9736-ED67DA53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290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178522A2-8C78-431B-8ED1-80B7B803B9E8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B7610-7024-433E-897D-EB99A4F9FCF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1392E575-BD6C-4E2E-9151-B0C6083C2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63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A0245550-7433-4920-BE66-762E010FEE33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F86536-AAE1-4BA0-AE0A-EA48FCEE047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13B882AC-5C2E-4219-8F8D-E1609826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37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1EF57F1B-F8D8-4284-BE20-A600B0C86D8C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CE653-1903-45E8-A513-66D60352B5BE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C2937666-3433-4DA9-B8E7-8DDE6668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93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B5810A47-8E79-4217-BA51-293DC3BC13D4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49DE9-53EC-4524-B50B-BA2D5A80AB32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CB7E4FAA-B7AF-45BE-BCA9-9AD65596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62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65749894-82FF-4811-9925-52F092EB28D8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B427F-F837-4FDA-9EB6-047AA3FE207D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50BE4BF4-9166-4B6E-9215-3E381EA5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23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3D4D5990-8BE4-4014-B5BD-EBF05258CD21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89BDB-7E77-4338-9A0A-99660761A156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4EA8B42B-AF20-4474-A844-3EADCE3D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936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15563DE3-FA8D-45CA-B888-203992080BB1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AF892A-9EA5-41BB-A2C7-CA01FE904A26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26136C16-7420-4387-AD8B-8E391E3F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97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E58D9AAC-48CA-4233-806F-C708E43F8C6D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48924-9C31-4603-9AEC-44DDB2A94C98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6551065E-F01E-4637-8F27-F55BB8579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752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A429C2FC-6BF7-4538-8CDF-A38468BA4B02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43BC4-0476-491D-80C3-FFEA5F4B1AE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E638F8B1-1664-454F-81DA-B5256DE4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24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Evaluate hypothesis on testing set</a:t>
            </a:r>
          </a:p>
          <a:p>
            <a:endParaRPr lang="en-US" dirty="0"/>
          </a:p>
        </p:txBody>
      </p:sp>
      <p:sp>
        <p:nvSpPr>
          <p:cNvPr id="386052" name="Freeform 4"/>
          <p:cNvSpPr>
            <a:spLocks/>
          </p:cNvSpPr>
          <p:nvPr/>
        </p:nvSpPr>
        <p:spPr bwMode="auto">
          <a:xfrm>
            <a:off x="1083734" y="3359574"/>
            <a:ext cx="6285653" cy="5804747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4267"/>
          </a:p>
        </p:txBody>
      </p:sp>
      <p:grpSp>
        <p:nvGrpSpPr>
          <p:cNvPr id="386053" name="Group 5"/>
          <p:cNvGrpSpPr>
            <a:grpSpLocks/>
          </p:cNvGrpSpPr>
          <p:nvPr/>
        </p:nvGrpSpPr>
        <p:grpSpPr bwMode="auto">
          <a:xfrm>
            <a:off x="1731717" y="3973689"/>
            <a:ext cx="4815841" cy="4797778"/>
            <a:chOff x="1583" y="1760"/>
            <a:chExt cx="2133" cy="2125"/>
          </a:xfrm>
        </p:grpSpPr>
        <p:sp>
          <p:nvSpPr>
            <p:cNvPr id="386054" name="Text Box 6"/>
            <p:cNvSpPr txBox="1">
              <a:spLocks noChangeArrowheads="1"/>
            </p:cNvSpPr>
            <p:nvPr/>
          </p:nvSpPr>
          <p:spPr bwMode="auto">
            <a:xfrm>
              <a:off x="2220" y="2586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5" name="Text Box 7"/>
            <p:cNvSpPr txBox="1">
              <a:spLocks noChangeArrowheads="1"/>
            </p:cNvSpPr>
            <p:nvPr/>
          </p:nvSpPr>
          <p:spPr bwMode="auto">
            <a:xfrm>
              <a:off x="2794" y="3032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1583" y="2586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7" name="Text Box 9"/>
            <p:cNvSpPr txBox="1">
              <a:spLocks noChangeArrowheads="1"/>
            </p:cNvSpPr>
            <p:nvPr/>
          </p:nvSpPr>
          <p:spPr bwMode="auto">
            <a:xfrm>
              <a:off x="2284" y="3670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8" name="Text Box 10"/>
            <p:cNvSpPr txBox="1">
              <a:spLocks noChangeArrowheads="1"/>
            </p:cNvSpPr>
            <p:nvPr/>
          </p:nvSpPr>
          <p:spPr bwMode="auto">
            <a:xfrm>
              <a:off x="3368" y="3096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9" name="Text Box 11"/>
            <p:cNvSpPr txBox="1">
              <a:spLocks noChangeArrowheads="1"/>
            </p:cNvSpPr>
            <p:nvPr/>
          </p:nvSpPr>
          <p:spPr bwMode="auto">
            <a:xfrm>
              <a:off x="1774" y="3224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60" name="Text Box 12"/>
            <p:cNvSpPr txBox="1">
              <a:spLocks noChangeArrowheads="1"/>
            </p:cNvSpPr>
            <p:nvPr/>
          </p:nvSpPr>
          <p:spPr bwMode="auto">
            <a:xfrm>
              <a:off x="2731" y="2523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61" name="Text Box 13"/>
            <p:cNvSpPr txBox="1">
              <a:spLocks noChangeArrowheads="1"/>
            </p:cNvSpPr>
            <p:nvPr/>
          </p:nvSpPr>
          <p:spPr bwMode="auto">
            <a:xfrm>
              <a:off x="3177" y="3290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2" name="Text Box 14"/>
            <p:cNvSpPr txBox="1">
              <a:spLocks noChangeArrowheads="1"/>
            </p:cNvSpPr>
            <p:nvPr/>
          </p:nvSpPr>
          <p:spPr bwMode="auto">
            <a:xfrm>
              <a:off x="1583" y="1951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3" name="Text Box 15"/>
            <p:cNvSpPr txBox="1">
              <a:spLocks noChangeArrowheads="1"/>
            </p:cNvSpPr>
            <p:nvPr/>
          </p:nvSpPr>
          <p:spPr bwMode="auto">
            <a:xfrm>
              <a:off x="2093" y="3354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4" name="Text Box 16"/>
            <p:cNvSpPr txBox="1">
              <a:spLocks noChangeArrowheads="1"/>
            </p:cNvSpPr>
            <p:nvPr/>
          </p:nvSpPr>
          <p:spPr bwMode="auto">
            <a:xfrm>
              <a:off x="2922" y="2143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5" name="Text Box 17"/>
            <p:cNvSpPr txBox="1">
              <a:spLocks noChangeArrowheads="1"/>
            </p:cNvSpPr>
            <p:nvPr/>
          </p:nvSpPr>
          <p:spPr bwMode="auto">
            <a:xfrm>
              <a:off x="3559" y="2334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6" name="Text Box 18"/>
            <p:cNvSpPr txBox="1">
              <a:spLocks noChangeArrowheads="1"/>
            </p:cNvSpPr>
            <p:nvPr/>
          </p:nvSpPr>
          <p:spPr bwMode="auto">
            <a:xfrm>
              <a:off x="2157" y="1760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86067" name="Oval 19"/>
          <p:cNvSpPr>
            <a:spLocks noChangeArrowheads="1"/>
          </p:cNvSpPr>
          <p:nvPr/>
        </p:nvSpPr>
        <p:spPr bwMode="auto">
          <a:xfrm>
            <a:off x="1842347" y="596053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68" name="Rectangle 20"/>
          <p:cNvSpPr>
            <a:spLocks noChangeArrowheads="1"/>
          </p:cNvSpPr>
          <p:nvPr/>
        </p:nvSpPr>
        <p:spPr bwMode="auto">
          <a:xfrm>
            <a:off x="8236373" y="4009813"/>
            <a:ext cx="2600960" cy="390144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69" name="Oval 21"/>
          <p:cNvSpPr>
            <a:spLocks noChangeArrowheads="1"/>
          </p:cNvSpPr>
          <p:nvPr/>
        </p:nvSpPr>
        <p:spPr bwMode="auto">
          <a:xfrm>
            <a:off x="9320107" y="62856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70" name="Oval 22"/>
          <p:cNvSpPr>
            <a:spLocks noChangeArrowheads="1"/>
          </p:cNvSpPr>
          <p:nvPr/>
        </p:nvSpPr>
        <p:spPr bwMode="auto">
          <a:xfrm>
            <a:off x="8994987" y="487680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71" name="Oval 23"/>
          <p:cNvSpPr>
            <a:spLocks noChangeArrowheads="1"/>
          </p:cNvSpPr>
          <p:nvPr/>
        </p:nvSpPr>
        <p:spPr bwMode="auto">
          <a:xfrm>
            <a:off x="8778240" y="433493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72" name="Oval 24"/>
          <p:cNvSpPr>
            <a:spLocks noChangeArrowheads="1"/>
          </p:cNvSpPr>
          <p:nvPr/>
        </p:nvSpPr>
        <p:spPr bwMode="auto">
          <a:xfrm>
            <a:off x="9753600" y="520192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73" name="Oval 25"/>
          <p:cNvSpPr>
            <a:spLocks noChangeArrowheads="1"/>
          </p:cNvSpPr>
          <p:nvPr/>
        </p:nvSpPr>
        <p:spPr bwMode="auto">
          <a:xfrm>
            <a:off x="10620587" y="541866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74" name="Oval 26"/>
          <p:cNvSpPr>
            <a:spLocks noChangeArrowheads="1"/>
          </p:cNvSpPr>
          <p:nvPr/>
        </p:nvSpPr>
        <p:spPr bwMode="auto">
          <a:xfrm>
            <a:off x="8453120" y="574378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75" name="Oval 27"/>
          <p:cNvSpPr>
            <a:spLocks noChangeArrowheads="1"/>
          </p:cNvSpPr>
          <p:nvPr/>
        </p:nvSpPr>
        <p:spPr bwMode="auto">
          <a:xfrm>
            <a:off x="9753600" y="671914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76" name="Oval 28"/>
          <p:cNvSpPr>
            <a:spLocks noChangeArrowheads="1"/>
          </p:cNvSpPr>
          <p:nvPr/>
        </p:nvSpPr>
        <p:spPr bwMode="auto">
          <a:xfrm>
            <a:off x="8561494" y="650240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77" name="Oval 29"/>
          <p:cNvSpPr>
            <a:spLocks noChangeArrowheads="1"/>
          </p:cNvSpPr>
          <p:nvPr/>
        </p:nvSpPr>
        <p:spPr bwMode="auto">
          <a:xfrm>
            <a:off x="9428480" y="574378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78" name="Oval 30"/>
          <p:cNvSpPr>
            <a:spLocks noChangeArrowheads="1"/>
          </p:cNvSpPr>
          <p:nvPr/>
        </p:nvSpPr>
        <p:spPr bwMode="auto">
          <a:xfrm>
            <a:off x="10295467" y="62856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79" name="Oval 31"/>
          <p:cNvSpPr>
            <a:spLocks noChangeArrowheads="1"/>
          </p:cNvSpPr>
          <p:nvPr/>
        </p:nvSpPr>
        <p:spPr bwMode="auto">
          <a:xfrm>
            <a:off x="9320107" y="682752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80" name="Oval 32"/>
          <p:cNvSpPr>
            <a:spLocks noChangeArrowheads="1"/>
          </p:cNvSpPr>
          <p:nvPr/>
        </p:nvSpPr>
        <p:spPr bwMode="auto">
          <a:xfrm>
            <a:off x="10078720" y="46600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81" name="Oval 33"/>
          <p:cNvSpPr>
            <a:spLocks noChangeArrowheads="1"/>
          </p:cNvSpPr>
          <p:nvPr/>
        </p:nvSpPr>
        <p:spPr bwMode="auto">
          <a:xfrm>
            <a:off x="10403840" y="704426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82" name="Oval 34"/>
          <p:cNvSpPr>
            <a:spLocks noChangeArrowheads="1"/>
          </p:cNvSpPr>
          <p:nvPr/>
        </p:nvSpPr>
        <p:spPr bwMode="auto">
          <a:xfrm>
            <a:off x="8994987" y="747776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83" name="Oval 35"/>
          <p:cNvSpPr>
            <a:spLocks noChangeArrowheads="1"/>
          </p:cNvSpPr>
          <p:nvPr/>
        </p:nvSpPr>
        <p:spPr bwMode="auto">
          <a:xfrm>
            <a:off x="9211733" y="6177280"/>
            <a:ext cx="325120" cy="32512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85" name="Oval 37"/>
          <p:cNvSpPr>
            <a:spLocks noChangeArrowheads="1"/>
          </p:cNvSpPr>
          <p:nvPr/>
        </p:nvSpPr>
        <p:spPr bwMode="auto">
          <a:xfrm>
            <a:off x="1842347" y="466005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86" name="Oval 38"/>
          <p:cNvSpPr>
            <a:spLocks noChangeArrowheads="1"/>
          </p:cNvSpPr>
          <p:nvPr/>
        </p:nvSpPr>
        <p:spPr bwMode="auto">
          <a:xfrm>
            <a:off x="3034453" y="422656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87" name="Oval 39"/>
          <p:cNvSpPr>
            <a:spLocks noChangeArrowheads="1"/>
          </p:cNvSpPr>
          <p:nvPr/>
        </p:nvSpPr>
        <p:spPr bwMode="auto">
          <a:xfrm>
            <a:off x="3251200" y="596053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88" name="Oval 40"/>
          <p:cNvSpPr>
            <a:spLocks noChangeArrowheads="1"/>
          </p:cNvSpPr>
          <p:nvPr/>
        </p:nvSpPr>
        <p:spPr bwMode="auto">
          <a:xfrm>
            <a:off x="4443307" y="585216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89" name="Oval 41"/>
          <p:cNvSpPr>
            <a:spLocks noChangeArrowheads="1"/>
          </p:cNvSpPr>
          <p:nvPr/>
        </p:nvSpPr>
        <p:spPr bwMode="auto">
          <a:xfrm>
            <a:off x="4768427" y="509354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90" name="Oval 42"/>
          <p:cNvSpPr>
            <a:spLocks noChangeArrowheads="1"/>
          </p:cNvSpPr>
          <p:nvPr/>
        </p:nvSpPr>
        <p:spPr bwMode="auto">
          <a:xfrm>
            <a:off x="6285653" y="552704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91" name="Oval 43"/>
          <p:cNvSpPr>
            <a:spLocks noChangeArrowheads="1"/>
          </p:cNvSpPr>
          <p:nvPr/>
        </p:nvSpPr>
        <p:spPr bwMode="auto">
          <a:xfrm>
            <a:off x="5852160" y="715264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92" name="Oval 44"/>
          <p:cNvSpPr>
            <a:spLocks noChangeArrowheads="1"/>
          </p:cNvSpPr>
          <p:nvPr/>
        </p:nvSpPr>
        <p:spPr bwMode="auto">
          <a:xfrm>
            <a:off x="4551680" y="693589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93" name="Oval 45"/>
          <p:cNvSpPr>
            <a:spLocks noChangeArrowheads="1"/>
          </p:cNvSpPr>
          <p:nvPr/>
        </p:nvSpPr>
        <p:spPr bwMode="auto">
          <a:xfrm>
            <a:off x="3359573" y="834474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94" name="Oval 46"/>
          <p:cNvSpPr>
            <a:spLocks noChangeArrowheads="1"/>
          </p:cNvSpPr>
          <p:nvPr/>
        </p:nvSpPr>
        <p:spPr bwMode="auto">
          <a:xfrm>
            <a:off x="2926080" y="780288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95" name="Oval 47"/>
          <p:cNvSpPr>
            <a:spLocks noChangeArrowheads="1"/>
          </p:cNvSpPr>
          <p:nvPr/>
        </p:nvSpPr>
        <p:spPr bwMode="auto">
          <a:xfrm>
            <a:off x="2275840" y="736938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96" name="Oval 48"/>
          <p:cNvSpPr>
            <a:spLocks noChangeArrowheads="1"/>
          </p:cNvSpPr>
          <p:nvPr/>
        </p:nvSpPr>
        <p:spPr bwMode="auto">
          <a:xfrm>
            <a:off x="5418667" y="769450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3109845" y="3625094"/>
            <a:ext cx="52019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Testing set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EA3E1C-0A54-444F-B32E-769BBFB7CEA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Cross-Validation</a:t>
            </a:r>
          </a:p>
        </p:txBody>
      </p:sp>
      <p:sp>
        <p:nvSpPr>
          <p:cNvPr id="53" name="Text Box 63">
            <a:extLst>
              <a:ext uri="{FF2B5EF4-FFF2-40B4-BE49-F238E27FC236}">
                <a16:creationId xmlns:a16="http://schemas.microsoft.com/office/drawing/2014/main" id="{2FCFF880-2B98-4015-8B87-1D03D11B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627" y="8155677"/>
            <a:ext cx="52019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Hypothesis space H</a:t>
            </a:r>
          </a:p>
        </p:txBody>
      </p:sp>
      <p:pic>
        <p:nvPicPr>
          <p:cNvPr id="54" name="skillenza_logo_new (1).png" descr="skillenza_logo_new (1).png">
            <a:extLst>
              <a:ext uri="{FF2B5EF4-FFF2-40B4-BE49-F238E27FC236}">
                <a16:creationId xmlns:a16="http://schemas.microsoft.com/office/drawing/2014/main" id="{EC1CDB25-A70A-4F40-9C09-F8EA8043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9618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743C0F86-A24B-4925-B714-4F29AEFFD6FF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6281-C2DA-49CA-B64F-80CEAF72C473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8A5ADF16-996B-436A-A851-91597044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964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checking all possible combinations of these hyperparameters and pick the one with the best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92%</a:t>
                      </a:r>
                      <a:endParaRPr lang="en-IN" sz="1400" dirty="0"/>
                    </a:p>
                  </a:txBody>
                  <a:tcPr marL="97536" marR="97536" marT="48768" marB="4876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76950CB-47F8-4B04-91BB-951309FBA23E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3D4A2-E354-4E4B-B3EB-5AEA1CFEB2AF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07AD5B95-DC70-4A45-947C-3A7093E8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24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357346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124674" y="3887287"/>
            <a:ext cx="3818787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Random Search</a:t>
            </a:r>
          </a:p>
        </p:txBody>
      </p:sp>
    </p:spTree>
    <p:extLst>
      <p:ext uri="{BB962C8B-B14F-4D97-AF65-F5344CB8AC3E}">
        <p14:creationId xmlns:p14="http://schemas.microsoft.com/office/powerpoint/2010/main" val="203355946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62221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75390">
              <a:lnSpc>
                <a:spcPct val="100000"/>
              </a:lnSpc>
              <a:spcBef>
                <a:spcPts val="1067"/>
              </a:spcBef>
              <a:defRPr/>
            </a:pPr>
            <a:endParaRPr lang="en-GB" sz="3413" b="1" dirty="0">
              <a:solidFill>
                <a:srgbClr val="604878"/>
              </a:solidFill>
            </a:endParaRP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562041" y="2620640"/>
            <a:ext cx="9880718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In Random Search Hyperparameter tuning we specify multiple hyperparameters for and try out multiple combinations of them just not all combinations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02" y="4351080"/>
            <a:ext cx="3164810" cy="31648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EA477F-9497-4F31-A619-3A64007D1AE5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Search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EF3A0090-ED1B-49AB-A5B3-B934E424F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694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Let us again take the example for training a </a:t>
            </a:r>
            <a:r>
              <a:rPr lang="en-US" sz="2133" kern="1200" dirty="0" err="1">
                <a:solidFill>
                  <a:prstClr val="black"/>
                </a:solidFill>
                <a:latin typeface="Calibri"/>
              </a:rPr>
              <a:t>GradientBoostingClassifier</a:t>
            </a:r>
            <a:endParaRPr lang="en-US" sz="2133" kern="12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2D77BF8-155D-4E83-BF10-AAA6B409EBF6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Search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1C160B2D-46CE-4284-AC01-9BBA460C0CAA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275D07A3-85E7-4D45-8674-4720DCA0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33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We’ll be tuning two sets of hyperparameters named </a:t>
            </a:r>
            <a:r>
              <a:rPr lang="en-US" sz="2133" kern="1200" dirty="0" err="1">
                <a:solidFill>
                  <a:prstClr val="black"/>
                </a:solidFill>
                <a:latin typeface="Calibri"/>
              </a:rPr>
              <a:t>learn_depth</a:t>
            </a: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 with values [0.001, 0.01, 0.05] and </a:t>
            </a:r>
            <a:r>
              <a:rPr lang="en-US" sz="2133" kern="1200" dirty="0" err="1">
                <a:solidFill>
                  <a:prstClr val="black"/>
                </a:solidFill>
                <a:latin typeface="Calibri"/>
              </a:rPr>
              <a:t>max_depth</a:t>
            </a: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 with values [4, 6, 8]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BE65B2D-B061-4E37-92DA-C334B9B25CBE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Search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A5AAAF61-8492-4294-8F20-839CD94FE521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5736A739-13EE-44EF-9B7A-7C6377E5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47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But instead of checking all possible combinations we will randomly check only a subset of them and pick the best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EEA42B-A592-416A-9ED9-27C652A41AD9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Search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5D61C89A-5A22-45F3-8DD0-BD5993F031E6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98726B7F-41F4-431E-AC61-7AC48112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98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But instead of checking all possible combinations we will randomly check only a subset of them and pick the best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0E9E161-94D9-4792-A993-B12DA665C029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Search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62A80172-8596-4310-9DD0-C63A065DB439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B64CF018-D023-49AF-8D87-6E3FFC72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61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But instead of checking all possible combinations we will randomly check only a subset of them and pick the best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72E7950-386A-456F-AEF1-87576F6DA1E2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Search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05BDD6B4-F9C0-457D-BFDE-5616EA1B1DFE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DDD40E91-D611-4C46-9317-E06E0B372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6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But instead of checking all possible combinations we will randomly check only a subset of them and pick the best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6B77094-1CB5-4C22-B7EE-9D3FE6F6A7BF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Search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69AFDCE9-DCDF-430D-AA5F-34DF80B77112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B9C46271-A4E8-4CDD-B8C1-43A24E6D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30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Evaluate hypothesis on testing set</a:t>
            </a:r>
          </a:p>
          <a:p>
            <a:endParaRPr lang="en-US" dirty="0"/>
          </a:p>
        </p:txBody>
      </p:sp>
      <p:sp>
        <p:nvSpPr>
          <p:cNvPr id="385028" name="Freeform 4"/>
          <p:cNvSpPr>
            <a:spLocks/>
          </p:cNvSpPr>
          <p:nvPr/>
        </p:nvSpPr>
        <p:spPr bwMode="auto">
          <a:xfrm>
            <a:off x="1083734" y="3359574"/>
            <a:ext cx="6285653" cy="5804747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85057" name="Oval 33"/>
          <p:cNvSpPr>
            <a:spLocks noChangeArrowheads="1"/>
          </p:cNvSpPr>
          <p:nvPr/>
        </p:nvSpPr>
        <p:spPr bwMode="auto">
          <a:xfrm>
            <a:off x="1842347" y="596053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67" name="Rectangle 43"/>
          <p:cNvSpPr>
            <a:spLocks noChangeArrowheads="1"/>
          </p:cNvSpPr>
          <p:nvPr/>
        </p:nvSpPr>
        <p:spPr bwMode="auto">
          <a:xfrm>
            <a:off x="8236373" y="4009813"/>
            <a:ext cx="2600960" cy="390144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68" name="Oval 44"/>
          <p:cNvSpPr>
            <a:spLocks noChangeArrowheads="1"/>
          </p:cNvSpPr>
          <p:nvPr/>
        </p:nvSpPr>
        <p:spPr bwMode="auto">
          <a:xfrm>
            <a:off x="9320107" y="62856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69" name="Oval 45"/>
          <p:cNvSpPr>
            <a:spLocks noChangeArrowheads="1"/>
          </p:cNvSpPr>
          <p:nvPr/>
        </p:nvSpPr>
        <p:spPr bwMode="auto">
          <a:xfrm>
            <a:off x="8994987" y="487680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70" name="Oval 46"/>
          <p:cNvSpPr>
            <a:spLocks noChangeArrowheads="1"/>
          </p:cNvSpPr>
          <p:nvPr/>
        </p:nvSpPr>
        <p:spPr bwMode="auto">
          <a:xfrm>
            <a:off x="8778240" y="433493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71" name="Oval 47"/>
          <p:cNvSpPr>
            <a:spLocks noChangeArrowheads="1"/>
          </p:cNvSpPr>
          <p:nvPr/>
        </p:nvSpPr>
        <p:spPr bwMode="auto">
          <a:xfrm>
            <a:off x="9753600" y="520192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72" name="Oval 48"/>
          <p:cNvSpPr>
            <a:spLocks noChangeArrowheads="1"/>
          </p:cNvSpPr>
          <p:nvPr/>
        </p:nvSpPr>
        <p:spPr bwMode="auto">
          <a:xfrm>
            <a:off x="10620587" y="541866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73" name="Oval 49"/>
          <p:cNvSpPr>
            <a:spLocks noChangeArrowheads="1"/>
          </p:cNvSpPr>
          <p:nvPr/>
        </p:nvSpPr>
        <p:spPr bwMode="auto">
          <a:xfrm>
            <a:off x="8453120" y="574378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74" name="Oval 50"/>
          <p:cNvSpPr>
            <a:spLocks noChangeArrowheads="1"/>
          </p:cNvSpPr>
          <p:nvPr/>
        </p:nvSpPr>
        <p:spPr bwMode="auto">
          <a:xfrm>
            <a:off x="9753600" y="671914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75" name="Oval 51"/>
          <p:cNvSpPr>
            <a:spLocks noChangeArrowheads="1"/>
          </p:cNvSpPr>
          <p:nvPr/>
        </p:nvSpPr>
        <p:spPr bwMode="auto">
          <a:xfrm>
            <a:off x="8561494" y="650240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76" name="Oval 52"/>
          <p:cNvSpPr>
            <a:spLocks noChangeArrowheads="1"/>
          </p:cNvSpPr>
          <p:nvPr/>
        </p:nvSpPr>
        <p:spPr bwMode="auto">
          <a:xfrm>
            <a:off x="9428480" y="574378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77" name="Oval 53"/>
          <p:cNvSpPr>
            <a:spLocks noChangeArrowheads="1"/>
          </p:cNvSpPr>
          <p:nvPr/>
        </p:nvSpPr>
        <p:spPr bwMode="auto">
          <a:xfrm>
            <a:off x="10295467" y="62856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78" name="Oval 54"/>
          <p:cNvSpPr>
            <a:spLocks noChangeArrowheads="1"/>
          </p:cNvSpPr>
          <p:nvPr/>
        </p:nvSpPr>
        <p:spPr bwMode="auto">
          <a:xfrm>
            <a:off x="9320107" y="682752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79" name="Oval 55"/>
          <p:cNvSpPr>
            <a:spLocks noChangeArrowheads="1"/>
          </p:cNvSpPr>
          <p:nvPr/>
        </p:nvSpPr>
        <p:spPr bwMode="auto">
          <a:xfrm>
            <a:off x="10078720" y="46600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80" name="Oval 56"/>
          <p:cNvSpPr>
            <a:spLocks noChangeArrowheads="1"/>
          </p:cNvSpPr>
          <p:nvPr/>
        </p:nvSpPr>
        <p:spPr bwMode="auto">
          <a:xfrm>
            <a:off x="10403840" y="704426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81" name="Oval 57"/>
          <p:cNvSpPr>
            <a:spLocks noChangeArrowheads="1"/>
          </p:cNvSpPr>
          <p:nvPr/>
        </p:nvSpPr>
        <p:spPr bwMode="auto">
          <a:xfrm>
            <a:off x="8994987" y="747776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82" name="Oval 58"/>
          <p:cNvSpPr>
            <a:spLocks noChangeArrowheads="1"/>
          </p:cNvSpPr>
          <p:nvPr/>
        </p:nvSpPr>
        <p:spPr bwMode="auto">
          <a:xfrm>
            <a:off x="9211733" y="6177280"/>
            <a:ext cx="325120" cy="32512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85" name="Oval 61"/>
          <p:cNvSpPr>
            <a:spLocks noChangeArrowheads="1"/>
          </p:cNvSpPr>
          <p:nvPr/>
        </p:nvSpPr>
        <p:spPr bwMode="auto">
          <a:xfrm>
            <a:off x="1842347" y="466005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86" name="Oval 62"/>
          <p:cNvSpPr>
            <a:spLocks noChangeArrowheads="1"/>
          </p:cNvSpPr>
          <p:nvPr/>
        </p:nvSpPr>
        <p:spPr bwMode="auto">
          <a:xfrm>
            <a:off x="3034453" y="422656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87" name="Oval 63"/>
          <p:cNvSpPr>
            <a:spLocks noChangeArrowheads="1"/>
          </p:cNvSpPr>
          <p:nvPr/>
        </p:nvSpPr>
        <p:spPr bwMode="auto">
          <a:xfrm>
            <a:off x="3251200" y="596053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88" name="Oval 64"/>
          <p:cNvSpPr>
            <a:spLocks noChangeArrowheads="1"/>
          </p:cNvSpPr>
          <p:nvPr/>
        </p:nvSpPr>
        <p:spPr bwMode="auto">
          <a:xfrm>
            <a:off x="4443307" y="585216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89" name="Oval 65"/>
          <p:cNvSpPr>
            <a:spLocks noChangeArrowheads="1"/>
          </p:cNvSpPr>
          <p:nvPr/>
        </p:nvSpPr>
        <p:spPr bwMode="auto">
          <a:xfrm>
            <a:off x="4768427" y="509354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90" name="Oval 66"/>
          <p:cNvSpPr>
            <a:spLocks noChangeArrowheads="1"/>
          </p:cNvSpPr>
          <p:nvPr/>
        </p:nvSpPr>
        <p:spPr bwMode="auto">
          <a:xfrm>
            <a:off x="6285653" y="552704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91" name="Oval 67"/>
          <p:cNvSpPr>
            <a:spLocks noChangeArrowheads="1"/>
          </p:cNvSpPr>
          <p:nvPr/>
        </p:nvSpPr>
        <p:spPr bwMode="auto">
          <a:xfrm>
            <a:off x="5852160" y="715264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92" name="Oval 68"/>
          <p:cNvSpPr>
            <a:spLocks noChangeArrowheads="1"/>
          </p:cNvSpPr>
          <p:nvPr/>
        </p:nvSpPr>
        <p:spPr bwMode="auto">
          <a:xfrm>
            <a:off x="4551680" y="693589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93" name="Oval 69"/>
          <p:cNvSpPr>
            <a:spLocks noChangeArrowheads="1"/>
          </p:cNvSpPr>
          <p:nvPr/>
        </p:nvSpPr>
        <p:spPr bwMode="auto">
          <a:xfrm>
            <a:off x="3359573" y="834474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94" name="Oval 70"/>
          <p:cNvSpPr>
            <a:spLocks noChangeArrowheads="1"/>
          </p:cNvSpPr>
          <p:nvPr/>
        </p:nvSpPr>
        <p:spPr bwMode="auto">
          <a:xfrm>
            <a:off x="2926080" y="780288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95" name="Oval 71"/>
          <p:cNvSpPr>
            <a:spLocks noChangeArrowheads="1"/>
          </p:cNvSpPr>
          <p:nvPr/>
        </p:nvSpPr>
        <p:spPr bwMode="auto">
          <a:xfrm>
            <a:off x="2275840" y="736938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96" name="Oval 72"/>
          <p:cNvSpPr>
            <a:spLocks noChangeArrowheads="1"/>
          </p:cNvSpPr>
          <p:nvPr/>
        </p:nvSpPr>
        <p:spPr bwMode="auto">
          <a:xfrm>
            <a:off x="5418667" y="769450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5097" name="Line 73"/>
          <p:cNvSpPr>
            <a:spLocks noChangeShapeType="1"/>
          </p:cNvSpPr>
          <p:nvPr/>
        </p:nvSpPr>
        <p:spPr bwMode="auto">
          <a:xfrm flipH="1" flipV="1">
            <a:off x="4768427" y="6177280"/>
            <a:ext cx="4334933" cy="10837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85100" name="Text Box 76"/>
          <p:cNvSpPr txBox="1">
            <a:spLocks noChangeArrowheads="1"/>
          </p:cNvSpPr>
          <p:nvPr/>
        </p:nvSpPr>
        <p:spPr bwMode="auto">
          <a:xfrm>
            <a:off x="3497298" y="5838614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2" name="Text Box 78"/>
          <p:cNvSpPr txBox="1">
            <a:spLocks noChangeArrowheads="1"/>
          </p:cNvSpPr>
          <p:nvPr/>
        </p:nvSpPr>
        <p:spPr bwMode="auto">
          <a:xfrm>
            <a:off x="2059093" y="5838614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4" name="Text Box 80"/>
          <p:cNvSpPr txBox="1">
            <a:spLocks noChangeArrowheads="1"/>
          </p:cNvSpPr>
          <p:nvPr/>
        </p:nvSpPr>
        <p:spPr bwMode="auto">
          <a:xfrm>
            <a:off x="6089227" y="6990081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5" name="Text Box 81"/>
          <p:cNvSpPr txBox="1">
            <a:spLocks noChangeArrowheads="1"/>
          </p:cNvSpPr>
          <p:nvPr/>
        </p:nvSpPr>
        <p:spPr bwMode="auto">
          <a:xfrm>
            <a:off x="2490330" y="7279076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6" name="Text Box 82"/>
          <p:cNvSpPr txBox="1">
            <a:spLocks noChangeArrowheads="1"/>
          </p:cNvSpPr>
          <p:nvPr/>
        </p:nvSpPr>
        <p:spPr bwMode="auto">
          <a:xfrm>
            <a:off x="4651022" y="5696375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7" name="Text Box 83"/>
          <p:cNvSpPr txBox="1">
            <a:spLocks noChangeArrowheads="1"/>
          </p:cNvSpPr>
          <p:nvPr/>
        </p:nvSpPr>
        <p:spPr bwMode="auto">
          <a:xfrm>
            <a:off x="5657991" y="7428089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09" name="Text Box 85"/>
          <p:cNvSpPr txBox="1">
            <a:spLocks noChangeArrowheads="1"/>
          </p:cNvSpPr>
          <p:nvPr/>
        </p:nvSpPr>
        <p:spPr bwMode="auto">
          <a:xfrm>
            <a:off x="3210560" y="7572587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1" name="Text Box 87"/>
          <p:cNvSpPr txBox="1">
            <a:spLocks noChangeArrowheads="1"/>
          </p:cNvSpPr>
          <p:nvPr/>
        </p:nvSpPr>
        <p:spPr bwMode="auto">
          <a:xfrm>
            <a:off x="6520462" y="5269654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2" name="Text Box 88"/>
          <p:cNvSpPr txBox="1">
            <a:spLocks noChangeArrowheads="1"/>
          </p:cNvSpPr>
          <p:nvPr/>
        </p:nvSpPr>
        <p:spPr bwMode="auto">
          <a:xfrm>
            <a:off x="3355058" y="3973689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3" name="Text Box 89"/>
          <p:cNvSpPr txBox="1">
            <a:spLocks noChangeArrowheads="1"/>
          </p:cNvSpPr>
          <p:nvPr/>
        </p:nvSpPr>
        <p:spPr bwMode="auto">
          <a:xfrm>
            <a:off x="3684693" y="8128001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4" name="Text Box 90"/>
          <p:cNvSpPr txBox="1">
            <a:spLocks noChangeArrowheads="1"/>
          </p:cNvSpPr>
          <p:nvPr/>
        </p:nvSpPr>
        <p:spPr bwMode="auto">
          <a:xfrm>
            <a:off x="4768427" y="6719147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5" name="Text Box 91"/>
          <p:cNvSpPr txBox="1">
            <a:spLocks noChangeArrowheads="1"/>
          </p:cNvSpPr>
          <p:nvPr/>
        </p:nvSpPr>
        <p:spPr bwMode="auto">
          <a:xfrm>
            <a:off x="4985173" y="4985174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16" name="Text Box 92"/>
          <p:cNvSpPr txBox="1">
            <a:spLocks noChangeArrowheads="1"/>
          </p:cNvSpPr>
          <p:nvPr/>
        </p:nvSpPr>
        <p:spPr bwMode="auto">
          <a:xfrm>
            <a:off x="2059093" y="4551681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8D2A23-2F55-49BD-8DD9-CA24E1F7A826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Cross-Validation</a:t>
            </a:r>
          </a:p>
        </p:txBody>
      </p:sp>
      <p:sp>
        <p:nvSpPr>
          <p:cNvPr id="54" name="Text Box 50">
            <a:extLst>
              <a:ext uri="{FF2B5EF4-FFF2-40B4-BE49-F238E27FC236}">
                <a16:creationId xmlns:a16="http://schemas.microsoft.com/office/drawing/2014/main" id="{2BA45E64-165D-4FD9-B407-2F273860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845" y="3625094"/>
            <a:ext cx="52019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Testing set</a:t>
            </a:r>
          </a:p>
        </p:txBody>
      </p:sp>
      <p:sp>
        <p:nvSpPr>
          <p:cNvPr id="55" name="Text Box 64">
            <a:extLst>
              <a:ext uri="{FF2B5EF4-FFF2-40B4-BE49-F238E27FC236}">
                <a16:creationId xmlns:a16="http://schemas.microsoft.com/office/drawing/2014/main" id="{A5ED7BD4-0845-4636-B165-2B758728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981" y="6480404"/>
            <a:ext cx="1517227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Train</a:t>
            </a:r>
          </a:p>
        </p:txBody>
      </p:sp>
      <p:sp>
        <p:nvSpPr>
          <p:cNvPr id="56" name="Text Box 63">
            <a:extLst>
              <a:ext uri="{FF2B5EF4-FFF2-40B4-BE49-F238E27FC236}">
                <a16:creationId xmlns:a16="http://schemas.microsoft.com/office/drawing/2014/main" id="{2140596F-0324-481A-9B8B-79FE8F387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627" y="8155677"/>
            <a:ext cx="52019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Hypothesis space H</a:t>
            </a:r>
          </a:p>
        </p:txBody>
      </p:sp>
      <p:pic>
        <p:nvPicPr>
          <p:cNvPr id="57" name="skillenza_logo_new (1).png" descr="skillenza_logo_new (1).png">
            <a:extLst>
              <a:ext uri="{FF2B5EF4-FFF2-40B4-BE49-F238E27FC236}">
                <a16:creationId xmlns:a16="http://schemas.microsoft.com/office/drawing/2014/main" id="{CB8D4366-1179-42A6-847F-A825CA1B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98290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But instead of checking all possible combinations we will randomly check only a subset of them and pick the best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CF661DF-7E92-4565-8463-D1EDD1A1648C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Search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0C869732-A485-42A8-B5C3-13FAEB935C9B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CAA4D79F-2EB2-47A1-876B-AD25E746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3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This method might not give us the best combination but will definitely give us a combination which gives great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89%</a:t>
                      </a:r>
                      <a:endParaRPr lang="en-IN" sz="1400" dirty="0"/>
                    </a:p>
                  </a:txBody>
                  <a:tcPr marL="97536" marR="97536" marT="48768" marB="48768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354D420-3A02-4AA3-8F86-A278CCD8E435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Search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281ED1BC-C149-4B7D-86A0-346F6778F818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B24D8D81-D952-4305-9DB2-660CBBFB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64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887212" y="2620640"/>
            <a:ext cx="8617391" cy="11556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kern="1200" dirty="0">
                <a:solidFill>
                  <a:prstClr val="black"/>
                </a:solidFill>
                <a:latin typeface="Calibri"/>
              </a:rPr>
              <a:t>This method might not give us the best combination but will definitely give us a combination which gives great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0974" y="4794185"/>
          <a:ext cx="8669868" cy="158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46979950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3036197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584304139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564112179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marL="97536" marR="97536" marT="48768" marB="48768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2515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587090327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5797613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  <a:endParaRPr lang="en-IN" sz="1400" dirty="0"/>
                    </a:p>
                  </a:txBody>
                  <a:tcPr marL="97536" marR="97536" marT="48768" marB="4876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  <a:endParaRPr lang="en-IN" sz="1400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89%</a:t>
                      </a:r>
                      <a:endParaRPr lang="en-IN" sz="1400" dirty="0"/>
                    </a:p>
                  </a:txBody>
                  <a:tcPr marL="97536" marR="97536" marT="48768" marB="48768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63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354D420-3A02-4AA3-8F86-A278CCD8E435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Search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281ED1BC-C149-4B7D-86A0-346F6778F818}"/>
              </a:ext>
            </a:extLst>
          </p:cNvPr>
          <p:cNvSpPr/>
          <p:nvPr/>
        </p:nvSpPr>
        <p:spPr>
          <a:xfrm>
            <a:off x="4535498" y="7047107"/>
            <a:ext cx="4032032" cy="5398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GradientBoostingClassifier</a:t>
            </a:r>
            <a:endParaRPr lang="en-US" sz="2133" dirty="0">
              <a:solidFill>
                <a:prstClr val="black"/>
              </a:solidFill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B24D8D81-D952-4305-9DB2-660CBBFB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26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357346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124674" y="3333290"/>
            <a:ext cx="3818787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249226628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227" y="1215586"/>
            <a:ext cx="7146318" cy="7673361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"/>
              </a:spcBef>
            </a:pPr>
            <a:endParaRPr sz="2773" dirty="0">
              <a:latin typeface="Calibri"/>
              <a:cs typeface="Calibri"/>
            </a:endParaRPr>
          </a:p>
          <a:p>
            <a:pPr marL="278154" indent="-260995">
              <a:lnSpc>
                <a:spcPct val="100000"/>
              </a:lnSpc>
              <a:buChar char="•"/>
              <a:tabLst>
                <a:tab pos="279057" algn="l"/>
              </a:tabLst>
            </a:pPr>
            <a:r>
              <a:rPr sz="2844" spc="-14" dirty="0">
                <a:latin typeface="Calibri"/>
                <a:cs typeface="Calibri"/>
              </a:rPr>
              <a:t>Most </a:t>
            </a:r>
            <a:r>
              <a:rPr sz="2844" dirty="0">
                <a:latin typeface="Calibri"/>
                <a:cs typeface="Calibri"/>
              </a:rPr>
              <a:t>common </a:t>
            </a:r>
            <a:r>
              <a:rPr sz="2844" spc="-21" dirty="0">
                <a:latin typeface="Calibri"/>
                <a:cs typeface="Calibri"/>
              </a:rPr>
              <a:t>form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spc="-14" dirty="0">
                <a:latin typeface="Calibri"/>
                <a:cs typeface="Calibri"/>
              </a:rPr>
              <a:t>factor</a:t>
            </a:r>
            <a:r>
              <a:rPr sz="2844" spc="-43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analysis</a:t>
            </a:r>
            <a:endParaRPr sz="2844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Calibri"/>
              <a:buChar char="•"/>
            </a:pPr>
            <a:endParaRPr sz="2773" dirty="0">
              <a:latin typeface="Calibri"/>
              <a:cs typeface="Calibri"/>
            </a:endParaRPr>
          </a:p>
          <a:p>
            <a:pPr marL="278154" indent="-260995">
              <a:lnSpc>
                <a:spcPct val="100000"/>
              </a:lnSpc>
              <a:buChar char="•"/>
              <a:tabLst>
                <a:tab pos="279057" algn="l"/>
              </a:tabLst>
            </a:pPr>
            <a:r>
              <a:rPr sz="2844" spc="-7" dirty="0">
                <a:latin typeface="Calibri"/>
                <a:cs typeface="Calibri"/>
              </a:rPr>
              <a:t>The new</a:t>
            </a:r>
            <a:r>
              <a:rPr sz="2844" spc="-36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variables/dimensions</a:t>
            </a:r>
            <a:endParaRPr sz="2844" dirty="0">
              <a:latin typeface="Calibri"/>
              <a:cs typeface="Calibri"/>
            </a:endParaRPr>
          </a:p>
          <a:p>
            <a:pPr marL="278154" indent="-260092">
              <a:lnSpc>
                <a:spcPct val="100000"/>
              </a:lnSpc>
              <a:buChar char="–"/>
              <a:tabLst>
                <a:tab pos="278154" algn="l"/>
              </a:tabLst>
            </a:pPr>
            <a:r>
              <a:rPr sz="2844" spc="-14" dirty="0">
                <a:latin typeface="Calibri"/>
                <a:cs typeface="Calibri"/>
              </a:rPr>
              <a:t>Are </a:t>
            </a:r>
            <a:r>
              <a:rPr sz="2844" spc="-7" dirty="0">
                <a:latin typeface="Calibri"/>
                <a:cs typeface="Calibri"/>
              </a:rPr>
              <a:t>linear combinations of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original</a:t>
            </a:r>
            <a:r>
              <a:rPr sz="2844" spc="-21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ones</a:t>
            </a:r>
            <a:endParaRPr sz="2844" dirty="0">
              <a:latin typeface="Calibri"/>
              <a:cs typeface="Calibri"/>
            </a:endParaRPr>
          </a:p>
          <a:p>
            <a:pPr marL="278154" indent="-260092">
              <a:lnSpc>
                <a:spcPct val="100000"/>
              </a:lnSpc>
              <a:buChar char="–"/>
              <a:tabLst>
                <a:tab pos="278154" algn="l"/>
              </a:tabLst>
            </a:pPr>
            <a:r>
              <a:rPr sz="2844" spc="-14" dirty="0">
                <a:latin typeface="Calibri"/>
                <a:cs typeface="Calibri"/>
              </a:rPr>
              <a:t>Are uncorrelated </a:t>
            </a:r>
            <a:r>
              <a:rPr sz="2844" spc="-7" dirty="0">
                <a:latin typeface="Calibri"/>
                <a:cs typeface="Calibri"/>
              </a:rPr>
              <a:t>with one</a:t>
            </a:r>
            <a:r>
              <a:rPr sz="2844" spc="28" dirty="0">
                <a:latin typeface="Calibri"/>
                <a:cs typeface="Calibri"/>
              </a:rPr>
              <a:t> </a:t>
            </a:r>
            <a:r>
              <a:rPr sz="2844" dirty="0">
                <a:latin typeface="Calibri"/>
                <a:cs typeface="Calibri"/>
              </a:rPr>
              <a:t>another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773" dirty="0">
              <a:latin typeface="Calibri"/>
              <a:cs typeface="Calibri"/>
            </a:endParaRPr>
          </a:p>
          <a:p>
            <a:pPr marL="278154" indent="-260995">
              <a:lnSpc>
                <a:spcPct val="100000"/>
              </a:lnSpc>
              <a:buChar char="•"/>
              <a:tabLst>
                <a:tab pos="279057" algn="l"/>
              </a:tabLst>
            </a:pPr>
            <a:r>
              <a:rPr sz="2844" spc="-7" dirty="0">
                <a:latin typeface="Calibri"/>
                <a:cs typeface="Calibri"/>
              </a:rPr>
              <a:t>Orthogonal </a:t>
            </a:r>
            <a:r>
              <a:rPr sz="2844" dirty="0">
                <a:latin typeface="Calibri"/>
                <a:cs typeface="Calibri"/>
              </a:rPr>
              <a:t>in </a:t>
            </a:r>
            <a:r>
              <a:rPr sz="2844" spc="-7" dirty="0">
                <a:latin typeface="Calibri"/>
                <a:cs typeface="Calibri"/>
              </a:rPr>
              <a:t>original dimension</a:t>
            </a:r>
            <a:r>
              <a:rPr sz="2844" spc="-57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space</a:t>
            </a:r>
            <a:endParaRPr sz="2844" dirty="0">
              <a:latin typeface="Calibri"/>
              <a:cs typeface="Calibri"/>
            </a:endParaRPr>
          </a:p>
          <a:p>
            <a:pPr marL="258286" marR="7225" indent="-241127">
              <a:lnSpc>
                <a:spcPct val="100000"/>
              </a:lnSpc>
              <a:buChar char="–"/>
              <a:tabLst>
                <a:tab pos="278154" algn="l"/>
              </a:tabLst>
            </a:pPr>
            <a:r>
              <a:rPr sz="2844" spc="-7" dirty="0">
                <a:latin typeface="Calibri"/>
                <a:cs typeface="Calibri"/>
              </a:rPr>
              <a:t>Capture </a:t>
            </a:r>
            <a:r>
              <a:rPr sz="2844" dirty="0">
                <a:latin typeface="Calibri"/>
                <a:cs typeface="Calibri"/>
              </a:rPr>
              <a:t>as much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original variance </a:t>
            </a:r>
            <a:r>
              <a:rPr sz="2844" dirty="0">
                <a:latin typeface="Calibri"/>
                <a:cs typeface="Calibri"/>
              </a:rPr>
              <a:t>in the  </a:t>
            </a:r>
            <a:r>
              <a:rPr sz="2844" spc="-21" dirty="0">
                <a:latin typeface="Calibri"/>
                <a:cs typeface="Calibri"/>
              </a:rPr>
              <a:t>data </a:t>
            </a:r>
            <a:r>
              <a:rPr sz="2844" dirty="0">
                <a:latin typeface="Calibri"/>
                <a:cs typeface="Calibri"/>
              </a:rPr>
              <a:t>as</a:t>
            </a:r>
            <a:r>
              <a:rPr sz="2844" spc="36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possible</a:t>
            </a:r>
            <a:endParaRPr sz="2844" dirty="0">
              <a:latin typeface="Calibri"/>
              <a:cs typeface="Calibri"/>
            </a:endParaRPr>
          </a:p>
          <a:p>
            <a:pPr marL="278154" indent="-260092">
              <a:lnSpc>
                <a:spcPct val="100000"/>
              </a:lnSpc>
              <a:buChar char="–"/>
              <a:tabLst>
                <a:tab pos="278154" algn="l"/>
              </a:tabLst>
            </a:pPr>
            <a:r>
              <a:rPr sz="2844" spc="-14" dirty="0">
                <a:latin typeface="Calibri"/>
                <a:cs typeface="Calibri"/>
              </a:rPr>
              <a:t>Are </a:t>
            </a:r>
            <a:r>
              <a:rPr sz="2844" spc="-7" dirty="0">
                <a:latin typeface="Calibri"/>
                <a:cs typeface="Calibri"/>
              </a:rPr>
              <a:t>called </a:t>
            </a:r>
            <a:r>
              <a:rPr sz="2844" dirty="0">
                <a:latin typeface="Calibri"/>
                <a:cs typeface="Calibri"/>
              </a:rPr>
              <a:t>Principal</a:t>
            </a:r>
            <a:r>
              <a:rPr sz="2844" spc="21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Components</a:t>
            </a:r>
            <a:endParaRPr sz="2844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508B21-695F-46C3-9161-B5DF0CF33387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Principal Component Analysis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91C8CB00-CAE9-4AB9-926B-94F583A4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226" y="7091258"/>
            <a:ext cx="10475186" cy="1070008"/>
          </a:xfrm>
          <a:prstGeom prst="rect">
            <a:avLst/>
          </a:prstGeom>
        </p:spPr>
        <p:txBody>
          <a:bodyPr vert="horz" wrap="square" lIns="0" tIns="103858" rIns="0" bIns="0" rtlCol="0">
            <a:spAutoFit/>
          </a:bodyPr>
          <a:lstStyle/>
          <a:p>
            <a:pPr marL="505734" indent="-487672">
              <a:lnSpc>
                <a:spcPct val="100000"/>
              </a:lnSpc>
              <a:spcBef>
                <a:spcPts val="818"/>
              </a:spcBef>
              <a:buFont typeface="Arial"/>
              <a:buChar char="•"/>
              <a:tabLst>
                <a:tab pos="504831" algn="l"/>
                <a:tab pos="505734" algn="l"/>
              </a:tabLst>
            </a:pPr>
            <a:r>
              <a:rPr sz="2844" spc="-7" dirty="0">
                <a:latin typeface="Calibri"/>
                <a:cs typeface="Calibri"/>
              </a:rPr>
              <a:t>Orthogonal directions of </a:t>
            </a:r>
            <a:r>
              <a:rPr sz="2844" spc="-21" dirty="0">
                <a:latin typeface="Calibri"/>
                <a:cs typeface="Calibri"/>
              </a:rPr>
              <a:t>greatest </a:t>
            </a:r>
            <a:r>
              <a:rPr sz="2844" spc="-7" dirty="0">
                <a:latin typeface="Calibri"/>
                <a:cs typeface="Calibri"/>
              </a:rPr>
              <a:t>variance </a:t>
            </a:r>
            <a:r>
              <a:rPr sz="2844" dirty="0">
                <a:latin typeface="Calibri"/>
                <a:cs typeface="Calibri"/>
              </a:rPr>
              <a:t>in</a:t>
            </a:r>
            <a:r>
              <a:rPr sz="2844" spc="14" dirty="0">
                <a:latin typeface="Calibri"/>
                <a:cs typeface="Calibri"/>
              </a:rPr>
              <a:t> </a:t>
            </a:r>
            <a:r>
              <a:rPr sz="2844" spc="-14" dirty="0">
                <a:latin typeface="Calibri"/>
                <a:cs typeface="Calibri"/>
              </a:rPr>
              <a:t>data</a:t>
            </a:r>
            <a:endParaRPr sz="2844">
              <a:latin typeface="Calibri"/>
              <a:cs typeface="Calibri"/>
            </a:endParaRPr>
          </a:p>
          <a:p>
            <a:pPr marL="505734" indent="-487672">
              <a:lnSpc>
                <a:spcPct val="100000"/>
              </a:lnSpc>
              <a:spcBef>
                <a:spcPts val="688"/>
              </a:spcBef>
              <a:buFont typeface="Arial"/>
              <a:buChar char="•"/>
              <a:tabLst>
                <a:tab pos="504831" algn="l"/>
                <a:tab pos="505734" algn="l"/>
              </a:tabLst>
            </a:pPr>
            <a:r>
              <a:rPr sz="2844" spc="-14" dirty="0">
                <a:latin typeface="Calibri"/>
                <a:cs typeface="Calibri"/>
              </a:rPr>
              <a:t>Projections </a:t>
            </a:r>
            <a:r>
              <a:rPr sz="2844" spc="-7" dirty="0">
                <a:latin typeface="Calibri"/>
                <a:cs typeface="Calibri"/>
              </a:rPr>
              <a:t>along PC1 </a:t>
            </a:r>
            <a:r>
              <a:rPr sz="2844" spc="-14" dirty="0">
                <a:latin typeface="Calibri"/>
                <a:cs typeface="Calibri"/>
              </a:rPr>
              <a:t>discriminate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21" dirty="0">
                <a:latin typeface="Calibri"/>
                <a:cs typeface="Calibri"/>
              </a:rPr>
              <a:t>data </a:t>
            </a:r>
            <a:r>
              <a:rPr sz="2844" spc="-14" dirty="0">
                <a:latin typeface="Calibri"/>
                <a:cs typeface="Calibri"/>
              </a:rPr>
              <a:t>most </a:t>
            </a:r>
            <a:r>
              <a:rPr sz="2844" dirty="0">
                <a:latin typeface="Calibri"/>
                <a:cs typeface="Calibri"/>
              </a:rPr>
              <a:t>along </a:t>
            </a:r>
            <a:r>
              <a:rPr sz="2844" spc="-14" dirty="0">
                <a:latin typeface="Calibri"/>
                <a:cs typeface="Calibri"/>
              </a:rPr>
              <a:t>any </a:t>
            </a:r>
            <a:r>
              <a:rPr sz="2844" dirty="0">
                <a:latin typeface="Calibri"/>
                <a:cs typeface="Calibri"/>
              </a:rPr>
              <a:t>one</a:t>
            </a:r>
            <a:r>
              <a:rPr sz="2844" spc="156" dirty="0">
                <a:latin typeface="Calibri"/>
                <a:cs typeface="Calibri"/>
              </a:rPr>
              <a:t> </a:t>
            </a:r>
            <a:r>
              <a:rPr sz="2844" spc="-14" dirty="0">
                <a:latin typeface="Calibri"/>
                <a:cs typeface="Calibri"/>
              </a:rPr>
              <a:t>axis</a:t>
            </a:r>
            <a:endParaRPr sz="2844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6080" y="2167468"/>
            <a:ext cx="5852160" cy="4619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6D47C-0E47-4FF7-847D-E1DFAB0A449E}"/>
              </a:ext>
            </a:extLst>
          </p:cNvPr>
          <p:cNvSpPr/>
          <p:nvPr/>
        </p:nvSpPr>
        <p:spPr>
          <a:xfrm>
            <a:off x="463210" y="475692"/>
            <a:ext cx="6712842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are the new axes?</a:t>
            </a:r>
          </a:p>
          <a:p>
            <a:endParaRPr lang="en-US" b="1" dirty="0"/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3B942D64-7ADE-4D82-90F6-68075C32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226" y="1493890"/>
            <a:ext cx="11443319" cy="5954415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3467892">
              <a:lnSpc>
                <a:spcPct val="120000"/>
              </a:lnSpc>
              <a:spcBef>
                <a:spcPts val="142"/>
              </a:spcBef>
              <a:buChar char="•"/>
              <a:tabLst>
                <a:tab pos="279057" algn="l"/>
              </a:tabLst>
            </a:pPr>
            <a:r>
              <a:rPr sz="2844" spc="-28" dirty="0">
                <a:latin typeface="Calibri"/>
                <a:cs typeface="Calibri"/>
              </a:rPr>
              <a:t>First </a:t>
            </a:r>
            <a:r>
              <a:rPr sz="2844" spc="-7" dirty="0">
                <a:latin typeface="Calibri"/>
                <a:cs typeface="Calibri"/>
              </a:rPr>
              <a:t>principal </a:t>
            </a:r>
            <a:r>
              <a:rPr sz="2844" spc="-14" dirty="0">
                <a:latin typeface="Calibri"/>
                <a:cs typeface="Calibri"/>
              </a:rPr>
              <a:t>component </a:t>
            </a:r>
            <a:r>
              <a:rPr sz="2844" dirty="0">
                <a:latin typeface="Calibri"/>
                <a:cs typeface="Calibri"/>
              </a:rPr>
              <a:t>is the </a:t>
            </a:r>
            <a:r>
              <a:rPr sz="2844" spc="-7" dirty="0">
                <a:latin typeface="Calibri"/>
                <a:cs typeface="Calibri"/>
              </a:rPr>
              <a:t>direction of </a:t>
            </a:r>
            <a:r>
              <a:rPr sz="2844" spc="-21" dirty="0">
                <a:latin typeface="Calibri"/>
                <a:cs typeface="Calibri"/>
              </a:rPr>
              <a:t>greatest  </a:t>
            </a:r>
            <a:r>
              <a:rPr sz="2844" spc="-7" dirty="0">
                <a:latin typeface="Calibri"/>
                <a:cs typeface="Calibri"/>
              </a:rPr>
              <a:t>variability (covariance) </a:t>
            </a:r>
            <a:r>
              <a:rPr sz="2844" dirty="0">
                <a:latin typeface="Calibri"/>
                <a:cs typeface="Calibri"/>
              </a:rPr>
              <a:t>in the </a:t>
            </a:r>
            <a:r>
              <a:rPr sz="2844" spc="-21" dirty="0">
                <a:latin typeface="Calibri"/>
                <a:cs typeface="Calibri"/>
              </a:rPr>
              <a:t>data</a:t>
            </a:r>
            <a:endParaRPr sz="284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Calibri"/>
              <a:buChar char="•"/>
            </a:pPr>
            <a:endParaRPr sz="3911">
              <a:latin typeface="Calibri"/>
              <a:cs typeface="Calibri"/>
            </a:endParaRPr>
          </a:p>
          <a:p>
            <a:pPr marL="278154" indent="-260995" algn="just">
              <a:lnSpc>
                <a:spcPct val="100000"/>
              </a:lnSpc>
              <a:buChar char="•"/>
              <a:tabLst>
                <a:tab pos="279057" algn="l"/>
              </a:tabLst>
            </a:pPr>
            <a:r>
              <a:rPr sz="2844" spc="-7" dirty="0">
                <a:latin typeface="Calibri"/>
                <a:cs typeface="Calibri"/>
              </a:rPr>
              <a:t>Second </a:t>
            </a:r>
            <a:r>
              <a:rPr sz="2844" dirty="0">
                <a:latin typeface="Calibri"/>
                <a:cs typeface="Calibri"/>
              </a:rPr>
              <a:t>is the </a:t>
            </a:r>
            <a:r>
              <a:rPr sz="2844" spc="-14" dirty="0">
                <a:latin typeface="Calibri"/>
                <a:cs typeface="Calibri"/>
              </a:rPr>
              <a:t>next </a:t>
            </a:r>
            <a:r>
              <a:rPr sz="2844" spc="-7" dirty="0">
                <a:latin typeface="Calibri"/>
                <a:cs typeface="Calibri"/>
              </a:rPr>
              <a:t>orthogonal </a:t>
            </a:r>
            <a:r>
              <a:rPr sz="2844" spc="-14" dirty="0">
                <a:latin typeface="Calibri"/>
                <a:cs typeface="Calibri"/>
              </a:rPr>
              <a:t>(uncorrelated) </a:t>
            </a:r>
            <a:r>
              <a:rPr sz="2844" spc="-7" dirty="0">
                <a:latin typeface="Calibri"/>
                <a:cs typeface="Calibri"/>
              </a:rPr>
              <a:t>direction </a:t>
            </a:r>
            <a:r>
              <a:rPr sz="2844" dirty="0">
                <a:latin typeface="Calibri"/>
                <a:cs typeface="Calibri"/>
              </a:rPr>
              <a:t>of </a:t>
            </a:r>
            <a:r>
              <a:rPr sz="2844" spc="-21" dirty="0">
                <a:latin typeface="Calibri"/>
                <a:cs typeface="Calibri"/>
              </a:rPr>
              <a:t>greatest</a:t>
            </a:r>
            <a:r>
              <a:rPr sz="2844" spc="121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variability</a:t>
            </a:r>
            <a:endParaRPr sz="2844">
              <a:latin typeface="Calibri"/>
              <a:cs typeface="Calibri"/>
            </a:endParaRPr>
          </a:p>
          <a:p>
            <a:pPr marL="258286" marR="4265327" indent="-241127" algn="just">
              <a:lnSpc>
                <a:spcPct val="120000"/>
              </a:lnSpc>
            </a:pPr>
            <a:r>
              <a:rPr sz="2844" dirty="0">
                <a:latin typeface="Calibri"/>
                <a:cs typeface="Calibri"/>
              </a:rPr>
              <a:t>– </a:t>
            </a:r>
            <a:r>
              <a:rPr sz="2844" spc="-7" dirty="0">
                <a:latin typeface="Calibri"/>
                <a:cs typeface="Calibri"/>
              </a:rPr>
              <a:t>So </a:t>
            </a:r>
            <a:r>
              <a:rPr sz="2844" spc="-28" dirty="0">
                <a:latin typeface="Calibri"/>
                <a:cs typeface="Calibri"/>
              </a:rPr>
              <a:t>first </a:t>
            </a:r>
            <a:r>
              <a:rPr sz="2844" spc="-21" dirty="0">
                <a:latin typeface="Calibri"/>
                <a:cs typeface="Calibri"/>
              </a:rPr>
              <a:t>remove </a:t>
            </a:r>
            <a:r>
              <a:rPr sz="2844" dirty="0">
                <a:latin typeface="Calibri"/>
                <a:cs typeface="Calibri"/>
              </a:rPr>
              <a:t>all the </a:t>
            </a:r>
            <a:r>
              <a:rPr sz="2844" spc="-7" dirty="0">
                <a:latin typeface="Calibri"/>
                <a:cs typeface="Calibri"/>
              </a:rPr>
              <a:t>variability </a:t>
            </a:r>
            <a:r>
              <a:rPr sz="2844" dirty="0">
                <a:latin typeface="Calibri"/>
                <a:cs typeface="Calibri"/>
              </a:rPr>
              <a:t>along the </a:t>
            </a:r>
            <a:r>
              <a:rPr sz="2844" spc="-28" dirty="0">
                <a:latin typeface="Calibri"/>
                <a:cs typeface="Calibri"/>
              </a:rPr>
              <a:t>first  </a:t>
            </a:r>
            <a:r>
              <a:rPr sz="2844" spc="-7" dirty="0">
                <a:latin typeface="Calibri"/>
                <a:cs typeface="Calibri"/>
              </a:rPr>
              <a:t>component, </a:t>
            </a:r>
            <a:r>
              <a:rPr sz="2844" dirty="0">
                <a:latin typeface="Calibri"/>
                <a:cs typeface="Calibri"/>
              </a:rPr>
              <a:t>and then </a:t>
            </a:r>
            <a:r>
              <a:rPr sz="2844" spc="-7" dirty="0">
                <a:latin typeface="Calibri"/>
                <a:cs typeface="Calibri"/>
              </a:rPr>
              <a:t>find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14" dirty="0">
                <a:latin typeface="Calibri"/>
                <a:cs typeface="Calibri"/>
              </a:rPr>
              <a:t>next </a:t>
            </a:r>
            <a:r>
              <a:rPr sz="2844" spc="-7" dirty="0">
                <a:latin typeface="Calibri"/>
                <a:cs typeface="Calibri"/>
              </a:rPr>
              <a:t>direction of  </a:t>
            </a:r>
            <a:r>
              <a:rPr sz="2844" spc="-21" dirty="0">
                <a:latin typeface="Calibri"/>
                <a:cs typeface="Calibri"/>
              </a:rPr>
              <a:t>greatest</a:t>
            </a:r>
            <a:r>
              <a:rPr sz="2844" spc="28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variability</a:t>
            </a:r>
            <a:endParaRPr sz="284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911">
              <a:latin typeface="Calibri"/>
              <a:cs typeface="Calibri"/>
            </a:endParaRPr>
          </a:p>
          <a:p>
            <a:pPr marL="278154" indent="-260995" algn="just">
              <a:lnSpc>
                <a:spcPct val="100000"/>
              </a:lnSpc>
              <a:buChar char="•"/>
              <a:tabLst>
                <a:tab pos="279057" algn="l"/>
              </a:tabLst>
            </a:pPr>
            <a:r>
              <a:rPr sz="2844" dirty="0">
                <a:latin typeface="Calibri"/>
                <a:cs typeface="Calibri"/>
              </a:rPr>
              <a:t>And </a:t>
            </a:r>
            <a:r>
              <a:rPr sz="2844" spc="-7" dirty="0">
                <a:latin typeface="Calibri"/>
                <a:cs typeface="Calibri"/>
              </a:rPr>
              <a:t>so on</a:t>
            </a:r>
            <a:r>
              <a:rPr sz="2844" spc="-57" dirty="0">
                <a:latin typeface="Calibri"/>
                <a:cs typeface="Calibri"/>
              </a:rPr>
              <a:t> </a:t>
            </a:r>
            <a:r>
              <a:rPr sz="2844" dirty="0">
                <a:latin typeface="Calibri"/>
                <a:cs typeface="Calibri"/>
              </a:rPr>
              <a:t>…</a:t>
            </a:r>
            <a:endParaRPr sz="2844">
              <a:latin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6992E-B353-49D0-BB4A-D22DE9670AAD}"/>
              </a:ext>
            </a:extLst>
          </p:cNvPr>
          <p:cNvSpPr/>
          <p:nvPr/>
        </p:nvSpPr>
        <p:spPr>
          <a:xfrm>
            <a:off x="463210" y="475692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Principal Components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226" y="1411526"/>
            <a:ext cx="10911388" cy="6881485"/>
          </a:xfrm>
          <a:prstGeom prst="rect">
            <a:avLst/>
          </a:prstGeom>
        </p:spPr>
        <p:txBody>
          <a:bodyPr vert="horz" wrap="square" lIns="0" tIns="104761" rIns="0" bIns="0" rtlCol="0">
            <a:spAutoFit/>
          </a:bodyPr>
          <a:lstStyle/>
          <a:p>
            <a:pPr marL="278154" indent="-260995">
              <a:lnSpc>
                <a:spcPct val="100000"/>
              </a:lnSpc>
              <a:spcBef>
                <a:spcPts val="825"/>
              </a:spcBef>
              <a:buChar char="•"/>
              <a:tabLst>
                <a:tab pos="279057" algn="l"/>
              </a:tabLst>
            </a:pPr>
            <a:r>
              <a:rPr sz="2844" dirty="0">
                <a:latin typeface="Calibri"/>
                <a:cs typeface="Calibri"/>
              </a:rPr>
              <a:t>Principle</a:t>
            </a:r>
            <a:endParaRPr sz="2844">
              <a:latin typeface="Calibri"/>
              <a:cs typeface="Calibri"/>
            </a:endParaRPr>
          </a:p>
          <a:p>
            <a:pPr marL="278154" indent="-260092">
              <a:lnSpc>
                <a:spcPct val="100000"/>
              </a:lnSpc>
              <a:spcBef>
                <a:spcPts val="683"/>
              </a:spcBef>
              <a:buChar char="–"/>
              <a:tabLst>
                <a:tab pos="278154" algn="l"/>
              </a:tabLst>
            </a:pPr>
            <a:r>
              <a:rPr sz="2844" spc="-7" dirty="0">
                <a:latin typeface="Calibri"/>
                <a:cs typeface="Calibri"/>
              </a:rPr>
              <a:t>Linear </a:t>
            </a:r>
            <a:r>
              <a:rPr sz="2844" spc="-14" dirty="0">
                <a:latin typeface="Calibri"/>
                <a:cs typeface="Calibri"/>
              </a:rPr>
              <a:t>projection </a:t>
            </a:r>
            <a:r>
              <a:rPr sz="2844" spc="-7" dirty="0">
                <a:latin typeface="Calibri"/>
                <a:cs typeface="Calibri"/>
              </a:rPr>
              <a:t>method </a:t>
            </a:r>
            <a:r>
              <a:rPr sz="2844" spc="-21" dirty="0">
                <a:latin typeface="Calibri"/>
                <a:cs typeface="Calibri"/>
              </a:rPr>
              <a:t>to </a:t>
            </a:r>
            <a:r>
              <a:rPr sz="2844" spc="-7" dirty="0">
                <a:latin typeface="Calibri"/>
                <a:cs typeface="Calibri"/>
              </a:rPr>
              <a:t>reduce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number of</a:t>
            </a:r>
            <a:r>
              <a:rPr sz="2844" spc="7" dirty="0">
                <a:latin typeface="Calibri"/>
                <a:cs typeface="Calibri"/>
              </a:rPr>
              <a:t> </a:t>
            </a:r>
            <a:r>
              <a:rPr sz="2844" spc="-21" dirty="0">
                <a:latin typeface="Calibri"/>
                <a:cs typeface="Calibri"/>
              </a:rPr>
              <a:t>parameters</a:t>
            </a:r>
            <a:endParaRPr sz="2844">
              <a:latin typeface="Calibri"/>
              <a:cs typeface="Calibri"/>
            </a:endParaRPr>
          </a:p>
          <a:p>
            <a:pPr marL="278154" indent="-260092">
              <a:lnSpc>
                <a:spcPct val="100000"/>
              </a:lnSpc>
              <a:spcBef>
                <a:spcPts val="683"/>
              </a:spcBef>
              <a:buChar char="–"/>
              <a:tabLst>
                <a:tab pos="278154" algn="l"/>
              </a:tabLst>
            </a:pPr>
            <a:r>
              <a:rPr sz="2844" spc="-43" dirty="0">
                <a:latin typeface="Calibri"/>
                <a:cs typeface="Calibri"/>
              </a:rPr>
              <a:t>Transfer </a:t>
            </a:r>
            <a:r>
              <a:rPr sz="2844" dirty="0">
                <a:latin typeface="Calibri"/>
                <a:cs typeface="Calibri"/>
              </a:rPr>
              <a:t>a </a:t>
            </a:r>
            <a:r>
              <a:rPr sz="2844" spc="-14" dirty="0">
                <a:latin typeface="Calibri"/>
                <a:cs typeface="Calibri"/>
              </a:rPr>
              <a:t>set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spc="-14" dirty="0">
                <a:latin typeface="Calibri"/>
                <a:cs typeface="Calibri"/>
              </a:rPr>
              <a:t>correlated </a:t>
            </a:r>
            <a:r>
              <a:rPr sz="2844" spc="-7" dirty="0">
                <a:latin typeface="Calibri"/>
                <a:cs typeface="Calibri"/>
              </a:rPr>
              <a:t>variables </a:t>
            </a:r>
            <a:r>
              <a:rPr sz="2844" spc="-21" dirty="0">
                <a:latin typeface="Calibri"/>
                <a:cs typeface="Calibri"/>
              </a:rPr>
              <a:t>into </a:t>
            </a:r>
            <a:r>
              <a:rPr sz="2844" dirty="0">
                <a:latin typeface="Calibri"/>
                <a:cs typeface="Calibri"/>
              </a:rPr>
              <a:t>a </a:t>
            </a:r>
            <a:r>
              <a:rPr sz="2844" spc="-7" dirty="0">
                <a:latin typeface="Calibri"/>
                <a:cs typeface="Calibri"/>
              </a:rPr>
              <a:t>new </a:t>
            </a:r>
            <a:r>
              <a:rPr sz="2844" spc="-14" dirty="0">
                <a:latin typeface="Calibri"/>
                <a:cs typeface="Calibri"/>
              </a:rPr>
              <a:t>set </a:t>
            </a:r>
            <a:r>
              <a:rPr sz="2844" spc="-7" dirty="0">
                <a:latin typeface="Calibri"/>
                <a:cs typeface="Calibri"/>
              </a:rPr>
              <a:t>of</a:t>
            </a:r>
            <a:r>
              <a:rPr sz="2844" spc="142" dirty="0">
                <a:latin typeface="Calibri"/>
                <a:cs typeface="Calibri"/>
              </a:rPr>
              <a:t> </a:t>
            </a:r>
            <a:r>
              <a:rPr sz="2844" spc="-14" dirty="0">
                <a:latin typeface="Calibri"/>
                <a:cs typeface="Calibri"/>
              </a:rPr>
              <a:t>uncorrelated</a:t>
            </a:r>
            <a:endParaRPr sz="2844">
              <a:latin typeface="Calibri"/>
              <a:cs typeface="Calibri"/>
            </a:endParaRPr>
          </a:p>
          <a:p>
            <a:pPr marL="18062">
              <a:lnSpc>
                <a:spcPct val="100000"/>
              </a:lnSpc>
            </a:pPr>
            <a:r>
              <a:rPr sz="2844" spc="-7" dirty="0">
                <a:latin typeface="Calibri"/>
                <a:cs typeface="Calibri"/>
              </a:rPr>
              <a:t>variables</a:t>
            </a:r>
            <a:endParaRPr sz="2844">
              <a:latin typeface="Calibri"/>
              <a:cs typeface="Calibri"/>
            </a:endParaRPr>
          </a:p>
          <a:p>
            <a:pPr marL="278154" indent="-260092">
              <a:lnSpc>
                <a:spcPct val="100000"/>
              </a:lnSpc>
              <a:spcBef>
                <a:spcPts val="683"/>
              </a:spcBef>
              <a:buChar char="–"/>
              <a:tabLst>
                <a:tab pos="278154" algn="l"/>
              </a:tabLst>
            </a:pPr>
            <a:r>
              <a:rPr sz="2844" dirty="0">
                <a:latin typeface="Calibri"/>
                <a:cs typeface="Calibri"/>
              </a:rPr>
              <a:t>Map the </a:t>
            </a:r>
            <a:r>
              <a:rPr sz="2844" spc="-21" dirty="0">
                <a:latin typeface="Calibri"/>
                <a:cs typeface="Calibri"/>
              </a:rPr>
              <a:t>data into </a:t>
            </a:r>
            <a:r>
              <a:rPr sz="2844" dirty="0">
                <a:latin typeface="Calibri"/>
                <a:cs typeface="Calibri"/>
              </a:rPr>
              <a:t>a </a:t>
            </a:r>
            <a:r>
              <a:rPr sz="2844" spc="-7" dirty="0">
                <a:latin typeface="Calibri"/>
                <a:cs typeface="Calibri"/>
              </a:rPr>
              <a:t>space of </a:t>
            </a:r>
            <a:r>
              <a:rPr sz="2844" spc="-14" dirty="0">
                <a:latin typeface="Calibri"/>
                <a:cs typeface="Calibri"/>
              </a:rPr>
              <a:t>lower</a:t>
            </a:r>
            <a:r>
              <a:rPr sz="2844" spc="28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dimensionality</a:t>
            </a:r>
            <a:endParaRPr sz="2844">
              <a:latin typeface="Calibri"/>
              <a:cs typeface="Calibri"/>
            </a:endParaRPr>
          </a:p>
          <a:p>
            <a:pPr marL="278154" indent="-260092">
              <a:lnSpc>
                <a:spcPct val="100000"/>
              </a:lnSpc>
              <a:spcBef>
                <a:spcPts val="683"/>
              </a:spcBef>
              <a:buChar char="–"/>
              <a:tabLst>
                <a:tab pos="278154" algn="l"/>
              </a:tabLst>
            </a:pPr>
            <a:r>
              <a:rPr sz="2844" spc="-14" dirty="0">
                <a:latin typeface="Calibri"/>
                <a:cs typeface="Calibri"/>
              </a:rPr>
              <a:t>Form </a:t>
            </a:r>
            <a:r>
              <a:rPr sz="2844" spc="-7" dirty="0">
                <a:latin typeface="Calibri"/>
                <a:cs typeface="Calibri"/>
              </a:rPr>
              <a:t>of unsupervised</a:t>
            </a:r>
            <a:r>
              <a:rPr sz="2844" spc="-14" dirty="0">
                <a:latin typeface="Calibri"/>
                <a:cs typeface="Calibri"/>
              </a:rPr>
              <a:t> </a:t>
            </a:r>
            <a:r>
              <a:rPr sz="2844" dirty="0">
                <a:latin typeface="Calibri"/>
                <a:cs typeface="Calibri"/>
              </a:rPr>
              <a:t>learning</a:t>
            </a:r>
            <a:endParaRPr sz="284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911">
              <a:latin typeface="Calibri"/>
              <a:cs typeface="Calibri"/>
            </a:endParaRPr>
          </a:p>
          <a:p>
            <a:pPr marL="278154" indent="-260995">
              <a:lnSpc>
                <a:spcPct val="100000"/>
              </a:lnSpc>
              <a:buChar char="•"/>
              <a:tabLst>
                <a:tab pos="279057" algn="l"/>
              </a:tabLst>
            </a:pPr>
            <a:r>
              <a:rPr sz="2844" spc="-14" dirty="0">
                <a:latin typeface="Calibri"/>
                <a:cs typeface="Calibri"/>
              </a:rPr>
              <a:t>Properties</a:t>
            </a:r>
            <a:endParaRPr sz="2844">
              <a:latin typeface="Calibri"/>
              <a:cs typeface="Calibri"/>
            </a:endParaRPr>
          </a:p>
          <a:p>
            <a:pPr marL="18062" marR="7225">
              <a:lnSpc>
                <a:spcPct val="100000"/>
              </a:lnSpc>
              <a:spcBef>
                <a:spcPts val="683"/>
              </a:spcBef>
              <a:buChar char="–"/>
              <a:tabLst>
                <a:tab pos="278154" algn="l"/>
              </a:tabLst>
            </a:pPr>
            <a:r>
              <a:rPr sz="2844" dirty="0">
                <a:latin typeface="Calibri"/>
                <a:cs typeface="Calibri"/>
              </a:rPr>
              <a:t>It </a:t>
            </a:r>
            <a:r>
              <a:rPr sz="2844" spc="-7" dirty="0">
                <a:latin typeface="Calibri"/>
                <a:cs typeface="Calibri"/>
              </a:rPr>
              <a:t>can be </a:t>
            </a:r>
            <a:r>
              <a:rPr sz="2844" spc="-14" dirty="0">
                <a:latin typeface="Calibri"/>
                <a:cs typeface="Calibri"/>
              </a:rPr>
              <a:t>viewed </a:t>
            </a:r>
            <a:r>
              <a:rPr sz="2844" dirty="0">
                <a:latin typeface="Calibri"/>
                <a:cs typeface="Calibri"/>
              </a:rPr>
              <a:t>as a </a:t>
            </a:r>
            <a:r>
              <a:rPr sz="2844" spc="-21" dirty="0">
                <a:latin typeface="Calibri"/>
                <a:cs typeface="Calibri"/>
              </a:rPr>
              <a:t>rotation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14" dirty="0">
                <a:latin typeface="Calibri"/>
                <a:cs typeface="Calibri"/>
              </a:rPr>
              <a:t>existing </a:t>
            </a:r>
            <a:r>
              <a:rPr sz="2844" spc="-28" dirty="0">
                <a:latin typeface="Calibri"/>
                <a:cs typeface="Calibri"/>
              </a:rPr>
              <a:t>axes </a:t>
            </a:r>
            <a:r>
              <a:rPr sz="2844" spc="-21" dirty="0">
                <a:latin typeface="Calibri"/>
                <a:cs typeface="Calibri"/>
              </a:rPr>
              <a:t>to </a:t>
            </a:r>
            <a:r>
              <a:rPr sz="2844" spc="-7" dirty="0">
                <a:latin typeface="Calibri"/>
                <a:cs typeface="Calibri"/>
              </a:rPr>
              <a:t>new positions </a:t>
            </a:r>
            <a:r>
              <a:rPr sz="2844" dirty="0">
                <a:latin typeface="Calibri"/>
                <a:cs typeface="Calibri"/>
              </a:rPr>
              <a:t>in </a:t>
            </a:r>
            <a:r>
              <a:rPr sz="2844" spc="-7" dirty="0">
                <a:latin typeface="Calibri"/>
                <a:cs typeface="Calibri"/>
              </a:rPr>
              <a:t>the  space defined by original</a:t>
            </a:r>
            <a:r>
              <a:rPr sz="2844" spc="-21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variables</a:t>
            </a:r>
            <a:endParaRPr sz="2844">
              <a:latin typeface="Calibri"/>
              <a:cs typeface="Calibri"/>
            </a:endParaRPr>
          </a:p>
          <a:p>
            <a:pPr marL="18062" marR="441614">
              <a:lnSpc>
                <a:spcPct val="100000"/>
              </a:lnSpc>
              <a:spcBef>
                <a:spcPts val="683"/>
              </a:spcBef>
              <a:buChar char="–"/>
              <a:tabLst>
                <a:tab pos="278154" algn="l"/>
              </a:tabLst>
            </a:pPr>
            <a:r>
              <a:rPr sz="2844" spc="-7" dirty="0">
                <a:latin typeface="Calibri"/>
                <a:cs typeface="Calibri"/>
              </a:rPr>
              <a:t>New </a:t>
            </a:r>
            <a:r>
              <a:rPr sz="2844" spc="-28" dirty="0">
                <a:latin typeface="Calibri"/>
                <a:cs typeface="Calibri"/>
              </a:rPr>
              <a:t>axes </a:t>
            </a:r>
            <a:r>
              <a:rPr sz="2844" spc="-14" dirty="0">
                <a:latin typeface="Calibri"/>
                <a:cs typeface="Calibri"/>
              </a:rPr>
              <a:t>are </a:t>
            </a:r>
            <a:r>
              <a:rPr sz="2844" spc="-7" dirty="0">
                <a:latin typeface="Calibri"/>
                <a:cs typeface="Calibri"/>
              </a:rPr>
              <a:t>orthogonal </a:t>
            </a:r>
            <a:r>
              <a:rPr sz="2844" dirty="0">
                <a:latin typeface="Calibri"/>
                <a:cs typeface="Calibri"/>
              </a:rPr>
              <a:t>and </a:t>
            </a:r>
            <a:r>
              <a:rPr sz="2844" spc="-14" dirty="0">
                <a:latin typeface="Calibri"/>
                <a:cs typeface="Calibri"/>
              </a:rPr>
              <a:t>represent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directions with maximum  variability</a:t>
            </a:r>
            <a:endParaRPr sz="2844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A5DE8-C2A0-41DB-A9C0-5AFF0531E2B7}"/>
              </a:ext>
            </a:extLst>
          </p:cNvPr>
          <p:cNvSpPr/>
          <p:nvPr/>
        </p:nvSpPr>
        <p:spPr>
          <a:xfrm>
            <a:off x="463209" y="475692"/>
            <a:ext cx="7965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Principal Components Analysis (PCA)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CE2A74AA-B543-4347-AFD9-BC3B06B7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226" y="1194780"/>
            <a:ext cx="11043243" cy="4133782"/>
          </a:xfrm>
          <a:prstGeom prst="rect">
            <a:avLst/>
          </a:prstGeom>
        </p:spPr>
        <p:txBody>
          <a:bodyPr vert="horz" wrap="square" lIns="0" tIns="143595" rIns="0" bIns="0" rtlCol="0">
            <a:spAutoFit/>
          </a:bodyPr>
          <a:lstStyle/>
          <a:p>
            <a:pPr marL="310665" indent="-292603">
              <a:lnSpc>
                <a:spcPct val="100000"/>
              </a:lnSpc>
              <a:spcBef>
                <a:spcPts val="1131"/>
              </a:spcBef>
              <a:buChar char="•"/>
              <a:tabLst>
                <a:tab pos="310665" algn="l"/>
              </a:tabLst>
            </a:pPr>
            <a:r>
              <a:rPr sz="2844" spc="-21" dirty="0">
                <a:latin typeface="Calibri"/>
                <a:cs typeface="Calibri"/>
              </a:rPr>
              <a:t>Data </a:t>
            </a:r>
            <a:r>
              <a:rPr sz="2844" spc="-7" dirty="0">
                <a:latin typeface="Calibri"/>
                <a:cs typeface="Calibri"/>
              </a:rPr>
              <a:t>points </a:t>
            </a:r>
            <a:r>
              <a:rPr sz="2844" spc="-14" dirty="0">
                <a:latin typeface="Calibri"/>
                <a:cs typeface="Calibri"/>
              </a:rPr>
              <a:t>are </a:t>
            </a:r>
            <a:r>
              <a:rPr sz="2844" spc="-21" dirty="0">
                <a:latin typeface="Calibri"/>
                <a:cs typeface="Calibri"/>
              </a:rPr>
              <a:t>vectors </a:t>
            </a:r>
            <a:r>
              <a:rPr sz="2844" dirty="0">
                <a:latin typeface="Calibri"/>
                <a:cs typeface="Calibri"/>
              </a:rPr>
              <a:t>in a </a:t>
            </a:r>
            <a:r>
              <a:rPr sz="2844" spc="-7" dirty="0">
                <a:latin typeface="Calibri"/>
                <a:cs typeface="Calibri"/>
              </a:rPr>
              <a:t>multidimensional</a:t>
            </a:r>
            <a:r>
              <a:rPr sz="2844" spc="100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space</a:t>
            </a:r>
            <a:endParaRPr sz="2844">
              <a:latin typeface="Calibri"/>
              <a:cs typeface="Calibri"/>
            </a:endParaRPr>
          </a:p>
          <a:p>
            <a:pPr marL="278154" indent="-260995">
              <a:lnSpc>
                <a:spcPct val="100000"/>
              </a:lnSpc>
              <a:spcBef>
                <a:spcPts val="988"/>
              </a:spcBef>
              <a:buChar char="•"/>
              <a:tabLst>
                <a:tab pos="279057" algn="l"/>
              </a:tabLst>
            </a:pPr>
            <a:r>
              <a:rPr sz="2844" spc="-14" dirty="0">
                <a:latin typeface="Calibri"/>
                <a:cs typeface="Calibri"/>
              </a:rPr>
              <a:t>Projection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spc="-14" dirty="0">
                <a:latin typeface="Calibri"/>
                <a:cs typeface="Calibri"/>
              </a:rPr>
              <a:t>vector </a:t>
            </a:r>
            <a:r>
              <a:rPr sz="2844" b="1" dirty="0">
                <a:latin typeface="Calibri"/>
                <a:cs typeface="Calibri"/>
              </a:rPr>
              <a:t>x </a:t>
            </a:r>
            <a:r>
              <a:rPr sz="2844" spc="-21" dirty="0">
                <a:latin typeface="Calibri"/>
                <a:cs typeface="Calibri"/>
              </a:rPr>
              <a:t>onto </a:t>
            </a:r>
            <a:r>
              <a:rPr sz="2844" dirty="0">
                <a:latin typeface="Calibri"/>
                <a:cs typeface="Calibri"/>
              </a:rPr>
              <a:t>an </a:t>
            </a:r>
            <a:r>
              <a:rPr sz="2844" spc="-14" dirty="0">
                <a:latin typeface="Calibri"/>
                <a:cs typeface="Calibri"/>
              </a:rPr>
              <a:t>axis </a:t>
            </a:r>
            <a:r>
              <a:rPr sz="2844" spc="-7" dirty="0">
                <a:latin typeface="Calibri"/>
                <a:cs typeface="Calibri"/>
              </a:rPr>
              <a:t>(dimension) </a:t>
            </a:r>
            <a:r>
              <a:rPr sz="2844" b="1" dirty="0">
                <a:latin typeface="Calibri"/>
                <a:cs typeface="Calibri"/>
              </a:rPr>
              <a:t>u </a:t>
            </a:r>
            <a:r>
              <a:rPr sz="2844" dirty="0">
                <a:latin typeface="Calibri"/>
                <a:cs typeface="Calibri"/>
              </a:rPr>
              <a:t>is</a:t>
            </a:r>
            <a:r>
              <a:rPr sz="2844" spc="107" dirty="0">
                <a:latin typeface="Calibri"/>
                <a:cs typeface="Calibri"/>
              </a:rPr>
              <a:t> </a:t>
            </a:r>
            <a:r>
              <a:rPr sz="2844" b="1" dirty="0">
                <a:latin typeface="Calibri"/>
                <a:cs typeface="Calibri"/>
              </a:rPr>
              <a:t>u.x</a:t>
            </a:r>
            <a:endParaRPr sz="2844">
              <a:latin typeface="Calibri"/>
              <a:cs typeface="Calibri"/>
            </a:endParaRPr>
          </a:p>
          <a:p>
            <a:pPr marL="18062" marR="83988">
              <a:lnSpc>
                <a:spcPct val="100000"/>
              </a:lnSpc>
              <a:spcBef>
                <a:spcPts val="683"/>
              </a:spcBef>
              <a:buChar char="•"/>
              <a:tabLst>
                <a:tab pos="279057" algn="l"/>
              </a:tabLst>
            </a:pPr>
            <a:r>
              <a:rPr sz="2844" spc="-7" dirty="0">
                <a:latin typeface="Calibri"/>
                <a:cs typeface="Calibri"/>
              </a:rPr>
              <a:t>Direction of </a:t>
            </a:r>
            <a:r>
              <a:rPr sz="2844" spc="-21" dirty="0">
                <a:latin typeface="Calibri"/>
                <a:cs typeface="Calibri"/>
              </a:rPr>
              <a:t>greatest </a:t>
            </a:r>
            <a:r>
              <a:rPr sz="2844" spc="-7" dirty="0">
                <a:latin typeface="Calibri"/>
                <a:cs typeface="Calibri"/>
              </a:rPr>
              <a:t>variability </a:t>
            </a:r>
            <a:r>
              <a:rPr sz="2844" dirty="0">
                <a:latin typeface="Calibri"/>
                <a:cs typeface="Calibri"/>
              </a:rPr>
              <a:t>is </a:t>
            </a:r>
            <a:r>
              <a:rPr sz="2844" spc="-7" dirty="0">
                <a:latin typeface="Calibri"/>
                <a:cs typeface="Calibri"/>
              </a:rPr>
              <a:t>that </a:t>
            </a:r>
            <a:r>
              <a:rPr sz="2844" dirty="0">
                <a:latin typeface="Calibri"/>
                <a:cs typeface="Calibri"/>
              </a:rPr>
              <a:t>in which the </a:t>
            </a:r>
            <a:r>
              <a:rPr sz="2844" spc="-28" dirty="0">
                <a:latin typeface="Calibri"/>
                <a:cs typeface="Calibri"/>
              </a:rPr>
              <a:t>average </a:t>
            </a:r>
            <a:r>
              <a:rPr sz="2844" spc="-14" dirty="0">
                <a:latin typeface="Calibri"/>
                <a:cs typeface="Calibri"/>
              </a:rPr>
              <a:t>square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dirty="0">
                <a:latin typeface="Calibri"/>
                <a:cs typeface="Calibri"/>
              </a:rPr>
              <a:t>the  </a:t>
            </a:r>
            <a:r>
              <a:rPr sz="2844" spc="-14" dirty="0">
                <a:latin typeface="Calibri"/>
                <a:cs typeface="Calibri"/>
              </a:rPr>
              <a:t>projection </a:t>
            </a:r>
            <a:r>
              <a:rPr sz="2844" dirty="0">
                <a:latin typeface="Calibri"/>
                <a:cs typeface="Calibri"/>
              </a:rPr>
              <a:t>is</a:t>
            </a:r>
            <a:r>
              <a:rPr sz="2844" spc="-36" dirty="0">
                <a:latin typeface="Calibri"/>
                <a:cs typeface="Calibri"/>
              </a:rPr>
              <a:t> </a:t>
            </a:r>
            <a:r>
              <a:rPr sz="2844" spc="-21" dirty="0">
                <a:latin typeface="Calibri"/>
                <a:cs typeface="Calibri"/>
              </a:rPr>
              <a:t>greatest</a:t>
            </a:r>
            <a:endParaRPr sz="2844">
              <a:latin typeface="Calibri"/>
              <a:cs typeface="Calibri"/>
            </a:endParaRPr>
          </a:p>
          <a:p>
            <a:pPr marL="278154" indent="-260092">
              <a:lnSpc>
                <a:spcPct val="100000"/>
              </a:lnSpc>
              <a:spcBef>
                <a:spcPts val="688"/>
              </a:spcBef>
              <a:buChar char="–"/>
              <a:tabLst>
                <a:tab pos="278154" algn="l"/>
              </a:tabLst>
            </a:pPr>
            <a:r>
              <a:rPr sz="2844" spc="-7" dirty="0">
                <a:latin typeface="Calibri"/>
                <a:cs typeface="Calibri"/>
              </a:rPr>
              <a:t>I.e. </a:t>
            </a:r>
            <a:r>
              <a:rPr sz="2844" b="1" dirty="0">
                <a:latin typeface="Calibri"/>
                <a:cs typeface="Calibri"/>
              </a:rPr>
              <a:t>u </a:t>
            </a:r>
            <a:r>
              <a:rPr sz="2844" spc="-7" dirty="0">
                <a:latin typeface="Calibri"/>
                <a:cs typeface="Calibri"/>
              </a:rPr>
              <a:t>such that </a:t>
            </a:r>
            <a:r>
              <a:rPr sz="2844" dirty="0">
                <a:latin typeface="Calibri"/>
                <a:cs typeface="Calibri"/>
              </a:rPr>
              <a:t>E((</a:t>
            </a:r>
            <a:r>
              <a:rPr sz="2844" b="1" dirty="0">
                <a:latin typeface="Calibri"/>
                <a:cs typeface="Calibri"/>
              </a:rPr>
              <a:t>u.x</a:t>
            </a:r>
            <a:r>
              <a:rPr sz="2844" dirty="0">
                <a:latin typeface="Calibri"/>
                <a:cs typeface="Calibri"/>
              </a:rPr>
              <a:t>)2) </a:t>
            </a:r>
            <a:r>
              <a:rPr sz="2844" spc="-14" dirty="0">
                <a:latin typeface="Calibri"/>
                <a:cs typeface="Calibri"/>
              </a:rPr>
              <a:t>over </a:t>
            </a:r>
            <a:r>
              <a:rPr sz="2844" spc="-7" dirty="0">
                <a:latin typeface="Calibri"/>
                <a:cs typeface="Calibri"/>
              </a:rPr>
              <a:t>all </a:t>
            </a:r>
            <a:r>
              <a:rPr sz="2844" b="1" dirty="0">
                <a:latin typeface="Calibri"/>
                <a:cs typeface="Calibri"/>
              </a:rPr>
              <a:t>x </a:t>
            </a:r>
            <a:r>
              <a:rPr sz="2844" dirty="0">
                <a:latin typeface="Calibri"/>
                <a:cs typeface="Calibri"/>
              </a:rPr>
              <a:t>is </a:t>
            </a:r>
            <a:r>
              <a:rPr sz="2844" spc="-14" dirty="0">
                <a:latin typeface="Calibri"/>
                <a:cs typeface="Calibri"/>
              </a:rPr>
              <a:t>maximized</a:t>
            </a:r>
            <a:endParaRPr sz="2844">
              <a:latin typeface="Calibri"/>
              <a:cs typeface="Calibri"/>
            </a:endParaRPr>
          </a:p>
          <a:p>
            <a:pPr marL="18062" marR="7225">
              <a:lnSpc>
                <a:spcPct val="100000"/>
              </a:lnSpc>
              <a:spcBef>
                <a:spcPts val="683"/>
              </a:spcBef>
              <a:buChar char="–"/>
              <a:tabLst>
                <a:tab pos="278154" algn="l"/>
              </a:tabLst>
            </a:pPr>
            <a:r>
              <a:rPr sz="2844" spc="-7" dirty="0">
                <a:latin typeface="Calibri"/>
                <a:cs typeface="Calibri"/>
              </a:rPr>
              <a:t>(we </a:t>
            </a:r>
            <a:r>
              <a:rPr sz="2844" spc="-14" dirty="0">
                <a:latin typeface="Calibri"/>
                <a:cs typeface="Calibri"/>
              </a:rPr>
              <a:t>subtract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mean </a:t>
            </a:r>
            <a:r>
              <a:rPr sz="2844" dirty="0">
                <a:latin typeface="Calibri"/>
                <a:cs typeface="Calibri"/>
              </a:rPr>
              <a:t>along </a:t>
            </a:r>
            <a:r>
              <a:rPr sz="2844" spc="-7" dirty="0">
                <a:latin typeface="Calibri"/>
                <a:cs typeface="Calibri"/>
              </a:rPr>
              <a:t>each dimension, </a:t>
            </a:r>
            <a:r>
              <a:rPr sz="2844" dirty="0">
                <a:latin typeface="Calibri"/>
                <a:cs typeface="Calibri"/>
              </a:rPr>
              <a:t>and </a:t>
            </a:r>
            <a:r>
              <a:rPr sz="2844" spc="-14" dirty="0">
                <a:latin typeface="Calibri"/>
                <a:cs typeface="Calibri"/>
              </a:rPr>
              <a:t>center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original </a:t>
            </a:r>
            <a:r>
              <a:rPr sz="2844" spc="-14" dirty="0">
                <a:latin typeface="Calibri"/>
                <a:cs typeface="Calibri"/>
              </a:rPr>
              <a:t>axis  </a:t>
            </a:r>
            <a:r>
              <a:rPr sz="2844" spc="-28" dirty="0">
                <a:latin typeface="Calibri"/>
                <a:cs typeface="Calibri"/>
              </a:rPr>
              <a:t>system </a:t>
            </a:r>
            <a:r>
              <a:rPr sz="2844" spc="-21" dirty="0">
                <a:latin typeface="Calibri"/>
                <a:cs typeface="Calibri"/>
              </a:rPr>
              <a:t>at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14" dirty="0">
                <a:latin typeface="Calibri"/>
                <a:cs typeface="Calibri"/>
              </a:rPr>
              <a:t>centroid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dirty="0">
                <a:latin typeface="Calibri"/>
                <a:cs typeface="Calibri"/>
              </a:rPr>
              <a:t>all </a:t>
            </a:r>
            <a:r>
              <a:rPr sz="2844" spc="-21" dirty="0">
                <a:latin typeface="Calibri"/>
                <a:cs typeface="Calibri"/>
              </a:rPr>
              <a:t>data </a:t>
            </a:r>
            <a:r>
              <a:rPr sz="2844" spc="-7" dirty="0">
                <a:latin typeface="Calibri"/>
                <a:cs typeface="Calibri"/>
              </a:rPr>
              <a:t>points, </a:t>
            </a:r>
            <a:r>
              <a:rPr sz="2844" spc="-21" dirty="0">
                <a:latin typeface="Calibri"/>
                <a:cs typeface="Calibri"/>
              </a:rPr>
              <a:t>for</a:t>
            </a:r>
            <a:r>
              <a:rPr sz="2844" spc="71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simplicity)</a:t>
            </a:r>
            <a:endParaRPr sz="2844">
              <a:latin typeface="Calibri"/>
              <a:cs typeface="Calibri"/>
            </a:endParaRPr>
          </a:p>
          <a:p>
            <a:pPr marL="278154" indent="-260092">
              <a:lnSpc>
                <a:spcPct val="100000"/>
              </a:lnSpc>
              <a:spcBef>
                <a:spcPts val="683"/>
              </a:spcBef>
              <a:buChar char="–"/>
              <a:tabLst>
                <a:tab pos="278154" algn="l"/>
              </a:tabLst>
            </a:pPr>
            <a:r>
              <a:rPr sz="2844" spc="-7" dirty="0">
                <a:latin typeface="Calibri"/>
                <a:cs typeface="Calibri"/>
              </a:rPr>
              <a:t>This direction of </a:t>
            </a:r>
            <a:r>
              <a:rPr sz="2844" b="1" dirty="0">
                <a:latin typeface="Calibri"/>
                <a:cs typeface="Calibri"/>
              </a:rPr>
              <a:t>u </a:t>
            </a:r>
            <a:r>
              <a:rPr sz="2844" dirty="0">
                <a:latin typeface="Calibri"/>
                <a:cs typeface="Calibri"/>
              </a:rPr>
              <a:t>is the </a:t>
            </a:r>
            <a:r>
              <a:rPr sz="2844" spc="-7" dirty="0">
                <a:latin typeface="Calibri"/>
                <a:cs typeface="Calibri"/>
              </a:rPr>
              <a:t>direction of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28" dirty="0">
                <a:latin typeface="Calibri"/>
                <a:cs typeface="Calibri"/>
              </a:rPr>
              <a:t>first </a:t>
            </a:r>
            <a:r>
              <a:rPr sz="2844" dirty="0">
                <a:latin typeface="Calibri"/>
                <a:cs typeface="Calibri"/>
              </a:rPr>
              <a:t>Principal</a:t>
            </a:r>
            <a:r>
              <a:rPr sz="2844" spc="57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Component</a:t>
            </a:r>
            <a:endParaRPr sz="2844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6854" y="5743787"/>
            <a:ext cx="4091093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D3AE2-32E6-4DDC-9788-2E154DAF589A}"/>
              </a:ext>
            </a:extLst>
          </p:cNvPr>
          <p:cNvSpPr/>
          <p:nvPr/>
        </p:nvSpPr>
        <p:spPr>
          <a:xfrm>
            <a:off x="463209" y="475692"/>
            <a:ext cx="7965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Computing the Components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A86FFD33-50A5-45CF-8096-1802DDA6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226" y="2375182"/>
            <a:ext cx="11246443" cy="535546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251964" indent="-234805">
              <a:lnSpc>
                <a:spcPct val="100000"/>
              </a:lnSpc>
              <a:spcBef>
                <a:spcPts val="142"/>
              </a:spcBef>
              <a:buChar char="•"/>
              <a:tabLst>
                <a:tab pos="252867" algn="l"/>
              </a:tabLst>
            </a:pPr>
            <a:r>
              <a:rPr sz="2560" spc="-7" dirty="0">
                <a:latin typeface="Calibri"/>
                <a:cs typeface="Calibri"/>
              </a:rPr>
              <a:t>E((</a:t>
            </a:r>
            <a:r>
              <a:rPr sz="2560" b="1" spc="-7" dirty="0">
                <a:latin typeface="Calibri"/>
                <a:cs typeface="Calibri"/>
              </a:rPr>
              <a:t>u.x</a:t>
            </a:r>
            <a:r>
              <a:rPr sz="2560" spc="-7" dirty="0">
                <a:latin typeface="Calibri"/>
                <a:cs typeface="Calibri"/>
              </a:rPr>
              <a:t>)2) </a:t>
            </a:r>
            <a:r>
              <a:rPr sz="2560" dirty="0">
                <a:latin typeface="Calibri"/>
                <a:cs typeface="Calibri"/>
              </a:rPr>
              <a:t>= E </a:t>
            </a:r>
            <a:r>
              <a:rPr sz="2560" spc="-7" dirty="0">
                <a:latin typeface="Calibri"/>
                <a:cs typeface="Calibri"/>
              </a:rPr>
              <a:t>((</a:t>
            </a:r>
            <a:r>
              <a:rPr sz="2560" b="1" spc="-7" dirty="0">
                <a:latin typeface="Calibri"/>
                <a:cs typeface="Calibri"/>
              </a:rPr>
              <a:t>u.x</a:t>
            </a:r>
            <a:r>
              <a:rPr sz="2560" spc="-7" dirty="0">
                <a:latin typeface="Calibri"/>
                <a:cs typeface="Calibri"/>
              </a:rPr>
              <a:t>) (</a:t>
            </a:r>
            <a:r>
              <a:rPr sz="2560" b="1" spc="-7" dirty="0">
                <a:latin typeface="Calibri"/>
                <a:cs typeface="Calibri"/>
              </a:rPr>
              <a:t>u.x</a:t>
            </a:r>
            <a:r>
              <a:rPr sz="2560" spc="-7" dirty="0">
                <a:latin typeface="Calibri"/>
                <a:cs typeface="Calibri"/>
              </a:rPr>
              <a:t>)T) </a:t>
            </a:r>
            <a:r>
              <a:rPr sz="2560" dirty="0">
                <a:latin typeface="Calibri"/>
                <a:cs typeface="Calibri"/>
              </a:rPr>
              <a:t>= E </a:t>
            </a:r>
            <a:r>
              <a:rPr sz="2560" spc="-7" dirty="0">
                <a:latin typeface="Calibri"/>
                <a:cs typeface="Calibri"/>
              </a:rPr>
              <a:t>(</a:t>
            </a:r>
            <a:r>
              <a:rPr sz="2560" b="1" spc="-7" dirty="0">
                <a:latin typeface="Calibri"/>
                <a:cs typeface="Calibri"/>
              </a:rPr>
              <a:t>u.x.x</a:t>
            </a:r>
            <a:r>
              <a:rPr sz="2560" b="1" spc="50" dirty="0">
                <a:latin typeface="Calibri"/>
                <a:cs typeface="Calibri"/>
              </a:rPr>
              <a:t> </a:t>
            </a:r>
            <a:r>
              <a:rPr sz="2560" spc="-57" dirty="0">
                <a:latin typeface="Calibri"/>
                <a:cs typeface="Calibri"/>
              </a:rPr>
              <a:t>T.</a:t>
            </a:r>
            <a:r>
              <a:rPr sz="2560" b="1" spc="-57" dirty="0">
                <a:latin typeface="Calibri"/>
                <a:cs typeface="Calibri"/>
              </a:rPr>
              <a:t>u</a:t>
            </a:r>
            <a:r>
              <a:rPr sz="2560" spc="-57" dirty="0">
                <a:latin typeface="Calibri"/>
                <a:cs typeface="Calibri"/>
              </a:rPr>
              <a:t>T)</a:t>
            </a:r>
            <a:endParaRPr sz="256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•"/>
            </a:pPr>
            <a:endParaRPr sz="3484">
              <a:latin typeface="Calibri"/>
              <a:cs typeface="Calibri"/>
            </a:endParaRPr>
          </a:p>
          <a:p>
            <a:pPr marL="18062" marR="7225">
              <a:lnSpc>
                <a:spcPct val="100000"/>
              </a:lnSpc>
              <a:buChar char="•"/>
              <a:tabLst>
                <a:tab pos="252867" algn="l"/>
              </a:tabLst>
            </a:pPr>
            <a:r>
              <a:rPr sz="2560" spc="-7" dirty="0">
                <a:latin typeface="Calibri"/>
                <a:cs typeface="Calibri"/>
              </a:rPr>
              <a:t>The matrix </a:t>
            </a:r>
            <a:r>
              <a:rPr sz="2560" b="1" dirty="0">
                <a:latin typeface="Calibri"/>
                <a:cs typeface="Calibri"/>
              </a:rPr>
              <a:t>S </a:t>
            </a:r>
            <a:r>
              <a:rPr sz="2560" dirty="0">
                <a:latin typeface="Calibri"/>
                <a:cs typeface="Calibri"/>
              </a:rPr>
              <a:t>= </a:t>
            </a:r>
            <a:r>
              <a:rPr sz="2560" b="1" spc="-7" dirty="0">
                <a:latin typeface="Calibri"/>
                <a:cs typeface="Calibri"/>
              </a:rPr>
              <a:t>x.x</a:t>
            </a:r>
            <a:r>
              <a:rPr sz="2560" spc="-7" dirty="0">
                <a:latin typeface="Calibri"/>
                <a:cs typeface="Calibri"/>
              </a:rPr>
              <a:t>T </a:t>
            </a:r>
            <a:r>
              <a:rPr sz="2560" spc="-14" dirty="0">
                <a:latin typeface="Calibri"/>
                <a:cs typeface="Calibri"/>
              </a:rPr>
              <a:t>contains </a:t>
            </a:r>
            <a:r>
              <a:rPr sz="2560" dirty="0">
                <a:latin typeface="Calibri"/>
                <a:cs typeface="Calibri"/>
              </a:rPr>
              <a:t>the </a:t>
            </a:r>
            <a:r>
              <a:rPr sz="2560" spc="-14" dirty="0">
                <a:latin typeface="Calibri"/>
                <a:cs typeface="Calibri"/>
              </a:rPr>
              <a:t>correlations </a:t>
            </a:r>
            <a:r>
              <a:rPr sz="2560" spc="-7" dirty="0">
                <a:latin typeface="Calibri"/>
                <a:cs typeface="Calibri"/>
              </a:rPr>
              <a:t>(similarities) of </a:t>
            </a:r>
            <a:r>
              <a:rPr sz="2560" dirty="0">
                <a:latin typeface="Calibri"/>
                <a:cs typeface="Calibri"/>
              </a:rPr>
              <a:t>the </a:t>
            </a:r>
            <a:r>
              <a:rPr sz="2560" spc="-7" dirty="0">
                <a:latin typeface="Calibri"/>
                <a:cs typeface="Calibri"/>
              </a:rPr>
              <a:t>original </a:t>
            </a:r>
            <a:r>
              <a:rPr sz="2560" spc="-28" dirty="0">
                <a:latin typeface="Calibri"/>
                <a:cs typeface="Calibri"/>
              </a:rPr>
              <a:t>axes </a:t>
            </a:r>
            <a:r>
              <a:rPr sz="2560" spc="-7" dirty="0">
                <a:latin typeface="Calibri"/>
                <a:cs typeface="Calibri"/>
              </a:rPr>
              <a:t>based  on how </a:t>
            </a:r>
            <a:r>
              <a:rPr sz="2560" dirty="0">
                <a:latin typeface="Calibri"/>
                <a:cs typeface="Calibri"/>
              </a:rPr>
              <a:t>the </a:t>
            </a:r>
            <a:r>
              <a:rPr sz="2560" spc="-21" dirty="0">
                <a:latin typeface="Calibri"/>
                <a:cs typeface="Calibri"/>
              </a:rPr>
              <a:t>data </a:t>
            </a:r>
            <a:r>
              <a:rPr sz="2560" spc="-7" dirty="0">
                <a:latin typeface="Calibri"/>
                <a:cs typeface="Calibri"/>
              </a:rPr>
              <a:t>values </a:t>
            </a:r>
            <a:r>
              <a:rPr sz="2560" spc="-14" dirty="0">
                <a:latin typeface="Calibri"/>
                <a:cs typeface="Calibri"/>
              </a:rPr>
              <a:t>project onto</a:t>
            </a:r>
            <a:r>
              <a:rPr sz="2560" spc="78" dirty="0">
                <a:latin typeface="Calibri"/>
                <a:cs typeface="Calibri"/>
              </a:rPr>
              <a:t> </a:t>
            </a:r>
            <a:r>
              <a:rPr sz="2560" dirty="0">
                <a:latin typeface="Calibri"/>
                <a:cs typeface="Calibri"/>
              </a:rPr>
              <a:t>them</a:t>
            </a:r>
            <a:endParaRPr sz="256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Calibri"/>
              <a:buChar char="•"/>
            </a:pPr>
            <a:endParaRPr sz="3484">
              <a:latin typeface="Calibri"/>
              <a:cs typeface="Calibri"/>
            </a:endParaRPr>
          </a:p>
          <a:p>
            <a:pPr marL="251964" indent="-234805">
              <a:lnSpc>
                <a:spcPct val="100000"/>
              </a:lnSpc>
              <a:spcBef>
                <a:spcPts val="7"/>
              </a:spcBef>
              <a:buChar char="•"/>
              <a:tabLst>
                <a:tab pos="252867" algn="l"/>
              </a:tabLst>
            </a:pPr>
            <a:r>
              <a:rPr sz="2560" spc="-7" dirty="0">
                <a:latin typeface="Calibri"/>
                <a:cs typeface="Calibri"/>
              </a:rPr>
              <a:t>So </a:t>
            </a:r>
            <a:r>
              <a:rPr sz="2560" spc="-14" dirty="0">
                <a:latin typeface="Calibri"/>
                <a:cs typeface="Calibri"/>
              </a:rPr>
              <a:t>we are </a:t>
            </a:r>
            <a:r>
              <a:rPr sz="2560" spc="-7" dirty="0">
                <a:latin typeface="Calibri"/>
                <a:cs typeface="Calibri"/>
              </a:rPr>
              <a:t>looking </a:t>
            </a:r>
            <a:r>
              <a:rPr sz="2560" spc="-21" dirty="0">
                <a:latin typeface="Calibri"/>
                <a:cs typeface="Calibri"/>
              </a:rPr>
              <a:t>for </a:t>
            </a:r>
            <a:r>
              <a:rPr sz="2560" dirty="0">
                <a:latin typeface="Calibri"/>
                <a:cs typeface="Calibri"/>
              </a:rPr>
              <a:t>w </a:t>
            </a:r>
            <a:r>
              <a:rPr sz="2560" spc="-7" dirty="0">
                <a:latin typeface="Calibri"/>
                <a:cs typeface="Calibri"/>
              </a:rPr>
              <a:t>that </a:t>
            </a:r>
            <a:r>
              <a:rPr sz="2560" spc="-14" dirty="0">
                <a:latin typeface="Calibri"/>
                <a:cs typeface="Calibri"/>
              </a:rPr>
              <a:t>maximizes </a:t>
            </a:r>
            <a:r>
              <a:rPr sz="2560" b="1" spc="-57" dirty="0">
                <a:latin typeface="Calibri"/>
                <a:cs typeface="Calibri"/>
              </a:rPr>
              <a:t>uSu</a:t>
            </a:r>
            <a:r>
              <a:rPr sz="2560" spc="-57" dirty="0">
                <a:latin typeface="Calibri"/>
                <a:cs typeface="Calibri"/>
              </a:rPr>
              <a:t>T, </a:t>
            </a:r>
            <a:r>
              <a:rPr sz="2560" spc="-7" dirty="0">
                <a:latin typeface="Calibri"/>
                <a:cs typeface="Calibri"/>
              </a:rPr>
              <a:t>subject </a:t>
            </a:r>
            <a:r>
              <a:rPr sz="2560" spc="-14" dirty="0">
                <a:latin typeface="Calibri"/>
                <a:cs typeface="Calibri"/>
              </a:rPr>
              <a:t>to </a:t>
            </a:r>
            <a:r>
              <a:rPr sz="2560" b="1" dirty="0">
                <a:latin typeface="Calibri"/>
                <a:cs typeface="Calibri"/>
              </a:rPr>
              <a:t>u </a:t>
            </a:r>
            <a:r>
              <a:rPr sz="2560" spc="-7" dirty="0">
                <a:latin typeface="Calibri"/>
                <a:cs typeface="Calibri"/>
              </a:rPr>
              <a:t>being</a:t>
            </a:r>
            <a:r>
              <a:rPr sz="2560" spc="235" dirty="0">
                <a:latin typeface="Calibri"/>
                <a:cs typeface="Calibri"/>
              </a:rPr>
              <a:t> </a:t>
            </a:r>
            <a:r>
              <a:rPr sz="2560" spc="-7" dirty="0">
                <a:latin typeface="Calibri"/>
                <a:cs typeface="Calibri"/>
              </a:rPr>
              <a:t>unit-length</a:t>
            </a:r>
            <a:endParaRPr sz="256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Calibri"/>
              <a:buChar char="•"/>
            </a:pPr>
            <a:endParaRPr sz="3484">
              <a:latin typeface="Calibri"/>
              <a:cs typeface="Calibri"/>
            </a:endParaRPr>
          </a:p>
          <a:p>
            <a:pPr marL="251964" indent="-234805">
              <a:lnSpc>
                <a:spcPct val="100000"/>
              </a:lnSpc>
              <a:spcBef>
                <a:spcPts val="7"/>
              </a:spcBef>
              <a:buChar char="•"/>
              <a:tabLst>
                <a:tab pos="252867" algn="l"/>
              </a:tabLst>
            </a:pPr>
            <a:r>
              <a:rPr sz="2560" dirty="0">
                <a:latin typeface="Calibri"/>
                <a:cs typeface="Calibri"/>
              </a:rPr>
              <a:t>It </a:t>
            </a:r>
            <a:r>
              <a:rPr sz="2560" spc="-7" dirty="0">
                <a:latin typeface="Calibri"/>
                <a:cs typeface="Calibri"/>
              </a:rPr>
              <a:t>is </a:t>
            </a:r>
            <a:r>
              <a:rPr sz="2560" spc="-14" dirty="0">
                <a:latin typeface="Calibri"/>
                <a:cs typeface="Calibri"/>
              </a:rPr>
              <a:t>maximized </a:t>
            </a:r>
            <a:r>
              <a:rPr sz="2560" dirty="0">
                <a:latin typeface="Calibri"/>
                <a:cs typeface="Calibri"/>
              </a:rPr>
              <a:t>when w </a:t>
            </a:r>
            <a:r>
              <a:rPr sz="2560" spc="-7" dirty="0">
                <a:latin typeface="Calibri"/>
                <a:cs typeface="Calibri"/>
              </a:rPr>
              <a:t>is </a:t>
            </a:r>
            <a:r>
              <a:rPr sz="2560" dirty="0">
                <a:latin typeface="Calibri"/>
                <a:cs typeface="Calibri"/>
              </a:rPr>
              <a:t>the </a:t>
            </a:r>
            <a:r>
              <a:rPr sz="2560" spc="-14" dirty="0">
                <a:latin typeface="Calibri"/>
                <a:cs typeface="Calibri"/>
              </a:rPr>
              <a:t>principal eigenvector </a:t>
            </a:r>
            <a:r>
              <a:rPr sz="2560" spc="-7" dirty="0">
                <a:latin typeface="Calibri"/>
                <a:cs typeface="Calibri"/>
              </a:rPr>
              <a:t>of </a:t>
            </a:r>
            <a:r>
              <a:rPr sz="2560" dirty="0">
                <a:latin typeface="Calibri"/>
                <a:cs typeface="Calibri"/>
              </a:rPr>
              <a:t>the </a:t>
            </a:r>
            <a:r>
              <a:rPr sz="2560" spc="-7" dirty="0">
                <a:latin typeface="Calibri"/>
                <a:cs typeface="Calibri"/>
              </a:rPr>
              <a:t>matrix </a:t>
            </a:r>
            <a:r>
              <a:rPr sz="2560" b="1" dirty="0">
                <a:latin typeface="Calibri"/>
                <a:cs typeface="Calibri"/>
              </a:rPr>
              <a:t>S</a:t>
            </a:r>
            <a:r>
              <a:rPr sz="2560" dirty="0">
                <a:latin typeface="Calibri"/>
                <a:cs typeface="Calibri"/>
              </a:rPr>
              <a:t>, </a:t>
            </a:r>
            <a:r>
              <a:rPr sz="2560" spc="-7" dirty="0">
                <a:latin typeface="Calibri"/>
                <a:cs typeface="Calibri"/>
              </a:rPr>
              <a:t>in which</a:t>
            </a:r>
            <a:r>
              <a:rPr sz="2560" spc="277" dirty="0">
                <a:latin typeface="Calibri"/>
                <a:cs typeface="Calibri"/>
              </a:rPr>
              <a:t> </a:t>
            </a:r>
            <a:r>
              <a:rPr sz="2560" spc="-7" dirty="0">
                <a:latin typeface="Calibri"/>
                <a:cs typeface="Calibri"/>
              </a:rPr>
              <a:t>case</a:t>
            </a:r>
            <a:endParaRPr sz="2560">
              <a:latin typeface="Calibri"/>
              <a:cs typeface="Calibri"/>
            </a:endParaRPr>
          </a:p>
          <a:p>
            <a:pPr marL="18062" marR="973539">
              <a:lnSpc>
                <a:spcPct val="100000"/>
              </a:lnSpc>
              <a:spcBef>
                <a:spcPts val="612"/>
              </a:spcBef>
              <a:buFont typeface="Calibri"/>
              <a:buChar char="–"/>
              <a:tabLst>
                <a:tab pos="252867" algn="l"/>
              </a:tabLst>
            </a:pPr>
            <a:r>
              <a:rPr sz="2560" b="1" dirty="0">
                <a:latin typeface="Calibri"/>
                <a:cs typeface="Calibri"/>
              </a:rPr>
              <a:t>uCu</a:t>
            </a:r>
            <a:r>
              <a:rPr sz="2560" dirty="0">
                <a:latin typeface="Calibri"/>
                <a:cs typeface="Calibri"/>
              </a:rPr>
              <a:t>T = </a:t>
            </a:r>
            <a:r>
              <a:rPr sz="2560" b="1" dirty="0">
                <a:latin typeface="Calibri"/>
                <a:cs typeface="Calibri"/>
              </a:rPr>
              <a:t>u</a:t>
            </a:r>
            <a:r>
              <a:rPr sz="2560" dirty="0">
                <a:latin typeface="Calibri"/>
                <a:cs typeface="Calibri"/>
              </a:rPr>
              <a:t>λ</a:t>
            </a:r>
            <a:r>
              <a:rPr sz="2560" b="1" dirty="0">
                <a:latin typeface="Calibri"/>
                <a:cs typeface="Calibri"/>
              </a:rPr>
              <a:t>u</a:t>
            </a:r>
            <a:r>
              <a:rPr sz="2560" dirty="0">
                <a:latin typeface="Calibri"/>
                <a:cs typeface="Calibri"/>
              </a:rPr>
              <a:t>T = λ </a:t>
            </a:r>
            <a:r>
              <a:rPr sz="2560" spc="-7" dirty="0">
                <a:latin typeface="Calibri"/>
                <a:cs typeface="Calibri"/>
              </a:rPr>
              <a:t>if </a:t>
            </a:r>
            <a:r>
              <a:rPr sz="2560" b="1" dirty="0">
                <a:latin typeface="Calibri"/>
                <a:cs typeface="Calibri"/>
              </a:rPr>
              <a:t>u </a:t>
            </a:r>
            <a:r>
              <a:rPr sz="2560" spc="-7" dirty="0">
                <a:latin typeface="Calibri"/>
                <a:cs typeface="Calibri"/>
              </a:rPr>
              <a:t>is unit-length, where </a:t>
            </a:r>
            <a:r>
              <a:rPr sz="2560" dirty="0">
                <a:latin typeface="Calibri"/>
                <a:cs typeface="Calibri"/>
              </a:rPr>
              <a:t>λ </a:t>
            </a:r>
            <a:r>
              <a:rPr sz="2560" spc="-7" dirty="0">
                <a:latin typeface="Calibri"/>
                <a:cs typeface="Calibri"/>
              </a:rPr>
              <a:t>is </a:t>
            </a:r>
            <a:r>
              <a:rPr sz="2560" dirty="0">
                <a:latin typeface="Calibri"/>
                <a:cs typeface="Calibri"/>
              </a:rPr>
              <a:t>the </a:t>
            </a:r>
            <a:r>
              <a:rPr sz="2560" spc="-14" dirty="0">
                <a:latin typeface="Calibri"/>
                <a:cs typeface="Calibri"/>
              </a:rPr>
              <a:t>principal eigenvalue </a:t>
            </a:r>
            <a:r>
              <a:rPr sz="2560" spc="-7" dirty="0">
                <a:latin typeface="Calibri"/>
                <a:cs typeface="Calibri"/>
              </a:rPr>
              <a:t>of </a:t>
            </a:r>
            <a:r>
              <a:rPr sz="2560" dirty="0">
                <a:latin typeface="Calibri"/>
                <a:cs typeface="Calibri"/>
              </a:rPr>
              <a:t>the  </a:t>
            </a:r>
            <a:r>
              <a:rPr sz="2560" spc="-14" dirty="0">
                <a:latin typeface="Calibri"/>
                <a:cs typeface="Calibri"/>
              </a:rPr>
              <a:t>correlation </a:t>
            </a:r>
            <a:r>
              <a:rPr sz="2560" spc="-7" dirty="0">
                <a:latin typeface="Calibri"/>
                <a:cs typeface="Calibri"/>
              </a:rPr>
              <a:t>matrix</a:t>
            </a:r>
            <a:r>
              <a:rPr sz="2560" dirty="0">
                <a:latin typeface="Calibri"/>
                <a:cs typeface="Calibri"/>
              </a:rPr>
              <a:t> C</a:t>
            </a:r>
            <a:endParaRPr sz="2560">
              <a:latin typeface="Calibri"/>
              <a:cs typeface="Calibri"/>
            </a:endParaRPr>
          </a:p>
          <a:p>
            <a:pPr marL="251964" indent="-234805">
              <a:lnSpc>
                <a:spcPct val="100000"/>
              </a:lnSpc>
              <a:spcBef>
                <a:spcPts val="612"/>
              </a:spcBef>
              <a:buChar char="–"/>
              <a:tabLst>
                <a:tab pos="252867" algn="l"/>
              </a:tabLst>
            </a:pPr>
            <a:r>
              <a:rPr sz="2560" spc="-7" dirty="0">
                <a:latin typeface="Calibri"/>
                <a:cs typeface="Calibri"/>
              </a:rPr>
              <a:t>The </a:t>
            </a:r>
            <a:r>
              <a:rPr sz="2560" spc="-14" dirty="0">
                <a:latin typeface="Calibri"/>
                <a:cs typeface="Calibri"/>
              </a:rPr>
              <a:t>eigenvalue </a:t>
            </a:r>
            <a:r>
              <a:rPr sz="2560" spc="-7" dirty="0">
                <a:latin typeface="Calibri"/>
                <a:cs typeface="Calibri"/>
              </a:rPr>
              <a:t>denotes </a:t>
            </a:r>
            <a:r>
              <a:rPr sz="2560" dirty="0">
                <a:latin typeface="Calibri"/>
                <a:cs typeface="Calibri"/>
              </a:rPr>
              <a:t>the </a:t>
            </a:r>
            <a:r>
              <a:rPr sz="2560" spc="-7" dirty="0">
                <a:latin typeface="Calibri"/>
                <a:cs typeface="Calibri"/>
              </a:rPr>
              <a:t>amount of variability </a:t>
            </a:r>
            <a:r>
              <a:rPr sz="2560" spc="-14" dirty="0">
                <a:latin typeface="Calibri"/>
                <a:cs typeface="Calibri"/>
              </a:rPr>
              <a:t>captured </a:t>
            </a:r>
            <a:r>
              <a:rPr sz="2560" dirty="0">
                <a:latin typeface="Calibri"/>
                <a:cs typeface="Calibri"/>
              </a:rPr>
              <a:t>along </a:t>
            </a:r>
            <a:r>
              <a:rPr sz="2560" spc="-7" dirty="0">
                <a:latin typeface="Calibri"/>
                <a:cs typeface="Calibri"/>
              </a:rPr>
              <a:t>that</a:t>
            </a:r>
            <a:r>
              <a:rPr sz="2560" spc="213" dirty="0">
                <a:latin typeface="Calibri"/>
                <a:cs typeface="Calibri"/>
              </a:rPr>
              <a:t> </a:t>
            </a:r>
            <a:r>
              <a:rPr sz="2560" spc="-7" dirty="0">
                <a:latin typeface="Calibri"/>
                <a:cs typeface="Calibri"/>
              </a:rPr>
              <a:t>dimension</a:t>
            </a:r>
            <a:endParaRPr sz="256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C1C18-10E8-407F-A0B5-F9D1C073B8C2}"/>
              </a:ext>
            </a:extLst>
          </p:cNvPr>
          <p:cNvSpPr/>
          <p:nvPr/>
        </p:nvSpPr>
        <p:spPr>
          <a:xfrm>
            <a:off x="463209" y="475692"/>
            <a:ext cx="7965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Computing the Components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DC535C58-56A7-488E-8D0A-32C4B242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Compare true concept against prediction</a:t>
            </a:r>
          </a:p>
          <a:p>
            <a:endParaRPr lang="en-US" sz="2800" dirty="0"/>
          </a:p>
        </p:txBody>
      </p:sp>
      <p:sp>
        <p:nvSpPr>
          <p:cNvPr id="388100" name="Freeform 4"/>
          <p:cNvSpPr>
            <a:spLocks/>
          </p:cNvSpPr>
          <p:nvPr/>
        </p:nvSpPr>
        <p:spPr bwMode="auto">
          <a:xfrm>
            <a:off x="1083734" y="3359574"/>
            <a:ext cx="6285653" cy="5804747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4267"/>
          </a:p>
        </p:txBody>
      </p:sp>
      <p:grpSp>
        <p:nvGrpSpPr>
          <p:cNvPr id="388101" name="Group 5"/>
          <p:cNvGrpSpPr>
            <a:grpSpLocks/>
          </p:cNvGrpSpPr>
          <p:nvPr/>
        </p:nvGrpSpPr>
        <p:grpSpPr bwMode="auto">
          <a:xfrm>
            <a:off x="1731717" y="3973689"/>
            <a:ext cx="4815841" cy="4797778"/>
            <a:chOff x="1583" y="1760"/>
            <a:chExt cx="2133" cy="2125"/>
          </a:xfrm>
        </p:grpSpPr>
        <p:sp>
          <p:nvSpPr>
            <p:cNvPr id="388102" name="Text Box 6"/>
            <p:cNvSpPr txBox="1">
              <a:spLocks noChangeArrowheads="1"/>
            </p:cNvSpPr>
            <p:nvPr/>
          </p:nvSpPr>
          <p:spPr bwMode="auto">
            <a:xfrm>
              <a:off x="2220" y="2586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3" name="Text Box 7"/>
            <p:cNvSpPr txBox="1">
              <a:spLocks noChangeArrowheads="1"/>
            </p:cNvSpPr>
            <p:nvPr/>
          </p:nvSpPr>
          <p:spPr bwMode="auto">
            <a:xfrm>
              <a:off x="2794" y="3032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4" name="Text Box 8"/>
            <p:cNvSpPr txBox="1">
              <a:spLocks noChangeArrowheads="1"/>
            </p:cNvSpPr>
            <p:nvPr/>
          </p:nvSpPr>
          <p:spPr bwMode="auto">
            <a:xfrm>
              <a:off x="1583" y="2586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5" name="Text Box 9"/>
            <p:cNvSpPr txBox="1">
              <a:spLocks noChangeArrowheads="1"/>
            </p:cNvSpPr>
            <p:nvPr/>
          </p:nvSpPr>
          <p:spPr bwMode="auto">
            <a:xfrm>
              <a:off x="2284" y="3670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6" name="Text Box 10"/>
            <p:cNvSpPr txBox="1">
              <a:spLocks noChangeArrowheads="1"/>
            </p:cNvSpPr>
            <p:nvPr/>
          </p:nvSpPr>
          <p:spPr bwMode="auto">
            <a:xfrm>
              <a:off x="3368" y="3096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7" name="Text Box 11"/>
            <p:cNvSpPr txBox="1">
              <a:spLocks noChangeArrowheads="1"/>
            </p:cNvSpPr>
            <p:nvPr/>
          </p:nvSpPr>
          <p:spPr bwMode="auto">
            <a:xfrm>
              <a:off x="1774" y="3224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8" name="Text Box 12"/>
            <p:cNvSpPr txBox="1">
              <a:spLocks noChangeArrowheads="1"/>
            </p:cNvSpPr>
            <p:nvPr/>
          </p:nvSpPr>
          <p:spPr bwMode="auto">
            <a:xfrm>
              <a:off x="2731" y="2523"/>
              <a:ext cx="1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44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9" name="Text Box 13"/>
            <p:cNvSpPr txBox="1">
              <a:spLocks noChangeArrowheads="1"/>
            </p:cNvSpPr>
            <p:nvPr/>
          </p:nvSpPr>
          <p:spPr bwMode="auto">
            <a:xfrm>
              <a:off x="3177" y="3290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0" name="Text Box 14"/>
            <p:cNvSpPr txBox="1">
              <a:spLocks noChangeArrowheads="1"/>
            </p:cNvSpPr>
            <p:nvPr/>
          </p:nvSpPr>
          <p:spPr bwMode="auto">
            <a:xfrm>
              <a:off x="1583" y="1951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1" name="Text Box 15"/>
            <p:cNvSpPr txBox="1">
              <a:spLocks noChangeArrowheads="1"/>
            </p:cNvSpPr>
            <p:nvPr/>
          </p:nvSpPr>
          <p:spPr bwMode="auto">
            <a:xfrm>
              <a:off x="2093" y="3354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2" name="Text Box 16"/>
            <p:cNvSpPr txBox="1">
              <a:spLocks noChangeArrowheads="1"/>
            </p:cNvSpPr>
            <p:nvPr/>
          </p:nvSpPr>
          <p:spPr bwMode="auto">
            <a:xfrm>
              <a:off x="2922" y="2143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3" name="Text Box 17"/>
            <p:cNvSpPr txBox="1">
              <a:spLocks noChangeArrowheads="1"/>
            </p:cNvSpPr>
            <p:nvPr/>
          </p:nvSpPr>
          <p:spPr bwMode="auto">
            <a:xfrm>
              <a:off x="3559" y="2334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4" name="Text Box 18"/>
            <p:cNvSpPr txBox="1">
              <a:spLocks noChangeArrowheads="1"/>
            </p:cNvSpPr>
            <p:nvPr/>
          </p:nvSpPr>
          <p:spPr bwMode="auto">
            <a:xfrm>
              <a:off x="2157" y="1760"/>
              <a:ext cx="15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982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88115" name="Oval 19"/>
          <p:cNvSpPr>
            <a:spLocks noChangeArrowheads="1"/>
          </p:cNvSpPr>
          <p:nvPr/>
        </p:nvSpPr>
        <p:spPr bwMode="auto">
          <a:xfrm>
            <a:off x="1842347" y="596053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16" name="Rectangle 20"/>
          <p:cNvSpPr>
            <a:spLocks noChangeArrowheads="1"/>
          </p:cNvSpPr>
          <p:nvPr/>
        </p:nvSpPr>
        <p:spPr bwMode="auto">
          <a:xfrm>
            <a:off x="8236373" y="4009813"/>
            <a:ext cx="2600960" cy="390144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17" name="Oval 21"/>
          <p:cNvSpPr>
            <a:spLocks noChangeArrowheads="1"/>
          </p:cNvSpPr>
          <p:nvPr/>
        </p:nvSpPr>
        <p:spPr bwMode="auto">
          <a:xfrm>
            <a:off x="9320107" y="62856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18" name="Oval 22"/>
          <p:cNvSpPr>
            <a:spLocks noChangeArrowheads="1"/>
          </p:cNvSpPr>
          <p:nvPr/>
        </p:nvSpPr>
        <p:spPr bwMode="auto">
          <a:xfrm>
            <a:off x="8994987" y="487680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19" name="Oval 23"/>
          <p:cNvSpPr>
            <a:spLocks noChangeArrowheads="1"/>
          </p:cNvSpPr>
          <p:nvPr/>
        </p:nvSpPr>
        <p:spPr bwMode="auto">
          <a:xfrm>
            <a:off x="8778240" y="433493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20" name="Oval 24"/>
          <p:cNvSpPr>
            <a:spLocks noChangeArrowheads="1"/>
          </p:cNvSpPr>
          <p:nvPr/>
        </p:nvSpPr>
        <p:spPr bwMode="auto">
          <a:xfrm>
            <a:off x="9753600" y="520192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21" name="Oval 25"/>
          <p:cNvSpPr>
            <a:spLocks noChangeArrowheads="1"/>
          </p:cNvSpPr>
          <p:nvPr/>
        </p:nvSpPr>
        <p:spPr bwMode="auto">
          <a:xfrm>
            <a:off x="10620587" y="541866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22" name="Oval 26"/>
          <p:cNvSpPr>
            <a:spLocks noChangeArrowheads="1"/>
          </p:cNvSpPr>
          <p:nvPr/>
        </p:nvSpPr>
        <p:spPr bwMode="auto">
          <a:xfrm>
            <a:off x="8453120" y="574378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23" name="Oval 27"/>
          <p:cNvSpPr>
            <a:spLocks noChangeArrowheads="1"/>
          </p:cNvSpPr>
          <p:nvPr/>
        </p:nvSpPr>
        <p:spPr bwMode="auto">
          <a:xfrm>
            <a:off x="9753600" y="671914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24" name="Oval 28"/>
          <p:cNvSpPr>
            <a:spLocks noChangeArrowheads="1"/>
          </p:cNvSpPr>
          <p:nvPr/>
        </p:nvSpPr>
        <p:spPr bwMode="auto">
          <a:xfrm>
            <a:off x="8561494" y="650240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25" name="Oval 29"/>
          <p:cNvSpPr>
            <a:spLocks noChangeArrowheads="1"/>
          </p:cNvSpPr>
          <p:nvPr/>
        </p:nvSpPr>
        <p:spPr bwMode="auto">
          <a:xfrm>
            <a:off x="9428480" y="574378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26" name="Oval 30"/>
          <p:cNvSpPr>
            <a:spLocks noChangeArrowheads="1"/>
          </p:cNvSpPr>
          <p:nvPr/>
        </p:nvSpPr>
        <p:spPr bwMode="auto">
          <a:xfrm>
            <a:off x="10295467" y="62856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27" name="Oval 31"/>
          <p:cNvSpPr>
            <a:spLocks noChangeArrowheads="1"/>
          </p:cNvSpPr>
          <p:nvPr/>
        </p:nvSpPr>
        <p:spPr bwMode="auto">
          <a:xfrm>
            <a:off x="9320107" y="682752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28" name="Oval 32"/>
          <p:cNvSpPr>
            <a:spLocks noChangeArrowheads="1"/>
          </p:cNvSpPr>
          <p:nvPr/>
        </p:nvSpPr>
        <p:spPr bwMode="auto">
          <a:xfrm>
            <a:off x="10078720" y="4660054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29" name="Oval 33"/>
          <p:cNvSpPr>
            <a:spLocks noChangeArrowheads="1"/>
          </p:cNvSpPr>
          <p:nvPr/>
        </p:nvSpPr>
        <p:spPr bwMode="auto">
          <a:xfrm>
            <a:off x="10403840" y="7044267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30" name="Oval 34"/>
          <p:cNvSpPr>
            <a:spLocks noChangeArrowheads="1"/>
          </p:cNvSpPr>
          <p:nvPr/>
        </p:nvSpPr>
        <p:spPr bwMode="auto">
          <a:xfrm>
            <a:off x="8994987" y="7477760"/>
            <a:ext cx="108373" cy="10837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31" name="Oval 35"/>
          <p:cNvSpPr>
            <a:spLocks noChangeArrowheads="1"/>
          </p:cNvSpPr>
          <p:nvPr/>
        </p:nvSpPr>
        <p:spPr bwMode="auto">
          <a:xfrm>
            <a:off x="9211733" y="6177280"/>
            <a:ext cx="325120" cy="32512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33" name="Oval 37"/>
          <p:cNvSpPr>
            <a:spLocks noChangeArrowheads="1"/>
          </p:cNvSpPr>
          <p:nvPr/>
        </p:nvSpPr>
        <p:spPr bwMode="auto">
          <a:xfrm>
            <a:off x="1842347" y="466005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34" name="Oval 38"/>
          <p:cNvSpPr>
            <a:spLocks noChangeArrowheads="1"/>
          </p:cNvSpPr>
          <p:nvPr/>
        </p:nvSpPr>
        <p:spPr bwMode="auto">
          <a:xfrm>
            <a:off x="3034453" y="422656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35" name="Oval 39"/>
          <p:cNvSpPr>
            <a:spLocks noChangeArrowheads="1"/>
          </p:cNvSpPr>
          <p:nvPr/>
        </p:nvSpPr>
        <p:spPr bwMode="auto">
          <a:xfrm>
            <a:off x="3251200" y="596053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36" name="Oval 40"/>
          <p:cNvSpPr>
            <a:spLocks noChangeArrowheads="1"/>
          </p:cNvSpPr>
          <p:nvPr/>
        </p:nvSpPr>
        <p:spPr bwMode="auto">
          <a:xfrm>
            <a:off x="4443307" y="585216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37" name="Oval 41"/>
          <p:cNvSpPr>
            <a:spLocks noChangeArrowheads="1"/>
          </p:cNvSpPr>
          <p:nvPr/>
        </p:nvSpPr>
        <p:spPr bwMode="auto">
          <a:xfrm>
            <a:off x="4768427" y="509354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38" name="Oval 42"/>
          <p:cNvSpPr>
            <a:spLocks noChangeArrowheads="1"/>
          </p:cNvSpPr>
          <p:nvPr/>
        </p:nvSpPr>
        <p:spPr bwMode="auto">
          <a:xfrm>
            <a:off x="6285653" y="552704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39" name="Oval 43"/>
          <p:cNvSpPr>
            <a:spLocks noChangeArrowheads="1"/>
          </p:cNvSpPr>
          <p:nvPr/>
        </p:nvSpPr>
        <p:spPr bwMode="auto">
          <a:xfrm>
            <a:off x="5852160" y="715264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40" name="Oval 44"/>
          <p:cNvSpPr>
            <a:spLocks noChangeArrowheads="1"/>
          </p:cNvSpPr>
          <p:nvPr/>
        </p:nvSpPr>
        <p:spPr bwMode="auto">
          <a:xfrm>
            <a:off x="4551680" y="6935893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41" name="Oval 45"/>
          <p:cNvSpPr>
            <a:spLocks noChangeArrowheads="1"/>
          </p:cNvSpPr>
          <p:nvPr/>
        </p:nvSpPr>
        <p:spPr bwMode="auto">
          <a:xfrm>
            <a:off x="3359573" y="834474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42" name="Oval 46"/>
          <p:cNvSpPr>
            <a:spLocks noChangeArrowheads="1"/>
          </p:cNvSpPr>
          <p:nvPr/>
        </p:nvSpPr>
        <p:spPr bwMode="auto">
          <a:xfrm>
            <a:off x="2926080" y="780288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43" name="Oval 47"/>
          <p:cNvSpPr>
            <a:spLocks noChangeArrowheads="1"/>
          </p:cNvSpPr>
          <p:nvPr/>
        </p:nvSpPr>
        <p:spPr bwMode="auto">
          <a:xfrm>
            <a:off x="2275840" y="736938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44" name="Oval 48"/>
          <p:cNvSpPr>
            <a:spLocks noChangeArrowheads="1"/>
          </p:cNvSpPr>
          <p:nvPr/>
        </p:nvSpPr>
        <p:spPr bwMode="auto">
          <a:xfrm>
            <a:off x="5418667" y="7694507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46" name="Text Box 50"/>
          <p:cNvSpPr txBox="1">
            <a:spLocks noChangeArrowheads="1"/>
          </p:cNvSpPr>
          <p:nvPr/>
        </p:nvSpPr>
        <p:spPr bwMode="auto">
          <a:xfrm>
            <a:off x="3497298" y="5838614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47" name="Text Box 51"/>
          <p:cNvSpPr txBox="1">
            <a:spLocks noChangeArrowheads="1"/>
          </p:cNvSpPr>
          <p:nvPr/>
        </p:nvSpPr>
        <p:spPr bwMode="auto">
          <a:xfrm>
            <a:off x="2059093" y="5838614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48" name="Text Box 52"/>
          <p:cNvSpPr txBox="1">
            <a:spLocks noChangeArrowheads="1"/>
          </p:cNvSpPr>
          <p:nvPr/>
        </p:nvSpPr>
        <p:spPr bwMode="auto">
          <a:xfrm>
            <a:off x="6089227" y="6990081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2490330" y="7279076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0" name="Text Box 54"/>
          <p:cNvSpPr txBox="1">
            <a:spLocks noChangeArrowheads="1"/>
          </p:cNvSpPr>
          <p:nvPr/>
        </p:nvSpPr>
        <p:spPr bwMode="auto">
          <a:xfrm>
            <a:off x="4651022" y="5696375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1" name="Text Box 55"/>
          <p:cNvSpPr txBox="1">
            <a:spLocks noChangeArrowheads="1"/>
          </p:cNvSpPr>
          <p:nvPr/>
        </p:nvSpPr>
        <p:spPr bwMode="auto">
          <a:xfrm>
            <a:off x="5657991" y="7428089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2" name="Text Box 56"/>
          <p:cNvSpPr txBox="1">
            <a:spLocks noChangeArrowheads="1"/>
          </p:cNvSpPr>
          <p:nvPr/>
        </p:nvSpPr>
        <p:spPr bwMode="auto">
          <a:xfrm>
            <a:off x="3210560" y="7572587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3" name="Text Box 57"/>
          <p:cNvSpPr txBox="1">
            <a:spLocks noChangeArrowheads="1"/>
          </p:cNvSpPr>
          <p:nvPr/>
        </p:nvSpPr>
        <p:spPr bwMode="auto">
          <a:xfrm>
            <a:off x="6520462" y="5269654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4" name="Text Box 58"/>
          <p:cNvSpPr txBox="1">
            <a:spLocks noChangeArrowheads="1"/>
          </p:cNvSpPr>
          <p:nvPr/>
        </p:nvSpPr>
        <p:spPr bwMode="auto">
          <a:xfrm>
            <a:off x="3355058" y="3973689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5" name="Text Box 59"/>
          <p:cNvSpPr txBox="1">
            <a:spLocks noChangeArrowheads="1"/>
          </p:cNvSpPr>
          <p:nvPr/>
        </p:nvSpPr>
        <p:spPr bwMode="auto">
          <a:xfrm>
            <a:off x="3684693" y="8128001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6" name="Text Box 60"/>
          <p:cNvSpPr txBox="1">
            <a:spLocks noChangeArrowheads="1"/>
          </p:cNvSpPr>
          <p:nvPr/>
        </p:nvSpPr>
        <p:spPr bwMode="auto">
          <a:xfrm>
            <a:off x="4768427" y="6719147"/>
            <a:ext cx="354584" cy="6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982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7" name="Text Box 61"/>
          <p:cNvSpPr txBox="1">
            <a:spLocks noChangeArrowheads="1"/>
          </p:cNvSpPr>
          <p:nvPr/>
        </p:nvSpPr>
        <p:spPr bwMode="auto">
          <a:xfrm>
            <a:off x="4985173" y="4985174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8" name="Text Box 62"/>
          <p:cNvSpPr txBox="1">
            <a:spLocks noChangeArrowheads="1"/>
          </p:cNvSpPr>
          <p:nvPr/>
        </p:nvSpPr>
        <p:spPr bwMode="auto">
          <a:xfrm>
            <a:off x="2059093" y="4551681"/>
            <a:ext cx="397866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44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9" name="Oval 63"/>
          <p:cNvSpPr>
            <a:spLocks noChangeArrowheads="1"/>
          </p:cNvSpPr>
          <p:nvPr/>
        </p:nvSpPr>
        <p:spPr bwMode="auto">
          <a:xfrm>
            <a:off x="3142827" y="8128000"/>
            <a:ext cx="1083733" cy="758613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60" name="Oval 64"/>
          <p:cNvSpPr>
            <a:spLocks noChangeArrowheads="1"/>
          </p:cNvSpPr>
          <p:nvPr/>
        </p:nvSpPr>
        <p:spPr bwMode="auto">
          <a:xfrm>
            <a:off x="4334934" y="6827520"/>
            <a:ext cx="1083733" cy="758613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61" name="Oval 65"/>
          <p:cNvSpPr>
            <a:spLocks noChangeArrowheads="1"/>
          </p:cNvSpPr>
          <p:nvPr/>
        </p:nvSpPr>
        <p:spPr bwMode="auto">
          <a:xfrm>
            <a:off x="4551680" y="4876800"/>
            <a:ext cx="1083733" cy="758613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64" name="Oval 68"/>
          <p:cNvSpPr>
            <a:spLocks noChangeArrowheads="1"/>
          </p:cNvSpPr>
          <p:nvPr/>
        </p:nvSpPr>
        <p:spPr bwMode="auto">
          <a:xfrm>
            <a:off x="1517227" y="4443307"/>
            <a:ext cx="1083733" cy="758613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88165" name="Text Box 69"/>
          <p:cNvSpPr txBox="1">
            <a:spLocks noChangeArrowheads="1"/>
          </p:cNvSpPr>
          <p:nvPr/>
        </p:nvSpPr>
        <p:spPr bwMode="auto">
          <a:xfrm>
            <a:off x="5852160" y="3359574"/>
            <a:ext cx="2817707" cy="4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44"/>
              <a:t>9/13 correct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469975-7601-4F95-A520-D7D4A8107E3E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Cross-Validation</a:t>
            </a:r>
          </a:p>
        </p:txBody>
      </p:sp>
      <p:sp>
        <p:nvSpPr>
          <p:cNvPr id="71" name="Text Box 50">
            <a:extLst>
              <a:ext uri="{FF2B5EF4-FFF2-40B4-BE49-F238E27FC236}">
                <a16:creationId xmlns:a16="http://schemas.microsoft.com/office/drawing/2014/main" id="{5B502607-7A8E-4FB4-9245-F6ADDBF5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845" y="3625094"/>
            <a:ext cx="52019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Testing set</a:t>
            </a:r>
          </a:p>
        </p:txBody>
      </p:sp>
      <p:sp>
        <p:nvSpPr>
          <p:cNvPr id="72" name="Text Box 63">
            <a:extLst>
              <a:ext uri="{FF2B5EF4-FFF2-40B4-BE49-F238E27FC236}">
                <a16:creationId xmlns:a16="http://schemas.microsoft.com/office/drawing/2014/main" id="{43BEDB4D-7AAF-4A42-800E-3C4E70022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627" y="8155677"/>
            <a:ext cx="52019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Hypothesis space H</a:t>
            </a:r>
          </a:p>
        </p:txBody>
      </p:sp>
      <p:pic>
        <p:nvPicPr>
          <p:cNvPr id="73" name="skillenza_logo_new (1).png" descr="skillenza_logo_new (1).png">
            <a:extLst>
              <a:ext uri="{FF2B5EF4-FFF2-40B4-BE49-F238E27FC236}">
                <a16:creationId xmlns:a16="http://schemas.microsoft.com/office/drawing/2014/main" id="{EBC7D712-1DA7-45FF-B703-315A83608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86913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226" y="1793001"/>
            <a:ext cx="9365262" cy="490624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3819197">
              <a:lnSpc>
                <a:spcPct val="120000"/>
              </a:lnSpc>
              <a:spcBef>
                <a:spcPts val="142"/>
              </a:spcBef>
            </a:pPr>
            <a:r>
              <a:rPr sz="2844" spc="-7" dirty="0">
                <a:latin typeface="Calibri"/>
                <a:cs typeface="Calibri"/>
              </a:rPr>
              <a:t>Maximise </a:t>
            </a:r>
            <a:r>
              <a:rPr sz="2844" b="1" dirty="0">
                <a:latin typeface="Calibri"/>
                <a:cs typeface="Calibri"/>
              </a:rPr>
              <a:t>u</a:t>
            </a:r>
            <a:r>
              <a:rPr sz="2844" dirty="0">
                <a:latin typeface="Calibri"/>
                <a:cs typeface="Calibri"/>
              </a:rPr>
              <a:t>T</a:t>
            </a:r>
            <a:r>
              <a:rPr sz="2844" b="1" dirty="0">
                <a:latin typeface="Calibri"/>
                <a:cs typeface="Calibri"/>
              </a:rPr>
              <a:t>xx</a:t>
            </a:r>
            <a:r>
              <a:rPr sz="2844" dirty="0">
                <a:latin typeface="Calibri"/>
                <a:cs typeface="Calibri"/>
              </a:rPr>
              <a:t>T</a:t>
            </a:r>
            <a:r>
              <a:rPr sz="2844" b="1" dirty="0">
                <a:latin typeface="Calibri"/>
                <a:cs typeface="Calibri"/>
              </a:rPr>
              <a:t>u </a:t>
            </a:r>
            <a:r>
              <a:rPr sz="2844" spc="-28" dirty="0">
                <a:latin typeface="Calibri"/>
                <a:cs typeface="Calibri"/>
              </a:rPr>
              <a:t>s.t </a:t>
            </a:r>
            <a:r>
              <a:rPr sz="2844" b="1" dirty="0">
                <a:latin typeface="Calibri"/>
                <a:cs typeface="Calibri"/>
              </a:rPr>
              <a:t>u</a:t>
            </a:r>
            <a:r>
              <a:rPr sz="2844" dirty="0">
                <a:latin typeface="Calibri"/>
                <a:cs typeface="Calibri"/>
              </a:rPr>
              <a:t>T</a:t>
            </a:r>
            <a:r>
              <a:rPr sz="2844" b="1" dirty="0">
                <a:latin typeface="Calibri"/>
                <a:cs typeface="Calibri"/>
              </a:rPr>
              <a:t>u </a:t>
            </a:r>
            <a:r>
              <a:rPr sz="2844" dirty="0">
                <a:latin typeface="Calibri"/>
                <a:cs typeface="Calibri"/>
              </a:rPr>
              <a:t>= 1  </a:t>
            </a:r>
            <a:r>
              <a:rPr sz="2844" spc="-7" dirty="0">
                <a:latin typeface="Calibri"/>
                <a:cs typeface="Calibri"/>
              </a:rPr>
              <a:t>Construct Langrangian </a:t>
            </a:r>
            <a:r>
              <a:rPr sz="2844" b="1" dirty="0">
                <a:latin typeface="Calibri"/>
                <a:cs typeface="Calibri"/>
              </a:rPr>
              <a:t>u</a:t>
            </a:r>
            <a:r>
              <a:rPr sz="2844" dirty="0">
                <a:latin typeface="Calibri"/>
                <a:cs typeface="Calibri"/>
              </a:rPr>
              <a:t>T</a:t>
            </a:r>
            <a:r>
              <a:rPr sz="2844" b="1" dirty="0">
                <a:latin typeface="Calibri"/>
                <a:cs typeface="Calibri"/>
              </a:rPr>
              <a:t>xx</a:t>
            </a:r>
            <a:r>
              <a:rPr sz="2844" dirty="0">
                <a:latin typeface="Calibri"/>
                <a:cs typeface="Calibri"/>
              </a:rPr>
              <a:t>T</a:t>
            </a:r>
            <a:r>
              <a:rPr sz="2844" b="1" dirty="0">
                <a:latin typeface="Calibri"/>
                <a:cs typeface="Calibri"/>
              </a:rPr>
              <a:t>u </a:t>
            </a:r>
            <a:r>
              <a:rPr sz="2844" dirty="0">
                <a:latin typeface="Calibri"/>
                <a:cs typeface="Calibri"/>
              </a:rPr>
              <a:t>–</a:t>
            </a:r>
            <a:r>
              <a:rPr sz="2844" spc="-107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λ</a:t>
            </a:r>
            <a:r>
              <a:rPr sz="2844" b="1" spc="-7" dirty="0">
                <a:latin typeface="Calibri"/>
                <a:cs typeface="Calibri"/>
              </a:rPr>
              <a:t>u</a:t>
            </a:r>
            <a:r>
              <a:rPr sz="2844" spc="-7" dirty="0">
                <a:latin typeface="Calibri"/>
                <a:cs typeface="Calibri"/>
              </a:rPr>
              <a:t>T</a:t>
            </a:r>
            <a:r>
              <a:rPr sz="2844" b="1" spc="-7" dirty="0">
                <a:latin typeface="Calibri"/>
                <a:cs typeface="Calibri"/>
              </a:rPr>
              <a:t>u</a:t>
            </a:r>
            <a:endParaRPr sz="284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911">
              <a:latin typeface="Calibri"/>
              <a:cs typeface="Calibri"/>
            </a:endParaRPr>
          </a:p>
          <a:p>
            <a:pPr marL="18062">
              <a:lnSpc>
                <a:spcPct val="100000"/>
              </a:lnSpc>
            </a:pPr>
            <a:r>
              <a:rPr sz="2844" spc="-28" dirty="0">
                <a:latin typeface="Calibri"/>
                <a:cs typeface="Calibri"/>
              </a:rPr>
              <a:t>Vector </a:t>
            </a:r>
            <a:r>
              <a:rPr sz="2844" spc="-7" dirty="0">
                <a:latin typeface="Calibri"/>
                <a:cs typeface="Calibri"/>
              </a:rPr>
              <a:t>of partial </a:t>
            </a:r>
            <a:r>
              <a:rPr sz="2844" spc="-14" dirty="0">
                <a:latin typeface="Calibri"/>
                <a:cs typeface="Calibri"/>
              </a:rPr>
              <a:t>derivatives set </a:t>
            </a:r>
            <a:r>
              <a:rPr sz="2844" spc="-21" dirty="0">
                <a:latin typeface="Calibri"/>
                <a:cs typeface="Calibri"/>
              </a:rPr>
              <a:t>to</a:t>
            </a:r>
            <a:r>
              <a:rPr sz="2844" spc="71" dirty="0">
                <a:latin typeface="Calibri"/>
                <a:cs typeface="Calibri"/>
              </a:rPr>
              <a:t> </a:t>
            </a:r>
            <a:r>
              <a:rPr sz="2844" spc="-36" dirty="0">
                <a:latin typeface="Calibri"/>
                <a:cs typeface="Calibri"/>
              </a:rPr>
              <a:t>zero</a:t>
            </a:r>
            <a:endParaRPr sz="2844">
              <a:latin typeface="Calibri"/>
              <a:cs typeface="Calibri"/>
            </a:endParaRPr>
          </a:p>
          <a:p>
            <a:pPr marL="18062">
              <a:lnSpc>
                <a:spcPct val="100000"/>
              </a:lnSpc>
              <a:spcBef>
                <a:spcPts val="683"/>
              </a:spcBef>
            </a:pPr>
            <a:r>
              <a:rPr sz="2844" b="1" dirty="0">
                <a:latin typeface="Calibri"/>
                <a:cs typeface="Calibri"/>
              </a:rPr>
              <a:t>xx</a:t>
            </a:r>
            <a:r>
              <a:rPr sz="2844" dirty="0">
                <a:latin typeface="Calibri"/>
                <a:cs typeface="Calibri"/>
              </a:rPr>
              <a:t>T</a:t>
            </a:r>
            <a:r>
              <a:rPr sz="2844" b="1" dirty="0">
                <a:latin typeface="Calibri"/>
                <a:cs typeface="Calibri"/>
              </a:rPr>
              <a:t>u </a:t>
            </a:r>
            <a:r>
              <a:rPr sz="2844" dirty="0">
                <a:latin typeface="Calibri"/>
                <a:cs typeface="Calibri"/>
              </a:rPr>
              <a:t>– </a:t>
            </a:r>
            <a:r>
              <a:rPr sz="2844" spc="-7" dirty="0">
                <a:latin typeface="Calibri"/>
                <a:cs typeface="Calibri"/>
              </a:rPr>
              <a:t>λ</a:t>
            </a:r>
            <a:r>
              <a:rPr sz="2844" b="1" spc="-7" dirty="0">
                <a:latin typeface="Calibri"/>
                <a:cs typeface="Calibri"/>
              </a:rPr>
              <a:t>u </a:t>
            </a:r>
            <a:r>
              <a:rPr sz="2844" dirty="0">
                <a:latin typeface="Calibri"/>
                <a:cs typeface="Calibri"/>
              </a:rPr>
              <a:t>= (</a:t>
            </a:r>
            <a:r>
              <a:rPr sz="2844" b="1" dirty="0">
                <a:latin typeface="Calibri"/>
                <a:cs typeface="Calibri"/>
              </a:rPr>
              <a:t>xx</a:t>
            </a:r>
            <a:r>
              <a:rPr sz="2844" dirty="0">
                <a:latin typeface="Calibri"/>
                <a:cs typeface="Calibri"/>
              </a:rPr>
              <a:t>T – λ</a:t>
            </a:r>
            <a:r>
              <a:rPr sz="2844" b="1" dirty="0">
                <a:latin typeface="Calibri"/>
                <a:cs typeface="Calibri"/>
              </a:rPr>
              <a:t>I</a:t>
            </a:r>
            <a:r>
              <a:rPr sz="2844" dirty="0">
                <a:latin typeface="Calibri"/>
                <a:cs typeface="Calibri"/>
              </a:rPr>
              <a:t>) </a:t>
            </a:r>
            <a:r>
              <a:rPr sz="2844" b="1" dirty="0">
                <a:latin typeface="Calibri"/>
                <a:cs typeface="Calibri"/>
              </a:rPr>
              <a:t>u </a:t>
            </a:r>
            <a:r>
              <a:rPr sz="2844" dirty="0">
                <a:latin typeface="Calibri"/>
                <a:cs typeface="Calibri"/>
              </a:rPr>
              <a:t>=</a:t>
            </a:r>
            <a:r>
              <a:rPr sz="2844" spc="-57" dirty="0">
                <a:latin typeface="Calibri"/>
                <a:cs typeface="Calibri"/>
              </a:rPr>
              <a:t> </a:t>
            </a:r>
            <a:r>
              <a:rPr sz="2844" dirty="0">
                <a:latin typeface="Calibri"/>
                <a:cs typeface="Calibri"/>
              </a:rPr>
              <a:t>0</a:t>
            </a:r>
            <a:endParaRPr sz="2844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911">
              <a:latin typeface="Calibri"/>
              <a:cs typeface="Calibri"/>
            </a:endParaRPr>
          </a:p>
          <a:p>
            <a:pPr marL="18062">
              <a:lnSpc>
                <a:spcPct val="100000"/>
              </a:lnSpc>
            </a:pPr>
            <a:r>
              <a:rPr sz="2844" dirty="0">
                <a:latin typeface="Calibri"/>
                <a:cs typeface="Calibri"/>
              </a:rPr>
              <a:t>As </a:t>
            </a:r>
            <a:r>
              <a:rPr sz="2844" b="1" dirty="0">
                <a:latin typeface="Calibri"/>
                <a:cs typeface="Calibri"/>
              </a:rPr>
              <a:t>u ≠ 0 </a:t>
            </a:r>
            <a:r>
              <a:rPr sz="2844" dirty="0">
                <a:latin typeface="Calibri"/>
                <a:cs typeface="Calibri"/>
              </a:rPr>
              <a:t>then </a:t>
            </a:r>
            <a:r>
              <a:rPr sz="2844" b="1" dirty="0">
                <a:latin typeface="Calibri"/>
                <a:cs typeface="Calibri"/>
              </a:rPr>
              <a:t>u </a:t>
            </a:r>
            <a:r>
              <a:rPr sz="2844" spc="-14" dirty="0">
                <a:latin typeface="Calibri"/>
                <a:cs typeface="Calibri"/>
              </a:rPr>
              <a:t>must </a:t>
            </a:r>
            <a:r>
              <a:rPr sz="2844" dirty="0">
                <a:latin typeface="Calibri"/>
                <a:cs typeface="Calibri"/>
              </a:rPr>
              <a:t>be an </a:t>
            </a:r>
            <a:r>
              <a:rPr sz="2844" spc="-14" dirty="0">
                <a:latin typeface="Calibri"/>
                <a:cs typeface="Calibri"/>
              </a:rPr>
              <a:t>eigenvector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b="1" dirty="0">
                <a:latin typeface="Calibri"/>
                <a:cs typeface="Calibri"/>
              </a:rPr>
              <a:t>xx</a:t>
            </a:r>
            <a:r>
              <a:rPr sz="2844" dirty="0">
                <a:latin typeface="Calibri"/>
                <a:cs typeface="Calibri"/>
              </a:rPr>
              <a:t>T </a:t>
            </a:r>
            <a:r>
              <a:rPr sz="2844" spc="-7" dirty="0">
                <a:latin typeface="Calibri"/>
                <a:cs typeface="Calibri"/>
              </a:rPr>
              <a:t>with </a:t>
            </a:r>
            <a:r>
              <a:rPr sz="2844" spc="-14" dirty="0">
                <a:latin typeface="Calibri"/>
                <a:cs typeface="Calibri"/>
              </a:rPr>
              <a:t>eigenvalue</a:t>
            </a:r>
            <a:r>
              <a:rPr sz="2844" spc="7" dirty="0">
                <a:latin typeface="Calibri"/>
                <a:cs typeface="Calibri"/>
              </a:rPr>
              <a:t> </a:t>
            </a:r>
            <a:r>
              <a:rPr sz="2844" dirty="0">
                <a:latin typeface="Calibri"/>
                <a:cs typeface="Calibri"/>
              </a:rPr>
              <a:t>λ</a:t>
            </a:r>
            <a:endParaRPr sz="2844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DA53C-A857-401B-8E17-3B9E23680236}"/>
              </a:ext>
            </a:extLst>
          </p:cNvPr>
          <p:cNvSpPr/>
          <p:nvPr/>
        </p:nvSpPr>
        <p:spPr>
          <a:xfrm>
            <a:off x="463209" y="475692"/>
            <a:ext cx="7965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Why the Eigenvectors?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C0E964DB-D67F-4D7A-AE61-8531FB96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226" y="1303153"/>
            <a:ext cx="10961963" cy="1946288"/>
          </a:xfrm>
          <a:prstGeom prst="rect">
            <a:avLst/>
          </a:prstGeom>
        </p:spPr>
        <p:txBody>
          <a:bodyPr vert="horz" wrap="square" lIns="0" tIns="104761" rIns="0" bIns="0" rtlCol="0">
            <a:spAutoFit/>
          </a:bodyPr>
          <a:lstStyle/>
          <a:p>
            <a:pPr marL="278154" indent="-260995">
              <a:lnSpc>
                <a:spcPct val="100000"/>
              </a:lnSpc>
              <a:spcBef>
                <a:spcPts val="825"/>
              </a:spcBef>
              <a:buChar char="•"/>
              <a:tabLst>
                <a:tab pos="279057" algn="l"/>
              </a:tabLst>
            </a:pPr>
            <a:r>
              <a:rPr sz="2844" spc="-7" dirty="0">
                <a:latin typeface="Calibri"/>
                <a:cs typeface="Calibri"/>
              </a:rPr>
              <a:t>Similarly </a:t>
            </a:r>
            <a:r>
              <a:rPr sz="2844" spc="-21" dirty="0">
                <a:latin typeface="Calibri"/>
                <a:cs typeface="Calibri"/>
              </a:rPr>
              <a:t>for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14" dirty="0">
                <a:latin typeface="Calibri"/>
                <a:cs typeface="Calibri"/>
              </a:rPr>
              <a:t>next axis,</a:t>
            </a:r>
            <a:r>
              <a:rPr sz="2844" spc="43" dirty="0">
                <a:latin typeface="Calibri"/>
                <a:cs typeface="Calibri"/>
              </a:rPr>
              <a:t> </a:t>
            </a:r>
            <a:r>
              <a:rPr sz="2844" spc="-14" dirty="0">
                <a:latin typeface="Calibri"/>
                <a:cs typeface="Calibri"/>
              </a:rPr>
              <a:t>etc.</a:t>
            </a:r>
            <a:endParaRPr sz="2844">
              <a:latin typeface="Calibri"/>
              <a:cs typeface="Calibri"/>
            </a:endParaRPr>
          </a:p>
          <a:p>
            <a:pPr marL="18062" marR="7225">
              <a:lnSpc>
                <a:spcPct val="100000"/>
              </a:lnSpc>
              <a:spcBef>
                <a:spcPts val="683"/>
              </a:spcBef>
              <a:buChar char="•"/>
              <a:tabLst>
                <a:tab pos="279057" algn="l"/>
              </a:tabLst>
            </a:pPr>
            <a:r>
              <a:rPr sz="2844" spc="-21" dirty="0">
                <a:latin typeface="Calibri"/>
                <a:cs typeface="Calibri"/>
              </a:rPr>
              <a:t>So,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new </a:t>
            </a:r>
            <a:r>
              <a:rPr sz="2844" spc="-28" dirty="0">
                <a:latin typeface="Calibri"/>
                <a:cs typeface="Calibri"/>
              </a:rPr>
              <a:t>axes </a:t>
            </a:r>
            <a:r>
              <a:rPr sz="2844" spc="-14" dirty="0">
                <a:latin typeface="Calibri"/>
                <a:cs typeface="Calibri"/>
              </a:rPr>
              <a:t>are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21" dirty="0">
                <a:latin typeface="Calibri"/>
                <a:cs typeface="Calibri"/>
              </a:rPr>
              <a:t>eigenvectors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matrix of </a:t>
            </a:r>
            <a:r>
              <a:rPr sz="2844" spc="-14" dirty="0">
                <a:latin typeface="Calibri"/>
                <a:cs typeface="Calibri"/>
              </a:rPr>
              <a:t>correlations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dirty="0">
                <a:latin typeface="Calibri"/>
                <a:cs typeface="Calibri"/>
              </a:rPr>
              <a:t>the  </a:t>
            </a:r>
            <a:r>
              <a:rPr sz="2844" spc="-7" dirty="0">
                <a:latin typeface="Calibri"/>
                <a:cs typeface="Calibri"/>
              </a:rPr>
              <a:t>original variables, </a:t>
            </a:r>
            <a:r>
              <a:rPr sz="2844" dirty="0">
                <a:latin typeface="Calibri"/>
                <a:cs typeface="Calibri"/>
              </a:rPr>
              <a:t>which </a:t>
            </a:r>
            <a:r>
              <a:rPr sz="2844" spc="-7" dirty="0">
                <a:latin typeface="Calibri"/>
                <a:cs typeface="Calibri"/>
              </a:rPr>
              <a:t>captures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similarities of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original variables  based on how </a:t>
            </a:r>
            <a:r>
              <a:rPr sz="2844" spc="-21" dirty="0">
                <a:latin typeface="Calibri"/>
                <a:cs typeface="Calibri"/>
              </a:rPr>
              <a:t>data </a:t>
            </a:r>
            <a:r>
              <a:rPr sz="2844" spc="-7" dirty="0">
                <a:latin typeface="Calibri"/>
                <a:cs typeface="Calibri"/>
              </a:rPr>
              <a:t>samples </a:t>
            </a:r>
            <a:r>
              <a:rPr sz="2844" spc="-14" dirty="0">
                <a:latin typeface="Calibri"/>
                <a:cs typeface="Calibri"/>
              </a:rPr>
              <a:t>project </a:t>
            </a:r>
            <a:r>
              <a:rPr sz="2844" spc="-21" dirty="0">
                <a:latin typeface="Calibri"/>
                <a:cs typeface="Calibri"/>
              </a:rPr>
              <a:t>to</a:t>
            </a:r>
            <a:r>
              <a:rPr sz="2844" spc="28" dirty="0">
                <a:latin typeface="Calibri"/>
                <a:cs typeface="Calibri"/>
              </a:rPr>
              <a:t> </a:t>
            </a:r>
            <a:r>
              <a:rPr sz="2844" dirty="0">
                <a:latin typeface="Calibri"/>
                <a:cs typeface="Calibri"/>
              </a:rPr>
              <a:t>them</a:t>
            </a:r>
            <a:endParaRPr sz="284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226" y="6852765"/>
            <a:ext cx="7186958" cy="1070920"/>
          </a:xfrm>
          <a:prstGeom prst="rect">
            <a:avLst/>
          </a:prstGeom>
        </p:spPr>
        <p:txBody>
          <a:bodyPr vert="horz" wrap="square" lIns="0" tIns="104761" rIns="0" bIns="0" rtlCol="0">
            <a:spAutoFit/>
          </a:bodyPr>
          <a:lstStyle/>
          <a:p>
            <a:pPr marL="505734" indent="-487672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504831" algn="l"/>
                <a:tab pos="505734" algn="l"/>
              </a:tabLst>
            </a:pPr>
            <a:r>
              <a:rPr sz="2844" spc="-7" dirty="0">
                <a:latin typeface="Calibri"/>
                <a:cs typeface="Calibri"/>
              </a:rPr>
              <a:t>Geometrically: centering </a:t>
            </a:r>
            <a:r>
              <a:rPr sz="2844" spc="-21" dirty="0">
                <a:latin typeface="Calibri"/>
                <a:cs typeface="Calibri"/>
              </a:rPr>
              <a:t>followed </a:t>
            </a:r>
            <a:r>
              <a:rPr sz="2844" spc="-7" dirty="0">
                <a:latin typeface="Calibri"/>
                <a:cs typeface="Calibri"/>
              </a:rPr>
              <a:t>by</a:t>
            </a:r>
            <a:r>
              <a:rPr sz="2844" spc="21" dirty="0">
                <a:latin typeface="Calibri"/>
                <a:cs typeface="Calibri"/>
              </a:rPr>
              <a:t> </a:t>
            </a:r>
            <a:r>
              <a:rPr sz="2844" spc="-21" dirty="0">
                <a:latin typeface="Calibri"/>
                <a:cs typeface="Calibri"/>
              </a:rPr>
              <a:t>rotation</a:t>
            </a:r>
            <a:endParaRPr sz="2844">
              <a:latin typeface="Calibri"/>
              <a:cs typeface="Calibri"/>
            </a:endParaRPr>
          </a:p>
          <a:p>
            <a:pPr marL="505734" indent="-487672">
              <a:lnSpc>
                <a:spcPct val="100000"/>
              </a:lnSpc>
              <a:spcBef>
                <a:spcPts val="683"/>
              </a:spcBef>
              <a:buFont typeface="Arial"/>
              <a:buChar char="•"/>
              <a:tabLst>
                <a:tab pos="504831" algn="l"/>
                <a:tab pos="505734" algn="l"/>
              </a:tabLst>
            </a:pPr>
            <a:r>
              <a:rPr sz="2844" dirty="0">
                <a:latin typeface="Calibri"/>
                <a:cs typeface="Calibri"/>
              </a:rPr>
              <a:t>– </a:t>
            </a:r>
            <a:r>
              <a:rPr sz="2844" spc="-7" dirty="0">
                <a:latin typeface="Calibri"/>
                <a:cs typeface="Calibri"/>
              </a:rPr>
              <a:t>Linear</a:t>
            </a:r>
            <a:r>
              <a:rPr sz="2844" spc="-28" dirty="0">
                <a:latin typeface="Calibri"/>
                <a:cs typeface="Calibri"/>
              </a:rPr>
              <a:t> </a:t>
            </a:r>
            <a:r>
              <a:rPr sz="2844" spc="-14" dirty="0">
                <a:latin typeface="Calibri"/>
                <a:cs typeface="Calibri"/>
              </a:rPr>
              <a:t>transformation</a:t>
            </a:r>
            <a:endParaRPr sz="2844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3707" y="3467947"/>
            <a:ext cx="4307840" cy="32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C2098-E992-46A5-9693-5AD7EFF4894E}"/>
              </a:ext>
            </a:extLst>
          </p:cNvPr>
          <p:cNvSpPr/>
          <p:nvPr/>
        </p:nvSpPr>
        <p:spPr>
          <a:xfrm>
            <a:off x="463209" y="475692"/>
            <a:ext cx="7965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Computing the Components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09761D63-5F91-45D2-8D99-CCD2BDF1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226" y="2570254"/>
            <a:ext cx="11205803" cy="401646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29630" indent="-312472">
              <a:lnSpc>
                <a:spcPct val="100000"/>
              </a:lnSpc>
              <a:spcBef>
                <a:spcPts val="149"/>
              </a:spcBef>
              <a:buSzPct val="120000"/>
              <a:buChar char="•"/>
              <a:tabLst>
                <a:tab pos="330534" algn="l"/>
              </a:tabLst>
            </a:pPr>
            <a:r>
              <a:rPr sz="2844" spc="-7" dirty="0">
                <a:latin typeface="Calibri"/>
                <a:cs typeface="Calibri"/>
              </a:rPr>
              <a:t>The </a:t>
            </a:r>
            <a:r>
              <a:rPr sz="2844" spc="-28" dirty="0">
                <a:latin typeface="Calibri"/>
                <a:cs typeface="Calibri"/>
              </a:rPr>
              <a:t>first </a:t>
            </a:r>
            <a:r>
              <a:rPr sz="2844" dirty="0">
                <a:latin typeface="Calibri"/>
                <a:cs typeface="Calibri"/>
              </a:rPr>
              <a:t>PC </a:t>
            </a:r>
            <a:r>
              <a:rPr sz="2844" spc="-14" dirty="0">
                <a:latin typeface="Calibri"/>
                <a:cs typeface="Calibri"/>
              </a:rPr>
              <a:t>retains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21" dirty="0">
                <a:latin typeface="Calibri"/>
                <a:cs typeface="Calibri"/>
              </a:rPr>
              <a:t>greatest </a:t>
            </a:r>
            <a:r>
              <a:rPr sz="2844" spc="-7" dirty="0">
                <a:latin typeface="Calibri"/>
                <a:cs typeface="Calibri"/>
              </a:rPr>
              <a:t>amount of </a:t>
            </a:r>
            <a:r>
              <a:rPr sz="2844" spc="-14" dirty="0">
                <a:latin typeface="Calibri"/>
                <a:cs typeface="Calibri"/>
              </a:rPr>
              <a:t>variation </a:t>
            </a:r>
            <a:r>
              <a:rPr sz="2844" dirty="0">
                <a:latin typeface="Calibri"/>
                <a:cs typeface="Calibri"/>
              </a:rPr>
              <a:t>in the</a:t>
            </a:r>
            <a:r>
              <a:rPr sz="2844" spc="178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sample</a:t>
            </a:r>
            <a:endParaRPr sz="3982" dirty="0">
              <a:latin typeface="Calibri"/>
              <a:cs typeface="Calibri"/>
            </a:endParaRPr>
          </a:p>
          <a:p>
            <a:pPr marL="278154" indent="-260995">
              <a:lnSpc>
                <a:spcPct val="100000"/>
              </a:lnSpc>
              <a:buChar char="•"/>
              <a:tabLst>
                <a:tab pos="279057" algn="l"/>
              </a:tabLst>
            </a:pPr>
            <a:r>
              <a:rPr sz="2844" spc="-7" dirty="0">
                <a:latin typeface="Calibri"/>
                <a:cs typeface="Calibri"/>
              </a:rPr>
              <a:t>The </a:t>
            </a:r>
            <a:r>
              <a:rPr sz="2844" i="1" dirty="0">
                <a:latin typeface="Calibri"/>
                <a:cs typeface="Calibri"/>
              </a:rPr>
              <a:t>k</a:t>
            </a:r>
            <a:r>
              <a:rPr sz="2844" dirty="0">
                <a:latin typeface="Calibri"/>
                <a:cs typeface="Calibri"/>
              </a:rPr>
              <a:t>th PC </a:t>
            </a:r>
            <a:r>
              <a:rPr sz="2844" spc="-14" dirty="0">
                <a:latin typeface="Calibri"/>
                <a:cs typeface="Calibri"/>
              </a:rPr>
              <a:t>retains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i="1" dirty="0">
                <a:latin typeface="Calibri"/>
                <a:cs typeface="Calibri"/>
              </a:rPr>
              <a:t>k</a:t>
            </a:r>
            <a:r>
              <a:rPr sz="2844" dirty="0">
                <a:latin typeface="Calibri"/>
                <a:cs typeface="Calibri"/>
              </a:rPr>
              <a:t>th </a:t>
            </a:r>
            <a:r>
              <a:rPr sz="2844" spc="-21" dirty="0">
                <a:latin typeface="Calibri"/>
                <a:cs typeface="Calibri"/>
              </a:rPr>
              <a:t>greatest </a:t>
            </a:r>
            <a:r>
              <a:rPr sz="2844" spc="-7" dirty="0">
                <a:latin typeface="Calibri"/>
                <a:cs typeface="Calibri"/>
              </a:rPr>
              <a:t>fraction of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14" dirty="0">
                <a:latin typeface="Calibri"/>
                <a:cs typeface="Calibri"/>
              </a:rPr>
              <a:t>variation </a:t>
            </a:r>
            <a:r>
              <a:rPr sz="2844" dirty="0">
                <a:latin typeface="Calibri"/>
                <a:cs typeface="Calibri"/>
              </a:rPr>
              <a:t>in the</a:t>
            </a:r>
            <a:r>
              <a:rPr sz="2844" spc="114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sample</a:t>
            </a:r>
            <a:endParaRPr sz="3911" dirty="0">
              <a:latin typeface="Calibri"/>
              <a:cs typeface="Calibri"/>
            </a:endParaRPr>
          </a:p>
          <a:p>
            <a:pPr marL="18062" marR="7225">
              <a:lnSpc>
                <a:spcPct val="100000"/>
              </a:lnSpc>
              <a:buChar char="•"/>
              <a:tabLst>
                <a:tab pos="279057" algn="l"/>
              </a:tabLst>
            </a:pPr>
            <a:r>
              <a:rPr sz="2844" spc="-7" dirty="0">
                <a:latin typeface="Calibri"/>
                <a:cs typeface="Calibri"/>
              </a:rPr>
              <a:t>The </a:t>
            </a:r>
            <a:r>
              <a:rPr sz="2844" i="1" dirty="0">
                <a:latin typeface="Calibri"/>
                <a:cs typeface="Calibri"/>
              </a:rPr>
              <a:t>k</a:t>
            </a:r>
            <a:r>
              <a:rPr sz="2844" dirty="0">
                <a:latin typeface="Calibri"/>
                <a:cs typeface="Calibri"/>
              </a:rPr>
              <a:t>th </a:t>
            </a:r>
            <a:r>
              <a:rPr sz="2844" spc="-14" dirty="0">
                <a:latin typeface="Calibri"/>
                <a:cs typeface="Calibri"/>
              </a:rPr>
              <a:t>largest eigenvalue </a:t>
            </a:r>
            <a:r>
              <a:rPr sz="2844" spc="-7" dirty="0">
                <a:latin typeface="Calibri"/>
                <a:cs typeface="Calibri"/>
              </a:rPr>
              <a:t>of </a:t>
            </a:r>
            <a:r>
              <a:rPr sz="2844" dirty="0">
                <a:latin typeface="Calibri"/>
                <a:cs typeface="Calibri"/>
              </a:rPr>
              <a:t>the </a:t>
            </a:r>
            <a:r>
              <a:rPr sz="2844" spc="-7" dirty="0">
                <a:latin typeface="Calibri"/>
                <a:cs typeface="Calibri"/>
              </a:rPr>
              <a:t>correlation matrix </a:t>
            </a:r>
            <a:r>
              <a:rPr sz="2844" dirty="0">
                <a:latin typeface="Calibri"/>
                <a:cs typeface="Calibri"/>
              </a:rPr>
              <a:t>C is the </a:t>
            </a:r>
            <a:r>
              <a:rPr sz="2844" spc="-7" dirty="0">
                <a:latin typeface="Calibri"/>
                <a:cs typeface="Calibri"/>
              </a:rPr>
              <a:t>variance </a:t>
            </a:r>
            <a:r>
              <a:rPr sz="2844" dirty="0">
                <a:latin typeface="Calibri"/>
                <a:cs typeface="Calibri"/>
              </a:rPr>
              <a:t>in the  </a:t>
            </a:r>
            <a:r>
              <a:rPr sz="2844" spc="-7" dirty="0">
                <a:latin typeface="Calibri"/>
                <a:cs typeface="Calibri"/>
              </a:rPr>
              <a:t>sample </a:t>
            </a:r>
            <a:r>
              <a:rPr sz="2844" dirty="0">
                <a:latin typeface="Calibri"/>
                <a:cs typeface="Calibri"/>
              </a:rPr>
              <a:t>along the </a:t>
            </a:r>
            <a:r>
              <a:rPr sz="2844" i="1" dirty="0">
                <a:latin typeface="Calibri"/>
                <a:cs typeface="Calibri"/>
              </a:rPr>
              <a:t>k</a:t>
            </a:r>
            <a:r>
              <a:rPr sz="2844" dirty="0">
                <a:latin typeface="Calibri"/>
                <a:cs typeface="Calibri"/>
              </a:rPr>
              <a:t>th</a:t>
            </a:r>
            <a:r>
              <a:rPr sz="2844" spc="-28" dirty="0">
                <a:latin typeface="Calibri"/>
                <a:cs typeface="Calibri"/>
              </a:rPr>
              <a:t> </a:t>
            </a:r>
            <a:r>
              <a:rPr sz="2844" spc="-7" dirty="0">
                <a:latin typeface="Calibri"/>
                <a:cs typeface="Calibri"/>
              </a:rPr>
              <a:t>PC</a:t>
            </a:r>
            <a:endParaRPr sz="3342" dirty="0">
              <a:latin typeface="Calibri"/>
              <a:cs typeface="Calibri"/>
            </a:endParaRPr>
          </a:p>
          <a:p>
            <a:pPr marL="18062" marR="2215297">
              <a:lnSpc>
                <a:spcPct val="120000"/>
              </a:lnSpc>
              <a:buChar char="•"/>
              <a:tabLst>
                <a:tab pos="279057" algn="l"/>
              </a:tabLst>
            </a:pPr>
            <a:r>
              <a:rPr sz="2844" spc="-7" dirty="0">
                <a:latin typeface="Calibri"/>
                <a:cs typeface="Calibri"/>
              </a:rPr>
              <a:t>The least-squares view: </a:t>
            </a:r>
            <a:r>
              <a:rPr sz="2844" dirty="0">
                <a:latin typeface="Calibri"/>
                <a:cs typeface="Calibri"/>
              </a:rPr>
              <a:t>PCs </a:t>
            </a:r>
            <a:r>
              <a:rPr sz="2844" spc="-14" dirty="0">
                <a:latin typeface="Calibri"/>
                <a:cs typeface="Calibri"/>
              </a:rPr>
              <a:t>are </a:t>
            </a:r>
            <a:r>
              <a:rPr sz="2844" dirty="0">
                <a:latin typeface="Calibri"/>
                <a:cs typeface="Calibri"/>
              </a:rPr>
              <a:t>a </a:t>
            </a:r>
            <a:r>
              <a:rPr sz="2844" spc="-7" dirty="0">
                <a:latin typeface="Calibri"/>
                <a:cs typeface="Calibri"/>
              </a:rPr>
              <a:t>series of linear </a:t>
            </a:r>
            <a:r>
              <a:rPr sz="2844" spc="-14" dirty="0">
                <a:latin typeface="Calibri"/>
                <a:cs typeface="Calibri"/>
              </a:rPr>
              <a:t>least  </a:t>
            </a:r>
            <a:r>
              <a:rPr sz="2844" spc="-7" dirty="0">
                <a:latin typeface="Calibri"/>
                <a:cs typeface="Calibri"/>
              </a:rPr>
              <a:t>squares fits </a:t>
            </a:r>
            <a:r>
              <a:rPr sz="2844" spc="-21" dirty="0">
                <a:latin typeface="Calibri"/>
                <a:cs typeface="Calibri"/>
              </a:rPr>
              <a:t>to </a:t>
            </a:r>
            <a:r>
              <a:rPr sz="2844" dirty="0">
                <a:latin typeface="Calibri"/>
                <a:cs typeface="Calibri"/>
              </a:rPr>
              <a:t>a </a:t>
            </a:r>
            <a:r>
              <a:rPr sz="2844" spc="-7" dirty="0">
                <a:latin typeface="Calibri"/>
                <a:cs typeface="Calibri"/>
              </a:rPr>
              <a:t>sample, </a:t>
            </a:r>
            <a:r>
              <a:rPr sz="2844" dirty="0">
                <a:latin typeface="Calibri"/>
                <a:cs typeface="Calibri"/>
              </a:rPr>
              <a:t>each </a:t>
            </a:r>
            <a:r>
              <a:rPr sz="2844" spc="-7" dirty="0">
                <a:latin typeface="Calibri"/>
                <a:cs typeface="Calibri"/>
              </a:rPr>
              <a:t>orthogonal </a:t>
            </a:r>
            <a:r>
              <a:rPr sz="2844" spc="-21" dirty="0">
                <a:latin typeface="Calibri"/>
                <a:cs typeface="Calibri"/>
              </a:rPr>
              <a:t>to </a:t>
            </a:r>
            <a:r>
              <a:rPr sz="2844" dirty="0">
                <a:latin typeface="Calibri"/>
                <a:cs typeface="Calibri"/>
              </a:rPr>
              <a:t>all </a:t>
            </a:r>
            <a:r>
              <a:rPr sz="2844" spc="-14" dirty="0">
                <a:latin typeface="Calibri"/>
                <a:cs typeface="Calibri"/>
              </a:rPr>
              <a:t>previous</a:t>
            </a:r>
            <a:r>
              <a:rPr sz="2844" spc="-7" dirty="0">
                <a:latin typeface="Calibri"/>
                <a:cs typeface="Calibri"/>
              </a:rPr>
              <a:t> ones</a:t>
            </a:r>
            <a:endParaRPr sz="2844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12019-75F6-4EB1-BCFA-9927035E3F73}"/>
              </a:ext>
            </a:extLst>
          </p:cNvPr>
          <p:cNvSpPr/>
          <p:nvPr/>
        </p:nvSpPr>
        <p:spPr>
          <a:xfrm>
            <a:off x="463209" y="475692"/>
            <a:ext cx="7965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PCs, Variance and Least-Squares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F3FEDBBD-4E77-42F4-94A7-F886A890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8973" y="1573650"/>
            <a:ext cx="6564715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Calibri"/>
                <a:cs typeface="Calibri"/>
              </a:rPr>
              <a:t>Can </a:t>
            </a:r>
            <a:r>
              <a:rPr sz="2560" i="1" spc="-7" dirty="0">
                <a:latin typeface="Calibri"/>
                <a:cs typeface="Calibri"/>
              </a:rPr>
              <a:t>ignore </a:t>
            </a:r>
            <a:r>
              <a:rPr sz="2560" dirty="0">
                <a:latin typeface="Calibri"/>
                <a:cs typeface="Calibri"/>
              </a:rPr>
              <a:t>the </a:t>
            </a:r>
            <a:r>
              <a:rPr sz="2560" spc="-7" dirty="0">
                <a:latin typeface="Calibri"/>
                <a:cs typeface="Calibri"/>
              </a:rPr>
              <a:t>components of </a:t>
            </a:r>
            <a:r>
              <a:rPr sz="2560" dirty="0">
                <a:latin typeface="Calibri"/>
                <a:cs typeface="Calibri"/>
              </a:rPr>
              <a:t>lesser</a:t>
            </a:r>
            <a:r>
              <a:rPr sz="2560" spc="-43" dirty="0">
                <a:latin typeface="Calibri"/>
                <a:cs typeface="Calibri"/>
              </a:rPr>
              <a:t> </a:t>
            </a:r>
            <a:r>
              <a:rPr sz="2560" spc="-7" dirty="0">
                <a:latin typeface="Calibri"/>
                <a:cs typeface="Calibri"/>
              </a:rPr>
              <a:t>significance.</a:t>
            </a:r>
            <a:endParaRPr sz="256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5494" y="2442082"/>
            <a:ext cx="7301653" cy="3075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" name="object 5"/>
          <p:cNvSpPr txBox="1"/>
          <p:nvPr/>
        </p:nvSpPr>
        <p:spPr>
          <a:xfrm>
            <a:off x="978972" y="6126233"/>
            <a:ext cx="10253924" cy="238196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7225">
              <a:lnSpc>
                <a:spcPct val="100000"/>
              </a:lnSpc>
              <a:spcBef>
                <a:spcPts val="142"/>
              </a:spcBef>
            </a:pPr>
            <a:r>
              <a:rPr sz="2560" spc="-71" dirty="0">
                <a:latin typeface="Calibri"/>
                <a:cs typeface="Calibri"/>
              </a:rPr>
              <a:t>You </a:t>
            </a:r>
            <a:r>
              <a:rPr sz="2560" spc="-7" dirty="0">
                <a:latin typeface="Calibri"/>
                <a:cs typeface="Calibri"/>
              </a:rPr>
              <a:t>do lose some </a:t>
            </a:r>
            <a:r>
              <a:rPr sz="2560" spc="-14" dirty="0">
                <a:latin typeface="Calibri"/>
                <a:cs typeface="Calibri"/>
              </a:rPr>
              <a:t>information, </a:t>
            </a:r>
            <a:r>
              <a:rPr sz="2560" spc="-7" dirty="0">
                <a:latin typeface="Calibri"/>
                <a:cs typeface="Calibri"/>
              </a:rPr>
              <a:t>but if </a:t>
            </a:r>
            <a:r>
              <a:rPr sz="2560" dirty="0">
                <a:latin typeface="Calibri"/>
                <a:cs typeface="Calibri"/>
              </a:rPr>
              <a:t>the </a:t>
            </a:r>
            <a:r>
              <a:rPr sz="2560" spc="-7" dirty="0">
                <a:latin typeface="Calibri"/>
                <a:cs typeface="Calibri"/>
              </a:rPr>
              <a:t>eigenvalues </a:t>
            </a:r>
            <a:r>
              <a:rPr sz="2560" spc="-14" dirty="0">
                <a:latin typeface="Calibri"/>
                <a:cs typeface="Calibri"/>
              </a:rPr>
              <a:t>are </a:t>
            </a:r>
            <a:r>
              <a:rPr sz="2560" spc="-7" dirty="0">
                <a:latin typeface="Calibri"/>
                <a:cs typeface="Calibri"/>
              </a:rPr>
              <a:t>small, </a:t>
            </a:r>
            <a:r>
              <a:rPr sz="2560" spc="-14" dirty="0">
                <a:latin typeface="Calibri"/>
                <a:cs typeface="Calibri"/>
              </a:rPr>
              <a:t>you </a:t>
            </a:r>
            <a:r>
              <a:rPr sz="2560" spc="-7" dirty="0">
                <a:latin typeface="Calibri"/>
                <a:cs typeface="Calibri"/>
              </a:rPr>
              <a:t>don’t lose  </a:t>
            </a:r>
            <a:r>
              <a:rPr sz="2560" dirty="0">
                <a:latin typeface="Calibri"/>
                <a:cs typeface="Calibri"/>
              </a:rPr>
              <a:t>much</a:t>
            </a:r>
          </a:p>
          <a:p>
            <a:pPr marL="251964" indent="-234805">
              <a:lnSpc>
                <a:spcPct val="100000"/>
              </a:lnSpc>
              <a:spcBef>
                <a:spcPts val="0"/>
              </a:spcBef>
              <a:buChar char="–"/>
              <a:tabLst>
                <a:tab pos="252867" algn="l"/>
              </a:tabLst>
            </a:pPr>
            <a:r>
              <a:rPr sz="2560" dirty="0">
                <a:latin typeface="Calibri"/>
                <a:cs typeface="Calibri"/>
              </a:rPr>
              <a:t>n </a:t>
            </a:r>
            <a:r>
              <a:rPr sz="2560" spc="-7" dirty="0">
                <a:latin typeface="Calibri"/>
                <a:cs typeface="Calibri"/>
              </a:rPr>
              <a:t>dimensions in original</a:t>
            </a:r>
            <a:r>
              <a:rPr sz="2560" spc="85" dirty="0">
                <a:latin typeface="Calibri"/>
                <a:cs typeface="Calibri"/>
              </a:rPr>
              <a:t> </a:t>
            </a:r>
            <a:r>
              <a:rPr sz="2560" spc="-21" dirty="0">
                <a:latin typeface="Calibri"/>
                <a:cs typeface="Calibri"/>
              </a:rPr>
              <a:t>data</a:t>
            </a:r>
            <a:endParaRPr sz="2560" dirty="0">
              <a:latin typeface="Calibri"/>
              <a:cs typeface="Calibri"/>
            </a:endParaRPr>
          </a:p>
          <a:p>
            <a:pPr marL="251964" indent="-234805">
              <a:lnSpc>
                <a:spcPct val="100000"/>
              </a:lnSpc>
              <a:spcBef>
                <a:spcPts val="0"/>
              </a:spcBef>
              <a:buChar char="–"/>
              <a:tabLst>
                <a:tab pos="252867" algn="l"/>
              </a:tabLst>
            </a:pPr>
            <a:r>
              <a:rPr sz="2560" spc="-14" dirty="0">
                <a:latin typeface="Calibri"/>
                <a:cs typeface="Calibri"/>
              </a:rPr>
              <a:t>calculate </a:t>
            </a:r>
            <a:r>
              <a:rPr sz="2560" dirty="0">
                <a:latin typeface="Calibri"/>
                <a:cs typeface="Calibri"/>
              </a:rPr>
              <a:t>n </a:t>
            </a:r>
            <a:r>
              <a:rPr sz="2560" spc="-14" dirty="0">
                <a:latin typeface="Calibri"/>
                <a:cs typeface="Calibri"/>
              </a:rPr>
              <a:t>eigenvectors </a:t>
            </a:r>
            <a:r>
              <a:rPr sz="2560" dirty="0">
                <a:latin typeface="Calibri"/>
                <a:cs typeface="Calibri"/>
              </a:rPr>
              <a:t>and</a:t>
            </a:r>
            <a:r>
              <a:rPr sz="2560" spc="85" dirty="0">
                <a:latin typeface="Calibri"/>
                <a:cs typeface="Calibri"/>
              </a:rPr>
              <a:t> </a:t>
            </a:r>
            <a:r>
              <a:rPr sz="2560" spc="-7" dirty="0">
                <a:latin typeface="Calibri"/>
                <a:cs typeface="Calibri"/>
              </a:rPr>
              <a:t>eigenvalues</a:t>
            </a:r>
            <a:endParaRPr sz="2560" dirty="0">
              <a:latin typeface="Calibri"/>
              <a:cs typeface="Calibri"/>
            </a:endParaRPr>
          </a:p>
          <a:p>
            <a:pPr marL="251964" indent="-234805">
              <a:lnSpc>
                <a:spcPct val="100000"/>
              </a:lnSpc>
              <a:spcBef>
                <a:spcPts val="0"/>
              </a:spcBef>
              <a:buChar char="–"/>
              <a:tabLst>
                <a:tab pos="252867" algn="l"/>
              </a:tabLst>
            </a:pPr>
            <a:r>
              <a:rPr sz="2560" spc="-7" dirty="0">
                <a:latin typeface="Calibri"/>
                <a:cs typeface="Calibri"/>
              </a:rPr>
              <a:t>choose only </a:t>
            </a:r>
            <a:r>
              <a:rPr sz="2560" dirty="0">
                <a:latin typeface="Calibri"/>
                <a:cs typeface="Calibri"/>
              </a:rPr>
              <a:t>the </a:t>
            </a:r>
            <a:r>
              <a:rPr sz="2560" spc="-28" dirty="0">
                <a:latin typeface="Calibri"/>
                <a:cs typeface="Calibri"/>
              </a:rPr>
              <a:t>first </a:t>
            </a:r>
            <a:r>
              <a:rPr sz="2560" dirty="0">
                <a:latin typeface="Calibri"/>
                <a:cs typeface="Calibri"/>
              </a:rPr>
              <a:t>p </a:t>
            </a:r>
            <a:r>
              <a:rPr sz="2560" spc="-14" dirty="0">
                <a:latin typeface="Calibri"/>
                <a:cs typeface="Calibri"/>
              </a:rPr>
              <a:t>eigenvectors, </a:t>
            </a:r>
            <a:r>
              <a:rPr sz="2560" spc="-7" dirty="0">
                <a:latin typeface="Calibri"/>
                <a:cs typeface="Calibri"/>
              </a:rPr>
              <a:t>based on </a:t>
            </a:r>
            <a:r>
              <a:rPr sz="2560" dirty="0">
                <a:latin typeface="Calibri"/>
                <a:cs typeface="Calibri"/>
              </a:rPr>
              <a:t>their</a:t>
            </a:r>
            <a:r>
              <a:rPr sz="2560" spc="121" dirty="0">
                <a:latin typeface="Calibri"/>
                <a:cs typeface="Calibri"/>
              </a:rPr>
              <a:t> </a:t>
            </a:r>
            <a:r>
              <a:rPr sz="2560" spc="-14" dirty="0">
                <a:latin typeface="Calibri"/>
                <a:cs typeface="Calibri"/>
              </a:rPr>
              <a:t>eigenvalues</a:t>
            </a:r>
            <a:endParaRPr sz="2560" dirty="0">
              <a:latin typeface="Calibri"/>
              <a:cs typeface="Calibri"/>
            </a:endParaRPr>
          </a:p>
          <a:p>
            <a:pPr marL="251964" indent="-234805">
              <a:lnSpc>
                <a:spcPct val="100000"/>
              </a:lnSpc>
              <a:spcBef>
                <a:spcPts val="0"/>
              </a:spcBef>
              <a:buChar char="–"/>
              <a:tabLst>
                <a:tab pos="252867" algn="l"/>
              </a:tabLst>
            </a:pPr>
            <a:r>
              <a:rPr sz="2560" spc="-7" dirty="0">
                <a:latin typeface="Calibri"/>
                <a:cs typeface="Calibri"/>
              </a:rPr>
              <a:t>final </a:t>
            </a:r>
            <a:r>
              <a:rPr sz="2560" spc="-21" dirty="0">
                <a:latin typeface="Calibri"/>
                <a:cs typeface="Calibri"/>
              </a:rPr>
              <a:t>data </a:t>
            </a:r>
            <a:r>
              <a:rPr sz="2560" spc="-7" dirty="0">
                <a:latin typeface="Calibri"/>
                <a:cs typeface="Calibri"/>
              </a:rPr>
              <a:t>set has only </a:t>
            </a:r>
            <a:r>
              <a:rPr sz="2560" dirty="0">
                <a:latin typeface="Calibri"/>
                <a:cs typeface="Calibri"/>
              </a:rPr>
              <a:t>p</a:t>
            </a:r>
            <a:r>
              <a:rPr sz="2560" spc="43" dirty="0">
                <a:latin typeface="Calibri"/>
                <a:cs typeface="Calibri"/>
              </a:rPr>
              <a:t> </a:t>
            </a:r>
            <a:r>
              <a:rPr sz="2560" spc="-7" dirty="0">
                <a:latin typeface="Calibri"/>
                <a:cs typeface="Calibri"/>
              </a:rPr>
              <a:t>dimensions</a:t>
            </a:r>
            <a:endParaRPr sz="2560"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38098-392C-4CE9-9C20-91B353485D28}"/>
              </a:ext>
            </a:extLst>
          </p:cNvPr>
          <p:cNvSpPr/>
          <p:nvPr/>
        </p:nvSpPr>
        <p:spPr>
          <a:xfrm>
            <a:off x="463209" y="475692"/>
            <a:ext cx="7965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Dimensionality Reduction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7EAFF564-B2E3-4144-BB57-8E03D961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Thank You"/>
          <p:cNvSpPr txBox="1"/>
          <p:nvPr/>
        </p:nvSpPr>
        <p:spPr>
          <a:xfrm>
            <a:off x="1038955" y="4337978"/>
            <a:ext cx="10926890" cy="206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16200"/>
              </a:lnSpc>
              <a:spcBef>
                <a:spcPts val="0"/>
              </a:spcBef>
              <a:defRPr sz="69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Thank You</a:t>
            </a:r>
          </a:p>
        </p:txBody>
      </p:sp>
      <p:pic>
        <p:nvPicPr>
          <p:cNvPr id="181" name="skillenza_icon.png" descr="skillenza_icon.png"/>
          <p:cNvPicPr>
            <a:picLocks noChangeAspect="1"/>
          </p:cNvPicPr>
          <p:nvPr/>
        </p:nvPicPr>
        <p:blipFill>
          <a:blip r:embed="rId2">
            <a:alphaModFix amt="7066"/>
          </a:blip>
          <a:srcRect t="965" r="84"/>
          <a:stretch>
            <a:fillRect/>
          </a:stretch>
        </p:blipFill>
        <p:spPr>
          <a:xfrm rot="10500901">
            <a:off x="1918786" y="-54450"/>
            <a:ext cx="9167321" cy="9086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95" y="3238500"/>
            <a:ext cx="1922208" cy="1295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19338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53B301E-1F6D-4718-8B45-FD07C4555F29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Common Splitting Strategies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374D393B-51E1-4962-88F8-9444E9D1A92E}"/>
              </a:ext>
            </a:extLst>
          </p:cNvPr>
          <p:cNvSpPr txBox="1">
            <a:spLocks noChangeArrowheads="1"/>
          </p:cNvSpPr>
          <p:nvPr/>
        </p:nvSpPr>
        <p:spPr>
          <a:xfrm>
            <a:off x="650240" y="2275840"/>
            <a:ext cx="10620587" cy="693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US" sz="2800" dirty="0"/>
              <a:t>k-fold cross-validation</a:t>
            </a:r>
          </a:p>
          <a:p>
            <a:pPr hangingPunct="1"/>
            <a:endParaRPr lang="en-US" sz="2800" dirty="0"/>
          </a:p>
          <a:p>
            <a:pPr hangingPunct="1"/>
            <a:endParaRPr lang="en-US" sz="2800" dirty="0"/>
          </a:p>
          <a:p>
            <a:pPr hangingPunct="1"/>
            <a:endParaRPr lang="en-US" sz="2800" dirty="0"/>
          </a:p>
          <a:p>
            <a:pPr marL="0" indent="0" hangingPunct="1">
              <a:buFontTx/>
              <a:buNone/>
            </a:pPr>
            <a:endParaRPr lang="en-US" sz="2800" dirty="0"/>
          </a:p>
          <a:p>
            <a:pPr marL="0" indent="0" hangingPunct="1">
              <a:buNone/>
            </a:pPr>
            <a:endParaRPr lang="en-US" sz="2800" dirty="0"/>
          </a:p>
          <a:p>
            <a:pPr marL="0" indent="0" hangingPunct="1">
              <a:buFontTx/>
              <a:buNone/>
            </a:pPr>
            <a:endParaRPr lang="en-US" sz="2800" dirty="0"/>
          </a:p>
        </p:txBody>
      </p:sp>
      <p:sp>
        <p:nvSpPr>
          <p:cNvPr id="27" name="Rectangle 72">
            <a:extLst>
              <a:ext uri="{FF2B5EF4-FFF2-40B4-BE49-F238E27FC236}">
                <a16:creationId xmlns:a16="http://schemas.microsoft.com/office/drawing/2014/main" id="{802AC753-EF01-4CAF-B988-3BFB36C67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73" y="3142827"/>
            <a:ext cx="3251200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28" name="Rectangle 73">
            <a:extLst>
              <a:ext uri="{FF2B5EF4-FFF2-40B4-BE49-F238E27FC236}">
                <a16:creationId xmlns:a16="http://schemas.microsoft.com/office/drawing/2014/main" id="{0FB0C81F-D2E5-4848-A31D-4B7CCAD42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173" y="3142827"/>
            <a:ext cx="3251200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29" name="Rectangle 74">
            <a:extLst>
              <a:ext uri="{FF2B5EF4-FFF2-40B4-BE49-F238E27FC236}">
                <a16:creationId xmlns:a16="http://schemas.microsoft.com/office/drawing/2014/main" id="{067753B8-2717-40C6-9171-5DD3D084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373" y="3142827"/>
            <a:ext cx="3251200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0" name="Rectangle 75">
            <a:extLst>
              <a:ext uri="{FF2B5EF4-FFF2-40B4-BE49-F238E27FC236}">
                <a16:creationId xmlns:a16="http://schemas.microsoft.com/office/drawing/2014/main" id="{637B3E6E-2218-43D1-A360-B73CFF65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4226560"/>
            <a:ext cx="3251200" cy="43349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1" name="Rectangle 76">
            <a:extLst>
              <a:ext uri="{FF2B5EF4-FFF2-40B4-BE49-F238E27FC236}">
                <a16:creationId xmlns:a16="http://schemas.microsoft.com/office/drawing/2014/main" id="{70062026-B94E-4BBE-8840-04990A3B8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26560"/>
            <a:ext cx="3251200" cy="43349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" name="Rectangle 77">
            <a:extLst>
              <a:ext uri="{FF2B5EF4-FFF2-40B4-BE49-F238E27FC236}">
                <a16:creationId xmlns:a16="http://schemas.microsoft.com/office/drawing/2014/main" id="{90740A02-0D25-4F6F-A8DE-00143A9A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747" y="4226560"/>
            <a:ext cx="3251200" cy="43349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3" name="Text Box 78">
            <a:extLst>
              <a:ext uri="{FF2B5EF4-FFF2-40B4-BE49-F238E27FC236}">
                <a16:creationId xmlns:a16="http://schemas.microsoft.com/office/drawing/2014/main" id="{48C2255A-FB60-43B5-9E50-D8459FE3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684694"/>
            <a:ext cx="35763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Train</a:t>
            </a:r>
          </a:p>
        </p:txBody>
      </p:sp>
      <p:sp>
        <p:nvSpPr>
          <p:cNvPr id="34" name="Text Box 79">
            <a:extLst>
              <a:ext uri="{FF2B5EF4-FFF2-40B4-BE49-F238E27FC236}">
                <a16:creationId xmlns:a16="http://schemas.microsoft.com/office/drawing/2014/main" id="{37FE3F8D-F94F-4A23-8051-822848B6C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3684694"/>
            <a:ext cx="35763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Test</a:t>
            </a:r>
          </a:p>
        </p:txBody>
      </p:sp>
      <p:grpSp>
        <p:nvGrpSpPr>
          <p:cNvPr id="35" name="Group 99">
            <a:extLst>
              <a:ext uri="{FF2B5EF4-FFF2-40B4-BE49-F238E27FC236}">
                <a16:creationId xmlns:a16="http://schemas.microsoft.com/office/drawing/2014/main" id="{2E1A0767-6300-4B48-A999-64B5891170F4}"/>
              </a:ext>
            </a:extLst>
          </p:cNvPr>
          <p:cNvGrpSpPr>
            <a:grpSpLocks/>
          </p:cNvGrpSpPr>
          <p:nvPr/>
        </p:nvGrpSpPr>
        <p:grpSpPr bwMode="auto">
          <a:xfrm>
            <a:off x="1517227" y="4876800"/>
            <a:ext cx="10187093" cy="1192107"/>
            <a:chOff x="672" y="2160"/>
            <a:chExt cx="4512" cy="528"/>
          </a:xfrm>
        </p:grpSpPr>
        <p:sp>
          <p:nvSpPr>
            <p:cNvPr id="36" name="Rectangle 80">
              <a:extLst>
                <a:ext uri="{FF2B5EF4-FFF2-40B4-BE49-F238E27FC236}">
                  <a16:creationId xmlns:a16="http://schemas.microsoft.com/office/drawing/2014/main" id="{615170DE-468C-4E4A-AABC-3EBA00C8D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160"/>
              <a:ext cx="144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7" name="Rectangle 81">
              <a:extLst>
                <a:ext uri="{FF2B5EF4-FFF2-40B4-BE49-F238E27FC236}">
                  <a16:creationId xmlns:a16="http://schemas.microsoft.com/office/drawing/2014/main" id="{A07EC7F6-9378-4699-91C7-85A289AF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8" name="Rectangle 82">
              <a:extLst>
                <a:ext uri="{FF2B5EF4-FFF2-40B4-BE49-F238E27FC236}">
                  <a16:creationId xmlns:a16="http://schemas.microsoft.com/office/drawing/2014/main" id="{9D3A6A8E-D64A-4C13-B73C-1E57301C0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988A24A7-BA76-4EB0-B230-9D2128EF5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40" name="Rectangle 84">
              <a:extLst>
                <a:ext uri="{FF2B5EF4-FFF2-40B4-BE49-F238E27FC236}">
                  <a16:creationId xmlns:a16="http://schemas.microsoft.com/office/drawing/2014/main" id="{D9B67CBC-FEB8-4458-B63E-405E13710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96"/>
              <a:ext cx="144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41" name="Rectangle 85">
              <a:extLst>
                <a:ext uri="{FF2B5EF4-FFF2-40B4-BE49-F238E27FC236}">
                  <a16:creationId xmlns:a16="http://schemas.microsoft.com/office/drawing/2014/main" id="{CAC306D8-A9A1-44D1-A774-B6E16D59F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</p:grpSp>
      <p:sp>
        <p:nvSpPr>
          <p:cNvPr id="42" name="Text Box 98">
            <a:extLst>
              <a:ext uri="{FF2B5EF4-FFF2-40B4-BE49-F238E27FC236}">
                <a16:creationId xmlns:a16="http://schemas.microsoft.com/office/drawing/2014/main" id="{AF807A6F-C35D-47B4-ACD1-41207F355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47" y="3127057"/>
            <a:ext cx="16256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Dataset</a:t>
            </a:r>
          </a:p>
        </p:txBody>
      </p:sp>
      <p:pic>
        <p:nvPicPr>
          <p:cNvPr id="43" name="skillenza_logo_new (1).png" descr="skillenza_logo_new (1).png">
            <a:extLst>
              <a:ext uri="{FF2B5EF4-FFF2-40B4-BE49-F238E27FC236}">
                <a16:creationId xmlns:a16="http://schemas.microsoft.com/office/drawing/2014/main" id="{1925188A-B79C-43DB-8DFD-25CA7070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293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k-fold cross-validation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Leave-one-out (n-fold cross validation)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90216" name="Rectangle 72"/>
          <p:cNvSpPr>
            <a:spLocks noChangeArrowheads="1"/>
          </p:cNvSpPr>
          <p:nvPr/>
        </p:nvSpPr>
        <p:spPr bwMode="auto">
          <a:xfrm>
            <a:off x="1733973" y="3142827"/>
            <a:ext cx="3251200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90217" name="Rectangle 73"/>
          <p:cNvSpPr>
            <a:spLocks noChangeArrowheads="1"/>
          </p:cNvSpPr>
          <p:nvPr/>
        </p:nvSpPr>
        <p:spPr bwMode="auto">
          <a:xfrm>
            <a:off x="4985173" y="3142827"/>
            <a:ext cx="3251200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90218" name="Rectangle 74"/>
          <p:cNvSpPr>
            <a:spLocks noChangeArrowheads="1"/>
          </p:cNvSpPr>
          <p:nvPr/>
        </p:nvSpPr>
        <p:spPr bwMode="auto">
          <a:xfrm>
            <a:off x="8236373" y="3142827"/>
            <a:ext cx="3251200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90219" name="Rectangle 75"/>
          <p:cNvSpPr>
            <a:spLocks noChangeArrowheads="1"/>
          </p:cNvSpPr>
          <p:nvPr/>
        </p:nvSpPr>
        <p:spPr bwMode="auto">
          <a:xfrm>
            <a:off x="1625600" y="4226560"/>
            <a:ext cx="3251200" cy="43349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90220" name="Rectangle 76"/>
          <p:cNvSpPr>
            <a:spLocks noChangeArrowheads="1"/>
          </p:cNvSpPr>
          <p:nvPr/>
        </p:nvSpPr>
        <p:spPr bwMode="auto">
          <a:xfrm>
            <a:off x="4876800" y="4226560"/>
            <a:ext cx="3251200" cy="43349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90221" name="Rectangle 77"/>
          <p:cNvSpPr>
            <a:spLocks noChangeArrowheads="1"/>
          </p:cNvSpPr>
          <p:nvPr/>
        </p:nvSpPr>
        <p:spPr bwMode="auto">
          <a:xfrm>
            <a:off x="8344747" y="4226560"/>
            <a:ext cx="3251200" cy="43349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90222" name="Text Box 78"/>
          <p:cNvSpPr txBox="1">
            <a:spLocks noChangeArrowheads="1"/>
          </p:cNvSpPr>
          <p:nvPr/>
        </p:nvSpPr>
        <p:spPr bwMode="auto">
          <a:xfrm>
            <a:off x="3251200" y="3684694"/>
            <a:ext cx="35763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Train</a:t>
            </a:r>
          </a:p>
        </p:txBody>
      </p:sp>
      <p:sp>
        <p:nvSpPr>
          <p:cNvPr id="390223" name="Text Box 79"/>
          <p:cNvSpPr txBox="1">
            <a:spLocks noChangeArrowheads="1"/>
          </p:cNvSpPr>
          <p:nvPr/>
        </p:nvSpPr>
        <p:spPr bwMode="auto">
          <a:xfrm>
            <a:off x="8128000" y="3684694"/>
            <a:ext cx="35763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Test</a:t>
            </a:r>
          </a:p>
        </p:txBody>
      </p:sp>
      <p:grpSp>
        <p:nvGrpSpPr>
          <p:cNvPr id="390243" name="Group 99"/>
          <p:cNvGrpSpPr>
            <a:grpSpLocks/>
          </p:cNvGrpSpPr>
          <p:nvPr/>
        </p:nvGrpSpPr>
        <p:grpSpPr bwMode="auto">
          <a:xfrm>
            <a:off x="1517227" y="4876800"/>
            <a:ext cx="10187093" cy="1192107"/>
            <a:chOff x="672" y="2160"/>
            <a:chExt cx="4512" cy="528"/>
          </a:xfrm>
        </p:grpSpPr>
        <p:sp>
          <p:nvSpPr>
            <p:cNvPr id="390224" name="Rectangle 80"/>
            <p:cNvSpPr>
              <a:spLocks noChangeArrowheads="1"/>
            </p:cNvSpPr>
            <p:nvPr/>
          </p:nvSpPr>
          <p:spPr bwMode="auto">
            <a:xfrm>
              <a:off x="720" y="2160"/>
              <a:ext cx="144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25" name="Rectangle 81"/>
            <p:cNvSpPr>
              <a:spLocks noChangeArrowheads="1"/>
            </p:cNvSpPr>
            <p:nvPr/>
          </p:nvSpPr>
          <p:spPr bwMode="auto">
            <a:xfrm>
              <a:off x="2256" y="2160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26" name="Rectangle 82"/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27" name="Rectangle 83"/>
            <p:cNvSpPr>
              <a:spLocks noChangeArrowheads="1"/>
            </p:cNvSpPr>
            <p:nvPr/>
          </p:nvSpPr>
          <p:spPr bwMode="auto">
            <a:xfrm>
              <a:off x="672" y="2496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28" name="Rectangle 84"/>
            <p:cNvSpPr>
              <a:spLocks noChangeArrowheads="1"/>
            </p:cNvSpPr>
            <p:nvPr/>
          </p:nvSpPr>
          <p:spPr bwMode="auto">
            <a:xfrm>
              <a:off x="2208" y="2496"/>
              <a:ext cx="144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29" name="Rectangle 85"/>
            <p:cNvSpPr>
              <a:spLocks noChangeArrowheads="1"/>
            </p:cNvSpPr>
            <p:nvPr/>
          </p:nvSpPr>
          <p:spPr bwMode="auto">
            <a:xfrm>
              <a:off x="3744" y="2496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</p:grpSp>
      <p:grpSp>
        <p:nvGrpSpPr>
          <p:cNvPr id="390244" name="Group 100"/>
          <p:cNvGrpSpPr>
            <a:grpSpLocks/>
          </p:cNvGrpSpPr>
          <p:nvPr/>
        </p:nvGrpSpPr>
        <p:grpSpPr bwMode="auto">
          <a:xfrm>
            <a:off x="1733973" y="7044267"/>
            <a:ext cx="9753600" cy="2275840"/>
            <a:chOff x="816" y="3216"/>
            <a:chExt cx="4320" cy="1008"/>
          </a:xfrm>
        </p:grpSpPr>
        <p:sp>
          <p:nvSpPr>
            <p:cNvPr id="390230" name="Rectangle 86"/>
            <p:cNvSpPr>
              <a:spLocks noChangeArrowheads="1"/>
            </p:cNvSpPr>
            <p:nvPr/>
          </p:nvSpPr>
          <p:spPr bwMode="auto">
            <a:xfrm>
              <a:off x="1152" y="3216"/>
              <a:ext cx="3984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33" name="Oval 89"/>
            <p:cNvSpPr>
              <a:spLocks noChangeArrowheads="1"/>
            </p:cNvSpPr>
            <p:nvPr/>
          </p:nvSpPr>
          <p:spPr bwMode="auto">
            <a:xfrm>
              <a:off x="816" y="3216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34" name="Rectangle 90"/>
            <p:cNvSpPr>
              <a:spLocks noChangeArrowheads="1"/>
            </p:cNvSpPr>
            <p:nvPr/>
          </p:nvSpPr>
          <p:spPr bwMode="auto">
            <a:xfrm>
              <a:off x="1488" y="3504"/>
              <a:ext cx="364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35" name="Oval 91"/>
            <p:cNvSpPr>
              <a:spLocks noChangeArrowheads="1"/>
            </p:cNvSpPr>
            <p:nvPr/>
          </p:nvSpPr>
          <p:spPr bwMode="auto">
            <a:xfrm>
              <a:off x="1152" y="350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36" name="Rectangle 92"/>
            <p:cNvSpPr>
              <a:spLocks noChangeArrowheads="1"/>
            </p:cNvSpPr>
            <p:nvPr/>
          </p:nvSpPr>
          <p:spPr bwMode="auto">
            <a:xfrm>
              <a:off x="816" y="4032"/>
              <a:ext cx="3984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37" name="Oval 93"/>
            <p:cNvSpPr>
              <a:spLocks noChangeArrowheads="1"/>
            </p:cNvSpPr>
            <p:nvPr/>
          </p:nvSpPr>
          <p:spPr bwMode="auto">
            <a:xfrm>
              <a:off x="4944" y="4032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38" name="Rectangle 94"/>
            <p:cNvSpPr>
              <a:spLocks noChangeArrowheads="1"/>
            </p:cNvSpPr>
            <p:nvPr/>
          </p:nvSpPr>
          <p:spPr bwMode="auto">
            <a:xfrm>
              <a:off x="816" y="3504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90239" name="Oval 95"/>
            <p:cNvSpPr>
              <a:spLocks noChangeArrowheads="1"/>
            </p:cNvSpPr>
            <p:nvPr/>
          </p:nvSpPr>
          <p:spPr bwMode="auto">
            <a:xfrm>
              <a:off x="2592" y="374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4267"/>
            </a:p>
          </p:txBody>
        </p:sp>
        <p:sp>
          <p:nvSpPr>
            <p:cNvPr id="390240" name="Oval 96"/>
            <p:cNvSpPr>
              <a:spLocks noChangeArrowheads="1"/>
            </p:cNvSpPr>
            <p:nvPr/>
          </p:nvSpPr>
          <p:spPr bwMode="auto">
            <a:xfrm>
              <a:off x="2592" y="384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4267"/>
            </a:p>
          </p:txBody>
        </p:sp>
        <p:sp>
          <p:nvSpPr>
            <p:cNvPr id="390241" name="Oval 97"/>
            <p:cNvSpPr>
              <a:spLocks noChangeArrowheads="1"/>
            </p:cNvSpPr>
            <p:nvPr/>
          </p:nvSpPr>
          <p:spPr bwMode="auto">
            <a:xfrm>
              <a:off x="2592" y="393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4267"/>
            </a:p>
          </p:txBody>
        </p:sp>
      </p:grpSp>
      <p:sp>
        <p:nvSpPr>
          <p:cNvPr id="390242" name="Text Box 98"/>
          <p:cNvSpPr txBox="1">
            <a:spLocks noChangeArrowheads="1"/>
          </p:cNvSpPr>
          <p:nvPr/>
        </p:nvSpPr>
        <p:spPr bwMode="auto">
          <a:xfrm>
            <a:off x="216747" y="3127057"/>
            <a:ext cx="16256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ECA03A-B0E0-4F60-A33E-173026CE5BBD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Common Splitting Strategies</a:t>
            </a:r>
          </a:p>
        </p:txBody>
      </p:sp>
      <p:pic>
        <p:nvPicPr>
          <p:cNvPr id="32" name="skillenza_logo_new (1).png" descr="skillenza_logo_new (1).png">
            <a:extLst>
              <a:ext uri="{FF2B5EF4-FFF2-40B4-BE49-F238E27FC236}">
                <a16:creationId xmlns:a16="http://schemas.microsoft.com/office/drawing/2014/main" id="{8F65D39E-089C-4F04-9AE9-9A609929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626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995082"/>
            <a:ext cx="3541797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Regularization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2279</Words>
  <Application>Microsoft Office PowerPoint</Application>
  <PresentationFormat>Custom</PresentationFormat>
  <Paragraphs>606</Paragraphs>
  <Slides>64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Avenir Book</vt:lpstr>
      <vt:lpstr>Avenir Heavy</vt:lpstr>
      <vt:lpstr>Avenir Medium</vt:lpstr>
      <vt:lpstr>Calibri</vt:lpstr>
      <vt:lpstr>Courier New</vt:lpstr>
      <vt:lpstr>Helvetica</vt:lpstr>
      <vt:lpstr>Helvetica Neue</vt:lpstr>
      <vt:lpstr>Helvetica Neue Medium</vt:lpstr>
      <vt:lpstr>Helvetica Neue Thin</vt:lpstr>
      <vt:lpstr>Raleway Light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</dc:creator>
  <cp:lastModifiedBy>Ashok kumar</cp:lastModifiedBy>
  <cp:revision>243</cp:revision>
  <dcterms:modified xsi:type="dcterms:W3CDTF">2020-09-22T04:29:35Z</dcterms:modified>
</cp:coreProperties>
</file>