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0"/>
  </p:notesMasterIdLst>
  <p:sldIdLst>
    <p:sldId id="256" r:id="rId2"/>
    <p:sldId id="660" r:id="rId3"/>
    <p:sldId id="301" r:id="rId4"/>
    <p:sldId id="490" r:id="rId5"/>
    <p:sldId id="688" r:id="rId6"/>
    <p:sldId id="755" r:id="rId7"/>
    <p:sldId id="491" r:id="rId8"/>
    <p:sldId id="756" r:id="rId9"/>
    <p:sldId id="680" r:id="rId10"/>
    <p:sldId id="681" r:id="rId11"/>
    <p:sldId id="682" r:id="rId12"/>
    <p:sldId id="757" r:id="rId13"/>
    <p:sldId id="521" r:id="rId14"/>
    <p:sldId id="444" r:id="rId15"/>
    <p:sldId id="683" r:id="rId16"/>
    <p:sldId id="686" r:id="rId17"/>
    <p:sldId id="684" r:id="rId18"/>
    <p:sldId id="687" r:id="rId19"/>
    <p:sldId id="685" r:id="rId20"/>
    <p:sldId id="758" r:id="rId21"/>
    <p:sldId id="524" r:id="rId22"/>
    <p:sldId id="567" r:id="rId23"/>
    <p:sldId id="759" r:id="rId24"/>
    <p:sldId id="566" r:id="rId25"/>
    <p:sldId id="691" r:id="rId26"/>
    <p:sldId id="692" r:id="rId27"/>
    <p:sldId id="693" r:id="rId28"/>
    <p:sldId id="694" r:id="rId29"/>
    <p:sldId id="696" r:id="rId30"/>
    <p:sldId id="697" r:id="rId31"/>
    <p:sldId id="698" r:id="rId32"/>
    <p:sldId id="699" r:id="rId33"/>
    <p:sldId id="700" r:id="rId34"/>
    <p:sldId id="701" r:id="rId35"/>
    <p:sldId id="702" r:id="rId36"/>
    <p:sldId id="703" r:id="rId37"/>
    <p:sldId id="705" r:id="rId38"/>
    <p:sldId id="706" r:id="rId39"/>
    <p:sldId id="707" r:id="rId40"/>
    <p:sldId id="709" r:id="rId41"/>
    <p:sldId id="708" r:id="rId42"/>
    <p:sldId id="710" r:id="rId43"/>
    <p:sldId id="711" r:id="rId44"/>
    <p:sldId id="712" r:id="rId45"/>
    <p:sldId id="713" r:id="rId46"/>
    <p:sldId id="714" r:id="rId47"/>
    <p:sldId id="715" r:id="rId48"/>
    <p:sldId id="716" r:id="rId49"/>
    <p:sldId id="717" r:id="rId50"/>
    <p:sldId id="718" r:id="rId51"/>
    <p:sldId id="719" r:id="rId52"/>
    <p:sldId id="720" r:id="rId53"/>
    <p:sldId id="721" r:id="rId54"/>
    <p:sldId id="723" r:id="rId55"/>
    <p:sldId id="722" r:id="rId56"/>
    <p:sldId id="724" r:id="rId57"/>
    <p:sldId id="725" r:id="rId58"/>
    <p:sldId id="726" r:id="rId59"/>
    <p:sldId id="727" r:id="rId60"/>
    <p:sldId id="728" r:id="rId61"/>
    <p:sldId id="729" r:id="rId62"/>
    <p:sldId id="760" r:id="rId63"/>
    <p:sldId id="690" r:id="rId64"/>
    <p:sldId id="730" r:id="rId65"/>
    <p:sldId id="731" r:id="rId66"/>
    <p:sldId id="732" r:id="rId67"/>
    <p:sldId id="734" r:id="rId68"/>
    <p:sldId id="735" r:id="rId69"/>
    <p:sldId id="761" r:id="rId70"/>
    <p:sldId id="568" r:id="rId71"/>
    <p:sldId id="739" r:id="rId72"/>
    <p:sldId id="740" r:id="rId73"/>
    <p:sldId id="763" r:id="rId74"/>
    <p:sldId id="764" r:id="rId75"/>
    <p:sldId id="766" r:id="rId76"/>
    <p:sldId id="767" r:id="rId77"/>
    <p:sldId id="768" r:id="rId78"/>
    <p:sldId id="769" r:id="rId79"/>
    <p:sldId id="765" r:id="rId80"/>
    <p:sldId id="770" r:id="rId81"/>
    <p:sldId id="771" r:id="rId82"/>
    <p:sldId id="772" r:id="rId83"/>
    <p:sldId id="773" r:id="rId84"/>
    <p:sldId id="774" r:id="rId85"/>
    <p:sldId id="775" r:id="rId86"/>
    <p:sldId id="776" r:id="rId87"/>
    <p:sldId id="777" r:id="rId88"/>
    <p:sldId id="259" r:id="rId8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788"/>
    <a:srgbClr val="00B050"/>
    <a:srgbClr val="005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8" autoAdjust="0"/>
  </p:normalViewPr>
  <p:slideViewPr>
    <p:cSldViewPr snapToGrid="0">
      <p:cViewPr varScale="1">
        <p:scale>
          <a:sx n="57" d="100"/>
          <a:sy n="57" d="100"/>
        </p:scale>
        <p:origin x="1507" y="53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11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23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47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90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31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6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37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46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4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97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2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58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50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916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58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625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18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11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4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44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27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631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31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968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82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637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36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749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62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125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143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38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36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090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479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4244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555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005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00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324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193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78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9426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356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658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678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368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3235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796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6773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52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267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93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2934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063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943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995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113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008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402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3323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581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209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33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438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80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588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81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348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82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837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83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5416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84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11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85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4428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86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03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87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4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85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5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657487"/>
            <a:ext cx="11607801" cy="461061"/>
          </a:xfrm>
          <a:prstGeom prst="rect">
            <a:avLst/>
          </a:prstGeom>
        </p:spPr>
        <p:txBody>
          <a:bodyPr anchor="b"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  <a:lvl2pPr marL="673100" indent="-292100" defTabSz="563540">
              <a:lnSpc>
                <a:spcPct val="100000"/>
              </a:lnSpc>
              <a:spcBef>
                <a:spcPts val="0"/>
              </a:spcBef>
              <a:defRPr sz="2300" b="1"/>
            </a:lvl2pPr>
            <a:lvl3pPr marL="1054100" indent="-292100" defTabSz="563540">
              <a:lnSpc>
                <a:spcPct val="100000"/>
              </a:lnSpc>
              <a:spcBef>
                <a:spcPts val="0"/>
              </a:spcBef>
              <a:defRPr sz="2300" b="1"/>
            </a:lvl3pPr>
            <a:lvl4pPr marL="1435100" indent="-292100" defTabSz="563540">
              <a:lnSpc>
                <a:spcPct val="100000"/>
              </a:lnSpc>
              <a:spcBef>
                <a:spcPts val="0"/>
              </a:spcBef>
              <a:defRPr sz="2300" b="1"/>
            </a:lvl4pPr>
            <a:lvl5pPr marL="1816100" indent="-292100" defTabSz="563540">
              <a:lnSpc>
                <a:spcPct val="100000"/>
              </a:lnSpc>
              <a:spcBef>
                <a:spcPts val="0"/>
              </a:spcBef>
              <a:defRPr sz="23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8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6209979"/>
            <a:ext cx="11607800" cy="6718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algn="ctr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algn="ctr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algn="ctr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algn="ctr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698500" y="999065"/>
            <a:ext cx="11607800" cy="5210915"/>
          </a:xfrm>
          <a:prstGeom prst="rect">
            <a:avLst/>
          </a:prstGeom>
        </p:spPr>
        <p:txBody>
          <a:bodyPr anchor="b"/>
          <a:lstStyle/>
          <a:p>
            <a:pPr marL="0" lvl="4" indent="402336" algn="ctr" defTabSz="762929">
              <a:lnSpc>
                <a:spcPct val="80000"/>
              </a:lnSpc>
              <a:spcBef>
                <a:spcPts val="0"/>
              </a:spcBef>
              <a:buSzTx/>
              <a:buNone/>
              <a:defRPr sz="7744" b="1" spc="-88"/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Attribution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2082800" y="687557"/>
            <a:ext cx="11165190" cy="83738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 defTabSz="584200">
              <a:lnSpc>
                <a:spcPct val="100000"/>
              </a:lnSpc>
              <a:defRPr sz="8000" b="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anchor="t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97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3" cy="106821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499" y="571500"/>
            <a:ext cx="11607803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201"/>
            <a:ext cx="297892" cy="2874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8" y="495298"/>
            <a:ext cx="7543802" cy="87800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3"/>
            <a:ext cx="5105400" cy="4387467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499" y="1412977"/>
            <a:ext cx="11607803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12977"/>
            <a:ext cx="5105400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698500" y="3480196"/>
            <a:ext cx="5105400" cy="559316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12977"/>
            <a:ext cx="11607801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09700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100"/>
            </a:lvl1pPr>
          </a:lstStyle>
          <a:p>
            <a:r>
              <a:t>Agenda Topics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201"/>
            <a:ext cx="297892" cy="2874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8" r:id="rId16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9.png"/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2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55.png"/><Relationship Id="rId14" Type="http://schemas.openxmlformats.org/officeDocument/2006/relationships/image" Target="../media/image5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7.png"/><Relationship Id="rId3" Type="http://schemas.openxmlformats.org/officeDocument/2006/relationships/image" Target="../media/image4.png"/><Relationship Id="rId7" Type="http://schemas.openxmlformats.org/officeDocument/2006/relationships/image" Target="../media/image57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73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49.png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48.png"/><Relationship Id="rId14" Type="http://schemas.openxmlformats.org/officeDocument/2006/relationships/image" Target="../media/image6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3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5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E4A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61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69" y="215900"/>
            <a:ext cx="2543725" cy="127186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"/>
          <p:cNvSpPr txBox="1"/>
          <p:nvPr/>
        </p:nvSpPr>
        <p:spPr>
          <a:xfrm>
            <a:off x="427837" y="7118350"/>
            <a:ext cx="204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 </a:t>
            </a:r>
          </a:p>
        </p:txBody>
      </p:sp>
      <p:sp>
        <p:nvSpPr>
          <p:cNvPr id="163" name="Text"/>
          <p:cNvSpPr txBox="1"/>
          <p:nvPr/>
        </p:nvSpPr>
        <p:spPr>
          <a:xfrm>
            <a:off x="482244" y="7416800"/>
            <a:ext cx="22728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 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1556285" y="4722526"/>
            <a:ext cx="3266561" cy="3097572"/>
            <a:chOff x="0" y="596899"/>
            <a:chExt cx="3266560" cy="3097571"/>
          </a:xfrm>
        </p:grpSpPr>
        <p:sp>
          <p:nvSpPr>
            <p:cNvPr id="164" name="25th May - 25th June 2020"/>
            <p:cNvSpPr/>
            <p:nvPr/>
          </p:nvSpPr>
          <p:spPr>
            <a:xfrm>
              <a:off x="1996560" y="242447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108136" algn="just">
                <a:defRPr>
                  <a:solidFill>
                    <a:srgbClr val="FFFFFF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rPr lang="en-US" dirty="0"/>
                <a:t>                         </a:t>
              </a:r>
              <a:r>
                <a:rPr dirty="0"/>
                <a:t>&lt;Date&gt;</a:t>
              </a:r>
            </a:p>
          </p:txBody>
        </p:sp>
        <p:sp>
          <p:nvSpPr>
            <p:cNvPr id="165" name="The Architecture Battle"/>
            <p:cNvSpPr/>
            <p:nvPr/>
          </p:nvSpPr>
          <p:spPr>
            <a:xfrm>
              <a:off x="0" y="59689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6300">
                  <a:solidFill>
                    <a:srgbClr val="FFFFFF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r>
                <a:rPr lang="en-US" dirty="0"/>
                <a:t>Unsupervised Learning</a:t>
              </a:r>
              <a:endParaRPr dirty="0"/>
            </a:p>
          </p:txBody>
        </p:sp>
        <p:sp>
          <p:nvSpPr>
            <p:cNvPr id="166" name="25th May - 25th June 2020"/>
            <p:cNvSpPr/>
            <p:nvPr/>
          </p:nvSpPr>
          <p:spPr>
            <a:xfrm>
              <a:off x="1996560" y="189107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108136" algn="just">
                <a:defRPr>
                  <a:solidFill>
                    <a:srgbClr val="FFFFFF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rPr lang="en-US" dirty="0"/>
                <a:t>                         </a:t>
              </a:r>
              <a:r>
                <a:rPr dirty="0"/>
                <a:t>By &lt;Trainer’s Name&gt;</a:t>
              </a:r>
            </a:p>
          </p:txBody>
        </p:sp>
      </p:grpSp>
      <p:sp>
        <p:nvSpPr>
          <p:cNvPr id="168" name="Introduction to Machine Learning"/>
          <p:cNvSpPr txBox="1"/>
          <p:nvPr/>
        </p:nvSpPr>
        <p:spPr>
          <a:xfrm>
            <a:off x="6013761" y="508930"/>
            <a:ext cx="643455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Introduction to Machine </a:t>
            </a:r>
            <a:r>
              <a:rPr sz="3000"/>
              <a:t>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id="{EA185926-107B-408C-BE5C-C7DA353FD733}"/>
              </a:ext>
            </a:extLst>
          </p:cNvPr>
          <p:cNvSpPr/>
          <p:nvPr/>
        </p:nvSpPr>
        <p:spPr>
          <a:xfrm>
            <a:off x="2799454" y="3744869"/>
            <a:ext cx="7405892" cy="749391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Recommending products based on your history</a:t>
            </a:r>
          </a:p>
        </p:txBody>
      </p:sp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4421632" y="2574435"/>
            <a:ext cx="4161536" cy="96124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Few Clustering Use Cases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EEAC5A-F19F-4399-B99A-6B070ADE9513}"/>
              </a:ext>
            </a:extLst>
          </p:cNvPr>
          <p:cNvGrpSpPr/>
          <p:nvPr/>
        </p:nvGrpSpPr>
        <p:grpSpPr>
          <a:xfrm>
            <a:off x="686835" y="4876800"/>
            <a:ext cx="11631130" cy="3070586"/>
            <a:chOff x="416152" y="3444375"/>
            <a:chExt cx="10904184" cy="28786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03A2A61-BC51-4537-8D0A-4E4913BB108A}"/>
                </a:ext>
              </a:extLst>
            </p:cNvPr>
            <p:cNvGrpSpPr/>
            <p:nvPr/>
          </p:nvGrpSpPr>
          <p:grpSpPr>
            <a:xfrm>
              <a:off x="5786978" y="3482141"/>
              <a:ext cx="5533358" cy="2803141"/>
              <a:chOff x="256188" y="3864634"/>
              <a:chExt cx="5962219" cy="302039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580A3BF6-9E98-4A71-A929-D7BD400B52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141" y="3864634"/>
                <a:ext cx="4814312" cy="1449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3EA6B0EC-BD55-4A07-AB1D-DC92BA9FAF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188" y="5313740"/>
                <a:ext cx="5962219" cy="1571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" name="Picture 4" descr="Image result for how recommendation engine works">
              <a:extLst>
                <a:ext uri="{FF2B5EF4-FFF2-40B4-BE49-F238E27FC236}">
                  <a16:creationId xmlns:a16="http://schemas.microsoft.com/office/drawing/2014/main" id="{02F10322-85F2-453A-9F09-562F0FDA08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299"/>
            <a:stretch/>
          </p:blipFill>
          <p:spPr bwMode="auto">
            <a:xfrm>
              <a:off x="416152" y="3444375"/>
              <a:ext cx="5070248" cy="287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79F2904-ECB0-4BF1-A10B-2CB57F6C0264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 case of Clustering</a:t>
            </a:r>
          </a:p>
        </p:txBody>
      </p:sp>
      <p:pic>
        <p:nvPicPr>
          <p:cNvPr id="12" name="skillenza_logo_new (1).png" descr="skillenza_logo_new (1).png">
            <a:extLst>
              <a:ext uri="{FF2B5EF4-FFF2-40B4-BE49-F238E27FC236}">
                <a16:creationId xmlns:a16="http://schemas.microsoft.com/office/drawing/2014/main" id="{01604565-C607-4587-AFAD-2706A2271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682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id="{EA185926-107B-408C-BE5C-C7DA353FD733}"/>
              </a:ext>
            </a:extLst>
          </p:cNvPr>
          <p:cNvSpPr/>
          <p:nvPr/>
        </p:nvSpPr>
        <p:spPr>
          <a:xfrm>
            <a:off x="2799454" y="3744869"/>
            <a:ext cx="7405892" cy="749391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Recommending products based on your history</a:t>
            </a:r>
          </a:p>
        </p:txBody>
      </p:sp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4421632" y="2574435"/>
            <a:ext cx="4161536" cy="96124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Few Clustering Use Cases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3A2A61-BC51-4537-8D0A-4E4913BB108A}"/>
              </a:ext>
            </a:extLst>
          </p:cNvPr>
          <p:cNvGrpSpPr/>
          <p:nvPr/>
        </p:nvGrpSpPr>
        <p:grpSpPr>
          <a:xfrm>
            <a:off x="992472" y="5175998"/>
            <a:ext cx="11019857" cy="1827669"/>
            <a:chOff x="830141" y="3467500"/>
            <a:chExt cx="11131825" cy="184624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80A3BF6-9E98-4A71-A929-D7BD400B5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41" y="3864634"/>
              <a:ext cx="4814312" cy="1449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EA6B0EC-BD55-4A07-AB1D-DC92BA9FA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9748" y="3467500"/>
              <a:ext cx="5962218" cy="1571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E9CF1D0-52E4-45F7-9BE9-7B4787C87B8C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 case of Clustering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4A693CBC-51C3-4F32-AF37-32F695E74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0376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270664" y="3718083"/>
            <a:ext cx="3541797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Types of Clustering</a:t>
            </a:r>
          </a:p>
        </p:txBody>
      </p:sp>
    </p:spTree>
    <p:extLst>
      <p:ext uri="{BB962C8B-B14F-4D97-AF65-F5344CB8AC3E}">
        <p14:creationId xmlns:p14="http://schemas.microsoft.com/office/powerpoint/2010/main" val="17607255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CBD7F62-1CF8-40B3-9FB5-B5960A948CF9}"/>
              </a:ext>
            </a:extLst>
          </p:cNvPr>
          <p:cNvGrpSpPr/>
          <p:nvPr/>
        </p:nvGrpSpPr>
        <p:grpSpPr>
          <a:xfrm>
            <a:off x="1932073" y="2748555"/>
            <a:ext cx="9140655" cy="4950014"/>
            <a:chOff x="2545814" y="1219246"/>
            <a:chExt cx="9442430" cy="511343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122052-9576-4F7D-BD83-504E1D6284A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V="1">
              <a:off x="4558939" y="3297277"/>
              <a:ext cx="1016139" cy="881449"/>
            </a:xfrm>
            <a:prstGeom prst="line">
              <a:avLst/>
            </a:prstGeom>
            <a:noFill/>
            <a:ln w="57150" cap="flat" cmpd="sng" algn="ctr">
              <a:solidFill>
                <a:srgbClr val="D3D3D3">
                  <a:lumMod val="9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570E60B-9409-4F3E-B5A7-58A89704B80A}"/>
                </a:ext>
              </a:extLst>
            </p:cNvPr>
            <p:cNvSpPr/>
            <p:nvPr/>
          </p:nvSpPr>
          <p:spPr>
            <a:xfrm rot="13500000">
              <a:off x="5340968" y="1932784"/>
              <a:ext cx="1598603" cy="1598603"/>
            </a:xfrm>
            <a:prstGeom prst="roundRect">
              <a:avLst/>
            </a:prstGeom>
            <a:solidFill>
              <a:srgbClr val="F7931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2133" b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2DD98B-B93B-4DC3-9547-FE1B49524A9D}"/>
                </a:ext>
              </a:extLst>
            </p:cNvPr>
            <p:cNvGrpSpPr/>
            <p:nvPr/>
          </p:nvGrpSpPr>
          <p:grpSpPr>
            <a:xfrm>
              <a:off x="3194446" y="3944616"/>
              <a:ext cx="1598603" cy="1598603"/>
              <a:chOff x="3949802" y="3453396"/>
              <a:chExt cx="1598603" cy="1598603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CB4BCFC-EB8B-4CCB-84A9-9B1298687FFC}"/>
                  </a:ext>
                </a:extLst>
              </p:cNvPr>
              <p:cNvSpPr/>
              <p:nvPr/>
            </p:nvSpPr>
            <p:spPr>
              <a:xfrm rot="13500000">
                <a:off x="3949802" y="3453396"/>
                <a:ext cx="1598603" cy="1598603"/>
              </a:xfrm>
              <a:prstGeom prst="roundRect">
                <a:avLst/>
              </a:prstGeom>
              <a:solidFill>
                <a:srgbClr val="3A5C8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2133" b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920CE5C-38EB-4FFA-B853-13A03C215635}"/>
                  </a:ext>
                </a:extLst>
              </p:cNvPr>
              <p:cNvGrpSpPr/>
              <p:nvPr/>
            </p:nvGrpSpPr>
            <p:grpSpPr>
              <a:xfrm rot="16200000">
                <a:off x="4309999" y="3807781"/>
                <a:ext cx="919431" cy="919431"/>
                <a:chOff x="5326404" y="1665385"/>
                <a:chExt cx="616388" cy="616388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5DB780D1-3240-445B-9E91-266D46F977F9}"/>
                    </a:ext>
                  </a:extLst>
                </p:cNvPr>
                <p:cNvSpPr/>
                <p:nvPr/>
              </p:nvSpPr>
              <p:spPr>
                <a:xfrm rot="18900000">
                  <a:off x="5326404" y="1665385"/>
                  <a:ext cx="616388" cy="616388"/>
                </a:xfrm>
                <a:prstGeom prst="round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75390" hangingPunct="1">
                    <a:lnSpc>
                      <a:spcPct val="100000"/>
                    </a:lnSpc>
                    <a:spcBef>
                      <a:spcPts val="0"/>
                    </a:spcBef>
                    <a:defRPr/>
                  </a:pPr>
                  <a:endParaRPr lang="en-US" sz="4267" b="1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13AFB48-B326-44FE-A7A7-AAE5804B7E1C}"/>
                    </a:ext>
                  </a:extLst>
                </p:cNvPr>
                <p:cNvSpPr/>
                <p:nvPr/>
              </p:nvSpPr>
              <p:spPr>
                <a:xfrm rot="5400000">
                  <a:off x="5517721" y="1842884"/>
                  <a:ext cx="233754" cy="23375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75390" hangingPunct="1">
                    <a:lnSpc>
                      <a:spcPct val="100000"/>
                    </a:lnSpc>
                    <a:spcBef>
                      <a:spcPts val="0"/>
                    </a:spcBef>
                    <a:defRPr/>
                  </a:pPr>
                  <a:r>
                    <a:rPr lang="en-US" sz="3413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5AD73AA-4BF2-46AA-9B63-8BAAEB905822}"/>
                </a:ext>
              </a:extLst>
            </p:cNvPr>
            <p:cNvGrpSpPr/>
            <p:nvPr/>
          </p:nvGrpSpPr>
          <p:grpSpPr>
            <a:xfrm rot="16200000">
              <a:off x="5680554" y="2275151"/>
              <a:ext cx="919431" cy="919431"/>
              <a:chOff x="5326404" y="1665385"/>
              <a:chExt cx="616388" cy="616388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7D8AACA1-29BD-4029-9492-3282530FA534}"/>
                  </a:ext>
                </a:extLst>
              </p:cNvPr>
              <p:cNvSpPr/>
              <p:nvPr/>
            </p:nvSpPr>
            <p:spPr>
              <a:xfrm rot="18900000">
                <a:off x="5326404" y="1665385"/>
                <a:ext cx="616388" cy="616388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4267" b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8FEE42F-5810-49B2-BAAB-7990E1279572}"/>
                  </a:ext>
                </a:extLst>
              </p:cNvPr>
              <p:cNvSpPr/>
              <p:nvPr/>
            </p:nvSpPr>
            <p:spPr>
              <a:xfrm rot="5400000">
                <a:off x="5517721" y="1842884"/>
                <a:ext cx="233754" cy="2337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3413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rPr>
                  <a:t>2</a:t>
                </a:r>
                <a:endParaRPr lang="en-US" sz="341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F664A7-4EF1-4F9D-883B-9313F8134AF3}"/>
                </a:ext>
              </a:extLst>
            </p:cNvPr>
            <p:cNvCxnSpPr>
              <a:cxnSpLocks/>
              <a:stCxn id="16" idx="1"/>
              <a:endCxn id="17" idx="3"/>
            </p:cNvCxnSpPr>
            <p:nvPr/>
          </p:nvCxnSpPr>
          <p:spPr>
            <a:xfrm>
              <a:off x="6705461" y="3297277"/>
              <a:ext cx="927599" cy="896247"/>
            </a:xfrm>
            <a:prstGeom prst="line">
              <a:avLst/>
            </a:prstGeom>
            <a:noFill/>
            <a:ln w="57150" cap="flat" cmpd="sng" algn="ctr">
              <a:solidFill>
                <a:srgbClr val="D3D3D3">
                  <a:lumMod val="90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C7E2A3D-4B9E-4CB3-A81D-B492D245FBD3}"/>
                </a:ext>
              </a:extLst>
            </p:cNvPr>
            <p:cNvGrpSpPr/>
            <p:nvPr/>
          </p:nvGrpSpPr>
          <p:grpSpPr>
            <a:xfrm>
              <a:off x="7398950" y="3959414"/>
              <a:ext cx="1598603" cy="1598603"/>
              <a:chOff x="6643595" y="3453396"/>
              <a:chExt cx="1598603" cy="1598603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84C59E5-E57A-4CB7-AED9-4D3F7C6935CC}"/>
                  </a:ext>
                </a:extLst>
              </p:cNvPr>
              <p:cNvSpPr/>
              <p:nvPr/>
            </p:nvSpPr>
            <p:spPr>
              <a:xfrm rot="13500000">
                <a:off x="6643595" y="3453396"/>
                <a:ext cx="1598603" cy="1598603"/>
              </a:xfrm>
              <a:prstGeom prst="roundRect">
                <a:avLst/>
              </a:prstGeom>
              <a:solidFill>
                <a:srgbClr val="4CC1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2133" b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8D22EA78-5ADE-425F-A340-E945C58B6CE1}"/>
                  </a:ext>
                </a:extLst>
              </p:cNvPr>
              <p:cNvGrpSpPr/>
              <p:nvPr/>
            </p:nvGrpSpPr>
            <p:grpSpPr>
              <a:xfrm rot="16200000">
                <a:off x="6962734" y="3807781"/>
                <a:ext cx="919431" cy="919431"/>
                <a:chOff x="5326404" y="1665385"/>
                <a:chExt cx="616388" cy="616388"/>
              </a:xfrm>
            </p:grpSpPr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CB8BC664-6D5E-4A2B-B3B1-C34739EA8B62}"/>
                    </a:ext>
                  </a:extLst>
                </p:cNvPr>
                <p:cNvSpPr/>
                <p:nvPr/>
              </p:nvSpPr>
              <p:spPr>
                <a:xfrm rot="18900000">
                  <a:off x="5326404" y="1665385"/>
                  <a:ext cx="616388" cy="616388"/>
                </a:xfrm>
                <a:prstGeom prst="round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75390" hangingPunct="1">
                    <a:lnSpc>
                      <a:spcPct val="100000"/>
                    </a:lnSpc>
                    <a:spcBef>
                      <a:spcPts val="0"/>
                    </a:spcBef>
                    <a:defRPr/>
                  </a:pPr>
                  <a:endParaRPr lang="en-US" sz="4267" b="1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2E5C8117-6730-4D2E-B4B4-5D9819D3062E}"/>
                    </a:ext>
                  </a:extLst>
                </p:cNvPr>
                <p:cNvSpPr/>
                <p:nvPr/>
              </p:nvSpPr>
              <p:spPr>
                <a:xfrm rot="5400000">
                  <a:off x="5517721" y="1842884"/>
                  <a:ext cx="233754" cy="23375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75390" hangingPunct="1">
                    <a:lnSpc>
                      <a:spcPct val="100000"/>
                    </a:lnSpc>
                    <a:spcBef>
                      <a:spcPts val="0"/>
                    </a:spcBef>
                    <a:defRPr/>
                  </a:pPr>
                  <a:r>
                    <a:rPr lang="en-US" sz="3413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 panose="020F0502020204030204"/>
                    </a:rPr>
                    <a:t>3</a:t>
                  </a:r>
                  <a:endParaRPr lang="en-US" sz="3413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075586-96B8-41D5-BFC7-7CD1DCE00964}"/>
                </a:ext>
              </a:extLst>
            </p:cNvPr>
            <p:cNvSpPr txBox="1"/>
            <p:nvPr/>
          </p:nvSpPr>
          <p:spPr>
            <a:xfrm>
              <a:off x="6729707" y="5932148"/>
              <a:ext cx="2937088" cy="40053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 algn="ctr"/>
              <a:r>
                <a:rPr lang="en-US" sz="2133" noProof="1">
                  <a:solidFill>
                    <a:prstClr val="black"/>
                  </a:solidFill>
                </a:rPr>
                <a:t>Hierarchical Clustering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562CAF6-B2F4-46D2-B7A3-4D49A24C195E}"/>
                </a:ext>
              </a:extLst>
            </p:cNvPr>
            <p:cNvSpPr txBox="1"/>
            <p:nvPr/>
          </p:nvSpPr>
          <p:spPr>
            <a:xfrm>
              <a:off x="2545814" y="5932148"/>
              <a:ext cx="2937088" cy="40053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 algn="ctr"/>
              <a:r>
                <a:rPr lang="en-US" sz="2133" noProof="1">
                  <a:solidFill>
                    <a:prstClr val="black"/>
                  </a:solidFill>
                </a:rPr>
                <a:t>Exclusive Clustering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2CA7141-FC07-4B20-AD72-38600A3A723C}"/>
                </a:ext>
              </a:extLst>
            </p:cNvPr>
            <p:cNvSpPr txBox="1"/>
            <p:nvPr/>
          </p:nvSpPr>
          <p:spPr>
            <a:xfrm>
              <a:off x="4399444" y="1219248"/>
              <a:ext cx="3393112" cy="40053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 algn="ctr"/>
              <a:r>
                <a:rPr lang="en-US" sz="2133" noProof="1">
                  <a:solidFill>
                    <a:prstClr val="black"/>
                  </a:solidFill>
                </a:rPr>
                <a:t>Overlapping Clustering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9BF9123-8DF9-4107-83D5-41E5DAD21CDA}"/>
                </a:ext>
              </a:extLst>
            </p:cNvPr>
            <p:cNvGrpSpPr/>
            <p:nvPr/>
          </p:nvGrpSpPr>
          <p:grpSpPr>
            <a:xfrm>
              <a:off x="9533445" y="1932783"/>
              <a:ext cx="1598603" cy="1598603"/>
              <a:chOff x="6643595" y="3453396"/>
              <a:chExt cx="1598603" cy="1598603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44C5EE3-16BD-4FA5-A88B-5947A6F0A029}"/>
                  </a:ext>
                </a:extLst>
              </p:cNvPr>
              <p:cNvSpPr/>
              <p:nvPr/>
            </p:nvSpPr>
            <p:spPr>
              <a:xfrm rot="13500000">
                <a:off x="6643595" y="3453396"/>
                <a:ext cx="1598603" cy="1598603"/>
              </a:xfrm>
              <a:prstGeom prst="round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2133" b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BD0042C-7756-4714-A215-526E5CE43C22}"/>
                  </a:ext>
                </a:extLst>
              </p:cNvPr>
              <p:cNvGrpSpPr/>
              <p:nvPr/>
            </p:nvGrpSpPr>
            <p:grpSpPr>
              <a:xfrm rot="16200000">
                <a:off x="6962734" y="3807781"/>
                <a:ext cx="919431" cy="919431"/>
                <a:chOff x="5326404" y="1665385"/>
                <a:chExt cx="616388" cy="616388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6768A420-28B6-490E-B73E-3CB473B0916D}"/>
                    </a:ext>
                  </a:extLst>
                </p:cNvPr>
                <p:cNvSpPr/>
                <p:nvPr/>
              </p:nvSpPr>
              <p:spPr>
                <a:xfrm rot="18900000">
                  <a:off x="5326404" y="1665385"/>
                  <a:ext cx="616388" cy="616388"/>
                </a:xfrm>
                <a:prstGeom prst="round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75390" hangingPunct="1">
                    <a:lnSpc>
                      <a:spcPct val="100000"/>
                    </a:lnSpc>
                    <a:spcBef>
                      <a:spcPts val="0"/>
                    </a:spcBef>
                    <a:defRPr/>
                  </a:pPr>
                  <a:endParaRPr lang="en-US" sz="4267" b="1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2B0E8484-6AC9-4AC7-9EEE-8785D7C0B11C}"/>
                    </a:ext>
                  </a:extLst>
                </p:cNvPr>
                <p:cNvSpPr/>
                <p:nvPr/>
              </p:nvSpPr>
              <p:spPr>
                <a:xfrm rot="5400000">
                  <a:off x="5517721" y="1842884"/>
                  <a:ext cx="233754" cy="23375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75390" hangingPunct="1">
                    <a:lnSpc>
                      <a:spcPct val="100000"/>
                    </a:lnSpc>
                    <a:spcBef>
                      <a:spcPts val="0"/>
                    </a:spcBef>
                    <a:defRPr/>
                  </a:pPr>
                  <a:r>
                    <a:rPr lang="en-US" sz="3413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</p:grp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8F5FA82-6890-499B-B835-D3B4A3218A07}"/>
                </a:ext>
              </a:extLst>
            </p:cNvPr>
            <p:cNvCxnSpPr>
              <a:cxnSpLocks/>
              <a:stCxn id="47" idx="0"/>
              <a:endCxn id="17" idx="2"/>
            </p:cNvCxnSpPr>
            <p:nvPr/>
          </p:nvCxnSpPr>
          <p:spPr>
            <a:xfrm flipH="1">
              <a:off x="8763443" y="3297276"/>
              <a:ext cx="1004112" cy="896248"/>
            </a:xfrm>
            <a:prstGeom prst="line">
              <a:avLst/>
            </a:prstGeom>
            <a:noFill/>
            <a:ln w="57150" cap="flat" cmpd="sng" algn="ctr">
              <a:solidFill>
                <a:srgbClr val="D3D3D3">
                  <a:lumMod val="9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B91E55-9DA4-4ED9-91CC-8970E34F899F}"/>
                </a:ext>
              </a:extLst>
            </p:cNvPr>
            <p:cNvSpPr txBox="1"/>
            <p:nvPr/>
          </p:nvSpPr>
          <p:spPr>
            <a:xfrm>
              <a:off x="8595132" y="1219246"/>
              <a:ext cx="3393112" cy="40053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 algn="ctr"/>
              <a:r>
                <a:rPr lang="en-US" sz="2133" noProof="1">
                  <a:solidFill>
                    <a:prstClr val="black"/>
                  </a:solidFill>
                </a:rPr>
                <a:t>Optimal Clustering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C454208-1181-4837-87DC-194CADA2EF0C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Clustering</a:t>
            </a:r>
          </a:p>
        </p:txBody>
      </p:sp>
      <p:pic>
        <p:nvPicPr>
          <p:cNvPr id="32" name="skillenza_logo_new (1).png" descr="skillenza_logo_new (1).png">
            <a:extLst>
              <a:ext uri="{FF2B5EF4-FFF2-40B4-BE49-F238E27FC236}">
                <a16:creationId xmlns:a16="http://schemas.microsoft.com/office/drawing/2014/main" id="{1D4A471E-7C4A-4C5E-B97C-26869F59D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4353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77813B-4480-4F55-B587-77C1862AA2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B6977D-4D50-42C5-B3AC-860527D37EEA}"/>
              </a:ext>
            </a:extLst>
          </p:cNvPr>
          <p:cNvSpPr/>
          <p:nvPr/>
        </p:nvSpPr>
        <p:spPr>
          <a:xfrm>
            <a:off x="301608" y="3195514"/>
            <a:ext cx="2772238" cy="8205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Exclusive Clustering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36EFCC-7E66-4B18-AFE4-5CD69C12DFC8}"/>
              </a:ext>
            </a:extLst>
          </p:cNvPr>
          <p:cNvSpPr/>
          <p:nvPr/>
        </p:nvSpPr>
        <p:spPr>
          <a:xfrm>
            <a:off x="301608" y="4347651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Overlapping Clustering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147FDF-D00E-484B-954E-142A63F23EE3}"/>
              </a:ext>
            </a:extLst>
          </p:cNvPr>
          <p:cNvSpPr/>
          <p:nvPr/>
        </p:nvSpPr>
        <p:spPr>
          <a:xfrm>
            <a:off x="301608" y="5499787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Hierarchical Clustering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81A044-5883-426B-87DE-E4D2B8CEE257}"/>
              </a:ext>
            </a:extLst>
          </p:cNvPr>
          <p:cNvSpPr/>
          <p:nvPr/>
        </p:nvSpPr>
        <p:spPr>
          <a:xfrm>
            <a:off x="301608" y="6651924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Optimal Clustering</a:t>
            </a:r>
          </a:p>
        </p:txBody>
      </p:sp>
      <p:sp>
        <p:nvSpPr>
          <p:cNvPr id="24" name="Rectangle: Rounded Corners 1">
            <a:extLst>
              <a:ext uri="{FF2B5EF4-FFF2-40B4-BE49-F238E27FC236}">
                <a16:creationId xmlns:a16="http://schemas.microsoft.com/office/drawing/2014/main" id="{48D6ED99-5F44-47B1-A9D0-7F94EC3940FA}"/>
              </a:ext>
            </a:extLst>
          </p:cNvPr>
          <p:cNvSpPr/>
          <p:nvPr/>
        </p:nvSpPr>
        <p:spPr>
          <a:xfrm>
            <a:off x="5212188" y="2671768"/>
            <a:ext cx="6050654" cy="11991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>
              <a:spcBef>
                <a:spcPts val="0"/>
              </a:spcBef>
            </a:pPr>
            <a:r>
              <a:rPr lang="en-US" sz="2133" dirty="0">
                <a:solidFill>
                  <a:prstClr val="black"/>
                </a:solidFill>
              </a:rPr>
              <a:t>Each data object can only exist in one cluster. </a:t>
            </a:r>
          </a:p>
          <a:p>
            <a:pPr algn="ctr" defTabSz="1300456">
              <a:spcBef>
                <a:spcPts val="0"/>
              </a:spcBef>
            </a:pPr>
            <a:r>
              <a:rPr lang="en-US" sz="2133" dirty="0">
                <a:solidFill>
                  <a:prstClr val="black"/>
                </a:solidFill>
              </a:rPr>
              <a:t>It is grouped in a certain way so that the data belongs to only one definite cluster.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32AEE6-DFA8-4E32-9DF3-3DC019677BEC}"/>
              </a:ext>
            </a:extLst>
          </p:cNvPr>
          <p:cNvGrpSpPr/>
          <p:nvPr/>
        </p:nvGrpSpPr>
        <p:grpSpPr>
          <a:xfrm>
            <a:off x="5404597" y="5366041"/>
            <a:ext cx="5665836" cy="2442459"/>
            <a:chOff x="4994282" y="3702197"/>
            <a:chExt cx="5311721" cy="22898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851D61-E776-41FA-AF52-61075AE4C84D}"/>
                </a:ext>
              </a:extLst>
            </p:cNvPr>
            <p:cNvGrpSpPr/>
            <p:nvPr/>
          </p:nvGrpSpPr>
          <p:grpSpPr>
            <a:xfrm>
              <a:off x="4994282" y="3702197"/>
              <a:ext cx="2324100" cy="2254566"/>
              <a:chOff x="5436671" y="3317559"/>
              <a:chExt cx="2324100" cy="225456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81A17AC-2B17-42CB-B5B2-6CAD8D63CB85}"/>
                  </a:ext>
                </a:extLst>
              </p:cNvPr>
              <p:cNvSpPr/>
              <p:nvPr/>
            </p:nvSpPr>
            <p:spPr>
              <a:xfrm>
                <a:off x="5436671" y="3317559"/>
                <a:ext cx="2324100" cy="22545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FB04EB9-D231-424F-8521-BE1B0FBCECFA}"/>
                  </a:ext>
                </a:extLst>
              </p:cNvPr>
              <p:cNvSpPr/>
              <p:nvPr/>
            </p:nvSpPr>
            <p:spPr>
              <a:xfrm>
                <a:off x="6096000" y="3829049"/>
                <a:ext cx="238125" cy="355601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5C8D6EF4-8A71-40B9-A566-D551956BF870}"/>
                  </a:ext>
                </a:extLst>
              </p:cNvPr>
              <p:cNvSpPr/>
              <p:nvPr/>
            </p:nvSpPr>
            <p:spPr>
              <a:xfrm>
                <a:off x="6755329" y="3829049"/>
                <a:ext cx="238125" cy="355601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2DE3353-876C-4BE7-BA46-76E16BED636C}"/>
                  </a:ext>
                </a:extLst>
              </p:cNvPr>
              <p:cNvSpPr/>
              <p:nvPr/>
            </p:nvSpPr>
            <p:spPr>
              <a:xfrm>
                <a:off x="6598721" y="4444842"/>
                <a:ext cx="238125" cy="355601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A9DE1B8C-00B8-4713-9891-9C00535FFA67}"/>
                  </a:ext>
                </a:extLst>
              </p:cNvPr>
              <p:cNvSpPr/>
              <p:nvPr/>
            </p:nvSpPr>
            <p:spPr>
              <a:xfrm>
                <a:off x="6334125" y="4302281"/>
                <a:ext cx="238125" cy="355601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439B44D7-E79A-4E3B-901F-4F05A4CC24C5}"/>
                  </a:ext>
                </a:extLst>
              </p:cNvPr>
              <p:cNvSpPr/>
              <p:nvPr/>
            </p:nvSpPr>
            <p:spPr>
              <a:xfrm>
                <a:off x="6036747" y="4800443"/>
                <a:ext cx="238125" cy="355601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DDEEBD8B-CC7F-43EF-A9B0-54B656D8E309}"/>
                  </a:ext>
                </a:extLst>
              </p:cNvPr>
              <p:cNvSpPr/>
              <p:nvPr/>
            </p:nvSpPr>
            <p:spPr>
              <a:xfrm>
                <a:off x="6598720" y="5060635"/>
                <a:ext cx="238125" cy="355601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646A2745-87C1-4F6E-9AF6-E2C6BD572D1B}"/>
                  </a:ext>
                </a:extLst>
              </p:cNvPr>
              <p:cNvSpPr/>
              <p:nvPr/>
            </p:nvSpPr>
            <p:spPr>
              <a:xfrm>
                <a:off x="7082392" y="4054482"/>
                <a:ext cx="238125" cy="355601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5A4F698F-540E-48EF-B688-32D67E6F4B87}"/>
                  </a:ext>
                </a:extLst>
              </p:cNvPr>
              <p:cNvSpPr/>
              <p:nvPr/>
            </p:nvSpPr>
            <p:spPr>
              <a:xfrm>
                <a:off x="6963329" y="4737577"/>
                <a:ext cx="238125" cy="355601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E5E31EE4-1875-4295-BB69-2A7ABAE767CD}"/>
                  </a:ext>
                </a:extLst>
              </p:cNvPr>
              <p:cNvSpPr/>
              <p:nvPr/>
            </p:nvSpPr>
            <p:spPr>
              <a:xfrm>
                <a:off x="5721866" y="4302281"/>
                <a:ext cx="238125" cy="355601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92F0E7AD-058B-4382-B275-A9447FDED01C}"/>
                  </a:ext>
                </a:extLst>
              </p:cNvPr>
              <p:cNvSpPr/>
              <p:nvPr/>
            </p:nvSpPr>
            <p:spPr>
              <a:xfrm>
                <a:off x="6453187" y="3435507"/>
                <a:ext cx="238125" cy="355601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EB6982-A702-4C83-A437-5952CECA0465}"/>
                </a:ext>
              </a:extLst>
            </p:cNvPr>
            <p:cNvGrpSpPr/>
            <p:nvPr/>
          </p:nvGrpSpPr>
          <p:grpSpPr>
            <a:xfrm>
              <a:off x="7981903" y="3737436"/>
              <a:ext cx="2324100" cy="2254566"/>
              <a:chOff x="8091037" y="3317559"/>
              <a:chExt cx="2324100" cy="2254566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FE9641F-2680-4064-AC85-4433E77A58B2}"/>
                  </a:ext>
                </a:extLst>
              </p:cNvPr>
              <p:cNvSpPr/>
              <p:nvPr/>
            </p:nvSpPr>
            <p:spPr>
              <a:xfrm>
                <a:off x="8091037" y="3317559"/>
                <a:ext cx="2324100" cy="22545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33C607D9-0E98-472F-8FD1-3ED059F8F759}"/>
                  </a:ext>
                </a:extLst>
              </p:cNvPr>
              <p:cNvSpPr/>
              <p:nvPr/>
            </p:nvSpPr>
            <p:spPr>
              <a:xfrm>
                <a:off x="8750366" y="3829049"/>
                <a:ext cx="238125" cy="355601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3C8A9EBF-A532-4F37-8A0F-E742850411E9}"/>
                  </a:ext>
                </a:extLst>
              </p:cNvPr>
              <p:cNvSpPr/>
              <p:nvPr/>
            </p:nvSpPr>
            <p:spPr>
              <a:xfrm>
                <a:off x="9409695" y="3829049"/>
                <a:ext cx="238125" cy="355601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B026BD8B-1425-4038-8E46-3E4E0EFEB777}"/>
                  </a:ext>
                </a:extLst>
              </p:cNvPr>
              <p:cNvSpPr/>
              <p:nvPr/>
            </p:nvSpPr>
            <p:spPr>
              <a:xfrm>
                <a:off x="9253087" y="4444842"/>
                <a:ext cx="238125" cy="355601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B004F59A-6EBB-4BAF-AC66-891DD3263DF9}"/>
                  </a:ext>
                </a:extLst>
              </p:cNvPr>
              <p:cNvSpPr/>
              <p:nvPr/>
            </p:nvSpPr>
            <p:spPr>
              <a:xfrm>
                <a:off x="8988491" y="4302281"/>
                <a:ext cx="238125" cy="355601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9E9C8418-D8B7-44B4-BA94-BBBF13E287A0}"/>
                  </a:ext>
                </a:extLst>
              </p:cNvPr>
              <p:cNvSpPr/>
              <p:nvPr/>
            </p:nvSpPr>
            <p:spPr>
              <a:xfrm>
                <a:off x="8691113" y="4800443"/>
                <a:ext cx="238125" cy="355601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1F8DE684-4F30-4365-BA8D-F56A3CB6AE20}"/>
                  </a:ext>
                </a:extLst>
              </p:cNvPr>
              <p:cNvSpPr/>
              <p:nvPr/>
            </p:nvSpPr>
            <p:spPr>
              <a:xfrm>
                <a:off x="9253086" y="5060635"/>
                <a:ext cx="238125" cy="355601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221BF428-DF22-4D0F-B485-46FC4D05312A}"/>
                  </a:ext>
                </a:extLst>
              </p:cNvPr>
              <p:cNvSpPr/>
              <p:nvPr/>
            </p:nvSpPr>
            <p:spPr>
              <a:xfrm>
                <a:off x="9736758" y="4054482"/>
                <a:ext cx="238125" cy="355601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D2D12B2A-6FA5-4E24-A1B0-5138F77CA797}"/>
                  </a:ext>
                </a:extLst>
              </p:cNvPr>
              <p:cNvSpPr/>
              <p:nvPr/>
            </p:nvSpPr>
            <p:spPr>
              <a:xfrm>
                <a:off x="9617695" y="4737577"/>
                <a:ext cx="238125" cy="355601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3A515417-F28E-486A-B82C-ED01BBF64584}"/>
                  </a:ext>
                </a:extLst>
              </p:cNvPr>
              <p:cNvSpPr/>
              <p:nvPr/>
            </p:nvSpPr>
            <p:spPr>
              <a:xfrm>
                <a:off x="8376232" y="4302281"/>
                <a:ext cx="238125" cy="355601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0E34B0BC-B4D2-46D0-A302-71753DA52F85}"/>
                  </a:ext>
                </a:extLst>
              </p:cNvPr>
              <p:cNvSpPr/>
              <p:nvPr/>
            </p:nvSpPr>
            <p:spPr>
              <a:xfrm>
                <a:off x="9107553" y="3435507"/>
                <a:ext cx="238125" cy="355601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</p:grpSp>
      <p:sp>
        <p:nvSpPr>
          <p:cNvPr id="61" name="Rectangle: Rounded Corners 1">
            <a:extLst>
              <a:ext uri="{FF2B5EF4-FFF2-40B4-BE49-F238E27FC236}">
                <a16:creationId xmlns:a16="http://schemas.microsoft.com/office/drawing/2014/main" id="{0A4F21E7-2D8B-4BF7-A3E3-AD58AD27051A}"/>
              </a:ext>
            </a:extLst>
          </p:cNvPr>
          <p:cNvSpPr/>
          <p:nvPr/>
        </p:nvSpPr>
        <p:spPr>
          <a:xfrm>
            <a:off x="5217734" y="4231424"/>
            <a:ext cx="6050654" cy="7741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For Example: K-Means Clustering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47D093D-8E06-4AD2-9B71-C49724293CF9}"/>
              </a:ext>
            </a:extLst>
          </p:cNvPr>
          <p:cNvGrpSpPr/>
          <p:nvPr/>
        </p:nvGrpSpPr>
        <p:grpSpPr>
          <a:xfrm>
            <a:off x="3784749" y="2923914"/>
            <a:ext cx="1280617" cy="681879"/>
            <a:chOff x="4228361" y="3010699"/>
            <a:chExt cx="2509351" cy="1336134"/>
          </a:xfrm>
        </p:grpSpPr>
        <p:pic>
          <p:nvPicPr>
            <p:cNvPr id="62" name="Picture 2" descr="Image result for overlapping cluster">
              <a:extLst>
                <a:ext uri="{FF2B5EF4-FFF2-40B4-BE49-F238E27FC236}">
                  <a16:creationId xmlns:a16="http://schemas.microsoft.com/office/drawing/2014/main" id="{530D7F15-EA55-4685-AB2C-A40B3EB2F6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51" r="76164"/>
            <a:stretch/>
          </p:blipFill>
          <p:spPr bwMode="auto">
            <a:xfrm>
              <a:off x="4228361" y="3011997"/>
              <a:ext cx="1191443" cy="1334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Image result for overlapping cluster">
              <a:extLst>
                <a:ext uri="{FF2B5EF4-FFF2-40B4-BE49-F238E27FC236}">
                  <a16:creationId xmlns:a16="http://schemas.microsoft.com/office/drawing/2014/main" id="{8DC32A10-1682-4CE8-9915-2EA723515C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16" t="17751" r="42071"/>
            <a:stretch/>
          </p:blipFill>
          <p:spPr bwMode="auto">
            <a:xfrm>
              <a:off x="5397492" y="3010699"/>
              <a:ext cx="1340220" cy="1334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5C4A1A8-BFE4-408D-BD93-86F35A41E0EA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Clustering</a:t>
            </a:r>
          </a:p>
        </p:txBody>
      </p:sp>
      <p:pic>
        <p:nvPicPr>
          <p:cNvPr id="40" name="skillenza_logo_new (1).png" descr="skillenza_logo_new (1).png">
            <a:extLst>
              <a:ext uri="{FF2B5EF4-FFF2-40B4-BE49-F238E27FC236}">
                <a16:creationId xmlns:a16="http://schemas.microsoft.com/office/drawing/2014/main" id="{BA9FB06A-4A16-4747-BBBD-EBE5C3954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519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77813B-4480-4F55-B587-77C1862AA2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B6977D-4D50-42C5-B3AC-860527D37EEA}"/>
              </a:ext>
            </a:extLst>
          </p:cNvPr>
          <p:cNvSpPr/>
          <p:nvPr/>
        </p:nvSpPr>
        <p:spPr>
          <a:xfrm>
            <a:off x="301608" y="3195514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Exclusive Clustering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36EFCC-7E66-4B18-AFE4-5CD69C12DFC8}"/>
              </a:ext>
            </a:extLst>
          </p:cNvPr>
          <p:cNvSpPr/>
          <p:nvPr/>
        </p:nvSpPr>
        <p:spPr>
          <a:xfrm>
            <a:off x="301608" y="4347651"/>
            <a:ext cx="2772238" cy="8205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Overlapping Clustering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147FDF-D00E-484B-954E-142A63F23EE3}"/>
              </a:ext>
            </a:extLst>
          </p:cNvPr>
          <p:cNvSpPr/>
          <p:nvPr/>
        </p:nvSpPr>
        <p:spPr>
          <a:xfrm>
            <a:off x="301608" y="5499787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Hierarchical Clustering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81A044-5883-426B-87DE-E4D2B8CEE257}"/>
              </a:ext>
            </a:extLst>
          </p:cNvPr>
          <p:cNvSpPr/>
          <p:nvPr/>
        </p:nvSpPr>
        <p:spPr>
          <a:xfrm>
            <a:off x="301608" y="6651924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Optimal Clustering</a:t>
            </a:r>
          </a:p>
        </p:txBody>
      </p:sp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BD48F207-24E5-4BDC-8AA2-9613DC1703AC}"/>
              </a:ext>
            </a:extLst>
          </p:cNvPr>
          <p:cNvSpPr/>
          <p:nvPr/>
        </p:nvSpPr>
        <p:spPr>
          <a:xfrm>
            <a:off x="5212188" y="2671768"/>
            <a:ext cx="6050654" cy="11991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Allows data objects to be grouped in 2 or more clusters. In Fuzzy clustering every data object belongs to every cluster.</a:t>
            </a:r>
          </a:p>
        </p:txBody>
      </p:sp>
      <p:sp>
        <p:nvSpPr>
          <p:cNvPr id="43" name="Rectangle: Rounded Corners 1">
            <a:extLst>
              <a:ext uri="{FF2B5EF4-FFF2-40B4-BE49-F238E27FC236}">
                <a16:creationId xmlns:a16="http://schemas.microsoft.com/office/drawing/2014/main" id="{0DFA120D-FA91-4E53-80CC-C31E7B11C562}"/>
              </a:ext>
            </a:extLst>
          </p:cNvPr>
          <p:cNvSpPr/>
          <p:nvPr/>
        </p:nvSpPr>
        <p:spPr>
          <a:xfrm>
            <a:off x="5217734" y="4231424"/>
            <a:ext cx="6050654" cy="7741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For Example: Fuzzy/ C-Means Clustering</a:t>
            </a:r>
          </a:p>
        </p:txBody>
      </p:sp>
      <p:pic>
        <p:nvPicPr>
          <p:cNvPr id="44" name="Picture 2" descr="Image result for overlapping cluster">
            <a:extLst>
              <a:ext uri="{FF2B5EF4-FFF2-40B4-BE49-F238E27FC236}">
                <a16:creationId xmlns:a16="http://schemas.microsoft.com/office/drawing/2014/main" id="{CE48A8E1-57FF-4E36-AB09-83F6516B8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5" t="12307"/>
          <a:stretch/>
        </p:blipFill>
        <p:spPr bwMode="auto">
          <a:xfrm>
            <a:off x="3697115" y="2854582"/>
            <a:ext cx="1304162" cy="89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D23C6DF-6C35-41A1-9B84-8F164A90773A}"/>
              </a:ext>
            </a:extLst>
          </p:cNvPr>
          <p:cNvGrpSpPr/>
          <p:nvPr/>
        </p:nvGrpSpPr>
        <p:grpSpPr>
          <a:xfrm>
            <a:off x="6078515" y="5499787"/>
            <a:ext cx="4317999" cy="2418073"/>
            <a:chOff x="6330406" y="3910525"/>
            <a:chExt cx="4048124" cy="226694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E159BE-7B0D-4E43-AD49-9FB5C7966BD4}"/>
                </a:ext>
              </a:extLst>
            </p:cNvPr>
            <p:cNvSpPr/>
            <p:nvPr/>
          </p:nvSpPr>
          <p:spPr>
            <a:xfrm>
              <a:off x="6330406" y="3910525"/>
              <a:ext cx="2324100" cy="2254566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6A228AE-864C-4A1B-8AE3-F9CDB6492CAB}"/>
                </a:ext>
              </a:extLst>
            </p:cNvPr>
            <p:cNvSpPr/>
            <p:nvPr/>
          </p:nvSpPr>
          <p:spPr>
            <a:xfrm>
              <a:off x="6989735" y="4422015"/>
              <a:ext cx="238125" cy="355601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0867C08-1033-4668-89BA-3E7CD9045145}"/>
                </a:ext>
              </a:extLst>
            </p:cNvPr>
            <p:cNvSpPr/>
            <p:nvPr/>
          </p:nvSpPr>
          <p:spPr>
            <a:xfrm>
              <a:off x="7649064" y="4422015"/>
              <a:ext cx="238125" cy="355601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E1D7B06-354B-4692-A323-598F833659CE}"/>
                </a:ext>
              </a:extLst>
            </p:cNvPr>
            <p:cNvSpPr/>
            <p:nvPr/>
          </p:nvSpPr>
          <p:spPr>
            <a:xfrm>
              <a:off x="7492456" y="5037808"/>
              <a:ext cx="238125" cy="355601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8D63357-2372-438B-A031-83DA28182726}"/>
                </a:ext>
              </a:extLst>
            </p:cNvPr>
            <p:cNvSpPr/>
            <p:nvPr/>
          </p:nvSpPr>
          <p:spPr>
            <a:xfrm>
              <a:off x="7227860" y="4895247"/>
              <a:ext cx="238125" cy="355601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1A47A7B-65AD-49FE-80D5-FCC7083EF45F}"/>
                </a:ext>
              </a:extLst>
            </p:cNvPr>
            <p:cNvSpPr/>
            <p:nvPr/>
          </p:nvSpPr>
          <p:spPr>
            <a:xfrm>
              <a:off x="6930482" y="5393409"/>
              <a:ext cx="238125" cy="355601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EF3EB8D0-A56B-4E63-90F5-9472DB0A3B23}"/>
                </a:ext>
              </a:extLst>
            </p:cNvPr>
            <p:cNvSpPr/>
            <p:nvPr/>
          </p:nvSpPr>
          <p:spPr>
            <a:xfrm>
              <a:off x="7492455" y="5653601"/>
              <a:ext cx="238125" cy="355601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6E9D3745-EAA6-4DB9-9C14-2CAB10A08CBF}"/>
                </a:ext>
              </a:extLst>
            </p:cNvPr>
            <p:cNvSpPr/>
            <p:nvPr/>
          </p:nvSpPr>
          <p:spPr>
            <a:xfrm>
              <a:off x="8326785" y="4607187"/>
              <a:ext cx="211814" cy="316308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084C5DF-F283-42DD-B45F-311CAA5E5509}"/>
                </a:ext>
              </a:extLst>
            </p:cNvPr>
            <p:cNvSpPr/>
            <p:nvPr/>
          </p:nvSpPr>
          <p:spPr>
            <a:xfrm>
              <a:off x="7857064" y="5330543"/>
              <a:ext cx="238125" cy="355601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2D7BF08F-D4A7-4CF6-830B-9C678E76F5F2}"/>
                </a:ext>
              </a:extLst>
            </p:cNvPr>
            <p:cNvSpPr/>
            <p:nvPr/>
          </p:nvSpPr>
          <p:spPr>
            <a:xfrm>
              <a:off x="6615601" y="4895247"/>
              <a:ext cx="238125" cy="355601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1FB8015-193C-412F-9847-D31E2BE32DB1}"/>
                </a:ext>
              </a:extLst>
            </p:cNvPr>
            <p:cNvSpPr/>
            <p:nvPr/>
          </p:nvSpPr>
          <p:spPr>
            <a:xfrm>
              <a:off x="7346922" y="4028473"/>
              <a:ext cx="238125" cy="355601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A23574-C47D-4B05-8F6E-92AC80723B64}"/>
                </a:ext>
              </a:extLst>
            </p:cNvPr>
            <p:cNvSpPr/>
            <p:nvPr/>
          </p:nvSpPr>
          <p:spPr>
            <a:xfrm>
              <a:off x="8054430" y="3922902"/>
              <a:ext cx="2324100" cy="2254566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E9371C4-24E6-4F87-BD8F-245B97EF8A17}"/>
                </a:ext>
              </a:extLst>
            </p:cNvPr>
            <p:cNvSpPr/>
            <p:nvPr/>
          </p:nvSpPr>
          <p:spPr>
            <a:xfrm>
              <a:off x="8713759" y="4434392"/>
              <a:ext cx="238125" cy="355601"/>
            </a:xfrm>
            <a:prstGeom prst="triangl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52668A5-0A1A-4927-A2DC-7D202CDB3050}"/>
                </a:ext>
              </a:extLst>
            </p:cNvPr>
            <p:cNvSpPr/>
            <p:nvPr/>
          </p:nvSpPr>
          <p:spPr>
            <a:xfrm>
              <a:off x="9373088" y="4434392"/>
              <a:ext cx="238125" cy="355601"/>
            </a:xfrm>
            <a:prstGeom prst="triangl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B18F89D-897F-437C-93FC-EE3D8C976C6C}"/>
                </a:ext>
              </a:extLst>
            </p:cNvPr>
            <p:cNvSpPr/>
            <p:nvPr/>
          </p:nvSpPr>
          <p:spPr>
            <a:xfrm>
              <a:off x="9216480" y="5050185"/>
              <a:ext cx="238125" cy="355601"/>
            </a:xfrm>
            <a:prstGeom prst="triangl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CB584B5-6143-4753-B0C3-F5FF18ECE84D}"/>
                </a:ext>
              </a:extLst>
            </p:cNvPr>
            <p:cNvSpPr/>
            <p:nvPr/>
          </p:nvSpPr>
          <p:spPr>
            <a:xfrm>
              <a:off x="8951884" y="4907624"/>
              <a:ext cx="238125" cy="355601"/>
            </a:xfrm>
            <a:prstGeom prst="triangl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0C852A7-FC24-48B3-AE25-36F718BBF3DA}"/>
                </a:ext>
              </a:extLst>
            </p:cNvPr>
            <p:cNvSpPr/>
            <p:nvPr/>
          </p:nvSpPr>
          <p:spPr>
            <a:xfrm>
              <a:off x="8654506" y="5405786"/>
              <a:ext cx="238125" cy="355601"/>
            </a:xfrm>
            <a:prstGeom prst="triangl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7A54E192-C376-4EA1-96B0-FB518EAC4A7F}"/>
                </a:ext>
              </a:extLst>
            </p:cNvPr>
            <p:cNvSpPr/>
            <p:nvPr/>
          </p:nvSpPr>
          <p:spPr>
            <a:xfrm>
              <a:off x="9216479" y="5665978"/>
              <a:ext cx="238125" cy="355601"/>
            </a:xfrm>
            <a:prstGeom prst="triangl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94244DC-F620-4728-AA60-D3BBA84CB79C}"/>
                </a:ext>
              </a:extLst>
            </p:cNvPr>
            <p:cNvSpPr/>
            <p:nvPr/>
          </p:nvSpPr>
          <p:spPr>
            <a:xfrm>
              <a:off x="9700151" y="4659825"/>
              <a:ext cx="238125" cy="355601"/>
            </a:xfrm>
            <a:prstGeom prst="triangl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9B2BE55-252D-4B8B-B89D-978717421D09}"/>
                </a:ext>
              </a:extLst>
            </p:cNvPr>
            <p:cNvSpPr/>
            <p:nvPr/>
          </p:nvSpPr>
          <p:spPr>
            <a:xfrm>
              <a:off x="9581088" y="5342920"/>
              <a:ext cx="238125" cy="355601"/>
            </a:xfrm>
            <a:prstGeom prst="triangl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B500225-1F2F-4AFF-BBB9-51229851ED95}"/>
                </a:ext>
              </a:extLst>
            </p:cNvPr>
            <p:cNvSpPr/>
            <p:nvPr/>
          </p:nvSpPr>
          <p:spPr>
            <a:xfrm>
              <a:off x="8280767" y="5227985"/>
              <a:ext cx="211814" cy="316308"/>
            </a:xfrm>
            <a:prstGeom prst="triangl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AE4830-1CE3-45E8-A26F-DECBB13EF11B}"/>
                </a:ext>
              </a:extLst>
            </p:cNvPr>
            <p:cNvSpPr/>
            <p:nvPr/>
          </p:nvSpPr>
          <p:spPr>
            <a:xfrm>
              <a:off x="9070946" y="4040850"/>
              <a:ext cx="238125" cy="355601"/>
            </a:xfrm>
            <a:prstGeom prst="triangl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FAC1C3E6-CE71-45F4-A017-58B660EBA5EC}"/>
                </a:ext>
              </a:extLst>
            </p:cNvPr>
            <p:cNvSpPr/>
            <p:nvPr/>
          </p:nvSpPr>
          <p:spPr>
            <a:xfrm>
              <a:off x="8122050" y="4854233"/>
              <a:ext cx="211814" cy="316308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3D0055B-0133-444C-B4D8-F168192F9CEF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Clustering</a:t>
            </a:r>
          </a:p>
        </p:txBody>
      </p:sp>
      <p:pic>
        <p:nvPicPr>
          <p:cNvPr id="48" name="skillenza_logo_new (1).png" descr="skillenza_logo_new (1).png">
            <a:extLst>
              <a:ext uri="{FF2B5EF4-FFF2-40B4-BE49-F238E27FC236}">
                <a16:creationId xmlns:a16="http://schemas.microsoft.com/office/drawing/2014/main" id="{13DCC752-13F0-4566-8B11-429B277C1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7906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77813B-4480-4F55-B587-77C1862AA2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B6977D-4D50-42C5-B3AC-860527D37EEA}"/>
              </a:ext>
            </a:extLst>
          </p:cNvPr>
          <p:cNvSpPr/>
          <p:nvPr/>
        </p:nvSpPr>
        <p:spPr>
          <a:xfrm>
            <a:off x="301608" y="3195514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Exclusive Clustering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36EFCC-7E66-4B18-AFE4-5CD69C12DFC8}"/>
              </a:ext>
            </a:extLst>
          </p:cNvPr>
          <p:cNvSpPr/>
          <p:nvPr/>
        </p:nvSpPr>
        <p:spPr>
          <a:xfrm>
            <a:off x="301608" y="4347651"/>
            <a:ext cx="2772238" cy="8205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Overlapping Clustering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147FDF-D00E-484B-954E-142A63F23EE3}"/>
              </a:ext>
            </a:extLst>
          </p:cNvPr>
          <p:cNvSpPr/>
          <p:nvPr/>
        </p:nvSpPr>
        <p:spPr>
          <a:xfrm>
            <a:off x="301608" y="5499787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Hierarchical Clustering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81A044-5883-426B-87DE-E4D2B8CEE257}"/>
              </a:ext>
            </a:extLst>
          </p:cNvPr>
          <p:cNvSpPr/>
          <p:nvPr/>
        </p:nvSpPr>
        <p:spPr>
          <a:xfrm>
            <a:off x="301608" y="6651924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Optimal Clustering</a:t>
            </a:r>
          </a:p>
        </p:txBody>
      </p:sp>
      <p:sp>
        <p:nvSpPr>
          <p:cNvPr id="45" name="Rectangle: Rounded Corners 1">
            <a:extLst>
              <a:ext uri="{FF2B5EF4-FFF2-40B4-BE49-F238E27FC236}">
                <a16:creationId xmlns:a16="http://schemas.microsoft.com/office/drawing/2014/main" id="{B02D2788-991C-4CE3-9DE6-31E167AF8793}"/>
              </a:ext>
            </a:extLst>
          </p:cNvPr>
          <p:cNvSpPr/>
          <p:nvPr/>
        </p:nvSpPr>
        <p:spPr>
          <a:xfrm>
            <a:off x="4702792" y="2181575"/>
            <a:ext cx="7136811" cy="142271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000" dirty="0">
                <a:solidFill>
                  <a:prstClr val="black"/>
                </a:solidFill>
              </a:rPr>
              <a:t>For example, a company wants to market a streaming platform differently to Hotstar, Netflix and Prime users. There will also users who use 2 or all 3 of these services.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79862E-78A9-46CA-997F-63A166C9C962}"/>
              </a:ext>
            </a:extLst>
          </p:cNvPr>
          <p:cNvGrpSpPr/>
          <p:nvPr/>
        </p:nvGrpSpPr>
        <p:grpSpPr>
          <a:xfrm>
            <a:off x="4236076" y="3952459"/>
            <a:ext cx="8002877" cy="4364179"/>
            <a:chOff x="4295756" y="2604145"/>
            <a:chExt cx="7502697" cy="4091421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7A3BCCB-3A81-46FC-835B-B275DBCA91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71" b="25191"/>
            <a:stretch/>
          </p:blipFill>
          <p:spPr bwMode="auto">
            <a:xfrm>
              <a:off x="6588710" y="2604145"/>
              <a:ext cx="1714500" cy="572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0444EE-0E33-4B60-96AB-CDABCB96399D}"/>
                </a:ext>
              </a:extLst>
            </p:cNvPr>
            <p:cNvGrpSpPr/>
            <p:nvPr/>
          </p:nvGrpSpPr>
          <p:grpSpPr>
            <a:xfrm>
              <a:off x="4295756" y="3211094"/>
              <a:ext cx="7502697" cy="3484472"/>
              <a:chOff x="4295756" y="3211094"/>
              <a:chExt cx="7502697" cy="3484472"/>
            </a:xfrm>
          </p:grpSpPr>
          <p:pic>
            <p:nvPicPr>
              <p:cNvPr id="2054" name="Picture 6" descr="Image result for netfli logo png">
                <a:extLst>
                  <a:ext uri="{FF2B5EF4-FFF2-40B4-BE49-F238E27FC236}">
                    <a16:creationId xmlns:a16="http://schemas.microsoft.com/office/drawing/2014/main" id="{4038B02E-3698-47BB-99AF-55C94A6E53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12" t="27198" r="7212" b="27198"/>
              <a:stretch/>
            </p:blipFill>
            <p:spPr bwMode="auto">
              <a:xfrm>
                <a:off x="4673022" y="6095924"/>
                <a:ext cx="2000436" cy="599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Image result for prime video logo png">
                <a:extLst>
                  <a:ext uri="{FF2B5EF4-FFF2-40B4-BE49-F238E27FC236}">
                    <a16:creationId xmlns:a16="http://schemas.microsoft.com/office/drawing/2014/main" id="{D7025ACB-32BB-4FEE-8686-F7916023E2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0767" y="3635004"/>
                <a:ext cx="2207686" cy="6788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7E2B95D-8E23-4138-8FE1-9B54CA06D278}"/>
                  </a:ext>
                </a:extLst>
              </p:cNvPr>
              <p:cNvSpPr/>
              <p:nvPr/>
            </p:nvSpPr>
            <p:spPr>
              <a:xfrm>
                <a:off x="5678307" y="3211094"/>
                <a:ext cx="3442368" cy="196400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95E2B88-D7CD-4997-8757-CBDB490E9D1E}"/>
                  </a:ext>
                </a:extLst>
              </p:cNvPr>
              <p:cNvSpPr/>
              <p:nvPr/>
            </p:nvSpPr>
            <p:spPr>
              <a:xfrm>
                <a:off x="4295756" y="3513221"/>
                <a:ext cx="2997174" cy="2428068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2592B5A-CD4E-42E8-89BD-12C8D5201D0F}"/>
                  </a:ext>
                </a:extLst>
              </p:cNvPr>
              <p:cNvSpPr/>
              <p:nvPr/>
            </p:nvSpPr>
            <p:spPr>
              <a:xfrm>
                <a:off x="6262622" y="4144626"/>
                <a:ext cx="5070315" cy="2159112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2367877-065E-44D4-BBD9-C79EC8B605A4}"/>
                  </a:ext>
                </a:extLst>
              </p:cNvPr>
              <p:cNvSpPr/>
              <p:nvPr/>
            </p:nvSpPr>
            <p:spPr>
              <a:xfrm>
                <a:off x="5211823" y="4285477"/>
                <a:ext cx="182438" cy="1876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60D4F6B-0255-4DAF-A1FE-9C8FD414AAED}"/>
                  </a:ext>
                </a:extLst>
              </p:cNvPr>
              <p:cNvSpPr/>
              <p:nvPr/>
            </p:nvSpPr>
            <p:spPr>
              <a:xfrm>
                <a:off x="4838638" y="4372603"/>
                <a:ext cx="182438" cy="1876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CBC59E-08F4-4064-B6D1-8E0642E8C822}"/>
                  </a:ext>
                </a:extLst>
              </p:cNvPr>
              <p:cNvSpPr/>
              <p:nvPr/>
            </p:nvSpPr>
            <p:spPr>
              <a:xfrm>
                <a:off x="4838638" y="5205081"/>
                <a:ext cx="182438" cy="1876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3A3C75E-CA0C-44CD-BA15-98ABA76FB21E}"/>
                  </a:ext>
                </a:extLst>
              </p:cNvPr>
              <p:cNvSpPr/>
              <p:nvPr/>
            </p:nvSpPr>
            <p:spPr>
              <a:xfrm>
                <a:off x="5383771" y="5215041"/>
                <a:ext cx="182438" cy="1876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2A9AEE6-8F81-4934-AE56-A3AD1F462B14}"/>
                  </a:ext>
                </a:extLst>
              </p:cNvPr>
              <p:cNvSpPr/>
              <p:nvPr/>
            </p:nvSpPr>
            <p:spPr>
              <a:xfrm>
                <a:off x="5392689" y="4633415"/>
                <a:ext cx="182438" cy="1876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893C94-8C1E-4DF3-A173-435A5DCB6EA1}"/>
                  </a:ext>
                </a:extLst>
              </p:cNvPr>
              <p:cNvSpPr/>
              <p:nvPr/>
            </p:nvSpPr>
            <p:spPr>
              <a:xfrm>
                <a:off x="5002211" y="3954831"/>
                <a:ext cx="182438" cy="1876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CF0DEDA-6152-4F52-8232-56678ECB5800}"/>
                  </a:ext>
                </a:extLst>
              </p:cNvPr>
              <p:cNvSpPr/>
              <p:nvPr/>
            </p:nvSpPr>
            <p:spPr>
              <a:xfrm>
                <a:off x="5844258" y="3860736"/>
                <a:ext cx="182438" cy="1876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71CC6FD-3228-4B83-AE99-6899B25CC59A}"/>
                  </a:ext>
                </a:extLst>
              </p:cNvPr>
              <p:cNvSpPr/>
              <p:nvPr/>
            </p:nvSpPr>
            <p:spPr>
              <a:xfrm>
                <a:off x="5715371" y="4891230"/>
                <a:ext cx="182438" cy="1876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EF57EE2-44A7-4FE1-881B-45FBF23423CF}"/>
                  </a:ext>
                </a:extLst>
              </p:cNvPr>
              <p:cNvSpPr/>
              <p:nvPr/>
            </p:nvSpPr>
            <p:spPr>
              <a:xfrm>
                <a:off x="6546796" y="4215643"/>
                <a:ext cx="182438" cy="1876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08777CE-3F15-4DA6-99D9-0617808AC4FB}"/>
                  </a:ext>
                </a:extLst>
              </p:cNvPr>
              <p:cNvSpPr/>
              <p:nvPr/>
            </p:nvSpPr>
            <p:spPr>
              <a:xfrm>
                <a:off x="4723154" y="4706501"/>
                <a:ext cx="182438" cy="1876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DCFCF5A-F02D-4331-9F34-5860DF31818F}"/>
                  </a:ext>
                </a:extLst>
              </p:cNvPr>
              <p:cNvSpPr/>
              <p:nvPr/>
            </p:nvSpPr>
            <p:spPr>
              <a:xfrm>
                <a:off x="5977608" y="5292158"/>
                <a:ext cx="182438" cy="1876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C2ECEE3-0B8C-459B-B49C-A7C67976E098}"/>
                  </a:ext>
                </a:extLst>
              </p:cNvPr>
              <p:cNvSpPr/>
              <p:nvPr/>
            </p:nvSpPr>
            <p:spPr>
              <a:xfrm>
                <a:off x="5009817" y="4854482"/>
                <a:ext cx="182438" cy="1876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43E310-E8D7-4657-BC39-B9BF1425D10C}"/>
                  </a:ext>
                </a:extLst>
              </p:cNvPr>
              <p:cNvSpPr/>
              <p:nvPr/>
            </p:nvSpPr>
            <p:spPr>
              <a:xfrm>
                <a:off x="8842530" y="3897548"/>
                <a:ext cx="182438" cy="1876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195AC0F-7ACA-4EE7-8579-C338B7DB9B1D}"/>
                  </a:ext>
                </a:extLst>
              </p:cNvPr>
              <p:cNvSpPr/>
              <p:nvPr/>
            </p:nvSpPr>
            <p:spPr>
              <a:xfrm>
                <a:off x="8322563" y="3897548"/>
                <a:ext cx="182438" cy="1876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4B22896-48DE-4416-A8F6-2B62B5158463}"/>
                  </a:ext>
                </a:extLst>
              </p:cNvPr>
              <p:cNvSpPr/>
              <p:nvPr/>
            </p:nvSpPr>
            <p:spPr>
              <a:xfrm>
                <a:off x="8322563" y="3573543"/>
                <a:ext cx="182438" cy="1876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2E9A49C-45E1-4DA4-BAAA-7F58F2C8EAA8}"/>
                  </a:ext>
                </a:extLst>
              </p:cNvPr>
              <p:cNvSpPr/>
              <p:nvPr/>
            </p:nvSpPr>
            <p:spPr>
              <a:xfrm>
                <a:off x="7726815" y="3499123"/>
                <a:ext cx="182438" cy="1876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AD10BCB-8161-4344-9669-3D7BB2E51785}"/>
                  </a:ext>
                </a:extLst>
              </p:cNvPr>
              <p:cNvSpPr/>
              <p:nvPr/>
            </p:nvSpPr>
            <p:spPr>
              <a:xfrm>
                <a:off x="7896245" y="3926962"/>
                <a:ext cx="182438" cy="1876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51042DE-8F1C-42E2-93BF-EE676EB48E3D}"/>
                  </a:ext>
                </a:extLst>
              </p:cNvPr>
              <p:cNvSpPr/>
              <p:nvPr/>
            </p:nvSpPr>
            <p:spPr>
              <a:xfrm>
                <a:off x="7234739" y="3963527"/>
                <a:ext cx="182438" cy="1876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54E8C97-7132-4D61-A60E-93264D3EE071}"/>
                  </a:ext>
                </a:extLst>
              </p:cNvPr>
              <p:cNvSpPr/>
              <p:nvPr/>
            </p:nvSpPr>
            <p:spPr>
              <a:xfrm>
                <a:off x="7263183" y="3584890"/>
                <a:ext cx="182438" cy="1876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24B3AE1-95A3-402B-AA3E-7339E920C965}"/>
                  </a:ext>
                </a:extLst>
              </p:cNvPr>
              <p:cNvSpPr/>
              <p:nvPr/>
            </p:nvSpPr>
            <p:spPr>
              <a:xfrm>
                <a:off x="6777443" y="3508014"/>
                <a:ext cx="182438" cy="1876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16E649A-3135-492C-AAD9-75F7940834CE}"/>
                  </a:ext>
                </a:extLst>
              </p:cNvPr>
              <p:cNvSpPr/>
              <p:nvPr/>
            </p:nvSpPr>
            <p:spPr>
              <a:xfrm>
                <a:off x="6137294" y="4499768"/>
                <a:ext cx="182438" cy="1876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E7289FB-FDC5-4494-A7E4-85EA8BA1F5A6}"/>
                  </a:ext>
                </a:extLst>
              </p:cNvPr>
              <p:cNvSpPr/>
              <p:nvPr/>
            </p:nvSpPr>
            <p:spPr>
              <a:xfrm>
                <a:off x="6175691" y="4146349"/>
                <a:ext cx="182438" cy="1876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70E20D2-5C49-4DF7-A033-F35D0B3D062B}"/>
                  </a:ext>
                </a:extLst>
              </p:cNvPr>
              <p:cNvSpPr/>
              <p:nvPr/>
            </p:nvSpPr>
            <p:spPr>
              <a:xfrm>
                <a:off x="5808997" y="4285477"/>
                <a:ext cx="182438" cy="1876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7EF491A-6010-40A6-B4E6-4FEC53BDDDC8}"/>
                  </a:ext>
                </a:extLst>
              </p:cNvPr>
              <p:cNvSpPr/>
              <p:nvPr/>
            </p:nvSpPr>
            <p:spPr>
              <a:xfrm>
                <a:off x="9271371" y="5273574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E3AF823-2F31-4DAD-A752-06540544D39A}"/>
                  </a:ext>
                </a:extLst>
              </p:cNvPr>
              <p:cNvSpPr/>
              <p:nvPr/>
            </p:nvSpPr>
            <p:spPr>
              <a:xfrm>
                <a:off x="9271371" y="4920382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4541703-58E2-48ED-AA07-894BDA71AC8B}"/>
                  </a:ext>
                </a:extLst>
              </p:cNvPr>
              <p:cNvSpPr/>
              <p:nvPr/>
            </p:nvSpPr>
            <p:spPr>
              <a:xfrm>
                <a:off x="8712676" y="5022088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92E7BFA-9E04-4BB9-A80C-0961B4C4769D}"/>
                  </a:ext>
                </a:extLst>
              </p:cNvPr>
              <p:cNvSpPr/>
              <p:nvPr/>
            </p:nvSpPr>
            <p:spPr>
              <a:xfrm>
                <a:off x="9829299" y="4891230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C9C7456-06BC-4C3D-925C-B7F9F11F71A4}"/>
                  </a:ext>
                </a:extLst>
              </p:cNvPr>
              <p:cNvSpPr/>
              <p:nvPr/>
            </p:nvSpPr>
            <p:spPr>
              <a:xfrm>
                <a:off x="8189213" y="5947618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58399C6-DE46-44EA-ADE1-919EE5AC3902}"/>
                  </a:ext>
                </a:extLst>
              </p:cNvPr>
              <p:cNvSpPr/>
              <p:nvPr/>
            </p:nvSpPr>
            <p:spPr>
              <a:xfrm>
                <a:off x="7337692" y="4728485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B75FAB4-48A6-474A-A8F8-671CA370B744}"/>
                  </a:ext>
                </a:extLst>
              </p:cNvPr>
              <p:cNvSpPr/>
              <p:nvPr/>
            </p:nvSpPr>
            <p:spPr>
              <a:xfrm>
                <a:off x="8817236" y="5508192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209B78E-A222-4EDD-80C0-8ABC6EF27662}"/>
                  </a:ext>
                </a:extLst>
              </p:cNvPr>
              <p:cNvSpPr/>
              <p:nvPr/>
            </p:nvSpPr>
            <p:spPr>
              <a:xfrm>
                <a:off x="7194922" y="5341840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8B1E930-DBA6-4E5D-AC17-A137E6997A8D}"/>
                  </a:ext>
                </a:extLst>
              </p:cNvPr>
              <p:cNvSpPr/>
              <p:nvPr/>
            </p:nvSpPr>
            <p:spPr>
              <a:xfrm>
                <a:off x="7422039" y="5652814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0CC2643-D3B5-4572-833D-692FE8141605}"/>
                  </a:ext>
                </a:extLst>
              </p:cNvPr>
              <p:cNvSpPr/>
              <p:nvPr/>
            </p:nvSpPr>
            <p:spPr>
              <a:xfrm>
                <a:off x="8258355" y="5480952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10530520-F449-4B5F-8720-26B2E44E35A1}"/>
                  </a:ext>
                </a:extLst>
              </p:cNvPr>
              <p:cNvSpPr/>
              <p:nvPr/>
            </p:nvSpPr>
            <p:spPr>
              <a:xfrm>
                <a:off x="9126454" y="5976770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4FBEE4D-AAEC-4689-898E-B016233B209B}"/>
                  </a:ext>
                </a:extLst>
              </p:cNvPr>
              <p:cNvSpPr/>
              <p:nvPr/>
            </p:nvSpPr>
            <p:spPr>
              <a:xfrm>
                <a:off x="10149845" y="5661113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FB0447B-C83D-46CC-A29A-A57FFD4B0023}"/>
                  </a:ext>
                </a:extLst>
              </p:cNvPr>
              <p:cNvSpPr/>
              <p:nvPr/>
            </p:nvSpPr>
            <p:spPr>
              <a:xfrm>
                <a:off x="10242920" y="5058610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DBE7DB1-AF95-4A82-8354-E1D30CBAE6FE}"/>
                  </a:ext>
                </a:extLst>
              </p:cNvPr>
              <p:cNvSpPr/>
              <p:nvPr/>
            </p:nvSpPr>
            <p:spPr>
              <a:xfrm>
                <a:off x="10531073" y="5589718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82B3AEB-7C56-453C-8D3F-82C7839FF967}"/>
                  </a:ext>
                </a:extLst>
              </p:cNvPr>
              <p:cNvSpPr/>
              <p:nvPr/>
            </p:nvSpPr>
            <p:spPr>
              <a:xfrm>
                <a:off x="9838193" y="5219191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B19766D-B277-4BFA-A5A6-D20ED741F47A}"/>
                  </a:ext>
                </a:extLst>
              </p:cNvPr>
              <p:cNvSpPr/>
              <p:nvPr/>
            </p:nvSpPr>
            <p:spPr>
              <a:xfrm>
                <a:off x="10655234" y="4793572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E44A51B-C88C-4E8F-9CA7-0D570515D08C}"/>
                  </a:ext>
                </a:extLst>
              </p:cNvPr>
              <p:cNvSpPr/>
              <p:nvPr/>
            </p:nvSpPr>
            <p:spPr>
              <a:xfrm>
                <a:off x="10833471" y="5205081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A743911-9300-4DDE-9AF0-9FB739FD4A98}"/>
                  </a:ext>
                </a:extLst>
              </p:cNvPr>
              <p:cNvSpPr/>
              <p:nvPr/>
            </p:nvSpPr>
            <p:spPr>
              <a:xfrm>
                <a:off x="9512593" y="4437158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2DDD9CB-45EC-4086-B04D-80D6555C7911}"/>
                  </a:ext>
                </a:extLst>
              </p:cNvPr>
              <p:cNvSpPr/>
              <p:nvPr/>
            </p:nvSpPr>
            <p:spPr>
              <a:xfrm>
                <a:off x="10070521" y="4437158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1BB59D7-B2AF-4FBC-AC2C-61A25D94F8DD}"/>
                  </a:ext>
                </a:extLst>
              </p:cNvPr>
              <p:cNvSpPr/>
              <p:nvPr/>
            </p:nvSpPr>
            <p:spPr>
              <a:xfrm>
                <a:off x="8151458" y="4705108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1BE308C-D1ED-4394-AD8E-5850A9D33442}"/>
                  </a:ext>
                </a:extLst>
              </p:cNvPr>
              <p:cNvSpPr/>
              <p:nvPr/>
            </p:nvSpPr>
            <p:spPr>
              <a:xfrm>
                <a:off x="8856214" y="4302922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CC24239-14C5-41C7-A852-C80361FD2520}"/>
                  </a:ext>
                </a:extLst>
              </p:cNvPr>
              <p:cNvSpPr/>
              <p:nvPr/>
            </p:nvSpPr>
            <p:spPr>
              <a:xfrm>
                <a:off x="8606048" y="4603402"/>
                <a:ext cx="182438" cy="1876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4F4B014-2ED9-4C8B-8D15-1EDEA8911067}"/>
                  </a:ext>
                </a:extLst>
              </p:cNvPr>
              <p:cNvSpPr/>
              <p:nvPr/>
            </p:nvSpPr>
            <p:spPr>
              <a:xfrm>
                <a:off x="8175247" y="4310374"/>
                <a:ext cx="182438" cy="1876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84AA4FA-B5FB-491F-861D-458404E0F233}"/>
                  </a:ext>
                </a:extLst>
              </p:cNvPr>
              <p:cNvSpPr/>
              <p:nvPr/>
            </p:nvSpPr>
            <p:spPr>
              <a:xfrm>
                <a:off x="7711701" y="4434199"/>
                <a:ext cx="182438" cy="1876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261629D-2494-4EA6-92C8-99521E277F08}"/>
                  </a:ext>
                </a:extLst>
              </p:cNvPr>
              <p:cNvSpPr/>
              <p:nvPr/>
            </p:nvSpPr>
            <p:spPr>
              <a:xfrm>
                <a:off x="7694486" y="4758654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0F7A3E8-F823-4162-A9D6-A9607962F16D}"/>
                  </a:ext>
                </a:extLst>
              </p:cNvPr>
              <p:cNvSpPr/>
              <p:nvPr/>
            </p:nvSpPr>
            <p:spPr>
              <a:xfrm>
                <a:off x="6494085" y="5134764"/>
                <a:ext cx="182438" cy="1876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68A7CCC-F139-433C-9148-079E4EF27C53}"/>
                  </a:ext>
                </a:extLst>
              </p:cNvPr>
              <p:cNvSpPr/>
              <p:nvPr/>
            </p:nvSpPr>
            <p:spPr>
              <a:xfrm>
                <a:off x="6548964" y="5405164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C72FA78-2EF1-4407-8232-03D40CA715E4}"/>
                  </a:ext>
                </a:extLst>
              </p:cNvPr>
              <p:cNvSpPr/>
              <p:nvPr/>
            </p:nvSpPr>
            <p:spPr>
              <a:xfrm>
                <a:off x="5756055" y="5575001"/>
                <a:ext cx="182438" cy="1876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DF7760B-B9C6-410A-AA32-4DC7E2EEC848}"/>
                  </a:ext>
                </a:extLst>
              </p:cNvPr>
              <p:cNvSpPr/>
              <p:nvPr/>
            </p:nvSpPr>
            <p:spPr>
              <a:xfrm>
                <a:off x="6967295" y="4898477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88F78449-60C3-44B6-8C79-394227B1B198}"/>
                  </a:ext>
                </a:extLst>
              </p:cNvPr>
              <p:cNvSpPr/>
              <p:nvPr/>
            </p:nvSpPr>
            <p:spPr>
              <a:xfrm>
                <a:off x="6525087" y="4793572"/>
                <a:ext cx="182438" cy="18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1ACD869-E182-479C-975E-477AD0988765}"/>
                  </a:ext>
                </a:extLst>
              </p:cNvPr>
              <p:cNvSpPr/>
              <p:nvPr/>
            </p:nvSpPr>
            <p:spPr>
              <a:xfrm>
                <a:off x="6985008" y="4499768"/>
                <a:ext cx="182438" cy="1876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0EFDEFF-470A-4455-B29A-FABBD8F7B293}"/>
                  </a:ext>
                </a:extLst>
              </p:cNvPr>
              <p:cNvSpPr/>
              <p:nvPr/>
            </p:nvSpPr>
            <p:spPr>
              <a:xfrm>
                <a:off x="6756848" y="4649670"/>
                <a:ext cx="182438" cy="1876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6C9822B0-D66F-4CA7-A040-CA6E6C5BB6B3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Clustering</a:t>
            </a:r>
          </a:p>
        </p:txBody>
      </p:sp>
      <p:pic>
        <p:nvPicPr>
          <p:cNvPr id="100" name="skillenza_logo_new (1).png" descr="skillenza_logo_new (1).png">
            <a:extLst>
              <a:ext uri="{FF2B5EF4-FFF2-40B4-BE49-F238E27FC236}">
                <a16:creationId xmlns:a16="http://schemas.microsoft.com/office/drawing/2014/main" id="{83C63D24-B783-4478-93C7-715DAE7FF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857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77813B-4480-4F55-B587-77C1862AA2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B6977D-4D50-42C5-B3AC-860527D37EEA}"/>
              </a:ext>
            </a:extLst>
          </p:cNvPr>
          <p:cNvSpPr/>
          <p:nvPr/>
        </p:nvSpPr>
        <p:spPr>
          <a:xfrm>
            <a:off x="301608" y="3195514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Exclusive Clustering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36EFCC-7E66-4B18-AFE4-5CD69C12DFC8}"/>
              </a:ext>
            </a:extLst>
          </p:cNvPr>
          <p:cNvSpPr/>
          <p:nvPr/>
        </p:nvSpPr>
        <p:spPr>
          <a:xfrm>
            <a:off x="301608" y="4347651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Overlapping Clustering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147FDF-D00E-484B-954E-142A63F23EE3}"/>
              </a:ext>
            </a:extLst>
          </p:cNvPr>
          <p:cNvSpPr/>
          <p:nvPr/>
        </p:nvSpPr>
        <p:spPr>
          <a:xfrm>
            <a:off x="301608" y="5499787"/>
            <a:ext cx="2772238" cy="8205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Hierarchical Clustering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81A044-5883-426B-87DE-E4D2B8CEE257}"/>
              </a:ext>
            </a:extLst>
          </p:cNvPr>
          <p:cNvSpPr/>
          <p:nvPr/>
        </p:nvSpPr>
        <p:spPr>
          <a:xfrm>
            <a:off x="301608" y="6651924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Optimal Clustering</a:t>
            </a:r>
          </a:p>
        </p:txBody>
      </p:sp>
      <p:sp>
        <p:nvSpPr>
          <p:cNvPr id="19" name="Rectangle: Rounded Corners 1">
            <a:extLst>
              <a:ext uri="{FF2B5EF4-FFF2-40B4-BE49-F238E27FC236}">
                <a16:creationId xmlns:a16="http://schemas.microsoft.com/office/drawing/2014/main" id="{B9D82315-020A-4F9C-8BC9-62AF23DBA466}"/>
              </a:ext>
            </a:extLst>
          </p:cNvPr>
          <p:cNvSpPr/>
          <p:nvPr/>
        </p:nvSpPr>
        <p:spPr>
          <a:xfrm>
            <a:off x="4486229" y="2671768"/>
            <a:ext cx="7502571" cy="11991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It is a cluster analysis which is used to build a hierarchy of various clusters. They have a predominant order from top to bottom.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7AA5C9-F13B-401D-958E-C6F564E02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95" y="4111746"/>
            <a:ext cx="3596640" cy="3596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F5AE0FF-4425-4255-AED0-60134738C539}"/>
              </a:ext>
            </a:extLst>
          </p:cNvPr>
          <p:cNvSpPr/>
          <p:nvPr/>
        </p:nvSpPr>
        <p:spPr>
          <a:xfrm>
            <a:off x="463210" y="375939"/>
            <a:ext cx="6712842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Clustering</a:t>
            </a:r>
          </a:p>
          <a:p>
            <a:endParaRPr lang="en-US" b="1" dirty="0"/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FB9775B2-4CD4-4E53-9D4A-5D41DDDF5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47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77813B-4480-4F55-B587-77C1862AA2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B6977D-4D50-42C5-B3AC-860527D37EEA}"/>
              </a:ext>
            </a:extLst>
          </p:cNvPr>
          <p:cNvSpPr/>
          <p:nvPr/>
        </p:nvSpPr>
        <p:spPr>
          <a:xfrm>
            <a:off x="301608" y="3195514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Exclusive Clustering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36EFCC-7E66-4B18-AFE4-5CD69C12DFC8}"/>
              </a:ext>
            </a:extLst>
          </p:cNvPr>
          <p:cNvSpPr/>
          <p:nvPr/>
        </p:nvSpPr>
        <p:spPr>
          <a:xfrm>
            <a:off x="301608" y="4347651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Overlapping Clustering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147FDF-D00E-484B-954E-142A63F23EE3}"/>
              </a:ext>
            </a:extLst>
          </p:cNvPr>
          <p:cNvSpPr/>
          <p:nvPr/>
        </p:nvSpPr>
        <p:spPr>
          <a:xfrm>
            <a:off x="301608" y="5499787"/>
            <a:ext cx="2772238" cy="8205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Hierarchical Clustering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81A044-5883-426B-87DE-E4D2B8CEE257}"/>
              </a:ext>
            </a:extLst>
          </p:cNvPr>
          <p:cNvSpPr/>
          <p:nvPr/>
        </p:nvSpPr>
        <p:spPr>
          <a:xfrm>
            <a:off x="301608" y="6651924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Optimal Clustering</a:t>
            </a:r>
          </a:p>
        </p:txBody>
      </p:sp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240DC28D-15A8-42B1-92B0-D06298B4584A}"/>
              </a:ext>
            </a:extLst>
          </p:cNvPr>
          <p:cNvSpPr/>
          <p:nvPr/>
        </p:nvSpPr>
        <p:spPr>
          <a:xfrm>
            <a:off x="5212187" y="2709206"/>
            <a:ext cx="6050654" cy="84492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Steps to create an hierarchical cluster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EB7776-D196-4774-97F3-5BFAB19E3665}"/>
              </a:ext>
            </a:extLst>
          </p:cNvPr>
          <p:cNvGrpSpPr/>
          <p:nvPr/>
        </p:nvGrpSpPr>
        <p:grpSpPr>
          <a:xfrm>
            <a:off x="4166477" y="3893556"/>
            <a:ext cx="8142074" cy="4033020"/>
            <a:chOff x="4588944" y="3116770"/>
            <a:chExt cx="6267451" cy="310446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2CC2242-7AE8-445C-B584-0A83CB96C7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EFDFE"/>
                </a:clrFrom>
                <a:clrTo>
                  <a:srgbClr val="FEFD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6" t="1918" r="1909" b="18841"/>
            <a:stretch/>
          </p:blipFill>
          <p:spPr bwMode="auto">
            <a:xfrm>
              <a:off x="4588944" y="3116770"/>
              <a:ext cx="6267451" cy="2510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2AC6FB1-70E4-4E9C-A0E3-7A3082F145F3}"/>
                </a:ext>
              </a:extLst>
            </p:cNvPr>
            <p:cNvSpPr/>
            <p:nvPr/>
          </p:nvSpPr>
          <p:spPr>
            <a:xfrm>
              <a:off x="5241889" y="5756275"/>
              <a:ext cx="468914" cy="4649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3A7068-C396-4673-A600-9D4D52DD3132}"/>
                </a:ext>
              </a:extLst>
            </p:cNvPr>
            <p:cNvSpPr/>
            <p:nvPr/>
          </p:nvSpPr>
          <p:spPr>
            <a:xfrm>
              <a:off x="6708739" y="5756275"/>
              <a:ext cx="468914" cy="4649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A185A1-27A7-433A-8F34-65742B1B64C0}"/>
                </a:ext>
              </a:extLst>
            </p:cNvPr>
            <p:cNvSpPr/>
            <p:nvPr/>
          </p:nvSpPr>
          <p:spPr>
            <a:xfrm>
              <a:off x="8227976" y="5756275"/>
              <a:ext cx="468914" cy="4649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E0E2CF-486A-4B91-9BE3-50B7821C03D2}"/>
                </a:ext>
              </a:extLst>
            </p:cNvPr>
            <p:cNvSpPr/>
            <p:nvPr/>
          </p:nvSpPr>
          <p:spPr>
            <a:xfrm>
              <a:off x="9747214" y="5756275"/>
              <a:ext cx="468914" cy="4649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141317B-83EF-4AA0-86B0-5284A36600ED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Clustering</a:t>
            </a:r>
          </a:p>
        </p:txBody>
      </p:sp>
      <p:pic>
        <p:nvPicPr>
          <p:cNvPr id="21" name="skillenza_logo_new (1).png" descr="skillenza_logo_new (1).png">
            <a:extLst>
              <a:ext uri="{FF2B5EF4-FFF2-40B4-BE49-F238E27FC236}">
                <a16:creationId xmlns:a16="http://schemas.microsoft.com/office/drawing/2014/main" id="{FD2AAF30-7ACD-4A80-8B02-A2454699C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6028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77813B-4480-4F55-B587-77C1862AA2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B6977D-4D50-42C5-B3AC-860527D37EEA}"/>
              </a:ext>
            </a:extLst>
          </p:cNvPr>
          <p:cNvSpPr/>
          <p:nvPr/>
        </p:nvSpPr>
        <p:spPr>
          <a:xfrm>
            <a:off x="301608" y="3195514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Exclusive Clustering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36EFCC-7E66-4B18-AFE4-5CD69C12DFC8}"/>
              </a:ext>
            </a:extLst>
          </p:cNvPr>
          <p:cNvSpPr/>
          <p:nvPr/>
        </p:nvSpPr>
        <p:spPr>
          <a:xfrm>
            <a:off x="301608" y="4347651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Overlapping Clustering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147FDF-D00E-484B-954E-142A63F23EE3}"/>
              </a:ext>
            </a:extLst>
          </p:cNvPr>
          <p:cNvSpPr/>
          <p:nvPr/>
        </p:nvSpPr>
        <p:spPr>
          <a:xfrm>
            <a:off x="301608" y="5499787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Hierarchical Clustering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81A044-5883-426B-87DE-E4D2B8CEE257}"/>
              </a:ext>
            </a:extLst>
          </p:cNvPr>
          <p:cNvSpPr/>
          <p:nvPr/>
        </p:nvSpPr>
        <p:spPr>
          <a:xfrm>
            <a:off x="301608" y="6651924"/>
            <a:ext cx="2772238" cy="8205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Optimal Clustering</a:t>
            </a:r>
          </a:p>
        </p:txBody>
      </p:sp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F2DF6396-0184-4904-8A11-C009276344E5}"/>
              </a:ext>
            </a:extLst>
          </p:cNvPr>
          <p:cNvSpPr/>
          <p:nvPr/>
        </p:nvSpPr>
        <p:spPr>
          <a:xfrm>
            <a:off x="4973909" y="2671768"/>
            <a:ext cx="6527211" cy="11991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To be simple, it measures the quality of a clustering. It is used to find the optimal number (k) of clusters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5B6F9A-F3A7-4079-B9E7-CDD6A497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765" y="4285214"/>
            <a:ext cx="3569500" cy="356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683313D-D31E-4008-9D92-3C04DBBE58F6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Clustering</a:t>
            </a:r>
          </a:p>
        </p:txBody>
      </p:sp>
      <p:pic>
        <p:nvPicPr>
          <p:cNvPr id="17" name="skillenza_logo_new (1).png" descr="skillenza_logo_new (1).png">
            <a:extLst>
              <a:ext uri="{FF2B5EF4-FFF2-40B4-BE49-F238E27FC236}">
                <a16:creationId xmlns:a16="http://schemas.microsoft.com/office/drawing/2014/main" id="{6C71730C-1AC9-4448-95B2-448134C9E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377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270664" y="3441085"/>
            <a:ext cx="3541797" cy="2174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What is Unsupervised Learning?</a:t>
            </a:r>
          </a:p>
        </p:txBody>
      </p:sp>
    </p:spTree>
    <p:extLst>
      <p:ext uri="{BB962C8B-B14F-4D97-AF65-F5344CB8AC3E}">
        <p14:creationId xmlns:p14="http://schemas.microsoft.com/office/powerpoint/2010/main" val="410505471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270664" y="3441085"/>
            <a:ext cx="3541797" cy="2174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What is K-means clustering?</a:t>
            </a:r>
          </a:p>
        </p:txBody>
      </p:sp>
    </p:spTree>
    <p:extLst>
      <p:ext uri="{BB962C8B-B14F-4D97-AF65-F5344CB8AC3E}">
        <p14:creationId xmlns:p14="http://schemas.microsoft.com/office/powerpoint/2010/main" val="289911787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">
            <a:extLst>
              <a:ext uri="{FF2B5EF4-FFF2-40B4-BE49-F238E27FC236}">
                <a16:creationId xmlns:a16="http://schemas.microsoft.com/office/drawing/2014/main" id="{79B882E2-D904-4539-B457-C7D96546E81A}"/>
              </a:ext>
            </a:extLst>
          </p:cNvPr>
          <p:cNvSpPr/>
          <p:nvPr/>
        </p:nvSpPr>
        <p:spPr>
          <a:xfrm>
            <a:off x="2275840" y="2599464"/>
            <a:ext cx="8453120" cy="93808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K-Means is a clustering algorithm which focuses on grouping similar elements or data points into a cluster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56FB2448-ECF1-498D-8AB7-596F90B988E3}"/>
              </a:ext>
            </a:extLst>
          </p:cNvPr>
          <p:cNvSpPr/>
          <p:nvPr/>
        </p:nvSpPr>
        <p:spPr>
          <a:xfrm>
            <a:off x="2275840" y="3767207"/>
            <a:ext cx="8453120" cy="93808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‘</a:t>
            </a:r>
            <a:r>
              <a:rPr lang="en-US" sz="2133" b="1" dirty="0">
                <a:solidFill>
                  <a:prstClr val="black"/>
                </a:solidFill>
              </a:rPr>
              <a:t>K</a:t>
            </a:r>
            <a:r>
              <a:rPr lang="en-US" sz="2133" dirty="0">
                <a:solidFill>
                  <a:prstClr val="black"/>
                </a:solidFill>
              </a:rPr>
              <a:t>’ in K-Means represent the number of clusters</a:t>
            </a:r>
          </a:p>
        </p:txBody>
      </p:sp>
      <p:pic>
        <p:nvPicPr>
          <p:cNvPr id="7" name="Picture 2" descr="Image result for k means clustering">
            <a:extLst>
              <a:ext uri="{FF2B5EF4-FFF2-40B4-BE49-F238E27FC236}">
                <a16:creationId xmlns:a16="http://schemas.microsoft.com/office/drawing/2014/main" id="{F3603A17-DA29-4FA2-8963-CE16A6D97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r="2240"/>
          <a:stretch/>
        </p:blipFill>
        <p:spPr bwMode="auto">
          <a:xfrm>
            <a:off x="4931896" y="5048305"/>
            <a:ext cx="3141009" cy="306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A774FA-BFE5-4285-956F-84B3042E20D7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K-means clustering?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8EBC2674-9E67-47C1-A909-2DEB9882C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12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">
            <a:extLst>
              <a:ext uri="{FF2B5EF4-FFF2-40B4-BE49-F238E27FC236}">
                <a16:creationId xmlns:a16="http://schemas.microsoft.com/office/drawing/2014/main" id="{79B882E2-D904-4539-B457-C7D96546E81A}"/>
              </a:ext>
            </a:extLst>
          </p:cNvPr>
          <p:cNvSpPr/>
          <p:nvPr/>
        </p:nvSpPr>
        <p:spPr>
          <a:xfrm>
            <a:off x="4175225" y="2548352"/>
            <a:ext cx="4654349" cy="786061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Business Application of K-Means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DD925E-E81E-4776-B86F-10BB9A6CF86F}"/>
              </a:ext>
            </a:extLst>
          </p:cNvPr>
          <p:cNvSpPr/>
          <p:nvPr/>
        </p:nvSpPr>
        <p:spPr>
          <a:xfrm>
            <a:off x="3919834" y="4036144"/>
            <a:ext cx="5165131" cy="26900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365771" indent="-365771">
              <a:buFont typeface="Arial" panose="020B0604020202020204" pitchFamily="34" charset="0"/>
              <a:buChar char="•"/>
            </a:pPr>
            <a:r>
              <a:rPr lang="en-US" sz="2000" dirty="0" err="1"/>
              <a:t>Behavioural</a:t>
            </a:r>
            <a:r>
              <a:rPr lang="en-US" sz="2000" dirty="0"/>
              <a:t> Segmentation</a:t>
            </a:r>
          </a:p>
          <a:p>
            <a:pPr marL="365771" indent="-365771">
              <a:buFont typeface="Arial" panose="020B0604020202020204" pitchFamily="34" charset="0"/>
              <a:buChar char="•"/>
            </a:pPr>
            <a:r>
              <a:rPr lang="en-US" sz="2000" dirty="0"/>
              <a:t>Inventory Categorization</a:t>
            </a:r>
          </a:p>
          <a:p>
            <a:pPr marL="365771" indent="-365771">
              <a:buFont typeface="Arial" panose="020B0604020202020204" pitchFamily="34" charset="0"/>
              <a:buChar char="•"/>
            </a:pPr>
            <a:r>
              <a:rPr lang="en-US" sz="2000" dirty="0"/>
              <a:t>Sorting sensor measurements</a:t>
            </a:r>
          </a:p>
          <a:p>
            <a:pPr marL="365771" indent="-365771">
              <a:buFont typeface="Arial" panose="020B0604020202020204" pitchFamily="34" charset="0"/>
              <a:buChar char="•"/>
            </a:pPr>
            <a:r>
              <a:rPr lang="en-US" sz="2000" dirty="0"/>
              <a:t>Detecting bots or anomalies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E9DF4-0FF3-4423-9246-77B0595922D5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K-means clustering?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F600724B-FFF4-497D-92D2-409EC5EF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483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270664" y="3441085"/>
            <a:ext cx="3541797" cy="2174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K-means clustering example</a:t>
            </a:r>
          </a:p>
        </p:txBody>
      </p:sp>
    </p:spTree>
    <p:extLst>
      <p:ext uri="{BB962C8B-B14F-4D97-AF65-F5344CB8AC3E}">
        <p14:creationId xmlns:p14="http://schemas.microsoft.com/office/powerpoint/2010/main" val="413329527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48483" y="1436954"/>
            <a:ext cx="9233767" cy="820560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413" b="1" dirty="0">
              <a:solidFill>
                <a:srgbClr val="604878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244220-9ACC-483A-BC35-0EF5DFDCD1D1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4698" y="3770818"/>
            <a:ext cx="7894231" cy="2710628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B611403-4517-48E4-90A6-038B1DD9AC45}"/>
              </a:ext>
            </a:extLst>
          </p:cNvPr>
          <p:cNvSpPr/>
          <p:nvPr/>
        </p:nvSpPr>
        <p:spPr bwMode="auto">
          <a:xfrm>
            <a:off x="3289573" y="6129686"/>
            <a:ext cx="310378" cy="310377"/>
          </a:xfrm>
          <a:prstGeom prst="ellipse">
            <a:avLst/>
          </a:prstGeom>
          <a:solidFill>
            <a:schemeClr val="tx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B6FD25-6C07-4774-B033-F8AB560588F2}"/>
              </a:ext>
            </a:extLst>
          </p:cNvPr>
          <p:cNvSpPr/>
          <p:nvPr/>
        </p:nvSpPr>
        <p:spPr bwMode="auto">
          <a:xfrm>
            <a:off x="3724400" y="5974497"/>
            <a:ext cx="310378" cy="310377"/>
          </a:xfrm>
          <a:prstGeom prst="ellipse">
            <a:avLst/>
          </a:prstGeom>
          <a:solidFill>
            <a:schemeClr val="tx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305FB9-076D-4F79-80F0-6A7939467A73}"/>
              </a:ext>
            </a:extLst>
          </p:cNvPr>
          <p:cNvSpPr/>
          <p:nvPr/>
        </p:nvSpPr>
        <p:spPr bwMode="auto">
          <a:xfrm>
            <a:off x="4314017" y="5785315"/>
            <a:ext cx="310378" cy="310377"/>
          </a:xfrm>
          <a:prstGeom prst="ellipse">
            <a:avLst/>
          </a:prstGeom>
          <a:solidFill>
            <a:schemeClr val="tx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225558-0555-4202-BBD5-357DC0552791}"/>
              </a:ext>
            </a:extLst>
          </p:cNvPr>
          <p:cNvSpPr/>
          <p:nvPr/>
        </p:nvSpPr>
        <p:spPr bwMode="auto">
          <a:xfrm>
            <a:off x="4779685" y="5653774"/>
            <a:ext cx="310378" cy="310377"/>
          </a:xfrm>
          <a:prstGeom prst="ellipse">
            <a:avLst/>
          </a:prstGeom>
          <a:solidFill>
            <a:schemeClr val="tx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D409AE-05A9-4D9D-AD78-AA666D2006C3}"/>
              </a:ext>
            </a:extLst>
          </p:cNvPr>
          <p:cNvSpPr/>
          <p:nvPr/>
        </p:nvSpPr>
        <p:spPr bwMode="auto">
          <a:xfrm>
            <a:off x="5665543" y="5327139"/>
            <a:ext cx="310378" cy="310377"/>
          </a:xfrm>
          <a:prstGeom prst="ellipse">
            <a:avLst/>
          </a:prstGeom>
          <a:solidFill>
            <a:schemeClr val="tx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50A296C-8B86-4AFA-A460-70DCCC0E06C1}"/>
              </a:ext>
            </a:extLst>
          </p:cNvPr>
          <p:cNvSpPr/>
          <p:nvPr/>
        </p:nvSpPr>
        <p:spPr bwMode="auto">
          <a:xfrm>
            <a:off x="6100370" y="5171951"/>
            <a:ext cx="310378" cy="310377"/>
          </a:xfrm>
          <a:prstGeom prst="ellipse">
            <a:avLst/>
          </a:prstGeom>
          <a:solidFill>
            <a:schemeClr val="tx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246C6-A0D3-4B48-BF9A-8573CE799FD0}"/>
              </a:ext>
            </a:extLst>
          </p:cNvPr>
          <p:cNvSpPr/>
          <p:nvPr/>
        </p:nvSpPr>
        <p:spPr bwMode="auto">
          <a:xfrm>
            <a:off x="6620957" y="4991636"/>
            <a:ext cx="310378" cy="310377"/>
          </a:xfrm>
          <a:prstGeom prst="ellipse">
            <a:avLst/>
          </a:prstGeom>
          <a:solidFill>
            <a:schemeClr val="tx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3A8FE99-B646-43B3-9B1E-729DB3096188}"/>
              </a:ext>
            </a:extLst>
          </p:cNvPr>
          <p:cNvSpPr/>
          <p:nvPr/>
        </p:nvSpPr>
        <p:spPr bwMode="auto">
          <a:xfrm>
            <a:off x="7214940" y="4784717"/>
            <a:ext cx="310378" cy="310377"/>
          </a:xfrm>
          <a:prstGeom prst="ellipse">
            <a:avLst/>
          </a:prstGeom>
          <a:solidFill>
            <a:schemeClr val="tx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293048E-3939-4C3E-890C-728CBDDF75D0}"/>
              </a:ext>
            </a:extLst>
          </p:cNvPr>
          <p:cNvSpPr/>
          <p:nvPr/>
        </p:nvSpPr>
        <p:spPr bwMode="auto">
          <a:xfrm>
            <a:off x="8255910" y="4424088"/>
            <a:ext cx="310378" cy="310377"/>
          </a:xfrm>
          <a:prstGeom prst="ellipse">
            <a:avLst/>
          </a:prstGeom>
          <a:solidFill>
            <a:schemeClr val="tx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E74FEAE-AF34-434C-8140-2634811BF99A}"/>
              </a:ext>
            </a:extLst>
          </p:cNvPr>
          <p:cNvSpPr/>
          <p:nvPr/>
        </p:nvSpPr>
        <p:spPr bwMode="auto">
          <a:xfrm>
            <a:off x="8711131" y="4246730"/>
            <a:ext cx="310378" cy="310377"/>
          </a:xfrm>
          <a:prstGeom prst="ellipse">
            <a:avLst/>
          </a:prstGeom>
          <a:solidFill>
            <a:schemeClr val="tx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44FE7A0-318F-412E-8E7E-42CE7E0ECB8B}"/>
              </a:ext>
            </a:extLst>
          </p:cNvPr>
          <p:cNvSpPr/>
          <p:nvPr/>
        </p:nvSpPr>
        <p:spPr bwMode="auto">
          <a:xfrm>
            <a:off x="9074521" y="4113712"/>
            <a:ext cx="310378" cy="310377"/>
          </a:xfrm>
          <a:prstGeom prst="ellipse">
            <a:avLst/>
          </a:prstGeom>
          <a:solidFill>
            <a:schemeClr val="tx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FD5B8E8-A0C4-4AE5-924E-603B0585DB87}"/>
              </a:ext>
            </a:extLst>
          </p:cNvPr>
          <p:cNvSpPr/>
          <p:nvPr/>
        </p:nvSpPr>
        <p:spPr bwMode="auto">
          <a:xfrm>
            <a:off x="9612018" y="3936352"/>
            <a:ext cx="310378" cy="310377"/>
          </a:xfrm>
          <a:prstGeom prst="ellipse">
            <a:avLst/>
          </a:prstGeom>
          <a:solidFill>
            <a:schemeClr val="tx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7A654A-A53C-4923-A5EA-27E57836E7AB}"/>
              </a:ext>
            </a:extLst>
          </p:cNvPr>
          <p:cNvSpPr txBox="1"/>
          <p:nvPr/>
        </p:nvSpPr>
        <p:spPr>
          <a:xfrm>
            <a:off x="4748891" y="7208798"/>
            <a:ext cx="3507019" cy="9787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Roboto" panose="02000000000000000000"/>
                <a:ea typeface="Open Sans" panose="020B0606030504020204" pitchFamily="34" charset="0"/>
                <a:cs typeface="Open Sans" panose="020B0606030504020204" pitchFamily="34" charset="0"/>
              </a:rPr>
              <a:t>Number of Clusters =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4193E-1099-46E2-B626-B624807EF995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19" name="skillenza_logo_new (1).png" descr="skillenza_logo_new (1).png">
            <a:extLst>
              <a:ext uri="{FF2B5EF4-FFF2-40B4-BE49-F238E27FC236}">
                <a16:creationId xmlns:a16="http://schemas.microsoft.com/office/drawing/2014/main" id="{5ACBA17F-5F11-4DAA-A617-E2981034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49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1B057A-A9C0-448D-B9F7-DE25D302B6D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29999" y="3834108"/>
            <a:ext cx="8344802" cy="2865340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51E4DE-4410-4DF6-82CC-B463871C6655}"/>
              </a:ext>
            </a:extLst>
          </p:cNvPr>
          <p:cNvGrpSpPr/>
          <p:nvPr/>
        </p:nvGrpSpPr>
        <p:grpSpPr>
          <a:xfrm>
            <a:off x="2800265" y="5824534"/>
            <a:ext cx="1903253" cy="831168"/>
            <a:chOff x="16002911" y="11210056"/>
            <a:chExt cx="4788284" cy="2091087"/>
          </a:xfrm>
          <a:solidFill>
            <a:srgbClr val="FF0000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878349D-C304-4924-9231-D19CA89EEBA5}"/>
                </a:ext>
              </a:extLst>
            </p:cNvPr>
            <p:cNvSpPr/>
            <p:nvPr/>
          </p:nvSpPr>
          <p:spPr bwMode="auto">
            <a:xfrm>
              <a:off x="16002911" y="12475714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8785B2-D7A4-49B0-9096-F60B719FEF34}"/>
                </a:ext>
              </a:extLst>
            </p:cNvPr>
            <p:cNvSpPr/>
            <p:nvPr/>
          </p:nvSpPr>
          <p:spPr bwMode="auto">
            <a:xfrm>
              <a:off x="17159308" y="12063000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7A5B006-7081-41CD-8BED-9C43A6286E9B}"/>
                </a:ext>
              </a:extLst>
            </p:cNvPr>
            <p:cNvSpPr/>
            <p:nvPr/>
          </p:nvSpPr>
          <p:spPr bwMode="auto">
            <a:xfrm>
              <a:off x="18727353" y="11559881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8C8555F-33E2-49A9-8784-6DC193D2DEF9}"/>
                </a:ext>
              </a:extLst>
            </p:cNvPr>
            <p:cNvSpPr/>
            <p:nvPr/>
          </p:nvSpPr>
          <p:spPr bwMode="auto">
            <a:xfrm>
              <a:off x="19965766" y="11210056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8F7EE3-CA56-4CFF-9977-F4FC069069AC}"/>
              </a:ext>
            </a:extLst>
          </p:cNvPr>
          <p:cNvGrpSpPr/>
          <p:nvPr/>
        </p:nvGrpSpPr>
        <p:grpSpPr>
          <a:xfrm>
            <a:off x="5311845" y="4905877"/>
            <a:ext cx="1965923" cy="901473"/>
            <a:chOff x="22321649" y="8898856"/>
            <a:chExt cx="4945953" cy="22679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F54359A-177E-4CAB-89D6-E49B79C76AE4}"/>
                </a:ext>
              </a:extLst>
            </p:cNvPr>
            <p:cNvSpPr/>
            <p:nvPr/>
          </p:nvSpPr>
          <p:spPr bwMode="auto">
            <a:xfrm>
              <a:off x="22321649" y="10341391"/>
              <a:ext cx="825429" cy="825429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229EC5F-7382-40F3-AB28-5EDD1F761554}"/>
                </a:ext>
              </a:extLst>
            </p:cNvPr>
            <p:cNvSpPr/>
            <p:nvPr/>
          </p:nvSpPr>
          <p:spPr bwMode="auto">
            <a:xfrm>
              <a:off x="23478047" y="9928677"/>
              <a:ext cx="825429" cy="825429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BB20490-1B9A-4EFB-A747-F8A2A898B1CF}"/>
                </a:ext>
              </a:extLst>
            </p:cNvPr>
            <p:cNvSpPr/>
            <p:nvPr/>
          </p:nvSpPr>
          <p:spPr bwMode="auto">
            <a:xfrm>
              <a:off x="24862514" y="9449142"/>
              <a:ext cx="825429" cy="825429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03450B-47B6-4E42-9436-CCAD5D78B8FA}"/>
                </a:ext>
              </a:extLst>
            </p:cNvPr>
            <p:cNvSpPr/>
            <p:nvPr/>
          </p:nvSpPr>
          <p:spPr bwMode="auto">
            <a:xfrm>
              <a:off x="26442173" y="8898856"/>
              <a:ext cx="825429" cy="825429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F9F41A-0049-476A-BC4E-9B58E75EE8F5}"/>
              </a:ext>
            </a:extLst>
          </p:cNvPr>
          <p:cNvGrpSpPr/>
          <p:nvPr/>
        </p:nvGrpSpPr>
        <p:grpSpPr>
          <a:xfrm>
            <a:off x="8050061" y="4009091"/>
            <a:ext cx="1761602" cy="843666"/>
            <a:chOff x="29210568" y="6642684"/>
            <a:chExt cx="4431913" cy="212253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B7AE310-4290-46AB-87A3-7B99D577B25C}"/>
                </a:ext>
              </a:extLst>
            </p:cNvPr>
            <p:cNvSpPr/>
            <p:nvPr/>
          </p:nvSpPr>
          <p:spPr bwMode="auto">
            <a:xfrm>
              <a:off x="29210568" y="7939786"/>
              <a:ext cx="825429" cy="825429"/>
            </a:xfrm>
            <a:prstGeom prst="ellipse">
              <a:avLst/>
            </a:prstGeom>
            <a:solidFill>
              <a:schemeClr val="accent5"/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99D2DE-FA2D-4C56-A989-6E41F773FD0F}"/>
                </a:ext>
              </a:extLst>
            </p:cNvPr>
            <p:cNvSpPr/>
            <p:nvPr/>
          </p:nvSpPr>
          <p:spPr bwMode="auto">
            <a:xfrm>
              <a:off x="30421198" y="7468113"/>
              <a:ext cx="825429" cy="825429"/>
            </a:xfrm>
            <a:prstGeom prst="ellipse">
              <a:avLst/>
            </a:prstGeom>
            <a:solidFill>
              <a:schemeClr val="accent5"/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B9B807-13DB-4C73-AC54-D9BC19625090}"/>
                </a:ext>
              </a:extLst>
            </p:cNvPr>
            <p:cNvSpPr/>
            <p:nvPr/>
          </p:nvSpPr>
          <p:spPr bwMode="auto">
            <a:xfrm>
              <a:off x="31387611" y="7114357"/>
              <a:ext cx="825429" cy="825429"/>
            </a:xfrm>
            <a:prstGeom prst="ellipse">
              <a:avLst/>
            </a:prstGeom>
            <a:solidFill>
              <a:schemeClr val="accent5"/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C355E0-4BD6-4903-864D-3D64A14B575F}"/>
                </a:ext>
              </a:extLst>
            </p:cNvPr>
            <p:cNvSpPr/>
            <p:nvPr/>
          </p:nvSpPr>
          <p:spPr bwMode="auto">
            <a:xfrm>
              <a:off x="32817052" y="6642684"/>
              <a:ext cx="825429" cy="825429"/>
            </a:xfrm>
            <a:prstGeom prst="ellipse">
              <a:avLst/>
            </a:prstGeom>
            <a:solidFill>
              <a:schemeClr val="accent5"/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B7A654A-A53C-4923-A5EA-27E57836E7AB}"/>
              </a:ext>
            </a:extLst>
          </p:cNvPr>
          <p:cNvSpPr txBox="1"/>
          <p:nvPr/>
        </p:nvSpPr>
        <p:spPr>
          <a:xfrm>
            <a:off x="4748891" y="7208798"/>
            <a:ext cx="3507019" cy="9787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Roboto" panose="02000000000000000000"/>
                <a:ea typeface="Open Sans" panose="020B0606030504020204" pitchFamily="34" charset="0"/>
                <a:cs typeface="Open Sans" panose="020B0606030504020204" pitchFamily="34" charset="0"/>
              </a:rPr>
              <a:t>Number of Clusters, K = 3</a:t>
            </a:r>
          </a:p>
        </p:txBody>
      </p:sp>
      <p:sp>
        <p:nvSpPr>
          <p:cNvPr id="49" name="Rectangle: Rounded Corners 1">
            <a:extLst>
              <a:ext uri="{FF2B5EF4-FFF2-40B4-BE49-F238E27FC236}">
                <a16:creationId xmlns:a16="http://schemas.microsoft.com/office/drawing/2014/main" id="{7A913898-7B84-4282-A60A-7A3BF527CFDE}"/>
              </a:ext>
            </a:extLst>
          </p:cNvPr>
          <p:cNvSpPr/>
          <p:nvPr/>
        </p:nvSpPr>
        <p:spPr>
          <a:xfrm>
            <a:off x="2275840" y="2599464"/>
            <a:ext cx="8453120" cy="94637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This is out final requirement out of this K-means clustering example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013E91-6973-4015-A206-39AD2F1D6148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35" name="skillenza_logo_new (1).png" descr="skillenza_logo_new (1).png">
            <a:extLst>
              <a:ext uri="{FF2B5EF4-FFF2-40B4-BE49-F238E27FC236}">
                <a16:creationId xmlns:a16="http://schemas.microsoft.com/office/drawing/2014/main" id="{702DC5AC-6338-4B68-B6A7-BA05189DE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231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1">
            <a:extLst>
              <a:ext uri="{FF2B5EF4-FFF2-40B4-BE49-F238E27FC236}">
                <a16:creationId xmlns:a16="http://schemas.microsoft.com/office/drawing/2014/main" id="{7A913898-7B84-4282-A60A-7A3BF527CFDE}"/>
              </a:ext>
            </a:extLst>
          </p:cNvPr>
          <p:cNvSpPr/>
          <p:nvPr/>
        </p:nvSpPr>
        <p:spPr>
          <a:xfrm>
            <a:off x="1277518" y="1944692"/>
            <a:ext cx="10449765" cy="243132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56">
              <a:spcBef>
                <a:spcPts val="0"/>
              </a:spcBef>
            </a:pPr>
            <a:r>
              <a:rPr lang="en-US" sz="2133" b="1" dirty="0">
                <a:solidFill>
                  <a:prstClr val="black"/>
                </a:solidFill>
              </a:rPr>
              <a:t>Step 1: </a:t>
            </a:r>
            <a:r>
              <a:rPr lang="en-US" sz="2133" dirty="0">
                <a:solidFill>
                  <a:prstClr val="black"/>
                </a:solidFill>
              </a:rPr>
              <a:t>Select the number of clusters to be identified, </a:t>
            </a:r>
            <a:r>
              <a:rPr lang="en-US" sz="2133" dirty="0" err="1">
                <a:solidFill>
                  <a:prstClr val="black"/>
                </a:solidFill>
              </a:rPr>
              <a:t>i.e</a:t>
            </a:r>
            <a:r>
              <a:rPr lang="en-US" sz="2133" dirty="0">
                <a:solidFill>
                  <a:prstClr val="black"/>
                </a:solidFill>
              </a:rPr>
              <a:t> select a value for K =3 in this case</a:t>
            </a:r>
          </a:p>
          <a:p>
            <a:pPr defTabSz="1300456">
              <a:spcBef>
                <a:spcPts val="0"/>
              </a:spcBef>
            </a:pPr>
            <a:endParaRPr lang="en-US" sz="2133" dirty="0">
              <a:solidFill>
                <a:prstClr val="black"/>
              </a:solidFill>
            </a:endParaRPr>
          </a:p>
          <a:p>
            <a:pPr defTabSz="1300456">
              <a:spcBef>
                <a:spcPts val="0"/>
              </a:spcBef>
            </a:pPr>
            <a:r>
              <a:rPr lang="en-US" sz="2133" b="1" dirty="0">
                <a:solidFill>
                  <a:prstClr val="black"/>
                </a:solidFill>
              </a:rPr>
              <a:t>Step 2: </a:t>
            </a:r>
            <a:r>
              <a:rPr lang="en-US" sz="2133" dirty="0">
                <a:solidFill>
                  <a:prstClr val="black"/>
                </a:solidFill>
              </a:rPr>
              <a:t>Randomly select 3 distinct data point</a:t>
            </a:r>
          </a:p>
          <a:p>
            <a:pPr defTabSz="1300456">
              <a:spcBef>
                <a:spcPts val="0"/>
              </a:spcBef>
            </a:pPr>
            <a:endParaRPr lang="en-US" sz="2133" dirty="0">
              <a:solidFill>
                <a:prstClr val="black"/>
              </a:solidFill>
            </a:endParaRPr>
          </a:p>
          <a:p>
            <a:pPr defTabSz="1300456">
              <a:spcBef>
                <a:spcPts val="0"/>
              </a:spcBef>
            </a:pPr>
            <a:r>
              <a:rPr lang="en-US" sz="2133" b="1" dirty="0">
                <a:solidFill>
                  <a:prstClr val="black"/>
                </a:solidFill>
              </a:rPr>
              <a:t>Step 3: </a:t>
            </a:r>
            <a:r>
              <a:rPr lang="en-US" sz="2133" dirty="0">
                <a:solidFill>
                  <a:prstClr val="black"/>
                </a:solidFill>
              </a:rPr>
              <a:t>Measure the distance between the 1st point and selected 3 clusters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9830B3-A673-4FF7-BB6D-03BEDAF7366F}"/>
              </a:ext>
            </a:extLst>
          </p:cNvPr>
          <p:cNvCxnSpPr>
            <a:cxnSpLocks/>
          </p:cNvCxnSpPr>
          <p:nvPr/>
        </p:nvCxnSpPr>
        <p:spPr bwMode="auto">
          <a:xfrm flipV="1">
            <a:off x="4181423" y="4635135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B4C7050-6CDB-4561-8988-5B1784486693}"/>
              </a:ext>
            </a:extLst>
          </p:cNvPr>
          <p:cNvSpPr/>
          <p:nvPr/>
        </p:nvSpPr>
        <p:spPr bwMode="auto">
          <a:xfrm>
            <a:off x="4496920" y="632067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395FEBB-6CCB-46EE-8CCA-6CBD51594057}"/>
              </a:ext>
            </a:extLst>
          </p:cNvPr>
          <p:cNvSpPr/>
          <p:nvPr/>
        </p:nvSpPr>
        <p:spPr bwMode="auto">
          <a:xfrm>
            <a:off x="4805292" y="6210614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D28FAD7-6BDF-4E01-978F-10F99F587CF9}"/>
              </a:ext>
            </a:extLst>
          </p:cNvPr>
          <p:cNvSpPr/>
          <p:nvPr/>
        </p:nvSpPr>
        <p:spPr bwMode="auto">
          <a:xfrm>
            <a:off x="5223438" y="6076450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BAE06CE-3BB8-4197-B17A-C5DB1CDFB1B8}"/>
              </a:ext>
            </a:extLst>
          </p:cNvPr>
          <p:cNvSpPr/>
          <p:nvPr/>
        </p:nvSpPr>
        <p:spPr bwMode="auto">
          <a:xfrm>
            <a:off x="5553682" y="598316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>
              <a:spcBef>
                <a:spcPct val="20000"/>
              </a:spcBef>
              <a:buClr>
                <a:srgbClr val="FF0000"/>
              </a:buClr>
            </a:pPr>
            <a:endParaRPr lang="en-IN" sz="361" dirty="0">
              <a:latin typeface="Roboto" panose="0200000000000000000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1CC5E5C-8BD7-45AB-8CC6-AC78EEF9ACE6}"/>
              </a:ext>
            </a:extLst>
          </p:cNvPr>
          <p:cNvSpPr/>
          <p:nvPr/>
        </p:nvSpPr>
        <p:spPr bwMode="auto">
          <a:xfrm>
            <a:off x="6181917" y="5751518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C61634-103A-456E-BAFD-C8CDCA71DFEE}"/>
              </a:ext>
            </a:extLst>
          </p:cNvPr>
          <p:cNvSpPr/>
          <p:nvPr/>
        </p:nvSpPr>
        <p:spPr bwMode="auto">
          <a:xfrm>
            <a:off x="6490290" y="564146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D010E91-7FBF-4F69-8450-D03F33C515C8}"/>
              </a:ext>
            </a:extLst>
          </p:cNvPr>
          <p:cNvSpPr/>
          <p:nvPr/>
        </p:nvSpPr>
        <p:spPr bwMode="auto">
          <a:xfrm>
            <a:off x="6859481" y="551358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FA4994-CA7D-4712-BFBE-59BE505BFB0F}"/>
              </a:ext>
            </a:extLst>
          </p:cNvPr>
          <p:cNvSpPr/>
          <p:nvPr/>
        </p:nvSpPr>
        <p:spPr bwMode="auto">
          <a:xfrm>
            <a:off x="7280724" y="536684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467CFEE-455B-467A-9C3E-650761EF2887}"/>
              </a:ext>
            </a:extLst>
          </p:cNvPr>
          <p:cNvSpPr/>
          <p:nvPr/>
        </p:nvSpPr>
        <p:spPr bwMode="auto">
          <a:xfrm>
            <a:off x="8018962" y="5111091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944CE3C-A5AB-4CF6-8EB3-F2B9FA3B82B5}"/>
              </a:ext>
            </a:extLst>
          </p:cNvPr>
          <p:cNvSpPr/>
          <p:nvPr/>
        </p:nvSpPr>
        <p:spPr bwMode="auto">
          <a:xfrm>
            <a:off x="8341797" y="498531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6111E00-AE53-496C-889B-0677A8805AD1}"/>
              </a:ext>
            </a:extLst>
          </p:cNvPr>
          <p:cNvSpPr/>
          <p:nvPr/>
        </p:nvSpPr>
        <p:spPr bwMode="auto">
          <a:xfrm>
            <a:off x="8599507" y="489097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3EECC63-4DED-48E4-B54A-7317EDEC2102}"/>
              </a:ext>
            </a:extLst>
          </p:cNvPr>
          <p:cNvSpPr/>
          <p:nvPr/>
        </p:nvSpPr>
        <p:spPr bwMode="auto">
          <a:xfrm>
            <a:off x="8980691" y="476519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EB7AD891-3BDE-4BA8-B945-32DA3C6C3BED}"/>
              </a:ext>
            </a:extLst>
          </p:cNvPr>
          <p:cNvSpPr/>
          <p:nvPr/>
        </p:nvSpPr>
        <p:spPr bwMode="auto">
          <a:xfrm rot="15053180">
            <a:off x="5127755" y="5943428"/>
            <a:ext cx="191152" cy="1098918"/>
          </a:xfrm>
          <a:prstGeom prst="leftBrace">
            <a:avLst>
              <a:gd name="adj1" fmla="val 37478"/>
              <a:gd name="adj2" fmla="val 4705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23685C5F-00D5-4F33-89A5-CA9539ED84DA}"/>
              </a:ext>
            </a:extLst>
          </p:cNvPr>
          <p:cNvSpPr/>
          <p:nvPr/>
        </p:nvSpPr>
        <p:spPr bwMode="auto">
          <a:xfrm rot="15053180">
            <a:off x="5637403" y="5426691"/>
            <a:ext cx="269927" cy="2207541"/>
          </a:xfrm>
          <a:prstGeom prst="leftBrace">
            <a:avLst>
              <a:gd name="adj1" fmla="val 37478"/>
              <a:gd name="adj2" fmla="val 47055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F954524F-B59F-4ECA-B1BB-8DE9FE6C0B69}"/>
              </a:ext>
            </a:extLst>
          </p:cNvPr>
          <p:cNvSpPr/>
          <p:nvPr/>
        </p:nvSpPr>
        <p:spPr bwMode="auto">
          <a:xfrm rot="15053180">
            <a:off x="6043792" y="5204930"/>
            <a:ext cx="261345" cy="2877402"/>
          </a:xfrm>
          <a:prstGeom prst="leftBrace">
            <a:avLst>
              <a:gd name="adj1" fmla="val 37478"/>
              <a:gd name="adj2" fmla="val 47055"/>
            </a:avLst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F99648-FF99-4B6E-8978-2D596DA2596E}"/>
              </a:ext>
            </a:extLst>
          </p:cNvPr>
          <p:cNvSpPr txBox="1"/>
          <p:nvPr/>
        </p:nvSpPr>
        <p:spPr>
          <a:xfrm>
            <a:off x="3634114" y="7361991"/>
            <a:ext cx="2362561" cy="4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latin typeface="Roboto" panose="02000000000000000000"/>
              </a:rPr>
              <a:t>Distance from point 1 to the red cluster 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8D1F193-3D49-456C-9172-79E031C8D5F7}"/>
              </a:ext>
            </a:extLst>
          </p:cNvPr>
          <p:cNvCxnSpPr>
            <a:cxnSpLocks/>
            <a:stCxn id="71" idx="1"/>
          </p:cNvCxnSpPr>
          <p:nvPr/>
        </p:nvCxnSpPr>
        <p:spPr bwMode="auto">
          <a:xfrm>
            <a:off x="5224048" y="6593792"/>
            <a:ext cx="265039" cy="66378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3FCB6FA-25C3-463D-A41B-CE7CD9C3E9DA}"/>
              </a:ext>
            </a:extLst>
          </p:cNvPr>
          <p:cNvSpPr txBox="1"/>
          <p:nvPr/>
        </p:nvSpPr>
        <p:spPr>
          <a:xfrm>
            <a:off x="5553682" y="7625549"/>
            <a:ext cx="2362561" cy="4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latin typeface="Roboto" panose="02000000000000000000"/>
              </a:rPr>
              <a:t>Distance from point 1 to the purple cluster 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2ED2C7B-4801-4890-A197-D49CED64F055}"/>
              </a:ext>
            </a:extLst>
          </p:cNvPr>
          <p:cNvCxnSpPr>
            <a:cxnSpLocks/>
            <a:stCxn id="72" idx="1"/>
          </p:cNvCxnSpPr>
          <p:nvPr/>
        </p:nvCxnSpPr>
        <p:spPr bwMode="auto">
          <a:xfrm>
            <a:off x="5755132" y="6679273"/>
            <a:ext cx="265039" cy="60660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ECF6362-7A19-4B5A-8A9E-1F4C3C9C7C00}"/>
              </a:ext>
            </a:extLst>
          </p:cNvPr>
          <p:cNvSpPr txBox="1"/>
          <p:nvPr/>
        </p:nvSpPr>
        <p:spPr>
          <a:xfrm>
            <a:off x="6457060" y="6969542"/>
            <a:ext cx="2362561" cy="4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latin typeface="Roboto" panose="02000000000000000000"/>
              </a:rPr>
              <a:t>Distance from point 1 to the blue cluster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FBCD6F-D30A-43FF-8CCB-1D2A5EB1BD4F}"/>
              </a:ext>
            </a:extLst>
          </p:cNvPr>
          <p:cNvCxnSpPr>
            <a:cxnSpLocks/>
          </p:cNvCxnSpPr>
          <p:nvPr/>
        </p:nvCxnSpPr>
        <p:spPr bwMode="auto">
          <a:xfrm>
            <a:off x="6136992" y="6791068"/>
            <a:ext cx="265039" cy="606607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1AEB032-4780-411D-A313-123C36612D1A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8" name="skillenza_logo_new (1).png" descr="skillenza_logo_new (1).png">
            <a:extLst>
              <a:ext uri="{FF2B5EF4-FFF2-40B4-BE49-F238E27FC236}">
                <a16:creationId xmlns:a16="http://schemas.microsoft.com/office/drawing/2014/main" id="{AA52256B-2175-4865-B84D-1952C08E6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315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4878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/>
      <p:bldP spid="74" grpId="1"/>
      <p:bldP spid="76" grpId="0"/>
      <p:bldP spid="76" grpId="1"/>
      <p:bldP spid="78" grpId="0"/>
      <p:bldP spid="7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B9D37CC-AD9F-4006-9469-C3801786C5AA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3173" y="3428601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ACBB28A9-303E-41AB-9CF3-320232762C2D}"/>
              </a:ext>
            </a:extLst>
          </p:cNvPr>
          <p:cNvSpPr/>
          <p:nvPr/>
        </p:nvSpPr>
        <p:spPr bwMode="auto">
          <a:xfrm>
            <a:off x="4018670" y="510147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2936E85-F33E-4EB6-B88F-C04FF9FA5CC0}"/>
              </a:ext>
            </a:extLst>
          </p:cNvPr>
          <p:cNvSpPr/>
          <p:nvPr/>
        </p:nvSpPr>
        <p:spPr bwMode="auto">
          <a:xfrm>
            <a:off x="4327043" y="4991414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9F6D1CA-7757-497A-97DA-21C20DDE3B93}"/>
              </a:ext>
            </a:extLst>
          </p:cNvPr>
          <p:cNvSpPr/>
          <p:nvPr/>
        </p:nvSpPr>
        <p:spPr bwMode="auto">
          <a:xfrm>
            <a:off x="4745189" y="4857250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53940B5-649C-4342-8DB5-47E687B74F28}"/>
              </a:ext>
            </a:extLst>
          </p:cNvPr>
          <p:cNvSpPr/>
          <p:nvPr/>
        </p:nvSpPr>
        <p:spPr bwMode="auto">
          <a:xfrm>
            <a:off x="5075432" y="476396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F859A08-8BFE-43F8-973A-050312CB0A20}"/>
              </a:ext>
            </a:extLst>
          </p:cNvPr>
          <p:cNvSpPr/>
          <p:nvPr/>
        </p:nvSpPr>
        <p:spPr bwMode="auto">
          <a:xfrm>
            <a:off x="5703668" y="4532318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6F95075-7863-460D-900A-7F7959ACA678}"/>
              </a:ext>
            </a:extLst>
          </p:cNvPr>
          <p:cNvSpPr/>
          <p:nvPr/>
        </p:nvSpPr>
        <p:spPr bwMode="auto">
          <a:xfrm>
            <a:off x="6012040" y="4422262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3267B0F-CBFF-4331-8418-CAC19142AB17}"/>
              </a:ext>
            </a:extLst>
          </p:cNvPr>
          <p:cNvSpPr/>
          <p:nvPr/>
        </p:nvSpPr>
        <p:spPr bwMode="auto">
          <a:xfrm>
            <a:off x="6381232" y="429438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5C31F71-6BBD-4CBC-BCE4-1EA862417834}"/>
              </a:ext>
            </a:extLst>
          </p:cNvPr>
          <p:cNvSpPr/>
          <p:nvPr/>
        </p:nvSpPr>
        <p:spPr bwMode="auto">
          <a:xfrm>
            <a:off x="6802474" y="4147642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B6B91AC-B7C2-4CC2-8809-5F38CE55068B}"/>
              </a:ext>
            </a:extLst>
          </p:cNvPr>
          <p:cNvSpPr/>
          <p:nvPr/>
        </p:nvSpPr>
        <p:spPr bwMode="auto">
          <a:xfrm>
            <a:off x="7540712" y="3891891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D19C175-F7D2-4A98-9086-049FD28CBA5E}"/>
              </a:ext>
            </a:extLst>
          </p:cNvPr>
          <p:cNvSpPr/>
          <p:nvPr/>
        </p:nvSpPr>
        <p:spPr bwMode="auto">
          <a:xfrm>
            <a:off x="7863547" y="376611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A6F3592-897F-48E4-968D-FFF686D4B87D}"/>
              </a:ext>
            </a:extLst>
          </p:cNvPr>
          <p:cNvSpPr/>
          <p:nvPr/>
        </p:nvSpPr>
        <p:spPr bwMode="auto">
          <a:xfrm>
            <a:off x="8121257" y="367177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E76CF60-D63D-4125-A469-EABCD336B371}"/>
              </a:ext>
            </a:extLst>
          </p:cNvPr>
          <p:cNvSpPr/>
          <p:nvPr/>
        </p:nvSpPr>
        <p:spPr bwMode="auto">
          <a:xfrm>
            <a:off x="8502441" y="354599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81D175-CAEB-4814-89F4-FBDBEA0A45C5}"/>
              </a:ext>
            </a:extLst>
          </p:cNvPr>
          <p:cNvSpPr txBox="1"/>
          <p:nvPr/>
        </p:nvSpPr>
        <p:spPr>
          <a:xfrm>
            <a:off x="3772981" y="6142148"/>
            <a:ext cx="2729419" cy="80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7" b="1" dirty="0">
                <a:latin typeface="Roboto" panose="02000000000000000000"/>
              </a:rPr>
              <a:t>Step 4: </a:t>
            </a:r>
            <a:r>
              <a:rPr lang="en-IN" sz="1707" dirty="0">
                <a:latin typeface="Roboto" panose="02000000000000000000"/>
              </a:rPr>
              <a:t>Assign the 1</a:t>
            </a:r>
            <a:r>
              <a:rPr lang="en-IN" sz="1707" baseline="30000" dirty="0">
                <a:latin typeface="Roboto" panose="02000000000000000000"/>
              </a:rPr>
              <a:t>st</a:t>
            </a:r>
            <a:r>
              <a:rPr lang="en-IN" sz="1707" dirty="0">
                <a:latin typeface="Roboto" panose="02000000000000000000"/>
              </a:rPr>
              <a:t> point to nearest cluster (</a:t>
            </a:r>
            <a:r>
              <a:rPr lang="en-IN" sz="1707" dirty="0">
                <a:solidFill>
                  <a:srgbClr val="FF0000"/>
                </a:solidFill>
                <a:latin typeface="Roboto" panose="02000000000000000000"/>
              </a:rPr>
              <a:t>red</a:t>
            </a:r>
            <a:r>
              <a:rPr lang="en-IN" sz="1707" dirty="0">
                <a:latin typeface="Roboto" panose="02000000000000000000"/>
              </a:rPr>
              <a:t> in this case).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62669E-F140-4348-B4F1-83EF959A7F37}"/>
              </a:ext>
            </a:extLst>
          </p:cNvPr>
          <p:cNvCxnSpPr>
            <a:cxnSpLocks/>
            <a:stCxn id="81" idx="5"/>
          </p:cNvCxnSpPr>
          <p:nvPr/>
        </p:nvCxnSpPr>
        <p:spPr bwMode="auto">
          <a:xfrm>
            <a:off x="4206550" y="5289351"/>
            <a:ext cx="758753" cy="85279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6EB9BBE-5F8F-4558-9A1F-33965633B4E2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0" name="skillenza_logo_new (1).png" descr="skillenza_logo_new (1).png">
            <a:extLst>
              <a:ext uri="{FF2B5EF4-FFF2-40B4-BE49-F238E27FC236}">
                <a16:creationId xmlns:a16="http://schemas.microsoft.com/office/drawing/2014/main" id="{4856A221-FF75-426E-9203-FB8B03844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707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032949-1372-46E8-909C-AFB8ED5AB4F2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3173" y="3428601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7A0E77F-6A51-4BD6-A292-8A280F7CC36B}"/>
              </a:ext>
            </a:extLst>
          </p:cNvPr>
          <p:cNvSpPr/>
          <p:nvPr/>
        </p:nvSpPr>
        <p:spPr bwMode="auto">
          <a:xfrm>
            <a:off x="4018670" y="510147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115411-443D-41F7-921A-51E9D66246EF}"/>
              </a:ext>
            </a:extLst>
          </p:cNvPr>
          <p:cNvSpPr/>
          <p:nvPr/>
        </p:nvSpPr>
        <p:spPr bwMode="auto">
          <a:xfrm>
            <a:off x="4327043" y="4991414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209C4D-8E19-4D9C-9D52-1325F4B02EAB}"/>
              </a:ext>
            </a:extLst>
          </p:cNvPr>
          <p:cNvSpPr/>
          <p:nvPr/>
        </p:nvSpPr>
        <p:spPr bwMode="auto">
          <a:xfrm>
            <a:off x="4745189" y="4857250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A96C5F-FEBD-4DA2-9C6C-9430DD5BC914}"/>
              </a:ext>
            </a:extLst>
          </p:cNvPr>
          <p:cNvSpPr/>
          <p:nvPr/>
        </p:nvSpPr>
        <p:spPr bwMode="auto">
          <a:xfrm>
            <a:off x="5075432" y="476396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DE47452-4025-4260-B903-3A792A45AF59}"/>
              </a:ext>
            </a:extLst>
          </p:cNvPr>
          <p:cNvSpPr/>
          <p:nvPr/>
        </p:nvSpPr>
        <p:spPr bwMode="auto">
          <a:xfrm>
            <a:off x="5703668" y="4532318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6AF0B75-509A-44D8-84D9-059B384DC442}"/>
              </a:ext>
            </a:extLst>
          </p:cNvPr>
          <p:cNvSpPr/>
          <p:nvPr/>
        </p:nvSpPr>
        <p:spPr bwMode="auto">
          <a:xfrm>
            <a:off x="6012040" y="4422262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3A0F3F5-1D93-4BE7-B94A-2D9DDF81EAF5}"/>
              </a:ext>
            </a:extLst>
          </p:cNvPr>
          <p:cNvSpPr/>
          <p:nvPr/>
        </p:nvSpPr>
        <p:spPr bwMode="auto">
          <a:xfrm>
            <a:off x="6381232" y="429438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692AD2-A294-4781-996E-06A1A0DD90BC}"/>
              </a:ext>
            </a:extLst>
          </p:cNvPr>
          <p:cNvSpPr/>
          <p:nvPr/>
        </p:nvSpPr>
        <p:spPr bwMode="auto">
          <a:xfrm>
            <a:off x="6802474" y="4147642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5391B7E-65D9-464D-9354-11EB0A9A1559}"/>
              </a:ext>
            </a:extLst>
          </p:cNvPr>
          <p:cNvSpPr/>
          <p:nvPr/>
        </p:nvSpPr>
        <p:spPr bwMode="auto">
          <a:xfrm>
            <a:off x="7540712" y="3891891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4223115-8124-48F8-ACC1-9B5FBF83DFCD}"/>
              </a:ext>
            </a:extLst>
          </p:cNvPr>
          <p:cNvSpPr/>
          <p:nvPr/>
        </p:nvSpPr>
        <p:spPr bwMode="auto">
          <a:xfrm>
            <a:off x="7863547" y="376611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E40C72D-B9C8-45E2-964D-24EBB99EE492}"/>
              </a:ext>
            </a:extLst>
          </p:cNvPr>
          <p:cNvSpPr/>
          <p:nvPr/>
        </p:nvSpPr>
        <p:spPr bwMode="auto">
          <a:xfrm>
            <a:off x="8121257" y="367177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0574B2-44EB-4055-8EA8-3358284A6134}"/>
              </a:ext>
            </a:extLst>
          </p:cNvPr>
          <p:cNvSpPr/>
          <p:nvPr/>
        </p:nvSpPr>
        <p:spPr bwMode="auto">
          <a:xfrm>
            <a:off x="8502441" y="354599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760173-3D54-4D28-9165-CD54D323185F}"/>
              </a:ext>
            </a:extLst>
          </p:cNvPr>
          <p:cNvCxnSpPr>
            <a:cxnSpLocks/>
          </p:cNvCxnSpPr>
          <p:nvPr/>
        </p:nvCxnSpPr>
        <p:spPr bwMode="auto">
          <a:xfrm>
            <a:off x="4535946" y="4603213"/>
            <a:ext cx="234321" cy="84932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3C36576-EED4-46B2-8463-7D2F43BF8D5D}"/>
              </a:ext>
            </a:extLst>
          </p:cNvPr>
          <p:cNvSpPr txBox="1"/>
          <p:nvPr/>
        </p:nvSpPr>
        <p:spPr>
          <a:xfrm>
            <a:off x="4535946" y="5879253"/>
            <a:ext cx="2266528" cy="103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07" b="1" dirty="0">
                <a:latin typeface="Roboto" panose="02000000000000000000"/>
              </a:rPr>
              <a:t>Step 5: </a:t>
            </a:r>
            <a:r>
              <a:rPr lang="en-IN" sz="1707" dirty="0">
                <a:latin typeface="Roboto" panose="02000000000000000000"/>
              </a:rPr>
              <a:t>Calculate the mean value including the new point for the </a:t>
            </a:r>
            <a:r>
              <a:rPr lang="en-IN" sz="1707" dirty="0">
                <a:solidFill>
                  <a:srgbClr val="FF0000"/>
                </a:solidFill>
                <a:latin typeface="Roboto" panose="02000000000000000000"/>
              </a:rPr>
              <a:t>red </a:t>
            </a:r>
            <a:r>
              <a:rPr lang="en-IN" sz="1707" dirty="0">
                <a:latin typeface="Roboto" panose="02000000000000000000"/>
              </a:rPr>
              <a:t>cluster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9D9D1C-8FA5-4807-B17F-DE53517D696A}"/>
              </a:ext>
            </a:extLst>
          </p:cNvPr>
          <p:cNvCxnSpPr>
            <a:cxnSpLocks/>
          </p:cNvCxnSpPr>
          <p:nvPr/>
        </p:nvCxnSpPr>
        <p:spPr bwMode="auto">
          <a:xfrm>
            <a:off x="4770267" y="5432213"/>
            <a:ext cx="589280" cy="44704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4C42DB-3F7B-476C-B7FB-102EAF3BB867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1" name="skillenza_logo_new (1).png" descr="skillenza_logo_new (1).png">
            <a:extLst>
              <a:ext uri="{FF2B5EF4-FFF2-40B4-BE49-F238E27FC236}">
                <a16:creationId xmlns:a16="http://schemas.microsoft.com/office/drawing/2014/main" id="{3FF6BCC9-18E8-45C9-ABF4-BD4A7A81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83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id="{05AFDAC4-7BFE-42D2-AFD8-0DFA39BE2232}"/>
              </a:ext>
            </a:extLst>
          </p:cNvPr>
          <p:cNvSpPr/>
          <p:nvPr/>
        </p:nvSpPr>
        <p:spPr>
          <a:xfrm>
            <a:off x="472386" y="2024393"/>
            <a:ext cx="6102124" cy="1886181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solidFill>
                  <a:prstClr val="black"/>
                </a:solidFill>
              </a:rPr>
              <a:t>Find to which cluster does point 2 belongs to, how?</a:t>
            </a:r>
          </a:p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Repeat the same procedure but measure the distance to the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>
                <a:solidFill>
                  <a:prstClr val="black"/>
                </a:solidFill>
              </a:rPr>
              <a:t> mean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8C4E19D-7306-4036-9707-C406E7949A4A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3173" y="3428601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97E5583-F289-458A-BA5C-A31DAB6C7D2E}"/>
              </a:ext>
            </a:extLst>
          </p:cNvPr>
          <p:cNvSpPr/>
          <p:nvPr/>
        </p:nvSpPr>
        <p:spPr bwMode="auto">
          <a:xfrm>
            <a:off x="4018670" y="510147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1C1F1D4-B4DB-423E-96B7-03B47882601C}"/>
              </a:ext>
            </a:extLst>
          </p:cNvPr>
          <p:cNvSpPr/>
          <p:nvPr/>
        </p:nvSpPr>
        <p:spPr bwMode="auto">
          <a:xfrm>
            <a:off x="4745189" y="4857250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6E60833-88A2-414C-8CAA-E27D3A8FDBE8}"/>
              </a:ext>
            </a:extLst>
          </p:cNvPr>
          <p:cNvSpPr/>
          <p:nvPr/>
        </p:nvSpPr>
        <p:spPr bwMode="auto">
          <a:xfrm>
            <a:off x="5075432" y="476396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CFCED4D-2A6B-4294-9880-D2DF0D31DADC}"/>
              </a:ext>
            </a:extLst>
          </p:cNvPr>
          <p:cNvSpPr/>
          <p:nvPr/>
        </p:nvSpPr>
        <p:spPr bwMode="auto">
          <a:xfrm>
            <a:off x="5703668" y="4532318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E9D6598-C115-47C0-A505-AE536B7DC23C}"/>
              </a:ext>
            </a:extLst>
          </p:cNvPr>
          <p:cNvSpPr/>
          <p:nvPr/>
        </p:nvSpPr>
        <p:spPr bwMode="auto">
          <a:xfrm>
            <a:off x="6012040" y="4422262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429F6EB-48E1-4629-A9BC-A0842AB70C77}"/>
              </a:ext>
            </a:extLst>
          </p:cNvPr>
          <p:cNvSpPr/>
          <p:nvPr/>
        </p:nvSpPr>
        <p:spPr bwMode="auto">
          <a:xfrm>
            <a:off x="6381232" y="429438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9744C9D-F195-4714-BA1F-CB6A7AF58227}"/>
              </a:ext>
            </a:extLst>
          </p:cNvPr>
          <p:cNvSpPr/>
          <p:nvPr/>
        </p:nvSpPr>
        <p:spPr bwMode="auto">
          <a:xfrm>
            <a:off x="6802474" y="4147642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3D1F64-CD68-4E7A-B7E1-94A05ED54FF8}"/>
              </a:ext>
            </a:extLst>
          </p:cNvPr>
          <p:cNvSpPr/>
          <p:nvPr/>
        </p:nvSpPr>
        <p:spPr bwMode="auto">
          <a:xfrm>
            <a:off x="7540712" y="3891891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F9F580C-9446-409F-8BC9-8E539574D01A}"/>
              </a:ext>
            </a:extLst>
          </p:cNvPr>
          <p:cNvSpPr/>
          <p:nvPr/>
        </p:nvSpPr>
        <p:spPr bwMode="auto">
          <a:xfrm>
            <a:off x="7863547" y="376611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98FD378-80BA-4003-A15E-590D066695B7}"/>
              </a:ext>
            </a:extLst>
          </p:cNvPr>
          <p:cNvSpPr/>
          <p:nvPr/>
        </p:nvSpPr>
        <p:spPr bwMode="auto">
          <a:xfrm>
            <a:off x="8121257" y="367177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7E83818-E5BC-4977-B2BB-56CEF4596DEF}"/>
              </a:ext>
            </a:extLst>
          </p:cNvPr>
          <p:cNvSpPr/>
          <p:nvPr/>
        </p:nvSpPr>
        <p:spPr bwMode="auto">
          <a:xfrm>
            <a:off x="8502441" y="354599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E134B8-BC10-4E17-A060-EA5178ED3FA4}"/>
              </a:ext>
            </a:extLst>
          </p:cNvPr>
          <p:cNvSpPr txBox="1"/>
          <p:nvPr/>
        </p:nvSpPr>
        <p:spPr>
          <a:xfrm>
            <a:off x="3978141" y="6431977"/>
            <a:ext cx="1687852" cy="80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7" dirty="0">
                <a:latin typeface="Roboto" panose="02000000000000000000"/>
              </a:rPr>
              <a:t>Distance of 2</a:t>
            </a:r>
            <a:r>
              <a:rPr lang="en-IN" sz="1707" baseline="30000" dirty="0">
                <a:latin typeface="Roboto" panose="02000000000000000000"/>
              </a:rPr>
              <a:t>nd</a:t>
            </a:r>
            <a:r>
              <a:rPr lang="en-IN" sz="1707" dirty="0">
                <a:latin typeface="Roboto" panose="02000000000000000000"/>
              </a:rPr>
              <a:t> point to the </a:t>
            </a:r>
            <a:r>
              <a:rPr lang="en-IN" sz="1707" dirty="0">
                <a:solidFill>
                  <a:srgbClr val="FF0000"/>
                </a:solidFill>
                <a:latin typeface="Roboto" panose="02000000000000000000"/>
              </a:rPr>
              <a:t>red</a:t>
            </a:r>
            <a:r>
              <a:rPr lang="en-IN" sz="1707" dirty="0">
                <a:latin typeface="Roboto" panose="02000000000000000000"/>
              </a:rPr>
              <a:t> cluster 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0407DF5-665D-4450-B5E1-7FB7D1469377}"/>
              </a:ext>
            </a:extLst>
          </p:cNvPr>
          <p:cNvCxnSpPr>
            <a:cxnSpLocks/>
          </p:cNvCxnSpPr>
          <p:nvPr/>
        </p:nvCxnSpPr>
        <p:spPr bwMode="auto">
          <a:xfrm>
            <a:off x="4700256" y="5552144"/>
            <a:ext cx="219746" cy="7093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CDCD25A-9D7A-4C7D-AE03-59955D26C3C8}"/>
              </a:ext>
            </a:extLst>
          </p:cNvPr>
          <p:cNvSpPr txBox="1"/>
          <p:nvPr/>
        </p:nvSpPr>
        <p:spPr>
          <a:xfrm>
            <a:off x="5527017" y="6620100"/>
            <a:ext cx="2594240" cy="56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7" dirty="0">
                <a:latin typeface="Roboto" panose="02000000000000000000"/>
              </a:rPr>
              <a:t>Distance of 2</a:t>
            </a:r>
            <a:r>
              <a:rPr lang="en-IN" sz="1707" baseline="30000" dirty="0">
                <a:latin typeface="Roboto" panose="02000000000000000000"/>
              </a:rPr>
              <a:t>nd</a:t>
            </a:r>
            <a:r>
              <a:rPr lang="en-IN" sz="1707" dirty="0">
                <a:latin typeface="Roboto" panose="02000000000000000000"/>
              </a:rPr>
              <a:t> point to the </a:t>
            </a:r>
            <a:r>
              <a:rPr lang="en-IN" sz="1707" dirty="0">
                <a:solidFill>
                  <a:schemeClr val="accent2"/>
                </a:solidFill>
                <a:latin typeface="Roboto" panose="02000000000000000000"/>
              </a:rPr>
              <a:t>purple</a:t>
            </a:r>
            <a:r>
              <a:rPr lang="en-IN" sz="1707" dirty="0">
                <a:latin typeface="Roboto" panose="02000000000000000000"/>
              </a:rPr>
              <a:t> cluster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E9180BF-7D63-4698-8B6E-988DE18DCAF1}"/>
              </a:ext>
            </a:extLst>
          </p:cNvPr>
          <p:cNvCxnSpPr>
            <a:cxnSpLocks/>
          </p:cNvCxnSpPr>
          <p:nvPr/>
        </p:nvCxnSpPr>
        <p:spPr bwMode="auto">
          <a:xfrm>
            <a:off x="5518314" y="5552144"/>
            <a:ext cx="288273" cy="80823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34BF4B0-97E6-467E-B492-5E1121B2014C}"/>
              </a:ext>
            </a:extLst>
          </p:cNvPr>
          <p:cNvSpPr txBox="1"/>
          <p:nvPr/>
        </p:nvSpPr>
        <p:spPr>
          <a:xfrm>
            <a:off x="6350628" y="5879558"/>
            <a:ext cx="2495965" cy="56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7" dirty="0">
                <a:latin typeface="Roboto" panose="02000000000000000000"/>
              </a:rPr>
              <a:t>Distance of 2</a:t>
            </a:r>
            <a:r>
              <a:rPr lang="en-IN" sz="1707" baseline="30000" dirty="0">
                <a:latin typeface="Roboto" panose="02000000000000000000"/>
              </a:rPr>
              <a:t>nd</a:t>
            </a:r>
            <a:r>
              <a:rPr lang="en-IN" sz="1707" dirty="0">
                <a:latin typeface="Roboto" panose="02000000000000000000"/>
              </a:rPr>
              <a:t> point to the </a:t>
            </a:r>
            <a:r>
              <a:rPr lang="en-IN" sz="1707" dirty="0">
                <a:solidFill>
                  <a:schemeClr val="accent4"/>
                </a:solidFill>
                <a:latin typeface="Roboto" panose="02000000000000000000"/>
              </a:rPr>
              <a:t>blue </a:t>
            </a:r>
            <a:r>
              <a:rPr lang="en-IN" sz="1707" dirty="0">
                <a:latin typeface="Roboto" panose="02000000000000000000"/>
              </a:rPr>
              <a:t>cluster 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44DE587-3C03-4118-AAFF-974D36A24CEB}"/>
              </a:ext>
            </a:extLst>
          </p:cNvPr>
          <p:cNvCxnSpPr>
            <a:cxnSpLocks/>
          </p:cNvCxnSpPr>
          <p:nvPr/>
        </p:nvCxnSpPr>
        <p:spPr bwMode="auto">
          <a:xfrm>
            <a:off x="6040266" y="5725181"/>
            <a:ext cx="205018" cy="5538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D1D5B39-FAE6-4BFA-B027-CF61EDCB619A}"/>
              </a:ext>
            </a:extLst>
          </p:cNvPr>
          <p:cNvCxnSpPr>
            <a:cxnSpLocks/>
          </p:cNvCxnSpPr>
          <p:nvPr/>
        </p:nvCxnSpPr>
        <p:spPr bwMode="auto">
          <a:xfrm>
            <a:off x="4535946" y="4603213"/>
            <a:ext cx="234321" cy="84932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FB1EB1-D783-4722-98C6-6E1C8832FC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9606" y="5470375"/>
            <a:ext cx="221301" cy="8177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ysDash"/>
            <a:round/>
            <a:headEnd type="triangle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F45E942-4F52-473A-9DDD-BAE2E3A82C59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6824" y="5269393"/>
            <a:ext cx="1673803" cy="630391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triangle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F865A7C-9B3C-4C67-A8FB-BE683AD4DDF7}"/>
              </a:ext>
            </a:extLst>
          </p:cNvPr>
          <p:cNvCxnSpPr>
            <a:cxnSpLocks/>
          </p:cNvCxnSpPr>
          <p:nvPr/>
        </p:nvCxnSpPr>
        <p:spPr bwMode="auto">
          <a:xfrm flipV="1">
            <a:off x="4748608" y="5259659"/>
            <a:ext cx="2458720" cy="912637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ysDash"/>
            <a:round/>
            <a:headEnd type="triangle"/>
            <a:tailEnd type="triangle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428D58A-3620-4B0F-AAC8-1570D647E0E9}"/>
              </a:ext>
            </a:extLst>
          </p:cNvPr>
          <p:cNvCxnSpPr>
            <a:cxnSpLocks/>
          </p:cNvCxnSpPr>
          <p:nvPr/>
        </p:nvCxnSpPr>
        <p:spPr bwMode="auto">
          <a:xfrm>
            <a:off x="4457598" y="5184365"/>
            <a:ext cx="319442" cy="113515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8D85C71-99A1-4473-8D64-E72451886E11}"/>
              </a:ext>
            </a:extLst>
          </p:cNvPr>
          <p:cNvSpPr txBox="1"/>
          <p:nvPr/>
        </p:nvSpPr>
        <p:spPr>
          <a:xfrm>
            <a:off x="3047470" y="5984813"/>
            <a:ext cx="1743840" cy="80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7" dirty="0">
                <a:latin typeface="Roboto" panose="02000000000000000000"/>
              </a:rPr>
              <a:t>Add the point to the nearest cluster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E919B07-BD18-4684-912F-961D8C5B9A94}"/>
              </a:ext>
            </a:extLst>
          </p:cNvPr>
          <p:cNvSpPr/>
          <p:nvPr/>
        </p:nvSpPr>
        <p:spPr bwMode="auto">
          <a:xfrm>
            <a:off x="4327043" y="4991414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4D6E9D-2387-4DC4-9F75-53D899209B60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31" name="skillenza_logo_new (1).png" descr="skillenza_logo_new (1).png">
            <a:extLst>
              <a:ext uri="{FF2B5EF4-FFF2-40B4-BE49-F238E27FC236}">
                <a16:creationId xmlns:a16="http://schemas.microsoft.com/office/drawing/2014/main" id="{5A2CF310-61AB-4469-A4C7-37270418D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1661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/>
      <p:bldP spid="77" grpId="1"/>
      <p:bldP spid="79" grpId="0"/>
      <p:bldP spid="79" grpId="1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62221" y="1436954"/>
            <a:ext cx="9233767" cy="820560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sz="3413" b="1" dirty="0">
              <a:solidFill>
                <a:srgbClr val="60487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071940E-ECF2-4910-A4DD-9325DDAFCEE8}"/>
              </a:ext>
            </a:extLst>
          </p:cNvPr>
          <p:cNvGrpSpPr/>
          <p:nvPr/>
        </p:nvGrpSpPr>
        <p:grpSpPr>
          <a:xfrm>
            <a:off x="5324713" y="5160851"/>
            <a:ext cx="2355375" cy="2760865"/>
            <a:chOff x="4991918" y="3903620"/>
            <a:chExt cx="2208164" cy="25883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8C2EFD3-A22B-4A5C-BEBA-E7173338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918" y="4283767"/>
              <a:ext cx="2208164" cy="220816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FEE694E-60BE-4F26-A575-FE33A0A45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561" y="3903620"/>
              <a:ext cx="1050878" cy="1050878"/>
            </a:xfrm>
            <a:prstGeom prst="rect">
              <a:avLst/>
            </a:prstGeom>
          </p:spPr>
        </p:pic>
      </p:grpSp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id="{ED990258-CC3A-4E30-8012-2B4AF7C40E7D}"/>
              </a:ext>
            </a:extLst>
          </p:cNvPr>
          <p:cNvSpPr/>
          <p:nvPr/>
        </p:nvSpPr>
        <p:spPr>
          <a:xfrm>
            <a:off x="2275840" y="2560522"/>
            <a:ext cx="8453120" cy="9971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Using unsupervised learning you can look for previously undetected trends in a given data set without any labeled data</a:t>
            </a:r>
            <a:endParaRPr lang="en-US" sz="2133" b="1" dirty="0">
              <a:solidFill>
                <a:prstClr val="black"/>
              </a:solidFill>
            </a:endParaRPr>
          </a:p>
        </p:txBody>
      </p: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A4B71ECF-C54A-4612-8571-5DE361A21BD7}"/>
              </a:ext>
            </a:extLst>
          </p:cNvPr>
          <p:cNvSpPr/>
          <p:nvPr/>
        </p:nvSpPr>
        <p:spPr>
          <a:xfrm>
            <a:off x="2275840" y="3860686"/>
            <a:ext cx="8453120" cy="9971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It is called </a:t>
            </a:r>
            <a:r>
              <a:rPr lang="en-US" sz="2133" b="1" dirty="0">
                <a:solidFill>
                  <a:prstClr val="black"/>
                </a:solidFill>
              </a:rPr>
              <a:t>“Unsupervised” </a:t>
            </a:r>
            <a:r>
              <a:rPr lang="en-US" sz="2133" dirty="0">
                <a:solidFill>
                  <a:prstClr val="black"/>
                </a:solidFill>
              </a:rPr>
              <a:t>because it needs little to no human supervision over the learning process</a:t>
            </a:r>
            <a:endParaRPr lang="en-US" sz="2133" b="1" dirty="0">
              <a:solidFill>
                <a:prstClr val="black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DC9DF5-C52C-4AC7-9602-F0B5BA75971E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Unsupervised Learning?</a:t>
            </a:r>
          </a:p>
        </p:txBody>
      </p:sp>
      <p:pic>
        <p:nvPicPr>
          <p:cNvPr id="12" name="skillenza_logo_new (1).png" descr="skillenza_logo_new (1).png">
            <a:extLst>
              <a:ext uri="{FF2B5EF4-FFF2-40B4-BE49-F238E27FC236}">
                <a16:creationId xmlns:a16="http://schemas.microsoft.com/office/drawing/2014/main" id="{F152561B-495F-4485-94A9-27617B329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263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D225136-C83D-4864-9B09-81049D670669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3173" y="3429910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EE67C2C3-5668-4F5C-901C-A0DB39C7E0A3}"/>
              </a:ext>
            </a:extLst>
          </p:cNvPr>
          <p:cNvSpPr/>
          <p:nvPr/>
        </p:nvSpPr>
        <p:spPr bwMode="auto">
          <a:xfrm>
            <a:off x="4018670" y="5102780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9D9C8E-B04D-4804-9125-8D6528C6E67C}"/>
              </a:ext>
            </a:extLst>
          </p:cNvPr>
          <p:cNvSpPr/>
          <p:nvPr/>
        </p:nvSpPr>
        <p:spPr bwMode="auto">
          <a:xfrm>
            <a:off x="4327043" y="4992723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2EA4C5E-45BC-434A-B78A-7061C608351B}"/>
              </a:ext>
            </a:extLst>
          </p:cNvPr>
          <p:cNvSpPr/>
          <p:nvPr/>
        </p:nvSpPr>
        <p:spPr bwMode="auto">
          <a:xfrm>
            <a:off x="4745189" y="4858558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D259AEE-182D-4288-B74F-CFD6BF4D2291}"/>
              </a:ext>
            </a:extLst>
          </p:cNvPr>
          <p:cNvSpPr/>
          <p:nvPr/>
        </p:nvSpPr>
        <p:spPr bwMode="auto">
          <a:xfrm>
            <a:off x="5075432" y="4765271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0C341CE-7339-4718-9193-A69339BDED98}"/>
              </a:ext>
            </a:extLst>
          </p:cNvPr>
          <p:cNvSpPr/>
          <p:nvPr/>
        </p:nvSpPr>
        <p:spPr bwMode="auto">
          <a:xfrm>
            <a:off x="5703668" y="453362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FCFDFAE-0A05-4E8D-878C-B399B63D221F}"/>
              </a:ext>
            </a:extLst>
          </p:cNvPr>
          <p:cNvSpPr/>
          <p:nvPr/>
        </p:nvSpPr>
        <p:spPr bwMode="auto">
          <a:xfrm>
            <a:off x="6012040" y="4423571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BD7844B-8387-47E2-894F-F5928856379B}"/>
              </a:ext>
            </a:extLst>
          </p:cNvPr>
          <p:cNvSpPr/>
          <p:nvPr/>
        </p:nvSpPr>
        <p:spPr bwMode="auto">
          <a:xfrm>
            <a:off x="6381232" y="4295694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034BD4F-DB1B-496D-BAA2-F61C30900BDA}"/>
              </a:ext>
            </a:extLst>
          </p:cNvPr>
          <p:cNvSpPr/>
          <p:nvPr/>
        </p:nvSpPr>
        <p:spPr bwMode="auto">
          <a:xfrm>
            <a:off x="6802474" y="4148951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21BDDD9-F2D0-486D-8C9A-F27E889B0F55}"/>
              </a:ext>
            </a:extLst>
          </p:cNvPr>
          <p:cNvSpPr/>
          <p:nvPr/>
        </p:nvSpPr>
        <p:spPr bwMode="auto">
          <a:xfrm>
            <a:off x="7540712" y="3893200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45EBC5E-CAC7-4580-B0FE-E55CF778630C}"/>
              </a:ext>
            </a:extLst>
          </p:cNvPr>
          <p:cNvSpPr/>
          <p:nvPr/>
        </p:nvSpPr>
        <p:spPr bwMode="auto">
          <a:xfrm>
            <a:off x="7863547" y="3767420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D9E85B9-4019-4A04-9139-90F9D23C7A48}"/>
              </a:ext>
            </a:extLst>
          </p:cNvPr>
          <p:cNvSpPr/>
          <p:nvPr/>
        </p:nvSpPr>
        <p:spPr bwMode="auto">
          <a:xfrm>
            <a:off x="8121257" y="3673085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C3F9757-A091-4A71-85CB-63A9F854C30E}"/>
              </a:ext>
            </a:extLst>
          </p:cNvPr>
          <p:cNvSpPr/>
          <p:nvPr/>
        </p:nvSpPr>
        <p:spPr bwMode="auto">
          <a:xfrm>
            <a:off x="8502441" y="3547305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C0D0482-CD78-454C-ADB0-EBF457FB810D}"/>
              </a:ext>
            </a:extLst>
          </p:cNvPr>
          <p:cNvCxnSpPr>
            <a:cxnSpLocks/>
          </p:cNvCxnSpPr>
          <p:nvPr/>
        </p:nvCxnSpPr>
        <p:spPr bwMode="auto">
          <a:xfrm>
            <a:off x="4535946" y="4604521"/>
            <a:ext cx="234321" cy="84932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0D6C6FC-C13F-41EC-B192-E65A4AF6728E}"/>
              </a:ext>
            </a:extLst>
          </p:cNvPr>
          <p:cNvCxnSpPr>
            <a:cxnSpLocks/>
          </p:cNvCxnSpPr>
          <p:nvPr/>
        </p:nvCxnSpPr>
        <p:spPr bwMode="auto">
          <a:xfrm>
            <a:off x="4535946" y="4604521"/>
            <a:ext cx="234321" cy="84932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6717A4-9599-4401-8103-4CFBB092A997}"/>
              </a:ext>
            </a:extLst>
          </p:cNvPr>
          <p:cNvSpPr txBox="1"/>
          <p:nvPr/>
        </p:nvSpPr>
        <p:spPr>
          <a:xfrm>
            <a:off x="3634128" y="3591903"/>
            <a:ext cx="2499154" cy="80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7" dirty="0">
                <a:latin typeface="Roboto" panose="02000000000000000000"/>
              </a:rPr>
              <a:t>Calculate the cluster mean including the new point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50D8239-9D8E-4A9A-8B80-57C16DCBA8CD}"/>
              </a:ext>
            </a:extLst>
          </p:cNvPr>
          <p:cNvCxnSpPr>
            <a:cxnSpLocks/>
          </p:cNvCxnSpPr>
          <p:nvPr/>
        </p:nvCxnSpPr>
        <p:spPr bwMode="auto">
          <a:xfrm>
            <a:off x="4422472" y="4645494"/>
            <a:ext cx="234321" cy="84932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BF31D5C-2F8E-4306-BFCF-90A89FB9C4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653107" y="5504837"/>
            <a:ext cx="151573" cy="40906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alpha val="98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60D36A3-47D4-4161-828D-7FD46AD9DDE5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3" name="skillenza_logo_new (1).png" descr="skillenza_logo_new (1).png">
            <a:extLst>
              <a:ext uri="{FF2B5EF4-FFF2-40B4-BE49-F238E27FC236}">
                <a16:creationId xmlns:a16="http://schemas.microsoft.com/office/drawing/2014/main" id="{54D54B93-7D1C-4459-BC2E-C795A751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887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3.33333E-6 L -0.01172 0.0069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00" y="3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id="{05AFDAC4-7BFE-42D2-AFD8-0DFA39BE2232}"/>
              </a:ext>
            </a:extLst>
          </p:cNvPr>
          <p:cNvSpPr/>
          <p:nvPr/>
        </p:nvSpPr>
        <p:spPr>
          <a:xfrm>
            <a:off x="279108" y="1232452"/>
            <a:ext cx="6102124" cy="262634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1543">
              <a:lnSpc>
                <a:spcPct val="150000"/>
              </a:lnSpc>
            </a:pPr>
            <a:r>
              <a:rPr lang="en-IN" sz="2000" b="1" dirty="0">
                <a:solidFill>
                  <a:schemeClr val="tx1"/>
                </a:solidFill>
                <a:latin typeface="Roboto" panose="02000000000000000000"/>
              </a:rPr>
              <a:t>Find to which cluster does point 3 belongs to, how?</a:t>
            </a:r>
          </a:p>
          <a:p>
            <a:pPr marL="228608" indent="-228608" defTabSz="73154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latin typeface="Roboto" panose="02000000000000000000"/>
              </a:rPr>
              <a:t>Repeat the same procedure but measure the distance from the new </a:t>
            </a:r>
            <a:r>
              <a:rPr lang="en-IN" sz="2000" dirty="0">
                <a:solidFill>
                  <a:srgbClr val="FF0000"/>
                </a:solidFill>
                <a:latin typeface="Roboto" panose="02000000000000000000"/>
              </a:rPr>
              <a:t>red</a:t>
            </a:r>
            <a:r>
              <a:rPr lang="en-IN" sz="2000" dirty="0">
                <a:solidFill>
                  <a:schemeClr val="tx1"/>
                </a:solidFill>
                <a:latin typeface="Roboto" panose="02000000000000000000"/>
              </a:rPr>
              <a:t> mean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B4A0D5-998A-4E59-9B48-C0E2EC106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3173" y="3427652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7A833F8-1ECE-453E-B03D-124EA9CEB33D}"/>
              </a:ext>
            </a:extLst>
          </p:cNvPr>
          <p:cNvSpPr/>
          <p:nvPr/>
        </p:nvSpPr>
        <p:spPr bwMode="auto">
          <a:xfrm>
            <a:off x="4018670" y="510052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2752F4-4DD2-4C3D-B9F6-D376714C3899}"/>
              </a:ext>
            </a:extLst>
          </p:cNvPr>
          <p:cNvSpPr/>
          <p:nvPr/>
        </p:nvSpPr>
        <p:spPr bwMode="auto">
          <a:xfrm>
            <a:off x="4327043" y="4990465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8E03A53-645C-4076-BAC6-610B7D048DCC}"/>
              </a:ext>
            </a:extLst>
          </p:cNvPr>
          <p:cNvSpPr/>
          <p:nvPr/>
        </p:nvSpPr>
        <p:spPr bwMode="auto">
          <a:xfrm>
            <a:off x="4745189" y="4856300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65C858-A837-4DEF-A61E-5790FC272424}"/>
              </a:ext>
            </a:extLst>
          </p:cNvPr>
          <p:cNvSpPr/>
          <p:nvPr/>
        </p:nvSpPr>
        <p:spPr bwMode="auto">
          <a:xfrm>
            <a:off x="5075432" y="4763013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E1B5108-12B2-4A3D-91EA-7C736F72368D}"/>
              </a:ext>
            </a:extLst>
          </p:cNvPr>
          <p:cNvSpPr/>
          <p:nvPr/>
        </p:nvSpPr>
        <p:spPr bwMode="auto">
          <a:xfrm>
            <a:off x="5703668" y="4531369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4B15844-E103-44E9-BBEA-673C591EC098}"/>
              </a:ext>
            </a:extLst>
          </p:cNvPr>
          <p:cNvSpPr/>
          <p:nvPr/>
        </p:nvSpPr>
        <p:spPr bwMode="auto">
          <a:xfrm>
            <a:off x="6012040" y="4421313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FBDA31B-04A8-459C-BC59-DDB15357083E}"/>
              </a:ext>
            </a:extLst>
          </p:cNvPr>
          <p:cNvSpPr/>
          <p:nvPr/>
        </p:nvSpPr>
        <p:spPr bwMode="auto">
          <a:xfrm>
            <a:off x="6381232" y="429343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A18F73-8B1F-49A9-90E6-3FC560156A7F}"/>
              </a:ext>
            </a:extLst>
          </p:cNvPr>
          <p:cNvSpPr/>
          <p:nvPr/>
        </p:nvSpPr>
        <p:spPr bwMode="auto">
          <a:xfrm>
            <a:off x="6802474" y="4146693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A18A060-CC66-4D12-8920-F67DBAC68ECB}"/>
              </a:ext>
            </a:extLst>
          </p:cNvPr>
          <p:cNvSpPr/>
          <p:nvPr/>
        </p:nvSpPr>
        <p:spPr bwMode="auto">
          <a:xfrm>
            <a:off x="7540712" y="3890941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85E0932-7826-43C0-A7F9-01864990D309}"/>
              </a:ext>
            </a:extLst>
          </p:cNvPr>
          <p:cNvSpPr/>
          <p:nvPr/>
        </p:nvSpPr>
        <p:spPr bwMode="auto">
          <a:xfrm>
            <a:off x="7863547" y="376516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F7A86C-2557-4132-A039-6790F5D8F344}"/>
              </a:ext>
            </a:extLst>
          </p:cNvPr>
          <p:cNvSpPr/>
          <p:nvPr/>
        </p:nvSpPr>
        <p:spPr bwMode="auto">
          <a:xfrm>
            <a:off x="8121257" y="367082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9FB507-F82C-4884-82CE-B9727B73D4EC}"/>
              </a:ext>
            </a:extLst>
          </p:cNvPr>
          <p:cNvSpPr/>
          <p:nvPr/>
        </p:nvSpPr>
        <p:spPr bwMode="auto">
          <a:xfrm>
            <a:off x="8502441" y="354504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F91CD4-58D3-4531-8954-5470A00BE9E5}"/>
              </a:ext>
            </a:extLst>
          </p:cNvPr>
          <p:cNvCxnSpPr>
            <a:cxnSpLocks/>
          </p:cNvCxnSpPr>
          <p:nvPr/>
        </p:nvCxnSpPr>
        <p:spPr bwMode="auto">
          <a:xfrm>
            <a:off x="4422472" y="4643236"/>
            <a:ext cx="234321" cy="84932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5F090B-AA60-44CE-909F-B24D5E04CB2A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1" name="skillenza_logo_new (1).png" descr="skillenza_logo_new (1).png">
            <a:extLst>
              <a:ext uri="{FF2B5EF4-FFF2-40B4-BE49-F238E27FC236}">
                <a16:creationId xmlns:a16="http://schemas.microsoft.com/office/drawing/2014/main" id="{6BA817B2-017F-458C-B601-3EA002C0B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179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E3E4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E3E4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8CDF23A-BE92-49E4-9C15-94FACC43DE98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3173" y="3427652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B0DE12F4-CB7F-43B6-8698-FB0FC0846EEF}"/>
              </a:ext>
            </a:extLst>
          </p:cNvPr>
          <p:cNvSpPr/>
          <p:nvPr/>
        </p:nvSpPr>
        <p:spPr bwMode="auto">
          <a:xfrm>
            <a:off x="4018670" y="510052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4D3B89A-8956-4691-93A6-80AB3376EE40}"/>
              </a:ext>
            </a:extLst>
          </p:cNvPr>
          <p:cNvSpPr/>
          <p:nvPr/>
        </p:nvSpPr>
        <p:spPr bwMode="auto">
          <a:xfrm>
            <a:off x="4327043" y="4990465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84217E-8314-44ED-B0FC-9ECC82F2CC81}"/>
              </a:ext>
            </a:extLst>
          </p:cNvPr>
          <p:cNvSpPr/>
          <p:nvPr/>
        </p:nvSpPr>
        <p:spPr bwMode="auto">
          <a:xfrm>
            <a:off x="4745189" y="4856300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BCA3233-5D12-4BEA-BB9B-E79D3DEB6EBD}"/>
              </a:ext>
            </a:extLst>
          </p:cNvPr>
          <p:cNvSpPr/>
          <p:nvPr/>
        </p:nvSpPr>
        <p:spPr bwMode="auto">
          <a:xfrm>
            <a:off x="5075432" y="4763013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C40DF32-3B22-4DA0-8953-BDA2386529EE}"/>
              </a:ext>
            </a:extLst>
          </p:cNvPr>
          <p:cNvSpPr/>
          <p:nvPr/>
        </p:nvSpPr>
        <p:spPr bwMode="auto">
          <a:xfrm>
            <a:off x="5703668" y="4531369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0D93D0D-CD2F-4951-A751-E6220653366A}"/>
              </a:ext>
            </a:extLst>
          </p:cNvPr>
          <p:cNvSpPr/>
          <p:nvPr/>
        </p:nvSpPr>
        <p:spPr bwMode="auto">
          <a:xfrm>
            <a:off x="6012040" y="4421313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689B2BE-2F68-407E-BCB2-243B8840E985}"/>
              </a:ext>
            </a:extLst>
          </p:cNvPr>
          <p:cNvSpPr/>
          <p:nvPr/>
        </p:nvSpPr>
        <p:spPr bwMode="auto">
          <a:xfrm>
            <a:off x="6381232" y="429343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BBB217F-FD33-47F4-8B9E-433BD80F61AA}"/>
              </a:ext>
            </a:extLst>
          </p:cNvPr>
          <p:cNvSpPr/>
          <p:nvPr/>
        </p:nvSpPr>
        <p:spPr bwMode="auto">
          <a:xfrm>
            <a:off x="6802474" y="4146693"/>
            <a:ext cx="220114" cy="220114"/>
          </a:xfrm>
          <a:prstGeom prst="ellipse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0B107A6-9F56-4387-BA12-142A2CDCAC60}"/>
              </a:ext>
            </a:extLst>
          </p:cNvPr>
          <p:cNvSpPr/>
          <p:nvPr/>
        </p:nvSpPr>
        <p:spPr bwMode="auto">
          <a:xfrm>
            <a:off x="7540712" y="3890941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6A3D7B4-D34E-4BEC-892C-EE21FE7A42E9}"/>
              </a:ext>
            </a:extLst>
          </p:cNvPr>
          <p:cNvSpPr/>
          <p:nvPr/>
        </p:nvSpPr>
        <p:spPr bwMode="auto">
          <a:xfrm>
            <a:off x="7863547" y="376516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E8680A-17E8-4E45-8CC7-153F81759B85}"/>
              </a:ext>
            </a:extLst>
          </p:cNvPr>
          <p:cNvSpPr/>
          <p:nvPr/>
        </p:nvSpPr>
        <p:spPr bwMode="auto">
          <a:xfrm>
            <a:off x="8121257" y="367082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0E5D8DA-2E3F-4E0A-9464-CFFB74F91BF2}"/>
              </a:ext>
            </a:extLst>
          </p:cNvPr>
          <p:cNvSpPr/>
          <p:nvPr/>
        </p:nvSpPr>
        <p:spPr bwMode="auto">
          <a:xfrm>
            <a:off x="8502441" y="354504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511344F-D3B3-43DB-B470-15A967A577CD}"/>
              </a:ext>
            </a:extLst>
          </p:cNvPr>
          <p:cNvCxnSpPr>
            <a:cxnSpLocks/>
          </p:cNvCxnSpPr>
          <p:nvPr/>
        </p:nvCxnSpPr>
        <p:spPr bwMode="auto">
          <a:xfrm>
            <a:off x="4535946" y="4602263"/>
            <a:ext cx="234321" cy="84932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DA0234A-FFD2-41D5-810A-396960A7BC03}"/>
              </a:ext>
            </a:extLst>
          </p:cNvPr>
          <p:cNvCxnSpPr>
            <a:cxnSpLocks/>
          </p:cNvCxnSpPr>
          <p:nvPr/>
        </p:nvCxnSpPr>
        <p:spPr bwMode="auto">
          <a:xfrm>
            <a:off x="4422472" y="4643236"/>
            <a:ext cx="234321" cy="84932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BC36C7-E1AD-40D1-B816-F1D586CF7984}"/>
              </a:ext>
            </a:extLst>
          </p:cNvPr>
          <p:cNvCxnSpPr>
            <a:cxnSpLocks/>
          </p:cNvCxnSpPr>
          <p:nvPr/>
        </p:nvCxnSpPr>
        <p:spPr bwMode="auto">
          <a:xfrm flipV="1">
            <a:off x="4391595" y="4540185"/>
            <a:ext cx="155563" cy="532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F682BDB-CC06-4329-A043-FEF21BAD2318}"/>
              </a:ext>
            </a:extLst>
          </p:cNvPr>
          <p:cNvGrpSpPr/>
          <p:nvPr/>
        </p:nvGrpSpPr>
        <p:grpSpPr>
          <a:xfrm>
            <a:off x="3881558" y="2765262"/>
            <a:ext cx="2083106" cy="1587237"/>
            <a:chOff x="15029567" y="6600849"/>
            <a:chExt cx="9706812" cy="595214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876E5F-7C8E-4A67-A956-7D565DC7B0A2}"/>
                </a:ext>
              </a:extLst>
            </p:cNvPr>
            <p:cNvSpPr txBox="1"/>
            <p:nvPr/>
          </p:nvSpPr>
          <p:spPr>
            <a:xfrm>
              <a:off x="15029567" y="6600849"/>
              <a:ext cx="9706812" cy="3005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707" dirty="0">
                  <a:latin typeface="Roboto" panose="02000000000000000000"/>
                </a:rPr>
                <a:t>Calculate the new cluster mean using the new point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5496AB5-CF8F-46F1-B4C2-B06CD5D95159}"/>
                </a:ext>
              </a:extLst>
            </p:cNvPr>
            <p:cNvCxnSpPr>
              <a:cxnSpLocks/>
              <a:stCxn id="107" idx="2"/>
            </p:cNvCxnSpPr>
            <p:nvPr/>
          </p:nvCxnSpPr>
          <p:spPr bwMode="auto">
            <a:xfrm flipH="1">
              <a:off x="18386243" y="9606723"/>
              <a:ext cx="1496730" cy="2946267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26F1E4E-FA0E-436A-8C36-5F3D21EF82FE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4" name="skillenza_logo_new (1).png" descr="skillenza_logo_new (1).png">
            <a:extLst>
              <a:ext uri="{FF2B5EF4-FFF2-40B4-BE49-F238E27FC236}">
                <a16:creationId xmlns:a16="http://schemas.microsoft.com/office/drawing/2014/main" id="{F1A68568-0A35-49B9-A6F2-AC49B5D36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4085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8CDF23A-BE92-49E4-9C15-94FACC43DE98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3173" y="3427652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B0DE12F4-CB7F-43B6-8698-FB0FC0846EEF}"/>
              </a:ext>
            </a:extLst>
          </p:cNvPr>
          <p:cNvSpPr/>
          <p:nvPr/>
        </p:nvSpPr>
        <p:spPr bwMode="auto">
          <a:xfrm>
            <a:off x="4018670" y="510052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4D3B89A-8956-4691-93A6-80AB3376EE40}"/>
              </a:ext>
            </a:extLst>
          </p:cNvPr>
          <p:cNvSpPr/>
          <p:nvPr/>
        </p:nvSpPr>
        <p:spPr bwMode="auto">
          <a:xfrm>
            <a:off x="4327043" y="4990465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84217E-8314-44ED-B0FC-9ECC82F2CC81}"/>
              </a:ext>
            </a:extLst>
          </p:cNvPr>
          <p:cNvSpPr/>
          <p:nvPr/>
        </p:nvSpPr>
        <p:spPr bwMode="auto">
          <a:xfrm>
            <a:off x="4745189" y="4856300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BCA3233-5D12-4BEA-BB9B-E79D3DEB6EBD}"/>
              </a:ext>
            </a:extLst>
          </p:cNvPr>
          <p:cNvSpPr/>
          <p:nvPr/>
        </p:nvSpPr>
        <p:spPr bwMode="auto">
          <a:xfrm>
            <a:off x="5075432" y="4763013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C40DF32-3B22-4DA0-8953-BDA2386529EE}"/>
              </a:ext>
            </a:extLst>
          </p:cNvPr>
          <p:cNvSpPr/>
          <p:nvPr/>
        </p:nvSpPr>
        <p:spPr bwMode="auto">
          <a:xfrm>
            <a:off x="5703668" y="4531369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0D93D0D-CD2F-4951-A751-E6220653366A}"/>
              </a:ext>
            </a:extLst>
          </p:cNvPr>
          <p:cNvSpPr/>
          <p:nvPr/>
        </p:nvSpPr>
        <p:spPr bwMode="auto">
          <a:xfrm>
            <a:off x="6012040" y="4421313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689B2BE-2F68-407E-BCB2-243B8840E985}"/>
              </a:ext>
            </a:extLst>
          </p:cNvPr>
          <p:cNvSpPr/>
          <p:nvPr/>
        </p:nvSpPr>
        <p:spPr bwMode="auto">
          <a:xfrm>
            <a:off x="6381232" y="429343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BBB217F-FD33-47F4-8B9E-433BD80F61AA}"/>
              </a:ext>
            </a:extLst>
          </p:cNvPr>
          <p:cNvSpPr/>
          <p:nvPr/>
        </p:nvSpPr>
        <p:spPr bwMode="auto">
          <a:xfrm>
            <a:off x="6802474" y="4146693"/>
            <a:ext cx="220114" cy="220114"/>
          </a:xfrm>
          <a:prstGeom prst="ellipse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0B107A6-9F56-4387-BA12-142A2CDCAC60}"/>
              </a:ext>
            </a:extLst>
          </p:cNvPr>
          <p:cNvSpPr/>
          <p:nvPr/>
        </p:nvSpPr>
        <p:spPr bwMode="auto">
          <a:xfrm>
            <a:off x="7540712" y="3890941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6A3D7B4-D34E-4BEC-892C-EE21FE7A42E9}"/>
              </a:ext>
            </a:extLst>
          </p:cNvPr>
          <p:cNvSpPr/>
          <p:nvPr/>
        </p:nvSpPr>
        <p:spPr bwMode="auto">
          <a:xfrm>
            <a:off x="7863547" y="376516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E8680A-17E8-4E45-8CC7-153F81759B85}"/>
              </a:ext>
            </a:extLst>
          </p:cNvPr>
          <p:cNvSpPr/>
          <p:nvPr/>
        </p:nvSpPr>
        <p:spPr bwMode="auto">
          <a:xfrm>
            <a:off x="8121257" y="367082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0E5D8DA-2E3F-4E0A-9464-CFFB74F91BF2}"/>
              </a:ext>
            </a:extLst>
          </p:cNvPr>
          <p:cNvSpPr/>
          <p:nvPr/>
        </p:nvSpPr>
        <p:spPr bwMode="auto">
          <a:xfrm>
            <a:off x="8502441" y="354504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511344F-D3B3-43DB-B470-15A967A577CD}"/>
              </a:ext>
            </a:extLst>
          </p:cNvPr>
          <p:cNvCxnSpPr>
            <a:cxnSpLocks/>
          </p:cNvCxnSpPr>
          <p:nvPr/>
        </p:nvCxnSpPr>
        <p:spPr bwMode="auto">
          <a:xfrm>
            <a:off x="4535946" y="4602263"/>
            <a:ext cx="234321" cy="84932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DA0234A-FFD2-41D5-810A-396960A7BC03}"/>
              </a:ext>
            </a:extLst>
          </p:cNvPr>
          <p:cNvCxnSpPr>
            <a:cxnSpLocks/>
          </p:cNvCxnSpPr>
          <p:nvPr/>
        </p:nvCxnSpPr>
        <p:spPr bwMode="auto">
          <a:xfrm>
            <a:off x="4422472" y="4643236"/>
            <a:ext cx="234321" cy="84932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BC36C7-E1AD-40D1-B816-F1D586CF7984}"/>
              </a:ext>
            </a:extLst>
          </p:cNvPr>
          <p:cNvCxnSpPr>
            <a:cxnSpLocks/>
          </p:cNvCxnSpPr>
          <p:nvPr/>
        </p:nvCxnSpPr>
        <p:spPr bwMode="auto">
          <a:xfrm flipV="1">
            <a:off x="4391595" y="4540185"/>
            <a:ext cx="155563" cy="532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F682BDB-CC06-4329-A043-FEF21BAD2318}"/>
              </a:ext>
            </a:extLst>
          </p:cNvPr>
          <p:cNvGrpSpPr/>
          <p:nvPr/>
        </p:nvGrpSpPr>
        <p:grpSpPr>
          <a:xfrm>
            <a:off x="3881558" y="2765262"/>
            <a:ext cx="2083106" cy="1587237"/>
            <a:chOff x="15029567" y="6600849"/>
            <a:chExt cx="9706812" cy="595214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876E5F-7C8E-4A67-A956-7D565DC7B0A2}"/>
                </a:ext>
              </a:extLst>
            </p:cNvPr>
            <p:cNvSpPr txBox="1"/>
            <p:nvPr/>
          </p:nvSpPr>
          <p:spPr>
            <a:xfrm>
              <a:off x="15029567" y="6600849"/>
              <a:ext cx="9706812" cy="3005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707" dirty="0">
                  <a:latin typeface="Roboto" panose="02000000000000000000"/>
                </a:rPr>
                <a:t>Calculate the new cluster mean using the new point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5496AB5-CF8F-46F1-B4C2-B06CD5D95159}"/>
                </a:ext>
              </a:extLst>
            </p:cNvPr>
            <p:cNvCxnSpPr>
              <a:cxnSpLocks/>
              <a:stCxn id="107" idx="2"/>
            </p:cNvCxnSpPr>
            <p:nvPr/>
          </p:nvCxnSpPr>
          <p:spPr bwMode="auto">
            <a:xfrm flipH="1">
              <a:off x="18386243" y="9606723"/>
              <a:ext cx="1496730" cy="2946267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36861EC-5ADE-4675-9723-2E20FC688860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4" name="skillenza_logo_new (1).png" descr="skillenza_logo_new (1).png">
            <a:extLst>
              <a:ext uri="{FF2B5EF4-FFF2-40B4-BE49-F238E27FC236}">
                <a16:creationId xmlns:a16="http://schemas.microsoft.com/office/drawing/2014/main" id="{FDC35E80-6547-4A0C-A33E-D8B32B7FF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686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id="{05AFDAC4-7BFE-42D2-AFD8-0DFA39BE2232}"/>
              </a:ext>
            </a:extLst>
          </p:cNvPr>
          <p:cNvSpPr/>
          <p:nvPr/>
        </p:nvSpPr>
        <p:spPr>
          <a:xfrm>
            <a:off x="368062" y="2541980"/>
            <a:ext cx="4515484" cy="1314261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40" b="1" dirty="0">
                <a:solidFill>
                  <a:schemeClr val="tx1"/>
                </a:solidFill>
                <a:latin typeface="Roboto" panose="02000000000000000000"/>
              </a:rPr>
              <a:t>Measure the distance</a:t>
            </a:r>
          </a:p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40" dirty="0">
                <a:solidFill>
                  <a:schemeClr val="tx1"/>
                </a:solidFill>
                <a:latin typeface="Roboto" panose="02000000000000000000"/>
              </a:rPr>
              <a:t>Assign the point to the nearest cluster</a:t>
            </a:r>
          </a:p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40" dirty="0">
                <a:solidFill>
                  <a:schemeClr val="tx1"/>
                </a:solidFill>
                <a:latin typeface="Roboto" panose="02000000000000000000"/>
              </a:rPr>
              <a:t>Calculate the cluster mean using the new point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B4A0D5-998A-4E59-9B48-C0E2EC106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3173" y="3427652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7A833F8-1ECE-453E-B03D-124EA9CEB33D}"/>
              </a:ext>
            </a:extLst>
          </p:cNvPr>
          <p:cNvSpPr/>
          <p:nvPr/>
        </p:nvSpPr>
        <p:spPr bwMode="auto">
          <a:xfrm>
            <a:off x="4018670" y="510052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2752F4-4DD2-4C3D-B9F6-D376714C3899}"/>
              </a:ext>
            </a:extLst>
          </p:cNvPr>
          <p:cNvSpPr/>
          <p:nvPr/>
        </p:nvSpPr>
        <p:spPr bwMode="auto">
          <a:xfrm>
            <a:off x="4327043" y="4990465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8E03A53-645C-4076-BAC6-610B7D048DCC}"/>
              </a:ext>
            </a:extLst>
          </p:cNvPr>
          <p:cNvSpPr/>
          <p:nvPr/>
        </p:nvSpPr>
        <p:spPr bwMode="auto">
          <a:xfrm>
            <a:off x="4745189" y="4856300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65C858-A837-4DEF-A61E-5790FC272424}"/>
              </a:ext>
            </a:extLst>
          </p:cNvPr>
          <p:cNvSpPr/>
          <p:nvPr/>
        </p:nvSpPr>
        <p:spPr bwMode="auto">
          <a:xfrm>
            <a:off x="5075432" y="4763013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E1B5108-12B2-4A3D-91EA-7C736F72368D}"/>
              </a:ext>
            </a:extLst>
          </p:cNvPr>
          <p:cNvSpPr/>
          <p:nvPr/>
        </p:nvSpPr>
        <p:spPr bwMode="auto">
          <a:xfrm>
            <a:off x="5703668" y="4531369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4B15844-E103-44E9-BBEA-673C591EC098}"/>
              </a:ext>
            </a:extLst>
          </p:cNvPr>
          <p:cNvSpPr/>
          <p:nvPr/>
        </p:nvSpPr>
        <p:spPr bwMode="auto">
          <a:xfrm>
            <a:off x="6012040" y="4421313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FBDA31B-04A8-459C-BC59-DDB15357083E}"/>
              </a:ext>
            </a:extLst>
          </p:cNvPr>
          <p:cNvSpPr/>
          <p:nvPr/>
        </p:nvSpPr>
        <p:spPr bwMode="auto">
          <a:xfrm>
            <a:off x="6381232" y="429343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A18F73-8B1F-49A9-90E6-3FC560156A7F}"/>
              </a:ext>
            </a:extLst>
          </p:cNvPr>
          <p:cNvSpPr/>
          <p:nvPr/>
        </p:nvSpPr>
        <p:spPr bwMode="auto">
          <a:xfrm>
            <a:off x="6802474" y="4146693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A18A060-CC66-4D12-8920-F67DBAC68ECB}"/>
              </a:ext>
            </a:extLst>
          </p:cNvPr>
          <p:cNvSpPr/>
          <p:nvPr/>
        </p:nvSpPr>
        <p:spPr bwMode="auto">
          <a:xfrm>
            <a:off x="7540712" y="3890941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85E0932-7826-43C0-A7F9-01864990D309}"/>
              </a:ext>
            </a:extLst>
          </p:cNvPr>
          <p:cNvSpPr/>
          <p:nvPr/>
        </p:nvSpPr>
        <p:spPr bwMode="auto">
          <a:xfrm>
            <a:off x="7863547" y="376516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F7A86C-2557-4132-A039-6790F5D8F344}"/>
              </a:ext>
            </a:extLst>
          </p:cNvPr>
          <p:cNvSpPr/>
          <p:nvPr/>
        </p:nvSpPr>
        <p:spPr bwMode="auto">
          <a:xfrm>
            <a:off x="8121257" y="367082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9FB507-F82C-4884-82CE-B9727B73D4EC}"/>
              </a:ext>
            </a:extLst>
          </p:cNvPr>
          <p:cNvSpPr/>
          <p:nvPr/>
        </p:nvSpPr>
        <p:spPr bwMode="auto">
          <a:xfrm>
            <a:off x="8502441" y="354504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F91CD4-58D3-4531-8954-5470A00BE9E5}"/>
              </a:ext>
            </a:extLst>
          </p:cNvPr>
          <p:cNvCxnSpPr>
            <a:cxnSpLocks/>
          </p:cNvCxnSpPr>
          <p:nvPr/>
        </p:nvCxnSpPr>
        <p:spPr bwMode="auto">
          <a:xfrm>
            <a:off x="4422472" y="4643236"/>
            <a:ext cx="234321" cy="84932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B178F6-1756-49F8-8DBC-53194F8A3F0C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3173" y="3427652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14D5041-95B6-4A53-A394-C98776783427}"/>
              </a:ext>
            </a:extLst>
          </p:cNvPr>
          <p:cNvSpPr/>
          <p:nvPr/>
        </p:nvSpPr>
        <p:spPr bwMode="auto">
          <a:xfrm>
            <a:off x="4018670" y="510052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103C46-19AA-4533-A0EF-5A6207A895B5}"/>
              </a:ext>
            </a:extLst>
          </p:cNvPr>
          <p:cNvSpPr/>
          <p:nvPr/>
        </p:nvSpPr>
        <p:spPr bwMode="auto">
          <a:xfrm>
            <a:off x="4327043" y="4990465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23F4F2-6C55-4BB6-AF21-361B186B23D9}"/>
              </a:ext>
            </a:extLst>
          </p:cNvPr>
          <p:cNvSpPr/>
          <p:nvPr/>
        </p:nvSpPr>
        <p:spPr bwMode="auto">
          <a:xfrm>
            <a:off x="4745189" y="4856300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7E43A4-76CA-4124-82FE-687B2287A48C}"/>
              </a:ext>
            </a:extLst>
          </p:cNvPr>
          <p:cNvSpPr/>
          <p:nvPr/>
        </p:nvSpPr>
        <p:spPr bwMode="auto">
          <a:xfrm>
            <a:off x="5075432" y="4763013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4AE622-3726-4967-903A-BC44D8424FFC}"/>
              </a:ext>
            </a:extLst>
          </p:cNvPr>
          <p:cNvSpPr/>
          <p:nvPr/>
        </p:nvSpPr>
        <p:spPr bwMode="auto">
          <a:xfrm>
            <a:off x="5703668" y="4531369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FC8A4A-B871-4C95-A75F-B4F3D799CA32}"/>
              </a:ext>
            </a:extLst>
          </p:cNvPr>
          <p:cNvSpPr/>
          <p:nvPr/>
        </p:nvSpPr>
        <p:spPr bwMode="auto">
          <a:xfrm>
            <a:off x="6012040" y="4421313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FBCDFC-2150-4C97-ACBE-110AFA6B6CB5}"/>
              </a:ext>
            </a:extLst>
          </p:cNvPr>
          <p:cNvSpPr/>
          <p:nvPr/>
        </p:nvSpPr>
        <p:spPr bwMode="auto">
          <a:xfrm>
            <a:off x="6381232" y="429343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C00782-C987-416F-8461-3AB5542A2F48}"/>
              </a:ext>
            </a:extLst>
          </p:cNvPr>
          <p:cNvSpPr/>
          <p:nvPr/>
        </p:nvSpPr>
        <p:spPr bwMode="auto">
          <a:xfrm>
            <a:off x="6802474" y="4146693"/>
            <a:ext cx="220114" cy="220114"/>
          </a:xfrm>
          <a:prstGeom prst="ellipse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94FF2A1-52A8-4FB8-9C89-5534A277F6CE}"/>
              </a:ext>
            </a:extLst>
          </p:cNvPr>
          <p:cNvSpPr/>
          <p:nvPr/>
        </p:nvSpPr>
        <p:spPr bwMode="auto">
          <a:xfrm>
            <a:off x="7540712" y="3890941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7C568-F252-419C-B9C5-3BD1B67A97BF}"/>
              </a:ext>
            </a:extLst>
          </p:cNvPr>
          <p:cNvSpPr/>
          <p:nvPr/>
        </p:nvSpPr>
        <p:spPr bwMode="auto">
          <a:xfrm>
            <a:off x="7863547" y="376516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F14A71-EF2F-4A1A-944F-E02CEF5329ED}"/>
              </a:ext>
            </a:extLst>
          </p:cNvPr>
          <p:cNvSpPr/>
          <p:nvPr/>
        </p:nvSpPr>
        <p:spPr bwMode="auto">
          <a:xfrm>
            <a:off x="8121257" y="367082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25F973-9DF4-4926-91A0-72789DF421D0}"/>
              </a:ext>
            </a:extLst>
          </p:cNvPr>
          <p:cNvSpPr/>
          <p:nvPr/>
        </p:nvSpPr>
        <p:spPr bwMode="auto">
          <a:xfrm>
            <a:off x="8502441" y="354504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209BEC-A73D-4D31-95BA-06C051B2BEF0}"/>
              </a:ext>
            </a:extLst>
          </p:cNvPr>
          <p:cNvCxnSpPr>
            <a:cxnSpLocks/>
          </p:cNvCxnSpPr>
          <p:nvPr/>
        </p:nvCxnSpPr>
        <p:spPr bwMode="auto">
          <a:xfrm>
            <a:off x="4535946" y="4602263"/>
            <a:ext cx="234321" cy="84932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9AB20-D179-483E-A72F-0B54531FAAEB}"/>
              </a:ext>
            </a:extLst>
          </p:cNvPr>
          <p:cNvCxnSpPr>
            <a:cxnSpLocks/>
          </p:cNvCxnSpPr>
          <p:nvPr/>
        </p:nvCxnSpPr>
        <p:spPr bwMode="auto">
          <a:xfrm>
            <a:off x="5856745" y="4733461"/>
            <a:ext cx="153052" cy="48557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F9D033-E655-4E0F-AD07-A5535B38D193}"/>
              </a:ext>
            </a:extLst>
          </p:cNvPr>
          <p:cNvSpPr txBox="1"/>
          <p:nvPr/>
        </p:nvSpPr>
        <p:spPr>
          <a:xfrm>
            <a:off x="5271965" y="5320636"/>
            <a:ext cx="2301931" cy="56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7" dirty="0">
                <a:latin typeface="Roboto" panose="02000000000000000000"/>
              </a:rPr>
              <a:t>To which cluster does this point belongs to?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E0BE431A-E2F0-4D0B-8678-4F84C1C56778}"/>
              </a:ext>
            </a:extLst>
          </p:cNvPr>
          <p:cNvSpPr/>
          <p:nvPr/>
        </p:nvSpPr>
        <p:spPr bwMode="auto">
          <a:xfrm rot="4186727">
            <a:off x="5024997" y="3631503"/>
            <a:ext cx="170802" cy="1142538"/>
          </a:xfrm>
          <a:prstGeom prst="leftBrace">
            <a:avLst>
              <a:gd name="adj1" fmla="val 14258"/>
              <a:gd name="adj2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10FCDE16-C3ED-4A78-95AE-DF5EA3C58702}"/>
              </a:ext>
            </a:extLst>
          </p:cNvPr>
          <p:cNvSpPr/>
          <p:nvPr/>
        </p:nvSpPr>
        <p:spPr bwMode="auto">
          <a:xfrm rot="4186727">
            <a:off x="5669345" y="3699719"/>
            <a:ext cx="76864" cy="268341"/>
          </a:xfrm>
          <a:prstGeom prst="leftBrace">
            <a:avLst>
              <a:gd name="adj1" fmla="val 12514"/>
              <a:gd name="adj2" fmla="val 4832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E03FAD01-650D-40F2-AA5B-8F27D12E2F33}"/>
              </a:ext>
            </a:extLst>
          </p:cNvPr>
          <p:cNvSpPr/>
          <p:nvPr/>
        </p:nvSpPr>
        <p:spPr bwMode="auto">
          <a:xfrm rot="4186727">
            <a:off x="5998565" y="2942327"/>
            <a:ext cx="102367" cy="1124539"/>
          </a:xfrm>
          <a:prstGeom prst="leftBrace">
            <a:avLst>
              <a:gd name="adj1" fmla="val 12514"/>
              <a:gd name="adj2" fmla="val 4832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74A148-04C4-47AB-83CD-CEADD7EE8438}"/>
              </a:ext>
            </a:extLst>
          </p:cNvPr>
          <p:cNvSpPr txBox="1"/>
          <p:nvPr/>
        </p:nvSpPr>
        <p:spPr>
          <a:xfrm>
            <a:off x="4579178" y="6241097"/>
            <a:ext cx="3886967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20" b="1" dirty="0">
                <a:latin typeface="Roboto" panose="02000000000000000000"/>
              </a:rPr>
              <a:t>REPEAT THE STEPS AGAIN…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1A8CFF-A181-4AE4-80FC-A9A1D98BC6F6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41" name="skillenza_logo_new (1).png" descr="skillenza_logo_new (1).png">
            <a:extLst>
              <a:ext uri="{FF2B5EF4-FFF2-40B4-BE49-F238E27FC236}">
                <a16:creationId xmlns:a16="http://schemas.microsoft.com/office/drawing/2014/main" id="{9F1D1D74-D406-4699-8C9B-19AD303FB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801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E3E4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E3E4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4" grpId="0" animBg="1"/>
      <p:bldP spid="34" grpId="0"/>
      <p:bldP spid="35" grpId="0" animBg="1"/>
      <p:bldP spid="36" grpId="0" animBg="1"/>
      <p:bldP spid="36" grpId="1" animBg="1"/>
      <p:bldP spid="37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id="{05AFDAC4-7BFE-42D2-AFD8-0DFA39BE2232}"/>
              </a:ext>
            </a:extLst>
          </p:cNvPr>
          <p:cNvSpPr/>
          <p:nvPr/>
        </p:nvSpPr>
        <p:spPr>
          <a:xfrm>
            <a:off x="368061" y="2541980"/>
            <a:ext cx="4515484" cy="1314261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40" dirty="0">
                <a:solidFill>
                  <a:schemeClr val="tx1"/>
                </a:solidFill>
                <a:latin typeface="Roboto" panose="02000000000000000000"/>
              </a:rPr>
              <a:t>Measure the distance</a:t>
            </a:r>
          </a:p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40" b="1" dirty="0">
                <a:solidFill>
                  <a:schemeClr val="tx1"/>
                </a:solidFill>
                <a:latin typeface="Roboto" panose="02000000000000000000"/>
              </a:rPr>
              <a:t>Assign the point to the nearest cluster</a:t>
            </a:r>
          </a:p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40" dirty="0">
                <a:solidFill>
                  <a:schemeClr val="tx1"/>
                </a:solidFill>
                <a:latin typeface="Roboto" panose="02000000000000000000"/>
              </a:rPr>
              <a:t>Calculate the cluster mean using the new point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0C35E1-9CBA-4D61-85F2-64C73F816D51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3173" y="3427652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0FEEE4E-526C-4BE7-A8AB-DE740EC9D462}"/>
              </a:ext>
            </a:extLst>
          </p:cNvPr>
          <p:cNvSpPr/>
          <p:nvPr/>
        </p:nvSpPr>
        <p:spPr bwMode="auto">
          <a:xfrm>
            <a:off x="4018670" y="510052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0B8633B-2ADD-47B8-A0F6-260B7731F384}"/>
              </a:ext>
            </a:extLst>
          </p:cNvPr>
          <p:cNvSpPr/>
          <p:nvPr/>
        </p:nvSpPr>
        <p:spPr bwMode="auto">
          <a:xfrm>
            <a:off x="4327043" y="4990465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B33AD3-9570-44EA-B29B-6B623034CE5C}"/>
              </a:ext>
            </a:extLst>
          </p:cNvPr>
          <p:cNvSpPr/>
          <p:nvPr/>
        </p:nvSpPr>
        <p:spPr bwMode="auto">
          <a:xfrm>
            <a:off x="4745189" y="4856300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13C1DCD-F431-4F12-B48A-B3B821F425A4}"/>
              </a:ext>
            </a:extLst>
          </p:cNvPr>
          <p:cNvSpPr/>
          <p:nvPr/>
        </p:nvSpPr>
        <p:spPr bwMode="auto">
          <a:xfrm>
            <a:off x="5075432" y="4763013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72F843A-4809-4C96-B2F7-A4D0D501F8EF}"/>
              </a:ext>
            </a:extLst>
          </p:cNvPr>
          <p:cNvSpPr/>
          <p:nvPr/>
        </p:nvSpPr>
        <p:spPr bwMode="auto">
          <a:xfrm>
            <a:off x="5703668" y="4531369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73BD9DA-7DE6-426C-9D78-B1D35914A3D0}"/>
              </a:ext>
            </a:extLst>
          </p:cNvPr>
          <p:cNvSpPr/>
          <p:nvPr/>
        </p:nvSpPr>
        <p:spPr bwMode="auto">
          <a:xfrm>
            <a:off x="6012040" y="4421313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6097AE8-338E-4938-B431-B603F61DD8F8}"/>
              </a:ext>
            </a:extLst>
          </p:cNvPr>
          <p:cNvSpPr/>
          <p:nvPr/>
        </p:nvSpPr>
        <p:spPr bwMode="auto">
          <a:xfrm>
            <a:off x="6381232" y="429343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DFE3C7-E7A5-4181-9C49-DE97324FE99E}"/>
              </a:ext>
            </a:extLst>
          </p:cNvPr>
          <p:cNvSpPr/>
          <p:nvPr/>
        </p:nvSpPr>
        <p:spPr bwMode="auto">
          <a:xfrm>
            <a:off x="6802474" y="4146693"/>
            <a:ext cx="220114" cy="220114"/>
          </a:xfrm>
          <a:prstGeom prst="ellipse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832DD5B-B20B-4037-97B6-424C111541E1}"/>
              </a:ext>
            </a:extLst>
          </p:cNvPr>
          <p:cNvSpPr/>
          <p:nvPr/>
        </p:nvSpPr>
        <p:spPr bwMode="auto">
          <a:xfrm>
            <a:off x="7540712" y="3890941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1272724-2345-4A52-961B-80C92B6DD73E}"/>
              </a:ext>
            </a:extLst>
          </p:cNvPr>
          <p:cNvSpPr/>
          <p:nvPr/>
        </p:nvSpPr>
        <p:spPr bwMode="auto">
          <a:xfrm>
            <a:off x="7863547" y="376516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DD46F96-A6A4-4E6B-A99A-3765F5C6EB4E}"/>
              </a:ext>
            </a:extLst>
          </p:cNvPr>
          <p:cNvSpPr/>
          <p:nvPr/>
        </p:nvSpPr>
        <p:spPr bwMode="auto">
          <a:xfrm>
            <a:off x="8121257" y="367082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28ED069-12CD-4E8B-A1CE-4BE33D656D96}"/>
              </a:ext>
            </a:extLst>
          </p:cNvPr>
          <p:cNvSpPr/>
          <p:nvPr/>
        </p:nvSpPr>
        <p:spPr bwMode="auto">
          <a:xfrm>
            <a:off x="8502441" y="354504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7B58484-7D7A-46D1-B56B-9949F55F52A1}"/>
              </a:ext>
            </a:extLst>
          </p:cNvPr>
          <p:cNvCxnSpPr>
            <a:cxnSpLocks/>
          </p:cNvCxnSpPr>
          <p:nvPr/>
        </p:nvCxnSpPr>
        <p:spPr bwMode="auto">
          <a:xfrm>
            <a:off x="4535946" y="4602263"/>
            <a:ext cx="234321" cy="84932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4" name="Left Brace 83">
            <a:extLst>
              <a:ext uri="{FF2B5EF4-FFF2-40B4-BE49-F238E27FC236}">
                <a16:creationId xmlns:a16="http://schemas.microsoft.com/office/drawing/2014/main" id="{831A8587-C836-4996-BD54-1C1658245066}"/>
              </a:ext>
            </a:extLst>
          </p:cNvPr>
          <p:cNvSpPr/>
          <p:nvPr/>
        </p:nvSpPr>
        <p:spPr bwMode="auto">
          <a:xfrm rot="4186727">
            <a:off x="5024997" y="3631503"/>
            <a:ext cx="170802" cy="1142538"/>
          </a:xfrm>
          <a:prstGeom prst="leftBrace">
            <a:avLst>
              <a:gd name="adj1" fmla="val 14258"/>
              <a:gd name="adj2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DDC0CD5C-2117-45CC-B31A-859C081D922E}"/>
              </a:ext>
            </a:extLst>
          </p:cNvPr>
          <p:cNvSpPr/>
          <p:nvPr/>
        </p:nvSpPr>
        <p:spPr bwMode="auto">
          <a:xfrm rot="4186727">
            <a:off x="5669345" y="3699719"/>
            <a:ext cx="76864" cy="268341"/>
          </a:xfrm>
          <a:prstGeom prst="leftBrace">
            <a:avLst>
              <a:gd name="adj1" fmla="val 12514"/>
              <a:gd name="adj2" fmla="val 4832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A30314F3-D808-4F96-8FD6-A57542946491}"/>
              </a:ext>
            </a:extLst>
          </p:cNvPr>
          <p:cNvSpPr/>
          <p:nvPr/>
        </p:nvSpPr>
        <p:spPr bwMode="auto">
          <a:xfrm rot="4186727">
            <a:off x="5998565" y="2942327"/>
            <a:ext cx="102367" cy="1124539"/>
          </a:xfrm>
          <a:prstGeom prst="leftBrace">
            <a:avLst>
              <a:gd name="adj1" fmla="val 12514"/>
              <a:gd name="adj2" fmla="val 4832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87803F-4D57-4C67-8E31-94ADFD7B4316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3" name="skillenza_logo_new (1).png" descr="skillenza_logo_new (1).png">
            <a:extLst>
              <a:ext uri="{FF2B5EF4-FFF2-40B4-BE49-F238E27FC236}">
                <a16:creationId xmlns:a16="http://schemas.microsoft.com/office/drawing/2014/main" id="{EB6DCD8D-BF9F-4C52-BC75-F820EB7A5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4231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4878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id="{05AFDAC4-7BFE-42D2-AFD8-0DFA39BE2232}"/>
              </a:ext>
            </a:extLst>
          </p:cNvPr>
          <p:cNvSpPr/>
          <p:nvPr/>
        </p:nvSpPr>
        <p:spPr>
          <a:xfrm>
            <a:off x="368061" y="2541980"/>
            <a:ext cx="4783059" cy="1314261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40" dirty="0">
                <a:solidFill>
                  <a:schemeClr val="tx1"/>
                </a:solidFill>
                <a:latin typeface="Roboto" panose="02000000000000000000"/>
              </a:rPr>
              <a:t>Measure the distance</a:t>
            </a:r>
          </a:p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40" dirty="0">
                <a:solidFill>
                  <a:schemeClr val="tx1"/>
                </a:solidFill>
                <a:latin typeface="Roboto" panose="02000000000000000000"/>
              </a:rPr>
              <a:t>Assign the point to the nearest cluster</a:t>
            </a:r>
          </a:p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40" b="1" dirty="0">
                <a:solidFill>
                  <a:schemeClr val="tx1"/>
                </a:solidFill>
                <a:latin typeface="Roboto" panose="02000000000000000000"/>
              </a:rPr>
              <a:t>Calculate the cluster mean using the new point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C9BAFF-FD54-4CF7-B65E-FF26A16F9C49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3173" y="3427652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5933D01-4D48-4479-A846-5DC1A7FBA3C0}"/>
              </a:ext>
            </a:extLst>
          </p:cNvPr>
          <p:cNvSpPr/>
          <p:nvPr/>
        </p:nvSpPr>
        <p:spPr bwMode="auto">
          <a:xfrm>
            <a:off x="4018670" y="510052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1F3B57-68E9-4D3A-AF6F-059BC9334923}"/>
              </a:ext>
            </a:extLst>
          </p:cNvPr>
          <p:cNvSpPr/>
          <p:nvPr/>
        </p:nvSpPr>
        <p:spPr bwMode="auto">
          <a:xfrm>
            <a:off x="4327043" y="4990465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254C300-BAE2-4826-953E-49F0433E7519}"/>
              </a:ext>
            </a:extLst>
          </p:cNvPr>
          <p:cNvSpPr/>
          <p:nvPr/>
        </p:nvSpPr>
        <p:spPr bwMode="auto">
          <a:xfrm>
            <a:off x="4745189" y="4856300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0D801C-D50C-4095-A89B-AD0F5D287191}"/>
              </a:ext>
            </a:extLst>
          </p:cNvPr>
          <p:cNvSpPr/>
          <p:nvPr/>
        </p:nvSpPr>
        <p:spPr bwMode="auto">
          <a:xfrm>
            <a:off x="5075432" y="4763013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C2355C-0CE4-4D1E-A20E-0058B603D8E3}"/>
              </a:ext>
            </a:extLst>
          </p:cNvPr>
          <p:cNvSpPr/>
          <p:nvPr/>
        </p:nvSpPr>
        <p:spPr bwMode="auto">
          <a:xfrm>
            <a:off x="5703668" y="4531369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E81077-BA85-4563-A5F3-164088E3C472}"/>
              </a:ext>
            </a:extLst>
          </p:cNvPr>
          <p:cNvSpPr/>
          <p:nvPr/>
        </p:nvSpPr>
        <p:spPr bwMode="auto">
          <a:xfrm>
            <a:off x="6012040" y="4421313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A0EF83-52E7-40B8-B3B1-755972FE1F18}"/>
              </a:ext>
            </a:extLst>
          </p:cNvPr>
          <p:cNvSpPr/>
          <p:nvPr/>
        </p:nvSpPr>
        <p:spPr bwMode="auto">
          <a:xfrm>
            <a:off x="6381232" y="429343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A67843-01E6-4ED4-A30F-912114BB44F1}"/>
              </a:ext>
            </a:extLst>
          </p:cNvPr>
          <p:cNvSpPr/>
          <p:nvPr/>
        </p:nvSpPr>
        <p:spPr bwMode="auto">
          <a:xfrm>
            <a:off x="6802474" y="4146693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7B0154-3E5B-4A8E-B0C1-5B5BCEBB67D8}"/>
              </a:ext>
            </a:extLst>
          </p:cNvPr>
          <p:cNvSpPr/>
          <p:nvPr/>
        </p:nvSpPr>
        <p:spPr bwMode="auto">
          <a:xfrm>
            <a:off x="7540712" y="3890941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1FB0B0-C5A2-4C5E-9A30-21D5C66BF38C}"/>
              </a:ext>
            </a:extLst>
          </p:cNvPr>
          <p:cNvSpPr/>
          <p:nvPr/>
        </p:nvSpPr>
        <p:spPr bwMode="auto">
          <a:xfrm>
            <a:off x="7863547" y="376516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BF49331-009E-4087-B4F4-4960BA0CCAA4}"/>
              </a:ext>
            </a:extLst>
          </p:cNvPr>
          <p:cNvSpPr/>
          <p:nvPr/>
        </p:nvSpPr>
        <p:spPr bwMode="auto">
          <a:xfrm>
            <a:off x="8121257" y="367082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CC5E0E-2155-4014-929A-D4661AD8A653}"/>
              </a:ext>
            </a:extLst>
          </p:cNvPr>
          <p:cNvSpPr/>
          <p:nvPr/>
        </p:nvSpPr>
        <p:spPr bwMode="auto">
          <a:xfrm>
            <a:off x="8502441" y="354504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BED4FD-DF7B-45D7-9151-A8E750E69EFC}"/>
              </a:ext>
            </a:extLst>
          </p:cNvPr>
          <p:cNvCxnSpPr>
            <a:cxnSpLocks/>
          </p:cNvCxnSpPr>
          <p:nvPr/>
        </p:nvCxnSpPr>
        <p:spPr bwMode="auto">
          <a:xfrm>
            <a:off x="4535946" y="4602263"/>
            <a:ext cx="234321" cy="84932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59D7C8-BCD4-4E1D-93AD-BAE16DE89A56}"/>
              </a:ext>
            </a:extLst>
          </p:cNvPr>
          <p:cNvCxnSpPr>
            <a:cxnSpLocks/>
          </p:cNvCxnSpPr>
          <p:nvPr/>
        </p:nvCxnSpPr>
        <p:spPr bwMode="auto">
          <a:xfrm>
            <a:off x="5847227" y="4216765"/>
            <a:ext cx="234321" cy="8493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22135E8-CD38-41B2-B7EC-35163727FBFA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2" name="skillenza_logo_new (1).png" descr="skillenza_logo_new (1).png">
            <a:extLst>
              <a:ext uri="{FF2B5EF4-FFF2-40B4-BE49-F238E27FC236}">
                <a16:creationId xmlns:a16="http://schemas.microsoft.com/office/drawing/2014/main" id="{D903E396-DA97-4945-8585-BC801682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489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id="{05AFDAC4-7BFE-42D2-AFD8-0DFA39BE2232}"/>
              </a:ext>
            </a:extLst>
          </p:cNvPr>
          <p:cNvSpPr/>
          <p:nvPr/>
        </p:nvSpPr>
        <p:spPr>
          <a:xfrm>
            <a:off x="368061" y="2541980"/>
            <a:ext cx="4783059" cy="138840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40" b="1" dirty="0">
                <a:solidFill>
                  <a:schemeClr val="tx1"/>
                </a:solidFill>
                <a:latin typeface="Roboto" panose="02000000000000000000"/>
              </a:rPr>
              <a:t>Measure the distance from the cluster mean (centroids)</a:t>
            </a:r>
          </a:p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40" dirty="0">
                <a:solidFill>
                  <a:schemeClr val="tx1"/>
                </a:solidFill>
                <a:latin typeface="Roboto" panose="02000000000000000000"/>
              </a:rPr>
              <a:t>Assign the point to the nearest cluster</a:t>
            </a:r>
          </a:p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40" dirty="0">
                <a:solidFill>
                  <a:schemeClr val="tx1"/>
                </a:solidFill>
                <a:latin typeface="Roboto" panose="02000000000000000000"/>
              </a:rPr>
              <a:t>Calculate the cluster mean using the new point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D78E929-6DA4-4FF6-AEF7-3FD2451A029F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3173" y="3630852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BAAB1F2-2A5E-4F14-B321-4B19CB418130}"/>
              </a:ext>
            </a:extLst>
          </p:cNvPr>
          <p:cNvSpPr/>
          <p:nvPr/>
        </p:nvSpPr>
        <p:spPr bwMode="auto">
          <a:xfrm>
            <a:off x="4018670" y="530372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E5B5BE8-0053-47F0-8B8C-5C8D0598E903}"/>
              </a:ext>
            </a:extLst>
          </p:cNvPr>
          <p:cNvSpPr/>
          <p:nvPr/>
        </p:nvSpPr>
        <p:spPr bwMode="auto">
          <a:xfrm>
            <a:off x="4327043" y="5193665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205F24-4D6E-4351-AB04-6CD42ED5687D}"/>
              </a:ext>
            </a:extLst>
          </p:cNvPr>
          <p:cNvSpPr/>
          <p:nvPr/>
        </p:nvSpPr>
        <p:spPr bwMode="auto">
          <a:xfrm>
            <a:off x="4745189" y="5059500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6AB2D4B-3665-4623-8C2F-7314D6C08392}"/>
              </a:ext>
            </a:extLst>
          </p:cNvPr>
          <p:cNvSpPr/>
          <p:nvPr/>
        </p:nvSpPr>
        <p:spPr bwMode="auto">
          <a:xfrm>
            <a:off x="5075432" y="4966213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4A9F1D6-980F-44F0-94D6-D71B2FB2E220}"/>
              </a:ext>
            </a:extLst>
          </p:cNvPr>
          <p:cNvSpPr/>
          <p:nvPr/>
        </p:nvSpPr>
        <p:spPr bwMode="auto">
          <a:xfrm>
            <a:off x="5703668" y="4734569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0948CEF-F465-49E4-BDB5-669404A27B02}"/>
              </a:ext>
            </a:extLst>
          </p:cNvPr>
          <p:cNvSpPr/>
          <p:nvPr/>
        </p:nvSpPr>
        <p:spPr bwMode="auto">
          <a:xfrm>
            <a:off x="6012040" y="4624513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635EA2E-8E0E-4D92-B104-A0371FB6A99A}"/>
              </a:ext>
            </a:extLst>
          </p:cNvPr>
          <p:cNvSpPr/>
          <p:nvPr/>
        </p:nvSpPr>
        <p:spPr bwMode="auto">
          <a:xfrm>
            <a:off x="6381232" y="449663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F0EF76-AAD4-4929-8A30-D8C1B9A0699E}"/>
              </a:ext>
            </a:extLst>
          </p:cNvPr>
          <p:cNvSpPr/>
          <p:nvPr/>
        </p:nvSpPr>
        <p:spPr bwMode="auto">
          <a:xfrm>
            <a:off x="6802474" y="4349893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9EC76B2-A2AB-4E11-82B7-1D05D6A715A4}"/>
              </a:ext>
            </a:extLst>
          </p:cNvPr>
          <p:cNvSpPr/>
          <p:nvPr/>
        </p:nvSpPr>
        <p:spPr bwMode="auto">
          <a:xfrm>
            <a:off x="7540712" y="4094141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59C138D-7554-4059-997A-F507A3E202C5}"/>
              </a:ext>
            </a:extLst>
          </p:cNvPr>
          <p:cNvSpPr/>
          <p:nvPr/>
        </p:nvSpPr>
        <p:spPr bwMode="auto">
          <a:xfrm>
            <a:off x="7863547" y="396836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0501304-B302-43F5-A493-53EF51F75B35}"/>
              </a:ext>
            </a:extLst>
          </p:cNvPr>
          <p:cNvSpPr/>
          <p:nvPr/>
        </p:nvSpPr>
        <p:spPr bwMode="auto">
          <a:xfrm>
            <a:off x="8121257" y="387402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3937D4F-8F4F-4B35-97C2-DC89F6746F95}"/>
              </a:ext>
            </a:extLst>
          </p:cNvPr>
          <p:cNvSpPr/>
          <p:nvPr/>
        </p:nvSpPr>
        <p:spPr bwMode="auto">
          <a:xfrm>
            <a:off x="8502441" y="374824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C28997-68AF-416C-8616-8817AAB8F900}"/>
              </a:ext>
            </a:extLst>
          </p:cNvPr>
          <p:cNvCxnSpPr>
            <a:cxnSpLocks/>
          </p:cNvCxnSpPr>
          <p:nvPr/>
        </p:nvCxnSpPr>
        <p:spPr bwMode="auto">
          <a:xfrm>
            <a:off x="4535946" y="4805463"/>
            <a:ext cx="234321" cy="84932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D8567-3013-4B8A-BD9B-84AC2A2D1F5D}"/>
              </a:ext>
            </a:extLst>
          </p:cNvPr>
          <p:cNvCxnSpPr>
            <a:cxnSpLocks/>
          </p:cNvCxnSpPr>
          <p:nvPr/>
        </p:nvCxnSpPr>
        <p:spPr bwMode="auto">
          <a:xfrm>
            <a:off x="6541063" y="4720065"/>
            <a:ext cx="153052" cy="48557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D8CB193-A404-4028-AC07-340A3702DD52}"/>
              </a:ext>
            </a:extLst>
          </p:cNvPr>
          <p:cNvSpPr txBox="1"/>
          <p:nvPr/>
        </p:nvSpPr>
        <p:spPr>
          <a:xfrm>
            <a:off x="5989467" y="5307240"/>
            <a:ext cx="1985872" cy="80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7" dirty="0">
                <a:latin typeface="Roboto" panose="02000000000000000000"/>
              </a:rPr>
              <a:t>To which cluster does this point belongs to?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AC06C032-4352-4319-A3F6-534945C68CBF}"/>
              </a:ext>
            </a:extLst>
          </p:cNvPr>
          <p:cNvSpPr/>
          <p:nvPr/>
        </p:nvSpPr>
        <p:spPr bwMode="auto">
          <a:xfrm rot="4308704">
            <a:off x="5247815" y="3332294"/>
            <a:ext cx="271828" cy="1887493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3CE8E1C4-145B-4399-8B34-5A830ADFE33C}"/>
              </a:ext>
            </a:extLst>
          </p:cNvPr>
          <p:cNvSpPr/>
          <p:nvPr/>
        </p:nvSpPr>
        <p:spPr bwMode="auto">
          <a:xfrm rot="4308704">
            <a:off x="5882586" y="3568272"/>
            <a:ext cx="155506" cy="651887"/>
          </a:xfrm>
          <a:prstGeom prst="leftBrac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7F5098A3-BF52-491B-A9B8-FC521A869622}"/>
              </a:ext>
            </a:extLst>
          </p:cNvPr>
          <p:cNvSpPr/>
          <p:nvPr/>
        </p:nvSpPr>
        <p:spPr bwMode="auto">
          <a:xfrm rot="4308704">
            <a:off x="6308568" y="3388785"/>
            <a:ext cx="145325" cy="368576"/>
          </a:xfrm>
          <a:prstGeom prst="leftBrac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CFBC00-DBFE-4D13-A3DE-390E9D7C9CB5}"/>
              </a:ext>
            </a:extLst>
          </p:cNvPr>
          <p:cNvCxnSpPr>
            <a:cxnSpLocks/>
          </p:cNvCxnSpPr>
          <p:nvPr/>
        </p:nvCxnSpPr>
        <p:spPr bwMode="auto">
          <a:xfrm>
            <a:off x="5847227" y="4419965"/>
            <a:ext cx="234321" cy="8493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853D0D1-595F-4D51-8933-A9DC6FEFD1D9}"/>
              </a:ext>
            </a:extLst>
          </p:cNvPr>
          <p:cNvSpPr txBox="1"/>
          <p:nvPr/>
        </p:nvSpPr>
        <p:spPr>
          <a:xfrm>
            <a:off x="3746621" y="6319042"/>
            <a:ext cx="5511558" cy="923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920" b="1" dirty="0">
                <a:latin typeface="Roboto" panose="02000000000000000000"/>
              </a:rPr>
              <a:t>REPEAT THE SAME STEPS UNTILL ALL THE CLUSTERS ARE ASSIGNED…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2A46F1-662A-4CC1-8CA1-14C7DEF34E1F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7" name="skillenza_logo_new (1).png" descr="skillenza_logo_new (1).png">
            <a:extLst>
              <a:ext uri="{FF2B5EF4-FFF2-40B4-BE49-F238E27FC236}">
                <a16:creationId xmlns:a16="http://schemas.microsoft.com/office/drawing/2014/main" id="{B798903B-9644-4329-B0C5-46D6669B1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1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1" grpId="0"/>
      <p:bldP spid="74" grpId="0" animBg="1"/>
      <p:bldP spid="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id="{05AFDAC4-7BFE-42D2-AFD8-0DFA39BE2232}"/>
              </a:ext>
            </a:extLst>
          </p:cNvPr>
          <p:cNvSpPr/>
          <p:nvPr/>
        </p:nvSpPr>
        <p:spPr>
          <a:xfrm>
            <a:off x="368061" y="2541980"/>
            <a:ext cx="4783059" cy="138840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40" dirty="0">
                <a:solidFill>
                  <a:schemeClr val="tx1"/>
                </a:solidFill>
                <a:latin typeface="Roboto" panose="02000000000000000000"/>
              </a:rPr>
              <a:t>Measure the distance from the cluster mean (centroids)</a:t>
            </a:r>
          </a:p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40" b="1" dirty="0">
                <a:solidFill>
                  <a:schemeClr val="tx1"/>
                </a:solidFill>
                <a:latin typeface="Roboto" panose="02000000000000000000"/>
              </a:rPr>
              <a:t>Assign the point to the nearest cluster</a:t>
            </a:r>
          </a:p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40" dirty="0">
                <a:solidFill>
                  <a:schemeClr val="tx1"/>
                </a:solidFill>
                <a:latin typeface="Roboto" panose="02000000000000000000"/>
              </a:rPr>
              <a:t>Calculate the cluster mean using the new point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0C7362-825F-452C-827C-E5CD729461C0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3173" y="3630852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5EB9E03-A2F2-4969-A3F6-2DE3AB3C1DA7}"/>
              </a:ext>
            </a:extLst>
          </p:cNvPr>
          <p:cNvSpPr/>
          <p:nvPr/>
        </p:nvSpPr>
        <p:spPr bwMode="auto">
          <a:xfrm>
            <a:off x="4018670" y="530372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AEB6202-2B5A-4B54-B0B9-292BF0699B36}"/>
              </a:ext>
            </a:extLst>
          </p:cNvPr>
          <p:cNvSpPr/>
          <p:nvPr/>
        </p:nvSpPr>
        <p:spPr bwMode="auto">
          <a:xfrm>
            <a:off x="4327043" y="5193665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3AAD40E-90FA-48C0-94A5-B4ECE46360D0}"/>
              </a:ext>
            </a:extLst>
          </p:cNvPr>
          <p:cNvSpPr/>
          <p:nvPr/>
        </p:nvSpPr>
        <p:spPr bwMode="auto">
          <a:xfrm>
            <a:off x="4745189" y="5059500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E883EC-59E9-42E0-9677-5DBB317C917E}"/>
              </a:ext>
            </a:extLst>
          </p:cNvPr>
          <p:cNvSpPr/>
          <p:nvPr/>
        </p:nvSpPr>
        <p:spPr bwMode="auto">
          <a:xfrm>
            <a:off x="5075432" y="4966213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6B4B376-801A-47BB-B7EE-5FF465DFABAE}"/>
              </a:ext>
            </a:extLst>
          </p:cNvPr>
          <p:cNvSpPr/>
          <p:nvPr/>
        </p:nvSpPr>
        <p:spPr bwMode="auto">
          <a:xfrm>
            <a:off x="5703668" y="4734569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9CDE91-D460-4635-9875-99F80A40CC08}"/>
              </a:ext>
            </a:extLst>
          </p:cNvPr>
          <p:cNvSpPr/>
          <p:nvPr/>
        </p:nvSpPr>
        <p:spPr bwMode="auto">
          <a:xfrm>
            <a:off x="6012040" y="4624513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EAC2C0-13FB-4E95-8D32-F8AC0D8BF18D}"/>
              </a:ext>
            </a:extLst>
          </p:cNvPr>
          <p:cNvSpPr/>
          <p:nvPr/>
        </p:nvSpPr>
        <p:spPr bwMode="auto">
          <a:xfrm>
            <a:off x="6381232" y="4496636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solidFill>
                <a:schemeClr val="accent5"/>
              </a:solidFill>
              <a:latin typeface="Roboto" panose="0200000000000000000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C4A5C36-2B87-4262-A65B-B204CAB242B1}"/>
              </a:ext>
            </a:extLst>
          </p:cNvPr>
          <p:cNvSpPr/>
          <p:nvPr/>
        </p:nvSpPr>
        <p:spPr bwMode="auto">
          <a:xfrm>
            <a:off x="6802474" y="4349893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solidFill>
                <a:schemeClr val="accent5"/>
              </a:solidFill>
              <a:latin typeface="Roboto" panose="0200000000000000000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1D9F7EB-5540-40AC-B844-76E484592588}"/>
              </a:ext>
            </a:extLst>
          </p:cNvPr>
          <p:cNvSpPr/>
          <p:nvPr/>
        </p:nvSpPr>
        <p:spPr bwMode="auto">
          <a:xfrm>
            <a:off x="7540712" y="4094141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605FA5-9B1E-43B4-8630-8BCE62E87E61}"/>
              </a:ext>
            </a:extLst>
          </p:cNvPr>
          <p:cNvSpPr/>
          <p:nvPr/>
        </p:nvSpPr>
        <p:spPr bwMode="auto">
          <a:xfrm>
            <a:off x="7863547" y="396836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E895DC6-EFDF-4287-9676-112713FE4D3D}"/>
              </a:ext>
            </a:extLst>
          </p:cNvPr>
          <p:cNvSpPr/>
          <p:nvPr/>
        </p:nvSpPr>
        <p:spPr bwMode="auto">
          <a:xfrm>
            <a:off x="8121257" y="387402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99E1139-2B24-49F1-97AA-07E3A18F66BE}"/>
              </a:ext>
            </a:extLst>
          </p:cNvPr>
          <p:cNvSpPr/>
          <p:nvPr/>
        </p:nvSpPr>
        <p:spPr bwMode="auto">
          <a:xfrm>
            <a:off x="8502441" y="374824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9EB62B-BB7E-4D33-9FEE-DEB5D73F988D}"/>
              </a:ext>
            </a:extLst>
          </p:cNvPr>
          <p:cNvCxnSpPr>
            <a:cxnSpLocks/>
          </p:cNvCxnSpPr>
          <p:nvPr/>
        </p:nvCxnSpPr>
        <p:spPr bwMode="auto">
          <a:xfrm>
            <a:off x="4535946" y="4805463"/>
            <a:ext cx="234321" cy="84932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0" name="Left Brace 79">
            <a:extLst>
              <a:ext uri="{FF2B5EF4-FFF2-40B4-BE49-F238E27FC236}">
                <a16:creationId xmlns:a16="http://schemas.microsoft.com/office/drawing/2014/main" id="{52F7219B-4429-4A5A-9553-8D86BAC605C4}"/>
              </a:ext>
            </a:extLst>
          </p:cNvPr>
          <p:cNvSpPr/>
          <p:nvPr/>
        </p:nvSpPr>
        <p:spPr bwMode="auto">
          <a:xfrm rot="4308704">
            <a:off x="5247815" y="3332294"/>
            <a:ext cx="271828" cy="1887493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D9F86A0D-BAAF-4516-B845-D72A9D676875}"/>
              </a:ext>
            </a:extLst>
          </p:cNvPr>
          <p:cNvSpPr/>
          <p:nvPr/>
        </p:nvSpPr>
        <p:spPr bwMode="auto">
          <a:xfrm rot="4308704">
            <a:off x="5882586" y="3568272"/>
            <a:ext cx="155506" cy="651887"/>
          </a:xfrm>
          <a:prstGeom prst="leftBrac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63B3F8-CF84-4005-AFB8-E25AC8E71D97}"/>
              </a:ext>
            </a:extLst>
          </p:cNvPr>
          <p:cNvSpPr txBox="1"/>
          <p:nvPr/>
        </p:nvSpPr>
        <p:spPr>
          <a:xfrm>
            <a:off x="6542101" y="5283071"/>
            <a:ext cx="2873021" cy="56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7" dirty="0">
                <a:latin typeface="Roboto" panose="02000000000000000000"/>
              </a:rPr>
              <a:t>Since the point is located closet to </a:t>
            </a:r>
            <a:r>
              <a:rPr lang="en-IN" sz="1707" b="1" dirty="0">
                <a:solidFill>
                  <a:schemeClr val="accent5"/>
                </a:solidFill>
                <a:latin typeface="Roboto" panose="02000000000000000000"/>
              </a:rPr>
              <a:t>blue</a:t>
            </a:r>
            <a:r>
              <a:rPr lang="en-IN" sz="1707" dirty="0">
                <a:latin typeface="Roboto" panose="02000000000000000000"/>
              </a:rPr>
              <a:t> cluster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F846E4-DC4D-4F6D-86B1-8758E6DAA3E8}"/>
              </a:ext>
            </a:extLst>
          </p:cNvPr>
          <p:cNvCxnSpPr>
            <a:cxnSpLocks/>
          </p:cNvCxnSpPr>
          <p:nvPr/>
        </p:nvCxnSpPr>
        <p:spPr bwMode="auto">
          <a:xfrm>
            <a:off x="6571053" y="4657951"/>
            <a:ext cx="861134" cy="63109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3AC7F5C-BBEC-4A9E-866B-C41588A34308}"/>
              </a:ext>
            </a:extLst>
          </p:cNvPr>
          <p:cNvCxnSpPr>
            <a:cxnSpLocks/>
          </p:cNvCxnSpPr>
          <p:nvPr/>
        </p:nvCxnSpPr>
        <p:spPr bwMode="auto">
          <a:xfrm>
            <a:off x="5847227" y="4419965"/>
            <a:ext cx="234321" cy="8493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Left Brace 84">
            <a:extLst>
              <a:ext uri="{FF2B5EF4-FFF2-40B4-BE49-F238E27FC236}">
                <a16:creationId xmlns:a16="http://schemas.microsoft.com/office/drawing/2014/main" id="{6196D6A8-F051-4A97-8666-3880207D5F36}"/>
              </a:ext>
            </a:extLst>
          </p:cNvPr>
          <p:cNvSpPr/>
          <p:nvPr/>
        </p:nvSpPr>
        <p:spPr bwMode="auto">
          <a:xfrm rot="4308704">
            <a:off x="6308568" y="3388785"/>
            <a:ext cx="145325" cy="368576"/>
          </a:xfrm>
          <a:prstGeom prst="leftBrac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9D121A-AC43-43E5-9C5D-5AA2B4F5F1FD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</a:t>
            </a:r>
            <a:r>
              <a:rPr lang="en-US" b="1" dirty="0" err="1"/>
              <a:t>examplec</a:t>
            </a:r>
            <a:endParaRPr lang="en-US" b="1" dirty="0"/>
          </a:p>
        </p:txBody>
      </p:sp>
      <p:pic>
        <p:nvPicPr>
          <p:cNvPr id="26" name="skillenza_logo_new (1).png" descr="skillenza_logo_new (1).png">
            <a:extLst>
              <a:ext uri="{FF2B5EF4-FFF2-40B4-BE49-F238E27FC236}">
                <a16:creationId xmlns:a16="http://schemas.microsoft.com/office/drawing/2014/main" id="{D53401B6-459F-4300-9801-CDCF593C8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779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id="{05AFDAC4-7BFE-42D2-AFD8-0DFA39BE2232}"/>
              </a:ext>
            </a:extLst>
          </p:cNvPr>
          <p:cNvSpPr/>
          <p:nvPr/>
        </p:nvSpPr>
        <p:spPr>
          <a:xfrm>
            <a:off x="368061" y="2541980"/>
            <a:ext cx="4783059" cy="138840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40" dirty="0">
                <a:solidFill>
                  <a:schemeClr val="tx1"/>
                </a:solidFill>
                <a:latin typeface="Roboto" panose="02000000000000000000"/>
              </a:rPr>
              <a:t>Measure the distance from the cluster mean (centroids)</a:t>
            </a:r>
          </a:p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40" dirty="0">
                <a:solidFill>
                  <a:schemeClr val="tx1"/>
                </a:solidFill>
                <a:latin typeface="Roboto" panose="02000000000000000000"/>
              </a:rPr>
              <a:t>Assign the point to the nearest cluster</a:t>
            </a:r>
          </a:p>
          <a:p>
            <a:pPr marL="365771" indent="-365771" defTabSz="731543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40" b="1" dirty="0">
                <a:solidFill>
                  <a:schemeClr val="tx1"/>
                </a:solidFill>
                <a:latin typeface="Roboto" panose="02000000000000000000"/>
              </a:rPr>
              <a:t>Calculate the cluster mean using the new point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0A6720-0B16-4857-AFBA-F792203718A9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3173" y="3630852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4592C88-7970-4689-81EA-D1AD34C9A247}"/>
              </a:ext>
            </a:extLst>
          </p:cNvPr>
          <p:cNvSpPr/>
          <p:nvPr/>
        </p:nvSpPr>
        <p:spPr bwMode="auto">
          <a:xfrm>
            <a:off x="4018670" y="530372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9A34B8C-989D-4A5C-9762-E0AB37785CF2}"/>
              </a:ext>
            </a:extLst>
          </p:cNvPr>
          <p:cNvSpPr/>
          <p:nvPr/>
        </p:nvSpPr>
        <p:spPr bwMode="auto">
          <a:xfrm>
            <a:off x="4327043" y="5193665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EC4143-9E13-4FE1-9D35-AA57EA9887D4}"/>
              </a:ext>
            </a:extLst>
          </p:cNvPr>
          <p:cNvSpPr/>
          <p:nvPr/>
        </p:nvSpPr>
        <p:spPr bwMode="auto">
          <a:xfrm>
            <a:off x="4745189" y="5059500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ACE3DEB-31BD-4FF0-9438-21AA46F5C966}"/>
              </a:ext>
            </a:extLst>
          </p:cNvPr>
          <p:cNvSpPr/>
          <p:nvPr/>
        </p:nvSpPr>
        <p:spPr bwMode="auto">
          <a:xfrm>
            <a:off x="5075432" y="4966213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ECCFB8-93DA-4EEC-B49F-774345560ADA}"/>
              </a:ext>
            </a:extLst>
          </p:cNvPr>
          <p:cNvSpPr/>
          <p:nvPr/>
        </p:nvSpPr>
        <p:spPr bwMode="auto">
          <a:xfrm>
            <a:off x="5703668" y="4734569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9620D3-71EE-401C-8F56-FE4F1DADFCB9}"/>
              </a:ext>
            </a:extLst>
          </p:cNvPr>
          <p:cNvSpPr/>
          <p:nvPr/>
        </p:nvSpPr>
        <p:spPr bwMode="auto">
          <a:xfrm>
            <a:off x="6012040" y="4624513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234482-03F2-41AA-9319-51F377ADA972}"/>
              </a:ext>
            </a:extLst>
          </p:cNvPr>
          <p:cNvSpPr/>
          <p:nvPr/>
        </p:nvSpPr>
        <p:spPr bwMode="auto">
          <a:xfrm>
            <a:off x="6381232" y="4496636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6E01CEA-A949-4D78-BCA3-3F0F34DF5A8D}"/>
              </a:ext>
            </a:extLst>
          </p:cNvPr>
          <p:cNvSpPr/>
          <p:nvPr/>
        </p:nvSpPr>
        <p:spPr bwMode="auto">
          <a:xfrm>
            <a:off x="6802474" y="4349893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AD25130-B904-4363-B4FB-985DE4107B59}"/>
              </a:ext>
            </a:extLst>
          </p:cNvPr>
          <p:cNvSpPr/>
          <p:nvPr/>
        </p:nvSpPr>
        <p:spPr bwMode="auto">
          <a:xfrm>
            <a:off x="7540712" y="4094141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45F7E7-6CEA-47DA-AF39-E9097CD5F5F3}"/>
              </a:ext>
            </a:extLst>
          </p:cNvPr>
          <p:cNvSpPr/>
          <p:nvPr/>
        </p:nvSpPr>
        <p:spPr bwMode="auto">
          <a:xfrm>
            <a:off x="7863547" y="396836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2BDC70-1C1E-4A94-9023-211F8614ED06}"/>
              </a:ext>
            </a:extLst>
          </p:cNvPr>
          <p:cNvSpPr/>
          <p:nvPr/>
        </p:nvSpPr>
        <p:spPr bwMode="auto">
          <a:xfrm>
            <a:off x="8121257" y="387402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6DBB2C6-534A-4184-8AE0-D56C8265ED34}"/>
              </a:ext>
            </a:extLst>
          </p:cNvPr>
          <p:cNvSpPr/>
          <p:nvPr/>
        </p:nvSpPr>
        <p:spPr bwMode="auto">
          <a:xfrm>
            <a:off x="8502441" y="374824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1418A23-80AC-488F-9841-0B3C5D865B07}"/>
              </a:ext>
            </a:extLst>
          </p:cNvPr>
          <p:cNvCxnSpPr>
            <a:cxnSpLocks/>
          </p:cNvCxnSpPr>
          <p:nvPr/>
        </p:nvCxnSpPr>
        <p:spPr bwMode="auto">
          <a:xfrm>
            <a:off x="4535946" y="4805463"/>
            <a:ext cx="234321" cy="84932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8" name="Left Brace 67">
            <a:extLst>
              <a:ext uri="{FF2B5EF4-FFF2-40B4-BE49-F238E27FC236}">
                <a16:creationId xmlns:a16="http://schemas.microsoft.com/office/drawing/2014/main" id="{62F7066C-D259-4650-B26C-242F3FAED5F3}"/>
              </a:ext>
            </a:extLst>
          </p:cNvPr>
          <p:cNvSpPr/>
          <p:nvPr/>
        </p:nvSpPr>
        <p:spPr bwMode="auto">
          <a:xfrm rot="4308704">
            <a:off x="5247815" y="3332294"/>
            <a:ext cx="271828" cy="1887493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DBECA1F7-E432-4DA5-B628-2C8F2FDF2FFE}"/>
              </a:ext>
            </a:extLst>
          </p:cNvPr>
          <p:cNvSpPr/>
          <p:nvPr/>
        </p:nvSpPr>
        <p:spPr bwMode="auto">
          <a:xfrm rot="4308704">
            <a:off x="5882586" y="3568272"/>
            <a:ext cx="155506" cy="651887"/>
          </a:xfrm>
          <a:prstGeom prst="leftBrac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B67914-C7F7-4539-AB44-C02B64827AA2}"/>
              </a:ext>
            </a:extLst>
          </p:cNvPr>
          <p:cNvCxnSpPr>
            <a:cxnSpLocks/>
          </p:cNvCxnSpPr>
          <p:nvPr/>
        </p:nvCxnSpPr>
        <p:spPr bwMode="auto">
          <a:xfrm>
            <a:off x="6628906" y="4195863"/>
            <a:ext cx="234321" cy="84932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B5C64AB-CA23-495F-B639-D15ABE2C1D30}"/>
              </a:ext>
            </a:extLst>
          </p:cNvPr>
          <p:cNvCxnSpPr>
            <a:cxnSpLocks/>
          </p:cNvCxnSpPr>
          <p:nvPr/>
        </p:nvCxnSpPr>
        <p:spPr bwMode="auto">
          <a:xfrm>
            <a:off x="5847227" y="4419965"/>
            <a:ext cx="234321" cy="849321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2" name="Left Brace 71">
            <a:extLst>
              <a:ext uri="{FF2B5EF4-FFF2-40B4-BE49-F238E27FC236}">
                <a16:creationId xmlns:a16="http://schemas.microsoft.com/office/drawing/2014/main" id="{5C92D6B5-0C8E-4598-B2BF-499C1E907A23}"/>
              </a:ext>
            </a:extLst>
          </p:cNvPr>
          <p:cNvSpPr/>
          <p:nvPr/>
        </p:nvSpPr>
        <p:spPr bwMode="auto">
          <a:xfrm rot="4308704">
            <a:off x="6308568" y="3388785"/>
            <a:ext cx="145325" cy="368576"/>
          </a:xfrm>
          <a:prstGeom prst="leftBrac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01A5CB-C45B-4BA6-8474-1642CEED0A0B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5" name="skillenza_logo_new (1).png" descr="skillenza_logo_new (1).png">
            <a:extLst>
              <a:ext uri="{FF2B5EF4-FFF2-40B4-BE49-F238E27FC236}">
                <a16:creationId xmlns:a16="http://schemas.microsoft.com/office/drawing/2014/main" id="{EFC8774B-9CC9-4A05-AFAC-36EAA294D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634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F36AFF-7E65-4BA2-BD21-3162A627412E}"/>
              </a:ext>
            </a:extLst>
          </p:cNvPr>
          <p:cNvGrpSpPr/>
          <p:nvPr/>
        </p:nvGrpSpPr>
        <p:grpSpPr>
          <a:xfrm>
            <a:off x="583972" y="3322320"/>
            <a:ext cx="11826210" cy="4468986"/>
            <a:chOff x="1120868" y="2640741"/>
            <a:chExt cx="9940284" cy="3756316"/>
          </a:xfrm>
        </p:grpSpPr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FF8F4166-E35F-4C5B-9C1C-B1973EF7154E}"/>
                </a:ext>
              </a:extLst>
            </p:cNvPr>
            <p:cNvCxnSpPr>
              <a:stCxn id="149" idx="6"/>
              <a:endCxn id="70" idx="2"/>
            </p:cNvCxnSpPr>
            <p:nvPr/>
          </p:nvCxnSpPr>
          <p:spPr>
            <a:xfrm flipV="1">
              <a:off x="8138331" y="3970534"/>
              <a:ext cx="1622057" cy="936207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or: Elbow 166">
              <a:extLst>
                <a:ext uri="{FF2B5EF4-FFF2-40B4-BE49-F238E27FC236}">
                  <a16:creationId xmlns:a16="http://schemas.microsoft.com/office/drawing/2014/main" id="{82A620B0-4676-45F0-849A-A121662756ED}"/>
                </a:ext>
              </a:extLst>
            </p:cNvPr>
            <p:cNvCxnSpPr>
              <a:cxnSpLocks/>
              <a:stCxn id="149" idx="6"/>
              <a:endCxn id="96" idx="1"/>
            </p:cNvCxnSpPr>
            <p:nvPr/>
          </p:nvCxnSpPr>
          <p:spPr>
            <a:xfrm>
              <a:off x="8138331" y="4906741"/>
              <a:ext cx="1614133" cy="1125432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or: Elbow 171">
              <a:extLst>
                <a:ext uri="{FF2B5EF4-FFF2-40B4-BE49-F238E27FC236}">
                  <a16:creationId xmlns:a16="http://schemas.microsoft.com/office/drawing/2014/main" id="{FD17DACF-9210-4FD2-BE55-D3B50AC16A6F}"/>
                </a:ext>
              </a:extLst>
            </p:cNvPr>
            <p:cNvCxnSpPr>
              <a:cxnSpLocks/>
              <a:stCxn id="149" idx="6"/>
              <a:endCxn id="104" idx="1"/>
            </p:cNvCxnSpPr>
            <p:nvPr/>
          </p:nvCxnSpPr>
          <p:spPr>
            <a:xfrm flipV="1">
              <a:off x="8138331" y="4905690"/>
              <a:ext cx="1536573" cy="105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089FB37-F907-427A-9F74-08FE8DAC540F}"/>
                </a:ext>
              </a:extLst>
            </p:cNvPr>
            <p:cNvCxnSpPr>
              <a:cxnSpLocks/>
              <a:stCxn id="1025" idx="6"/>
              <a:endCxn id="148" idx="2"/>
            </p:cNvCxnSpPr>
            <p:nvPr/>
          </p:nvCxnSpPr>
          <p:spPr>
            <a:xfrm>
              <a:off x="3444178" y="4899978"/>
              <a:ext cx="1002682" cy="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0DA2C0A-01E5-4792-9B03-D770EFD1354F}"/>
                </a:ext>
              </a:extLst>
            </p:cNvPr>
            <p:cNvCxnSpPr>
              <a:cxnSpLocks/>
              <a:stCxn id="148" idx="6"/>
              <a:endCxn id="149" idx="2"/>
            </p:cNvCxnSpPr>
            <p:nvPr/>
          </p:nvCxnSpPr>
          <p:spPr>
            <a:xfrm>
              <a:off x="5735150" y="4900915"/>
              <a:ext cx="1114891" cy="58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23047F1E-0C0B-4856-8147-A4296C78D5E7}"/>
                </a:ext>
              </a:extLst>
            </p:cNvPr>
            <p:cNvSpPr/>
            <p:nvPr/>
          </p:nvSpPr>
          <p:spPr>
            <a:xfrm>
              <a:off x="1120868" y="3747208"/>
              <a:ext cx="2323310" cy="23055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7"/>
            </a:p>
          </p:txBody>
        </p:sp>
        <p:sp>
          <p:nvSpPr>
            <p:cNvPr id="12" name="Rectangle: Rounded Corners 1">
              <a:extLst>
                <a:ext uri="{FF2B5EF4-FFF2-40B4-BE49-F238E27FC236}">
                  <a16:creationId xmlns:a16="http://schemas.microsoft.com/office/drawing/2014/main" id="{C82A90D7-303E-491F-8A0E-C22810FFE197}"/>
                </a:ext>
              </a:extLst>
            </p:cNvPr>
            <p:cNvSpPr/>
            <p:nvPr/>
          </p:nvSpPr>
          <p:spPr>
            <a:xfrm>
              <a:off x="1382043" y="3027274"/>
              <a:ext cx="1800960" cy="548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00456"/>
              <a:r>
                <a:rPr lang="en-US" sz="2000" dirty="0">
                  <a:solidFill>
                    <a:prstClr val="black"/>
                  </a:solidFill>
                </a:rPr>
                <a:t>Input Raw Data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: Rounded Corners 1">
              <a:extLst>
                <a:ext uri="{FF2B5EF4-FFF2-40B4-BE49-F238E27FC236}">
                  <a16:creationId xmlns:a16="http://schemas.microsoft.com/office/drawing/2014/main" id="{29D6AF91-D8B1-4527-9AF4-9EC3F634910F}"/>
                </a:ext>
              </a:extLst>
            </p:cNvPr>
            <p:cNvSpPr/>
            <p:nvPr/>
          </p:nvSpPr>
          <p:spPr>
            <a:xfrm>
              <a:off x="4207927" y="2831036"/>
              <a:ext cx="1766154" cy="42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00456"/>
              <a:r>
                <a:rPr lang="en-US" sz="1493" b="1" dirty="0">
                  <a:solidFill>
                    <a:prstClr val="black"/>
                  </a:solidFill>
                </a:rPr>
                <a:t>Unknown Output</a:t>
              </a:r>
            </a:p>
          </p:txBody>
        </p:sp>
        <p:sp>
          <p:nvSpPr>
            <p:cNvPr id="16" name="Rectangle: Rounded Corners 1">
              <a:extLst>
                <a:ext uri="{FF2B5EF4-FFF2-40B4-BE49-F238E27FC236}">
                  <a16:creationId xmlns:a16="http://schemas.microsoft.com/office/drawing/2014/main" id="{D9665A15-A77D-4DF7-8AB9-497CB6D8DBC1}"/>
                </a:ext>
              </a:extLst>
            </p:cNvPr>
            <p:cNvSpPr/>
            <p:nvPr/>
          </p:nvSpPr>
          <p:spPr>
            <a:xfrm>
              <a:off x="4207928" y="3481176"/>
              <a:ext cx="1766152" cy="4243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00456"/>
              <a:r>
                <a:rPr lang="en-US" sz="1493" b="1" dirty="0">
                  <a:solidFill>
                    <a:prstClr val="black"/>
                  </a:solidFill>
                </a:rPr>
                <a:t>No labelled Data Set</a:t>
              </a:r>
            </a:p>
          </p:txBody>
        </p:sp>
        <p:sp>
          <p:nvSpPr>
            <p:cNvPr id="21" name="Rectangle: Rounded Corners 1">
              <a:extLst>
                <a:ext uri="{FF2B5EF4-FFF2-40B4-BE49-F238E27FC236}">
                  <a16:creationId xmlns:a16="http://schemas.microsoft.com/office/drawing/2014/main" id="{8B2BFA75-5B52-4D94-A3DF-A71AEAAC4DCA}"/>
                </a:ext>
              </a:extLst>
            </p:cNvPr>
            <p:cNvSpPr/>
            <p:nvPr/>
          </p:nvSpPr>
          <p:spPr>
            <a:xfrm>
              <a:off x="4218191" y="5664446"/>
              <a:ext cx="1800960" cy="548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00456"/>
              <a:r>
                <a:rPr lang="en-US" sz="2000" dirty="0">
                  <a:solidFill>
                    <a:prstClr val="black"/>
                  </a:solidFill>
                </a:rPr>
                <a:t>Algorithm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: Rounded Corners 1">
              <a:extLst>
                <a:ext uri="{FF2B5EF4-FFF2-40B4-BE49-F238E27FC236}">
                  <a16:creationId xmlns:a16="http://schemas.microsoft.com/office/drawing/2014/main" id="{1B904EC2-FF8D-429D-A9FC-B8A34512725E}"/>
                </a:ext>
              </a:extLst>
            </p:cNvPr>
            <p:cNvSpPr/>
            <p:nvPr/>
          </p:nvSpPr>
          <p:spPr>
            <a:xfrm>
              <a:off x="6622354" y="5667568"/>
              <a:ext cx="1800960" cy="548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00456"/>
              <a:r>
                <a:rPr lang="en-US" sz="2000" dirty="0">
                  <a:solidFill>
                    <a:prstClr val="black"/>
                  </a:solidFill>
                </a:rPr>
                <a:t>Processing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Rectangle: Rounded Corners 1">
              <a:extLst>
                <a:ext uri="{FF2B5EF4-FFF2-40B4-BE49-F238E27FC236}">
                  <a16:creationId xmlns:a16="http://schemas.microsoft.com/office/drawing/2014/main" id="{2F6CBB20-4356-45A1-9EE5-E153D39EE7CB}"/>
                </a:ext>
              </a:extLst>
            </p:cNvPr>
            <p:cNvSpPr/>
            <p:nvPr/>
          </p:nvSpPr>
          <p:spPr>
            <a:xfrm>
              <a:off x="9260192" y="2640741"/>
              <a:ext cx="1800960" cy="548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00456"/>
              <a:r>
                <a:rPr lang="en-US" sz="2000" dirty="0">
                  <a:solidFill>
                    <a:prstClr val="black"/>
                  </a:solidFill>
                </a:rPr>
                <a:t>Output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9588B7A-21E9-4979-849C-DFA18C1BCF5A}"/>
                </a:ext>
              </a:extLst>
            </p:cNvPr>
            <p:cNvGrpSpPr/>
            <p:nvPr/>
          </p:nvGrpSpPr>
          <p:grpSpPr>
            <a:xfrm>
              <a:off x="1352177" y="3937853"/>
              <a:ext cx="1970803" cy="1833158"/>
              <a:chOff x="432569" y="3494189"/>
              <a:chExt cx="2230580" cy="2074793"/>
            </a:xfrm>
          </p:grpSpPr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91D2EB52-CCBC-4A9F-9623-A82D0B955BB5}"/>
                  </a:ext>
                </a:extLst>
              </p:cNvPr>
              <p:cNvSpPr/>
              <p:nvPr/>
            </p:nvSpPr>
            <p:spPr>
              <a:xfrm>
                <a:off x="1764346" y="4736547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 dirty="0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17B5B7EC-3C5E-49FE-B025-4473A6F7E10F}"/>
                  </a:ext>
                </a:extLst>
              </p:cNvPr>
              <p:cNvSpPr/>
              <p:nvPr/>
            </p:nvSpPr>
            <p:spPr>
              <a:xfrm>
                <a:off x="1640141" y="5011988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55C8FCE5-86EE-49CB-BF75-1CEC78B82A5D}"/>
                  </a:ext>
                </a:extLst>
              </p:cNvPr>
              <p:cNvSpPr/>
              <p:nvPr/>
            </p:nvSpPr>
            <p:spPr>
              <a:xfrm>
                <a:off x="620966" y="4222852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8ADAEB82-BE19-4059-96A0-CA60EBB32856}"/>
                  </a:ext>
                </a:extLst>
              </p:cNvPr>
              <p:cNvSpPr/>
              <p:nvPr/>
            </p:nvSpPr>
            <p:spPr>
              <a:xfrm>
                <a:off x="1241495" y="5337084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961A829D-1002-4EE9-8ABB-A47133FCDFD1}"/>
                  </a:ext>
                </a:extLst>
              </p:cNvPr>
              <p:cNvSpPr/>
              <p:nvPr/>
            </p:nvSpPr>
            <p:spPr>
              <a:xfrm>
                <a:off x="433331" y="4599845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3644D79F-73FA-4C46-AFF3-B55DFF749605}"/>
                  </a:ext>
                </a:extLst>
              </p:cNvPr>
              <p:cNvSpPr/>
              <p:nvPr/>
            </p:nvSpPr>
            <p:spPr>
              <a:xfrm>
                <a:off x="1870145" y="4222852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 dirty="0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F65C8958-95A4-4D0B-99D3-538867C23430}"/>
                  </a:ext>
                </a:extLst>
              </p:cNvPr>
              <p:cNvSpPr/>
              <p:nvPr/>
            </p:nvSpPr>
            <p:spPr>
              <a:xfrm>
                <a:off x="2281801" y="4860889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29C05D11-3122-4564-8746-D57A6E86A3EA}"/>
                  </a:ext>
                </a:extLst>
              </p:cNvPr>
              <p:cNvSpPr/>
              <p:nvPr/>
            </p:nvSpPr>
            <p:spPr>
              <a:xfrm>
                <a:off x="850970" y="4910995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22609ED8-0302-498A-897B-BD66CF4F7A12}"/>
                  </a:ext>
                </a:extLst>
              </p:cNvPr>
              <p:cNvSpPr/>
              <p:nvPr/>
            </p:nvSpPr>
            <p:spPr>
              <a:xfrm>
                <a:off x="1293630" y="3805159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4F1103F9-730A-495A-852A-B0502B90753F}"/>
                  </a:ext>
                </a:extLst>
              </p:cNvPr>
              <p:cNvSpPr/>
              <p:nvPr/>
            </p:nvSpPr>
            <p:spPr>
              <a:xfrm>
                <a:off x="2368127" y="4455594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EF954D99-BFB6-4BD4-903A-4170D7DF333D}"/>
                  </a:ext>
                </a:extLst>
              </p:cNvPr>
              <p:cNvSpPr/>
              <p:nvPr/>
            </p:nvSpPr>
            <p:spPr>
              <a:xfrm>
                <a:off x="998608" y="4557146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1B5BF11-AB99-4458-ABFA-0B677D0F36DA}"/>
                  </a:ext>
                </a:extLst>
              </p:cNvPr>
              <p:cNvSpPr/>
              <p:nvPr/>
            </p:nvSpPr>
            <p:spPr>
              <a:xfrm>
                <a:off x="2311810" y="3943754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7F7E15-DBCB-481B-B2D6-1D70599022A6}"/>
                  </a:ext>
                </a:extLst>
              </p:cNvPr>
              <p:cNvSpPr/>
              <p:nvPr/>
            </p:nvSpPr>
            <p:spPr>
              <a:xfrm>
                <a:off x="1645622" y="3850380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BA30861-9098-4BBD-849B-BC6A90E0CC7B}"/>
                  </a:ext>
                </a:extLst>
              </p:cNvPr>
              <p:cNvSpPr/>
              <p:nvPr/>
            </p:nvSpPr>
            <p:spPr>
              <a:xfrm>
                <a:off x="771931" y="4599845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FB339A4-BACE-4A41-A14A-A36B00D6B8CC}"/>
                  </a:ext>
                </a:extLst>
              </p:cNvPr>
              <p:cNvSpPr/>
              <p:nvPr/>
            </p:nvSpPr>
            <p:spPr>
              <a:xfrm>
                <a:off x="2010627" y="5040053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5BEC7B-67F7-4254-8E35-5BB96D23384E}"/>
                  </a:ext>
                </a:extLst>
              </p:cNvPr>
              <p:cNvSpPr/>
              <p:nvPr/>
            </p:nvSpPr>
            <p:spPr>
              <a:xfrm>
                <a:off x="1133790" y="3625857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35244E8-EE9A-47B5-9BC9-778779D4C3C6}"/>
                  </a:ext>
                </a:extLst>
              </p:cNvPr>
              <p:cNvSpPr/>
              <p:nvPr/>
            </p:nvSpPr>
            <p:spPr>
              <a:xfrm>
                <a:off x="485716" y="3975370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3092D7F-44BF-424C-921D-D10AC125E228}"/>
                  </a:ext>
                </a:extLst>
              </p:cNvPr>
              <p:cNvSpPr/>
              <p:nvPr/>
            </p:nvSpPr>
            <p:spPr>
              <a:xfrm>
                <a:off x="1446744" y="4413604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2773934-1237-4166-8EB0-353EF7A7EE48}"/>
                  </a:ext>
                </a:extLst>
              </p:cNvPr>
              <p:cNvSpPr/>
              <p:nvPr/>
            </p:nvSpPr>
            <p:spPr>
              <a:xfrm>
                <a:off x="2075889" y="4729420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A07295D-E518-43AA-BA8A-23234B97271F}"/>
                  </a:ext>
                </a:extLst>
              </p:cNvPr>
              <p:cNvSpPr/>
              <p:nvPr/>
            </p:nvSpPr>
            <p:spPr>
              <a:xfrm>
                <a:off x="736317" y="5174710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72BA2E-9749-4330-A44A-4E7F7D171E54}"/>
                  </a:ext>
                </a:extLst>
              </p:cNvPr>
              <p:cNvSpPr/>
              <p:nvPr/>
            </p:nvSpPr>
            <p:spPr>
              <a:xfrm>
                <a:off x="1565326" y="5332583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BBA334-04EA-42A8-B29F-1C6BA90298DA}"/>
                  </a:ext>
                </a:extLst>
              </p:cNvPr>
              <p:cNvSpPr/>
              <p:nvPr/>
            </p:nvSpPr>
            <p:spPr>
              <a:xfrm>
                <a:off x="898417" y="4009106"/>
                <a:ext cx="245082" cy="24744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F9FA8CF-4F1E-451B-92B9-644218880838}"/>
                  </a:ext>
                </a:extLst>
              </p:cNvPr>
              <p:cNvSpPr/>
              <p:nvPr/>
            </p:nvSpPr>
            <p:spPr>
              <a:xfrm>
                <a:off x="1231831" y="4176915"/>
                <a:ext cx="245082" cy="24744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A4D965E-AE87-42E3-A6BD-E3C21D9A8722}"/>
                  </a:ext>
                </a:extLst>
              </p:cNvPr>
              <p:cNvSpPr/>
              <p:nvPr/>
            </p:nvSpPr>
            <p:spPr>
              <a:xfrm>
                <a:off x="1947776" y="5243115"/>
                <a:ext cx="245082" cy="24744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B8BE53E-EB12-4961-8206-A5E0A1A7D69F}"/>
                  </a:ext>
                </a:extLst>
              </p:cNvPr>
              <p:cNvSpPr/>
              <p:nvPr/>
            </p:nvSpPr>
            <p:spPr>
              <a:xfrm>
                <a:off x="432569" y="5026944"/>
                <a:ext cx="245082" cy="24744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37BD127-C527-41F7-BA49-E40578E1DA60}"/>
                  </a:ext>
                </a:extLst>
              </p:cNvPr>
              <p:cNvSpPr/>
              <p:nvPr/>
            </p:nvSpPr>
            <p:spPr>
              <a:xfrm>
                <a:off x="1293503" y="4966902"/>
                <a:ext cx="245082" cy="24744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2B2F3F6-9F80-418E-9A68-B52ABF54F524}"/>
                  </a:ext>
                </a:extLst>
              </p:cNvPr>
              <p:cNvSpPr/>
              <p:nvPr/>
            </p:nvSpPr>
            <p:spPr>
              <a:xfrm>
                <a:off x="1702694" y="3494189"/>
                <a:ext cx="245082" cy="24744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6E06D08-942E-4DB2-BAD7-E3083C0A2257}"/>
                  </a:ext>
                </a:extLst>
              </p:cNvPr>
              <p:cNvSpPr/>
              <p:nvPr/>
            </p:nvSpPr>
            <p:spPr>
              <a:xfrm>
                <a:off x="953568" y="5248631"/>
                <a:ext cx="245082" cy="24744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33771F8-0401-4048-93E6-E963FE3093F7}"/>
                  </a:ext>
                </a:extLst>
              </p:cNvPr>
              <p:cNvSpPr/>
              <p:nvPr/>
            </p:nvSpPr>
            <p:spPr>
              <a:xfrm>
                <a:off x="2025454" y="3737575"/>
                <a:ext cx="245082" cy="24744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86E3BC3-36DA-4153-935C-387FBC111BD1}"/>
                  </a:ext>
                </a:extLst>
              </p:cNvPr>
              <p:cNvSpPr/>
              <p:nvPr/>
            </p:nvSpPr>
            <p:spPr>
              <a:xfrm>
                <a:off x="1569883" y="4155901"/>
                <a:ext cx="245082" cy="24744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7279680-9ECA-485B-A8E8-CAE23EC3B867}"/>
                  </a:ext>
                </a:extLst>
              </p:cNvPr>
              <p:cNvSpPr/>
              <p:nvPr/>
            </p:nvSpPr>
            <p:spPr>
              <a:xfrm>
                <a:off x="2119571" y="4410371"/>
                <a:ext cx="245082" cy="24744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A205EF6-678C-40F1-B0A4-0907375DEEC6}"/>
                  </a:ext>
                </a:extLst>
              </p:cNvPr>
              <p:cNvSpPr/>
              <p:nvPr/>
            </p:nvSpPr>
            <p:spPr>
              <a:xfrm>
                <a:off x="1574741" y="4679555"/>
                <a:ext cx="245082" cy="24744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544E511-7A2B-4399-AE7B-F67E5F270542}"/>
                  </a:ext>
                </a:extLst>
              </p:cNvPr>
              <p:cNvSpPr/>
              <p:nvPr/>
            </p:nvSpPr>
            <p:spPr>
              <a:xfrm>
                <a:off x="795748" y="3590723"/>
                <a:ext cx="245082" cy="24744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23B0457-B92F-4C25-86FE-614A12BDC92D}"/>
                </a:ext>
              </a:extLst>
            </p:cNvPr>
            <p:cNvGrpSpPr/>
            <p:nvPr/>
          </p:nvGrpSpPr>
          <p:grpSpPr>
            <a:xfrm>
              <a:off x="9760388" y="3603807"/>
              <a:ext cx="800569" cy="733454"/>
              <a:chOff x="9808311" y="3345794"/>
              <a:chExt cx="906094" cy="830133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9D2375B-066E-4664-B33A-F4EA420A09E3}"/>
                  </a:ext>
                </a:extLst>
              </p:cNvPr>
              <p:cNvSpPr/>
              <p:nvPr/>
            </p:nvSpPr>
            <p:spPr>
              <a:xfrm>
                <a:off x="9808311" y="3644774"/>
                <a:ext cx="245082" cy="23217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5206FBF-02A2-4452-A1E5-768E63538A8F}"/>
                  </a:ext>
                </a:extLst>
              </p:cNvPr>
              <p:cNvSpPr/>
              <p:nvPr/>
            </p:nvSpPr>
            <p:spPr>
              <a:xfrm>
                <a:off x="10138817" y="3644774"/>
                <a:ext cx="245082" cy="23217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C419879-8ADF-41C3-B923-3A740D3A335E}"/>
                  </a:ext>
                </a:extLst>
              </p:cNvPr>
              <p:cNvSpPr/>
              <p:nvPr/>
            </p:nvSpPr>
            <p:spPr>
              <a:xfrm>
                <a:off x="10469323" y="3644774"/>
                <a:ext cx="245082" cy="23217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2D769E5-195F-46FB-A5ED-310D8BA57512}"/>
                  </a:ext>
                </a:extLst>
              </p:cNvPr>
              <p:cNvSpPr/>
              <p:nvPr/>
            </p:nvSpPr>
            <p:spPr>
              <a:xfrm>
                <a:off x="9808311" y="3943754"/>
                <a:ext cx="245082" cy="23217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C348233-1B2A-4608-BACD-131D87D05F8C}"/>
                  </a:ext>
                </a:extLst>
              </p:cNvPr>
              <p:cNvSpPr/>
              <p:nvPr/>
            </p:nvSpPr>
            <p:spPr>
              <a:xfrm>
                <a:off x="10138817" y="3943754"/>
                <a:ext cx="245082" cy="23217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D817217-30D8-4EB8-AA8B-D6921C7E0255}"/>
                  </a:ext>
                </a:extLst>
              </p:cNvPr>
              <p:cNvSpPr/>
              <p:nvPr/>
            </p:nvSpPr>
            <p:spPr>
              <a:xfrm>
                <a:off x="10469323" y="3943754"/>
                <a:ext cx="245082" cy="23217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E07D033-CCC8-416F-8B8A-9BDF10587208}"/>
                  </a:ext>
                </a:extLst>
              </p:cNvPr>
              <p:cNvSpPr/>
              <p:nvPr/>
            </p:nvSpPr>
            <p:spPr>
              <a:xfrm>
                <a:off x="9808311" y="3345794"/>
                <a:ext cx="245082" cy="23217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3F01674-7744-4A0A-9E0C-ADEA46205714}"/>
                  </a:ext>
                </a:extLst>
              </p:cNvPr>
              <p:cNvSpPr/>
              <p:nvPr/>
            </p:nvSpPr>
            <p:spPr>
              <a:xfrm>
                <a:off x="10138817" y="3345794"/>
                <a:ext cx="245082" cy="23217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FA7EB38-1730-45BF-A1D5-79BAC8F8A95B}"/>
                  </a:ext>
                </a:extLst>
              </p:cNvPr>
              <p:cNvSpPr/>
              <p:nvPr/>
            </p:nvSpPr>
            <p:spPr>
              <a:xfrm>
                <a:off x="10469323" y="3345794"/>
                <a:ext cx="245082" cy="23217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370E334-F34D-4804-BD39-5DF590D25109}"/>
                </a:ext>
              </a:extLst>
            </p:cNvPr>
            <p:cNvGrpSpPr/>
            <p:nvPr/>
          </p:nvGrpSpPr>
          <p:grpSpPr>
            <a:xfrm>
              <a:off x="9687298" y="5642947"/>
              <a:ext cx="883637" cy="754110"/>
              <a:chOff x="10081194" y="4599521"/>
              <a:chExt cx="1000112" cy="853512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1B98204-5932-464F-888E-4C1142FD07FC}"/>
                  </a:ext>
                </a:extLst>
              </p:cNvPr>
              <p:cNvSpPr/>
              <p:nvPr/>
            </p:nvSpPr>
            <p:spPr>
              <a:xfrm>
                <a:off x="10427654" y="4599521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 dirty="0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94E31AF-2C4D-41B2-B9DD-EF5A7FBBFE10}"/>
                  </a:ext>
                </a:extLst>
              </p:cNvPr>
              <p:cNvSpPr/>
              <p:nvPr/>
            </p:nvSpPr>
            <p:spPr>
              <a:xfrm>
                <a:off x="10786284" y="4599521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 dirty="0"/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BAE0E2CE-28F7-4456-AEC5-F8E05D5E09B2}"/>
                  </a:ext>
                </a:extLst>
              </p:cNvPr>
              <p:cNvSpPr/>
              <p:nvPr/>
            </p:nvSpPr>
            <p:spPr>
              <a:xfrm>
                <a:off x="10081194" y="4599521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 dirty="0"/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D6676FB4-6BC7-44BC-BE38-201C13134D72}"/>
                  </a:ext>
                </a:extLst>
              </p:cNvPr>
              <p:cNvSpPr/>
              <p:nvPr/>
            </p:nvSpPr>
            <p:spPr>
              <a:xfrm>
                <a:off x="10427654" y="4924104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 dirty="0"/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C9B09947-2B04-4996-AF08-CE2E413FD188}"/>
                  </a:ext>
                </a:extLst>
              </p:cNvPr>
              <p:cNvSpPr/>
              <p:nvPr/>
            </p:nvSpPr>
            <p:spPr>
              <a:xfrm>
                <a:off x="10786284" y="4924104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 dirty="0"/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FBCACCAA-EB11-48AF-AFD9-691163B8AF0B}"/>
                  </a:ext>
                </a:extLst>
              </p:cNvPr>
              <p:cNvSpPr/>
              <p:nvPr/>
            </p:nvSpPr>
            <p:spPr>
              <a:xfrm>
                <a:off x="10081194" y="4924104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 dirty="0"/>
              </a:p>
            </p:txBody>
          </p:sp>
          <p:sp>
            <p:nvSpPr>
              <p:cNvPr id="97" name="Isosceles Triangle 96">
                <a:extLst>
                  <a:ext uri="{FF2B5EF4-FFF2-40B4-BE49-F238E27FC236}">
                    <a16:creationId xmlns:a16="http://schemas.microsoft.com/office/drawing/2014/main" id="{8173DACA-C50D-4B36-B0C8-C5B0BE1C223A}"/>
                  </a:ext>
                </a:extLst>
              </p:cNvPr>
              <p:cNvSpPr/>
              <p:nvPr/>
            </p:nvSpPr>
            <p:spPr>
              <a:xfrm>
                <a:off x="10427654" y="5221135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 dirty="0"/>
              </a:p>
            </p:txBody>
          </p:sp>
          <p:sp>
            <p:nvSpPr>
              <p:cNvPr id="98" name="Isosceles Triangle 97">
                <a:extLst>
                  <a:ext uri="{FF2B5EF4-FFF2-40B4-BE49-F238E27FC236}">
                    <a16:creationId xmlns:a16="http://schemas.microsoft.com/office/drawing/2014/main" id="{802457DD-6861-4C61-A215-77A72B20AB65}"/>
                  </a:ext>
                </a:extLst>
              </p:cNvPr>
              <p:cNvSpPr/>
              <p:nvPr/>
            </p:nvSpPr>
            <p:spPr>
              <a:xfrm>
                <a:off x="10786284" y="5221135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 dirty="0"/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1DE09F50-1511-4E13-8AC0-19E63F0CC6EA}"/>
                  </a:ext>
                </a:extLst>
              </p:cNvPr>
              <p:cNvSpPr/>
              <p:nvPr/>
            </p:nvSpPr>
            <p:spPr>
              <a:xfrm>
                <a:off x="10081194" y="5221135"/>
                <a:ext cx="295022" cy="231898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 dirty="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D5A871D-EFA8-4438-AAC9-A5F9E4E32A94}"/>
                </a:ext>
              </a:extLst>
            </p:cNvPr>
            <p:cNvGrpSpPr/>
            <p:nvPr/>
          </p:nvGrpSpPr>
          <p:grpSpPr>
            <a:xfrm>
              <a:off x="9674904" y="4525290"/>
              <a:ext cx="935797" cy="745141"/>
              <a:chOff x="8810659" y="4515542"/>
              <a:chExt cx="1059147" cy="84336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E779CDF-C9E8-4033-8C76-3D8E9D2D19E2}"/>
                  </a:ext>
                </a:extLst>
              </p:cNvPr>
              <p:cNvSpPr/>
              <p:nvPr/>
            </p:nvSpPr>
            <p:spPr>
              <a:xfrm>
                <a:off x="8810659" y="4515542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3F04291-ADE5-4FDA-8DE9-8F80D2E7BF4F}"/>
                  </a:ext>
                </a:extLst>
              </p:cNvPr>
              <p:cNvSpPr/>
              <p:nvPr/>
            </p:nvSpPr>
            <p:spPr>
              <a:xfrm>
                <a:off x="9204093" y="4515542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EC11DBD-4CE4-4A58-9B1C-560C04057D9F}"/>
                  </a:ext>
                </a:extLst>
              </p:cNvPr>
              <p:cNvSpPr/>
              <p:nvPr/>
            </p:nvSpPr>
            <p:spPr>
              <a:xfrm>
                <a:off x="9595070" y="4515542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FE401D0-DF67-4A5C-A285-30B49FE7ABF4}"/>
                  </a:ext>
                </a:extLst>
              </p:cNvPr>
              <p:cNvSpPr/>
              <p:nvPr/>
            </p:nvSpPr>
            <p:spPr>
              <a:xfrm>
                <a:off x="8810659" y="4830297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6B155CD-8843-4AF9-B72A-7B07C717EEDF}"/>
                  </a:ext>
                </a:extLst>
              </p:cNvPr>
              <p:cNvSpPr/>
              <p:nvPr/>
            </p:nvSpPr>
            <p:spPr>
              <a:xfrm>
                <a:off x="9204093" y="4830297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D060512-CC7B-4793-BF7C-AF1194E7AE42}"/>
                  </a:ext>
                </a:extLst>
              </p:cNvPr>
              <p:cNvSpPr/>
              <p:nvPr/>
            </p:nvSpPr>
            <p:spPr>
              <a:xfrm>
                <a:off x="9595070" y="4830297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882FC5A-AE8F-4EB5-8780-9D515AAADB31}"/>
                  </a:ext>
                </a:extLst>
              </p:cNvPr>
              <p:cNvSpPr/>
              <p:nvPr/>
            </p:nvSpPr>
            <p:spPr>
              <a:xfrm>
                <a:off x="8810659" y="5127328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4C37FBD6-C32C-48D0-A24D-7DD51B581175}"/>
                  </a:ext>
                </a:extLst>
              </p:cNvPr>
              <p:cNvSpPr/>
              <p:nvPr/>
            </p:nvSpPr>
            <p:spPr>
              <a:xfrm>
                <a:off x="9204093" y="5127328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95C966F-4FB1-4940-AE96-1EF4435E09D7}"/>
                  </a:ext>
                </a:extLst>
              </p:cNvPr>
              <p:cNvSpPr/>
              <p:nvPr/>
            </p:nvSpPr>
            <p:spPr>
              <a:xfrm>
                <a:off x="9595070" y="5127328"/>
                <a:ext cx="274736" cy="23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0201E02A-32FE-416A-B224-13C3345A779A}"/>
                </a:ext>
              </a:extLst>
            </p:cNvPr>
            <p:cNvGrpSpPr/>
            <p:nvPr/>
          </p:nvGrpSpPr>
          <p:grpSpPr>
            <a:xfrm>
              <a:off x="4446859" y="4261696"/>
              <a:ext cx="1288291" cy="1278437"/>
              <a:chOff x="3564084" y="3802125"/>
              <a:chExt cx="1458104" cy="1446952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BF61787B-2343-4907-95FF-B9B60A1498C7}"/>
                  </a:ext>
                </a:extLst>
              </p:cNvPr>
              <p:cNvSpPr/>
              <p:nvPr/>
            </p:nvSpPr>
            <p:spPr>
              <a:xfrm>
                <a:off x="3564084" y="3802125"/>
                <a:ext cx="1458104" cy="144695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CAE2269C-32F9-47E0-9C95-247A9B2DC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7958" y="4012151"/>
                <a:ext cx="1063476" cy="1063476"/>
              </a:xfrm>
              <a:prstGeom prst="rect">
                <a:avLst/>
              </a:prstGeom>
            </p:spPr>
          </p:pic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1AE915F-8CB0-43C3-8808-1524EF9B415D}"/>
                </a:ext>
              </a:extLst>
            </p:cNvPr>
            <p:cNvGrpSpPr/>
            <p:nvPr/>
          </p:nvGrpSpPr>
          <p:grpSpPr>
            <a:xfrm>
              <a:off x="6850040" y="4267523"/>
              <a:ext cx="1288291" cy="1278437"/>
              <a:chOff x="6559770" y="3802125"/>
              <a:chExt cx="1458104" cy="1446952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2EFFA628-2B80-4397-B290-8569D064ED8E}"/>
                  </a:ext>
                </a:extLst>
              </p:cNvPr>
              <p:cNvSpPr/>
              <p:nvPr/>
            </p:nvSpPr>
            <p:spPr>
              <a:xfrm>
                <a:off x="6559770" y="3802125"/>
                <a:ext cx="1458104" cy="144695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7"/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AD966521-7939-45C1-8BD7-AD2C56AA46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3129" y="4022253"/>
                <a:ext cx="991386" cy="991386"/>
              </a:xfrm>
              <a:prstGeom prst="rect">
                <a:avLst/>
              </a:prstGeom>
            </p:spPr>
          </p:pic>
        </p:grpSp>
      </p:grpSp>
      <p:sp>
        <p:nvSpPr>
          <p:cNvPr id="201" name="Rectangle: Rounded Corners 1">
            <a:extLst>
              <a:ext uri="{FF2B5EF4-FFF2-40B4-BE49-F238E27FC236}">
                <a16:creationId xmlns:a16="http://schemas.microsoft.com/office/drawing/2014/main" id="{E0AAAEF0-5163-4783-9657-9E9AD3109066}"/>
              </a:ext>
            </a:extLst>
          </p:cNvPr>
          <p:cNvSpPr/>
          <p:nvPr/>
        </p:nvSpPr>
        <p:spPr>
          <a:xfrm>
            <a:off x="3037347" y="2320285"/>
            <a:ext cx="6961418" cy="5208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Simple workflow of a unsupervised learning model</a:t>
            </a:r>
            <a:endParaRPr lang="en-US" sz="2133" b="1" dirty="0">
              <a:solidFill>
                <a:prstClr val="black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3902FE8-0A71-425D-A284-D91E36086CA1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Unsupervised Learning?</a:t>
            </a:r>
          </a:p>
        </p:txBody>
      </p:sp>
      <p:pic>
        <p:nvPicPr>
          <p:cNvPr id="92" name="skillenza_logo_new (1).png" descr="skillenza_logo_new (1).png">
            <a:extLst>
              <a:ext uri="{FF2B5EF4-FFF2-40B4-BE49-F238E27FC236}">
                <a16:creationId xmlns:a16="http://schemas.microsoft.com/office/drawing/2014/main" id="{796DFCAB-E65B-4F46-934F-6B2A7FE82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9539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8CBFCE-77DD-48CA-BD00-CD2B10FB8208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3173" y="3630852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AC912D2-518A-4A09-8115-693D23437D6D}"/>
              </a:ext>
            </a:extLst>
          </p:cNvPr>
          <p:cNvSpPr/>
          <p:nvPr/>
        </p:nvSpPr>
        <p:spPr bwMode="auto">
          <a:xfrm>
            <a:off x="4018670" y="530372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C19DFB-5156-488B-8B6C-B0E523D3978D}"/>
              </a:ext>
            </a:extLst>
          </p:cNvPr>
          <p:cNvSpPr/>
          <p:nvPr/>
        </p:nvSpPr>
        <p:spPr bwMode="auto">
          <a:xfrm>
            <a:off x="4327043" y="5193665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C3AAD3C-D334-4A15-A2C0-43DE62586AA5}"/>
              </a:ext>
            </a:extLst>
          </p:cNvPr>
          <p:cNvSpPr/>
          <p:nvPr/>
        </p:nvSpPr>
        <p:spPr bwMode="auto">
          <a:xfrm>
            <a:off x="4745189" y="5059500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36318A2-4E37-4126-91BF-210DD16CC59B}"/>
              </a:ext>
            </a:extLst>
          </p:cNvPr>
          <p:cNvSpPr/>
          <p:nvPr/>
        </p:nvSpPr>
        <p:spPr bwMode="auto">
          <a:xfrm>
            <a:off x="5075432" y="4966213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98EC443-E526-4C21-983D-5E9D7436A615}"/>
              </a:ext>
            </a:extLst>
          </p:cNvPr>
          <p:cNvSpPr/>
          <p:nvPr/>
        </p:nvSpPr>
        <p:spPr bwMode="auto">
          <a:xfrm>
            <a:off x="5703668" y="4734569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0FB792-8B28-4EAF-ABB6-3922E09198AC}"/>
              </a:ext>
            </a:extLst>
          </p:cNvPr>
          <p:cNvSpPr/>
          <p:nvPr/>
        </p:nvSpPr>
        <p:spPr bwMode="auto">
          <a:xfrm>
            <a:off x="6012040" y="4624513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825B6D8-4E7A-46F7-8BE6-CB608A824F02}"/>
              </a:ext>
            </a:extLst>
          </p:cNvPr>
          <p:cNvSpPr/>
          <p:nvPr/>
        </p:nvSpPr>
        <p:spPr bwMode="auto">
          <a:xfrm>
            <a:off x="6381232" y="4496636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FB6CCA5-83A2-40A0-A19A-1B0D459F3231}"/>
              </a:ext>
            </a:extLst>
          </p:cNvPr>
          <p:cNvSpPr/>
          <p:nvPr/>
        </p:nvSpPr>
        <p:spPr bwMode="auto">
          <a:xfrm>
            <a:off x="6802474" y="4349893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300C6E-A60A-42C6-BC22-894D1823CF4F}"/>
              </a:ext>
            </a:extLst>
          </p:cNvPr>
          <p:cNvSpPr/>
          <p:nvPr/>
        </p:nvSpPr>
        <p:spPr bwMode="auto">
          <a:xfrm>
            <a:off x="7540712" y="4094141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715034-9AC3-498C-8941-5B922631ED3E}"/>
              </a:ext>
            </a:extLst>
          </p:cNvPr>
          <p:cNvSpPr/>
          <p:nvPr/>
        </p:nvSpPr>
        <p:spPr bwMode="auto">
          <a:xfrm>
            <a:off x="7863547" y="396836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CC372F8-7FA2-4AA9-9DDF-A4C661AAAFFD}"/>
              </a:ext>
            </a:extLst>
          </p:cNvPr>
          <p:cNvSpPr/>
          <p:nvPr/>
        </p:nvSpPr>
        <p:spPr bwMode="auto">
          <a:xfrm>
            <a:off x="8121257" y="387402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8D55374-247F-4C16-BEFE-E7BAFAA7035D}"/>
              </a:ext>
            </a:extLst>
          </p:cNvPr>
          <p:cNvSpPr/>
          <p:nvPr/>
        </p:nvSpPr>
        <p:spPr bwMode="auto">
          <a:xfrm>
            <a:off x="8502441" y="3748247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8EB50B-18D5-4460-82F9-E33AE5AB5DFC}"/>
              </a:ext>
            </a:extLst>
          </p:cNvPr>
          <p:cNvCxnSpPr>
            <a:cxnSpLocks/>
          </p:cNvCxnSpPr>
          <p:nvPr/>
        </p:nvCxnSpPr>
        <p:spPr bwMode="auto">
          <a:xfrm>
            <a:off x="4535946" y="4805463"/>
            <a:ext cx="234321" cy="84932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218D4B-A05C-41E5-9FF4-4EE38EE94925}"/>
              </a:ext>
            </a:extLst>
          </p:cNvPr>
          <p:cNvCxnSpPr>
            <a:cxnSpLocks/>
          </p:cNvCxnSpPr>
          <p:nvPr/>
        </p:nvCxnSpPr>
        <p:spPr bwMode="auto">
          <a:xfrm>
            <a:off x="6628906" y="4195863"/>
            <a:ext cx="234321" cy="84932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4516A5B-3837-457C-A558-0460B7C9775F}"/>
              </a:ext>
            </a:extLst>
          </p:cNvPr>
          <p:cNvSpPr txBox="1"/>
          <p:nvPr/>
        </p:nvSpPr>
        <p:spPr>
          <a:xfrm>
            <a:off x="6537094" y="5560030"/>
            <a:ext cx="2873021" cy="103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7" dirty="0">
                <a:latin typeface="Roboto" panose="02000000000000000000"/>
              </a:rPr>
              <a:t>Since all of these points are located closet to </a:t>
            </a:r>
            <a:r>
              <a:rPr lang="en-IN" sz="1707" b="1" dirty="0">
                <a:solidFill>
                  <a:schemeClr val="accent5"/>
                </a:solidFill>
                <a:latin typeface="Roboto" panose="02000000000000000000"/>
              </a:rPr>
              <a:t>blue </a:t>
            </a:r>
            <a:r>
              <a:rPr lang="en-IN" sz="1707" dirty="0">
                <a:latin typeface="Roboto" panose="02000000000000000000"/>
              </a:rPr>
              <a:t>cluster so all of them will be assigned to blue cluster</a:t>
            </a:r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9E452E3A-A3A6-457B-B64C-1C011B3B5506}"/>
              </a:ext>
            </a:extLst>
          </p:cNvPr>
          <p:cNvSpPr/>
          <p:nvPr/>
        </p:nvSpPr>
        <p:spPr bwMode="auto">
          <a:xfrm rot="4268662">
            <a:off x="8120749" y="3725112"/>
            <a:ext cx="204156" cy="1050726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4AD04F-E6AF-4976-BB80-C1FE76B34EDE}"/>
              </a:ext>
            </a:extLst>
          </p:cNvPr>
          <p:cNvCxnSpPr>
            <a:cxnSpLocks/>
            <a:stCxn id="77" idx="1"/>
            <a:endCxn id="76" idx="0"/>
          </p:cNvCxnSpPr>
          <p:nvPr/>
        </p:nvCxnSpPr>
        <p:spPr bwMode="auto">
          <a:xfrm flipH="1">
            <a:off x="7973605" y="4347075"/>
            <a:ext cx="282212" cy="121295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2F19326-8091-469B-95BA-6E22834D5711}"/>
              </a:ext>
            </a:extLst>
          </p:cNvPr>
          <p:cNvCxnSpPr>
            <a:cxnSpLocks/>
          </p:cNvCxnSpPr>
          <p:nvPr/>
        </p:nvCxnSpPr>
        <p:spPr bwMode="auto">
          <a:xfrm>
            <a:off x="5847227" y="4419965"/>
            <a:ext cx="234321" cy="8493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79027B-56B3-4BC5-99E6-565B53801DB3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4" name="skillenza_logo_new (1).png" descr="skillenza_logo_new (1).png">
            <a:extLst>
              <a:ext uri="{FF2B5EF4-FFF2-40B4-BE49-F238E27FC236}">
                <a16:creationId xmlns:a16="http://schemas.microsoft.com/office/drawing/2014/main" id="{42711CB3-2CA2-4964-AF7E-C28B543E0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44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4CD7F987-1D6E-4280-8FB4-81ABF093CE26}"/>
              </a:ext>
            </a:extLst>
          </p:cNvPr>
          <p:cNvGrpSpPr/>
          <p:nvPr/>
        </p:nvGrpSpPr>
        <p:grpSpPr>
          <a:xfrm rot="1116206">
            <a:off x="3703173" y="3212052"/>
            <a:ext cx="5598454" cy="1922332"/>
            <a:chOff x="14819796" y="6202455"/>
            <a:chExt cx="20994204" cy="7208745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3FB15BD-DE54-403B-B0D4-C5211231190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819796" y="6202455"/>
              <a:ext cx="20994204" cy="7208745"/>
            </a:xfrm>
            <a:prstGeom prst="line">
              <a:avLst/>
            </a:prstGeom>
            <a:noFill/>
            <a:ln w="76200" cap="rnd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D0D848D-9893-4155-ADBF-B945018E5FA1}"/>
                </a:ext>
              </a:extLst>
            </p:cNvPr>
            <p:cNvGrpSpPr/>
            <p:nvPr/>
          </p:nvGrpSpPr>
          <p:grpSpPr>
            <a:xfrm>
              <a:off x="16002911" y="11210056"/>
              <a:ext cx="4788284" cy="2091087"/>
              <a:chOff x="16002911" y="11210056"/>
              <a:chExt cx="4788284" cy="2091087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9130CA5-0127-4951-93C3-3588F7056EC5}"/>
                  </a:ext>
                </a:extLst>
              </p:cNvPr>
              <p:cNvSpPr/>
              <p:nvPr/>
            </p:nvSpPr>
            <p:spPr bwMode="auto">
              <a:xfrm>
                <a:off x="16002911" y="12475714"/>
                <a:ext cx="825429" cy="825429"/>
              </a:xfrm>
              <a:prstGeom prst="ellipse">
                <a:avLst/>
              </a:prstGeom>
              <a:solidFill>
                <a:srgbClr val="FF0000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6BD36A8-0443-44AE-80F9-EBC208BBBB67}"/>
                  </a:ext>
                </a:extLst>
              </p:cNvPr>
              <p:cNvSpPr/>
              <p:nvPr/>
            </p:nvSpPr>
            <p:spPr bwMode="auto">
              <a:xfrm>
                <a:off x="17159308" y="12063000"/>
                <a:ext cx="825429" cy="825429"/>
              </a:xfrm>
              <a:prstGeom prst="ellipse">
                <a:avLst/>
              </a:prstGeom>
              <a:solidFill>
                <a:srgbClr val="FF0000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B6BA4FA-D2E3-42AE-BB14-8EC136DEE99D}"/>
                  </a:ext>
                </a:extLst>
              </p:cNvPr>
              <p:cNvSpPr/>
              <p:nvPr/>
            </p:nvSpPr>
            <p:spPr bwMode="auto">
              <a:xfrm>
                <a:off x="18727353" y="11559881"/>
                <a:ext cx="825429" cy="825429"/>
              </a:xfrm>
              <a:prstGeom prst="ellipse">
                <a:avLst/>
              </a:prstGeom>
              <a:solidFill>
                <a:srgbClr val="FF0000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F3319A9-2C9F-4CDE-941E-C6E42FAE102A}"/>
                  </a:ext>
                </a:extLst>
              </p:cNvPr>
              <p:cNvSpPr/>
              <p:nvPr/>
            </p:nvSpPr>
            <p:spPr bwMode="auto">
              <a:xfrm>
                <a:off x="19965766" y="11210056"/>
                <a:ext cx="825429" cy="825429"/>
              </a:xfrm>
              <a:prstGeom prst="ellipse">
                <a:avLst/>
              </a:prstGeom>
              <a:solidFill>
                <a:srgbClr val="FF0000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6DCFD92-1159-4590-BDDA-F4BBF9438B92}"/>
                </a:ext>
              </a:extLst>
            </p:cNvPr>
            <p:cNvGrpSpPr/>
            <p:nvPr/>
          </p:nvGrpSpPr>
          <p:grpSpPr>
            <a:xfrm>
              <a:off x="22321649" y="9928677"/>
              <a:ext cx="1981827" cy="1238143"/>
              <a:chOff x="22321649" y="9928677"/>
              <a:chExt cx="1981827" cy="1238143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9FB5B64-BF35-4894-83E9-AF9B3C4A8276}"/>
                  </a:ext>
                </a:extLst>
              </p:cNvPr>
              <p:cNvSpPr/>
              <p:nvPr/>
            </p:nvSpPr>
            <p:spPr bwMode="auto">
              <a:xfrm>
                <a:off x="22321649" y="10341391"/>
                <a:ext cx="825429" cy="825429"/>
              </a:xfrm>
              <a:prstGeom prst="ellipse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5F679C8-F440-47C2-902F-8A363A30B6BC}"/>
                  </a:ext>
                </a:extLst>
              </p:cNvPr>
              <p:cNvSpPr/>
              <p:nvPr/>
            </p:nvSpPr>
            <p:spPr bwMode="auto">
              <a:xfrm>
                <a:off x="23478047" y="9928677"/>
                <a:ext cx="825429" cy="825429"/>
              </a:xfrm>
              <a:prstGeom prst="ellipse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DECC81E-ECD1-4ED9-A1D0-A92C15E64E31}"/>
                </a:ext>
              </a:extLst>
            </p:cNvPr>
            <p:cNvGrpSpPr/>
            <p:nvPr/>
          </p:nvGrpSpPr>
          <p:grpSpPr>
            <a:xfrm>
              <a:off x="24862514" y="6642684"/>
              <a:ext cx="8779967" cy="3631887"/>
              <a:chOff x="24862514" y="6642684"/>
              <a:chExt cx="8779967" cy="3631887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C91EF45-754C-442E-9DF9-EC0C0F3EB821}"/>
                  </a:ext>
                </a:extLst>
              </p:cNvPr>
              <p:cNvSpPr/>
              <p:nvPr/>
            </p:nvSpPr>
            <p:spPr bwMode="auto">
              <a:xfrm>
                <a:off x="24862514" y="9449142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0D60F5A-8251-4C35-8143-EE825D70C7F2}"/>
                  </a:ext>
                </a:extLst>
              </p:cNvPr>
              <p:cNvSpPr/>
              <p:nvPr/>
            </p:nvSpPr>
            <p:spPr bwMode="auto">
              <a:xfrm>
                <a:off x="26442173" y="8898856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E259350-1A7B-4386-B1C9-0577B3CC19AA}"/>
                  </a:ext>
                </a:extLst>
              </p:cNvPr>
              <p:cNvSpPr/>
              <p:nvPr/>
            </p:nvSpPr>
            <p:spPr bwMode="auto">
              <a:xfrm>
                <a:off x="29210568" y="7939786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B74BEC0-A530-4519-88C7-655F4CF578BC}"/>
                  </a:ext>
                </a:extLst>
              </p:cNvPr>
              <p:cNvSpPr/>
              <p:nvPr/>
            </p:nvSpPr>
            <p:spPr bwMode="auto">
              <a:xfrm>
                <a:off x="30421198" y="7468113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D408877-5004-4D92-9822-A63AC0B38261}"/>
                  </a:ext>
                </a:extLst>
              </p:cNvPr>
              <p:cNvSpPr/>
              <p:nvPr/>
            </p:nvSpPr>
            <p:spPr bwMode="auto">
              <a:xfrm>
                <a:off x="31387611" y="7114357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9137341-D769-4A23-A767-B92CB7F07BB1}"/>
                  </a:ext>
                </a:extLst>
              </p:cNvPr>
              <p:cNvSpPr/>
              <p:nvPr/>
            </p:nvSpPr>
            <p:spPr bwMode="auto">
              <a:xfrm>
                <a:off x="32817052" y="6642684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DDC7CDB-1B49-4686-8037-06F015A184F2}"/>
              </a:ext>
            </a:extLst>
          </p:cNvPr>
          <p:cNvGrpSpPr/>
          <p:nvPr/>
        </p:nvGrpSpPr>
        <p:grpSpPr>
          <a:xfrm rot="1100255">
            <a:off x="3703289" y="5077303"/>
            <a:ext cx="5598454" cy="1922332"/>
            <a:chOff x="14819796" y="6202455"/>
            <a:chExt cx="20994204" cy="7208745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7633C2A-FC9C-4A17-ADBB-692F397973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819796" y="6202455"/>
              <a:ext cx="20994204" cy="7208745"/>
            </a:xfrm>
            <a:prstGeom prst="line">
              <a:avLst/>
            </a:prstGeom>
            <a:noFill/>
            <a:ln w="76200" cap="rnd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8388A03-4BA1-421B-AFA8-9545AB2B0192}"/>
                </a:ext>
              </a:extLst>
            </p:cNvPr>
            <p:cNvGrpSpPr/>
            <p:nvPr/>
          </p:nvGrpSpPr>
          <p:grpSpPr>
            <a:xfrm>
              <a:off x="16002911" y="11210056"/>
              <a:ext cx="4788284" cy="2091087"/>
              <a:chOff x="16002911" y="11210056"/>
              <a:chExt cx="4788284" cy="2091087"/>
            </a:xfrm>
            <a:solidFill>
              <a:srgbClr val="FF0000"/>
            </a:solidFill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D7304EF-E95E-42EA-82D9-2351FCBD62F1}"/>
                  </a:ext>
                </a:extLst>
              </p:cNvPr>
              <p:cNvSpPr/>
              <p:nvPr/>
            </p:nvSpPr>
            <p:spPr bwMode="auto">
              <a:xfrm>
                <a:off x="16002911" y="12475714"/>
                <a:ext cx="825429" cy="8254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A111E65-5FD5-4823-B91E-C6E22C794CB2}"/>
                  </a:ext>
                </a:extLst>
              </p:cNvPr>
              <p:cNvSpPr/>
              <p:nvPr/>
            </p:nvSpPr>
            <p:spPr bwMode="auto">
              <a:xfrm>
                <a:off x="17159308" y="12063000"/>
                <a:ext cx="825429" cy="8254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843305F-0905-4DD2-BA55-8E042BD3D77E}"/>
                  </a:ext>
                </a:extLst>
              </p:cNvPr>
              <p:cNvSpPr/>
              <p:nvPr/>
            </p:nvSpPr>
            <p:spPr bwMode="auto">
              <a:xfrm>
                <a:off x="18727353" y="11559881"/>
                <a:ext cx="825429" cy="8254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E971362-963B-4D75-ADD6-DB4982DA10C7}"/>
                  </a:ext>
                </a:extLst>
              </p:cNvPr>
              <p:cNvSpPr/>
              <p:nvPr/>
            </p:nvSpPr>
            <p:spPr bwMode="auto">
              <a:xfrm>
                <a:off x="19965766" y="11210056"/>
                <a:ext cx="825429" cy="8254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6EB842E-F30B-4EED-BB80-986460985D4A}"/>
                </a:ext>
              </a:extLst>
            </p:cNvPr>
            <p:cNvGrpSpPr/>
            <p:nvPr/>
          </p:nvGrpSpPr>
          <p:grpSpPr>
            <a:xfrm>
              <a:off x="22321649" y="8898856"/>
              <a:ext cx="4945953" cy="2267964"/>
              <a:chOff x="22321649" y="8898856"/>
              <a:chExt cx="4945953" cy="2267964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90F01FC-76DA-46FF-ADDB-CADA5CC3487F}"/>
                  </a:ext>
                </a:extLst>
              </p:cNvPr>
              <p:cNvSpPr/>
              <p:nvPr/>
            </p:nvSpPr>
            <p:spPr bwMode="auto">
              <a:xfrm>
                <a:off x="22321649" y="10341391"/>
                <a:ext cx="825429" cy="825429"/>
              </a:xfrm>
              <a:prstGeom prst="ellipse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B2086FD-80BB-4F20-89D7-B5B1D87ED2BD}"/>
                  </a:ext>
                </a:extLst>
              </p:cNvPr>
              <p:cNvSpPr/>
              <p:nvPr/>
            </p:nvSpPr>
            <p:spPr bwMode="auto">
              <a:xfrm>
                <a:off x="23478047" y="9928677"/>
                <a:ext cx="825429" cy="825429"/>
              </a:xfrm>
              <a:prstGeom prst="ellipse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0B66E91-7B6D-41C7-BF4D-890C2F8E90D4}"/>
                  </a:ext>
                </a:extLst>
              </p:cNvPr>
              <p:cNvSpPr/>
              <p:nvPr/>
            </p:nvSpPr>
            <p:spPr bwMode="auto">
              <a:xfrm>
                <a:off x="24862514" y="9449142"/>
                <a:ext cx="825429" cy="825429"/>
              </a:xfrm>
              <a:prstGeom prst="ellipse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4FE8BE7-43F7-4C68-A478-7BA6DB3A3579}"/>
                  </a:ext>
                </a:extLst>
              </p:cNvPr>
              <p:cNvSpPr/>
              <p:nvPr/>
            </p:nvSpPr>
            <p:spPr bwMode="auto">
              <a:xfrm>
                <a:off x="26442173" y="8898856"/>
                <a:ext cx="825429" cy="825429"/>
              </a:xfrm>
              <a:prstGeom prst="ellipse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2877CCC-296C-42ED-B48C-F8CE7693A5B2}"/>
                </a:ext>
              </a:extLst>
            </p:cNvPr>
            <p:cNvGrpSpPr/>
            <p:nvPr/>
          </p:nvGrpSpPr>
          <p:grpSpPr>
            <a:xfrm>
              <a:off x="29210568" y="6642684"/>
              <a:ext cx="4431913" cy="2122531"/>
              <a:chOff x="29210568" y="6642684"/>
              <a:chExt cx="4431913" cy="2122531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BA50A1C-DD7C-4FD1-83D0-94068958A19D}"/>
                  </a:ext>
                </a:extLst>
              </p:cNvPr>
              <p:cNvSpPr/>
              <p:nvPr/>
            </p:nvSpPr>
            <p:spPr bwMode="auto">
              <a:xfrm>
                <a:off x="29210568" y="7939786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491EC12-7497-43CD-B391-596404A98A98}"/>
                  </a:ext>
                </a:extLst>
              </p:cNvPr>
              <p:cNvSpPr/>
              <p:nvPr/>
            </p:nvSpPr>
            <p:spPr bwMode="auto">
              <a:xfrm>
                <a:off x="30421198" y="7468113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C42C7CA2-C2FC-454B-A173-A314D608AE81}"/>
                  </a:ext>
                </a:extLst>
              </p:cNvPr>
              <p:cNvSpPr/>
              <p:nvPr/>
            </p:nvSpPr>
            <p:spPr bwMode="auto">
              <a:xfrm>
                <a:off x="31387611" y="7114357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44D750C-0F95-4BBC-9EF5-69A3CF3696B8}"/>
                  </a:ext>
                </a:extLst>
              </p:cNvPr>
              <p:cNvSpPr/>
              <p:nvPr/>
            </p:nvSpPr>
            <p:spPr bwMode="auto">
              <a:xfrm>
                <a:off x="32817052" y="6642684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9305E817-F9C4-40F4-9103-62A3FA0D9316}"/>
              </a:ext>
            </a:extLst>
          </p:cNvPr>
          <p:cNvSpPr txBox="1"/>
          <p:nvPr/>
        </p:nvSpPr>
        <p:spPr>
          <a:xfrm>
            <a:off x="4896905" y="6441639"/>
            <a:ext cx="32109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Roboto" panose="02000000000000000000"/>
              </a:rPr>
              <a:t>Original/Expected Result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0ECFFD-6F3B-4D89-895D-8784476F1032}"/>
              </a:ext>
            </a:extLst>
          </p:cNvPr>
          <p:cNvSpPr txBox="1"/>
          <p:nvPr/>
        </p:nvSpPr>
        <p:spPr>
          <a:xfrm>
            <a:off x="4794083" y="4551125"/>
            <a:ext cx="341662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Roboto" panose="02000000000000000000"/>
              </a:rPr>
              <a:t> Result from 1</a:t>
            </a:r>
            <a:r>
              <a:rPr lang="en-IN" sz="1600" baseline="30000" dirty="0">
                <a:latin typeface="Roboto" panose="02000000000000000000"/>
              </a:rPr>
              <a:t>st</a:t>
            </a:r>
            <a:r>
              <a:rPr lang="en-IN" sz="1600" dirty="0">
                <a:latin typeface="Roboto" panose="02000000000000000000"/>
              </a:rPr>
              <a:t> iteration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E7FFC9-7B37-4D5A-A645-957F920B4A89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41" name="skillenza_logo_new (1).png" descr="skillenza_logo_new (1).png">
            <a:extLst>
              <a:ext uri="{FF2B5EF4-FFF2-40B4-BE49-F238E27FC236}">
                <a16:creationId xmlns:a16="http://schemas.microsoft.com/office/drawing/2014/main" id="{A0403181-82AA-4241-ADAD-A41B1472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1927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68AB63E1-C2B7-48D9-B409-41AC6C004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04" b="38576"/>
          <a:stretch/>
        </p:blipFill>
        <p:spPr>
          <a:xfrm>
            <a:off x="3404791" y="2908194"/>
            <a:ext cx="6358964" cy="33699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4CD7F987-1D6E-4280-8FB4-81ABF093CE26}"/>
              </a:ext>
            </a:extLst>
          </p:cNvPr>
          <p:cNvGrpSpPr/>
          <p:nvPr/>
        </p:nvGrpSpPr>
        <p:grpSpPr>
          <a:xfrm rot="1116206">
            <a:off x="3703173" y="3212052"/>
            <a:ext cx="5598454" cy="1922332"/>
            <a:chOff x="14819796" y="6202455"/>
            <a:chExt cx="20994204" cy="7208745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3FB15BD-DE54-403B-B0D4-C5211231190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819796" y="6202455"/>
              <a:ext cx="20994204" cy="7208745"/>
            </a:xfrm>
            <a:prstGeom prst="line">
              <a:avLst/>
            </a:prstGeom>
            <a:noFill/>
            <a:ln w="76200" cap="rnd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D0D848D-9893-4155-ADBF-B945018E5FA1}"/>
                </a:ext>
              </a:extLst>
            </p:cNvPr>
            <p:cNvGrpSpPr/>
            <p:nvPr/>
          </p:nvGrpSpPr>
          <p:grpSpPr>
            <a:xfrm>
              <a:off x="16002911" y="11210056"/>
              <a:ext cx="4788284" cy="2091087"/>
              <a:chOff x="16002911" y="11210056"/>
              <a:chExt cx="4788284" cy="2091087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9130CA5-0127-4951-93C3-3588F7056EC5}"/>
                  </a:ext>
                </a:extLst>
              </p:cNvPr>
              <p:cNvSpPr/>
              <p:nvPr/>
            </p:nvSpPr>
            <p:spPr bwMode="auto">
              <a:xfrm>
                <a:off x="16002911" y="12475714"/>
                <a:ext cx="825429" cy="825429"/>
              </a:xfrm>
              <a:prstGeom prst="ellipse">
                <a:avLst/>
              </a:prstGeom>
              <a:solidFill>
                <a:srgbClr val="FF0000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6BD36A8-0443-44AE-80F9-EBC208BBBB67}"/>
                  </a:ext>
                </a:extLst>
              </p:cNvPr>
              <p:cNvSpPr/>
              <p:nvPr/>
            </p:nvSpPr>
            <p:spPr bwMode="auto">
              <a:xfrm>
                <a:off x="17159308" y="12063000"/>
                <a:ext cx="825429" cy="825429"/>
              </a:xfrm>
              <a:prstGeom prst="ellipse">
                <a:avLst/>
              </a:prstGeom>
              <a:solidFill>
                <a:srgbClr val="FF0000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B6BA4FA-D2E3-42AE-BB14-8EC136DEE99D}"/>
                  </a:ext>
                </a:extLst>
              </p:cNvPr>
              <p:cNvSpPr/>
              <p:nvPr/>
            </p:nvSpPr>
            <p:spPr bwMode="auto">
              <a:xfrm>
                <a:off x="18727353" y="11559881"/>
                <a:ext cx="825429" cy="825429"/>
              </a:xfrm>
              <a:prstGeom prst="ellipse">
                <a:avLst/>
              </a:prstGeom>
              <a:solidFill>
                <a:srgbClr val="FF0000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F3319A9-2C9F-4CDE-941E-C6E42FAE102A}"/>
                  </a:ext>
                </a:extLst>
              </p:cNvPr>
              <p:cNvSpPr/>
              <p:nvPr/>
            </p:nvSpPr>
            <p:spPr bwMode="auto">
              <a:xfrm>
                <a:off x="19965766" y="11210056"/>
                <a:ext cx="825429" cy="825429"/>
              </a:xfrm>
              <a:prstGeom prst="ellipse">
                <a:avLst/>
              </a:prstGeom>
              <a:solidFill>
                <a:srgbClr val="FF0000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6DCFD92-1159-4590-BDDA-F4BBF9438B92}"/>
                </a:ext>
              </a:extLst>
            </p:cNvPr>
            <p:cNvGrpSpPr/>
            <p:nvPr/>
          </p:nvGrpSpPr>
          <p:grpSpPr>
            <a:xfrm>
              <a:off x="22321649" y="9928677"/>
              <a:ext cx="1981827" cy="1238143"/>
              <a:chOff x="22321649" y="9928677"/>
              <a:chExt cx="1981827" cy="1238143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9FB5B64-BF35-4894-83E9-AF9B3C4A8276}"/>
                  </a:ext>
                </a:extLst>
              </p:cNvPr>
              <p:cNvSpPr/>
              <p:nvPr/>
            </p:nvSpPr>
            <p:spPr bwMode="auto">
              <a:xfrm>
                <a:off x="22321649" y="10341391"/>
                <a:ext cx="825429" cy="825429"/>
              </a:xfrm>
              <a:prstGeom prst="ellipse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5F679C8-F440-47C2-902F-8A363A30B6BC}"/>
                  </a:ext>
                </a:extLst>
              </p:cNvPr>
              <p:cNvSpPr/>
              <p:nvPr/>
            </p:nvSpPr>
            <p:spPr bwMode="auto">
              <a:xfrm>
                <a:off x="23478047" y="9928677"/>
                <a:ext cx="825429" cy="825429"/>
              </a:xfrm>
              <a:prstGeom prst="ellipse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DECC81E-ECD1-4ED9-A1D0-A92C15E64E31}"/>
                </a:ext>
              </a:extLst>
            </p:cNvPr>
            <p:cNvGrpSpPr/>
            <p:nvPr/>
          </p:nvGrpSpPr>
          <p:grpSpPr>
            <a:xfrm>
              <a:off x="24862514" y="6642684"/>
              <a:ext cx="8779967" cy="3631887"/>
              <a:chOff x="24862514" y="6642684"/>
              <a:chExt cx="8779967" cy="3631887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C91EF45-754C-442E-9DF9-EC0C0F3EB821}"/>
                  </a:ext>
                </a:extLst>
              </p:cNvPr>
              <p:cNvSpPr/>
              <p:nvPr/>
            </p:nvSpPr>
            <p:spPr bwMode="auto">
              <a:xfrm>
                <a:off x="24862514" y="9449142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0D60F5A-8251-4C35-8143-EE825D70C7F2}"/>
                  </a:ext>
                </a:extLst>
              </p:cNvPr>
              <p:cNvSpPr/>
              <p:nvPr/>
            </p:nvSpPr>
            <p:spPr bwMode="auto">
              <a:xfrm>
                <a:off x="26442173" y="8898856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E259350-1A7B-4386-B1C9-0577B3CC19AA}"/>
                  </a:ext>
                </a:extLst>
              </p:cNvPr>
              <p:cNvSpPr/>
              <p:nvPr/>
            </p:nvSpPr>
            <p:spPr bwMode="auto">
              <a:xfrm>
                <a:off x="29210568" y="7939786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B74BEC0-A530-4519-88C7-655F4CF578BC}"/>
                  </a:ext>
                </a:extLst>
              </p:cNvPr>
              <p:cNvSpPr/>
              <p:nvPr/>
            </p:nvSpPr>
            <p:spPr bwMode="auto">
              <a:xfrm>
                <a:off x="30421198" y="7468113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D408877-5004-4D92-9822-A63AC0B38261}"/>
                  </a:ext>
                </a:extLst>
              </p:cNvPr>
              <p:cNvSpPr/>
              <p:nvPr/>
            </p:nvSpPr>
            <p:spPr bwMode="auto">
              <a:xfrm>
                <a:off x="31387611" y="7114357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9137341-D769-4A23-A767-B92CB7F07BB1}"/>
                  </a:ext>
                </a:extLst>
              </p:cNvPr>
              <p:cNvSpPr/>
              <p:nvPr/>
            </p:nvSpPr>
            <p:spPr bwMode="auto">
              <a:xfrm>
                <a:off x="32817052" y="6642684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5B1CBD-92BA-4BD8-A045-E9D5272C0564}"/>
              </a:ext>
            </a:extLst>
          </p:cNvPr>
          <p:cNvSpPr txBox="1"/>
          <p:nvPr/>
        </p:nvSpPr>
        <p:spPr>
          <a:xfrm>
            <a:off x="4113869" y="6016046"/>
            <a:ext cx="4090778" cy="328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07" dirty="0">
                <a:latin typeface="Roboto" panose="02000000000000000000"/>
              </a:rPr>
              <a:t>Total variation within the cluster</a:t>
            </a:r>
          </a:p>
        </p:txBody>
      </p:sp>
      <p:sp>
        <p:nvSpPr>
          <p:cNvPr id="44" name="Rectangle: Rounded Corners 1">
            <a:extLst>
              <a:ext uri="{FF2B5EF4-FFF2-40B4-BE49-F238E27FC236}">
                <a16:creationId xmlns:a16="http://schemas.microsoft.com/office/drawing/2014/main" id="{3E5EB14E-8821-48CE-A598-A80718F2056A}"/>
              </a:ext>
            </a:extLst>
          </p:cNvPr>
          <p:cNvSpPr/>
          <p:nvPr/>
        </p:nvSpPr>
        <p:spPr>
          <a:xfrm>
            <a:off x="3023517" y="6739605"/>
            <a:ext cx="6963763" cy="116487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493" dirty="0">
                <a:solidFill>
                  <a:schemeClr val="tx1"/>
                </a:solidFill>
                <a:latin typeface="Roboto" panose="02000000000000000000"/>
              </a:rPr>
              <a:t>According to the K-Means Algorithm it iterates over again and again unless and until the data points within each cluster stops changing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ED9557-A0EE-4BB9-BF24-9262185D355C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5" name="skillenza_logo_new (1).png" descr="skillenza_logo_new (1).png">
            <a:extLst>
              <a:ext uri="{FF2B5EF4-FFF2-40B4-BE49-F238E27FC236}">
                <a16:creationId xmlns:a16="http://schemas.microsoft.com/office/drawing/2014/main" id="{3FD634DB-1F14-437A-A9B6-C8B1DCBB0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7882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E2C25AB-5D5C-45D8-BEA3-1C2415D778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29" t="-7593" b="7593"/>
          <a:stretch/>
        </p:blipFill>
        <p:spPr>
          <a:xfrm>
            <a:off x="3236369" y="2133600"/>
            <a:ext cx="6532063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9F37D8-191C-4669-A93E-068FE7FB4B0C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id="{861F364B-B87A-46AB-B6AD-18DA7C665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442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8C528B-1BAF-4D5E-AB44-77F527E5D9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72" b="5000"/>
          <a:stretch/>
        </p:blipFill>
        <p:spPr>
          <a:xfrm>
            <a:off x="3399417" y="2468881"/>
            <a:ext cx="6205967" cy="52120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8D7AF6-C721-4437-8376-D42CC083A85B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id="{A86085D8-C779-49FD-A56C-6E098917C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7866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8C528B-1BAF-4D5E-AB44-77F527E5D9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72" r="4730" b="74763"/>
          <a:stretch/>
        </p:blipFill>
        <p:spPr>
          <a:xfrm>
            <a:off x="3399417" y="2468880"/>
            <a:ext cx="5744583" cy="1384586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FDEFFF-1ED1-4E85-A26A-302AE3A1B163}"/>
              </a:ext>
            </a:extLst>
          </p:cNvPr>
          <p:cNvCxnSpPr>
            <a:cxnSpLocks/>
          </p:cNvCxnSpPr>
          <p:nvPr/>
        </p:nvCxnSpPr>
        <p:spPr bwMode="auto">
          <a:xfrm rot="1077160" flipV="1">
            <a:off x="3686830" y="3898465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49F43EB-07BC-462D-BD5B-57664BEE5298}"/>
              </a:ext>
            </a:extLst>
          </p:cNvPr>
          <p:cNvSpPr/>
          <p:nvPr/>
        </p:nvSpPr>
        <p:spPr bwMode="auto">
          <a:xfrm rot="1077160">
            <a:off x="3864605" y="4799685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51A5EB4-B265-498C-9CB3-FC5228CF4813}"/>
              </a:ext>
            </a:extLst>
          </p:cNvPr>
          <p:cNvSpPr/>
          <p:nvPr/>
        </p:nvSpPr>
        <p:spPr bwMode="auto">
          <a:xfrm rot="1077160">
            <a:off x="4191886" y="4790036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0671F9-FEC3-4D8C-94BE-ADA24683D84C}"/>
              </a:ext>
            </a:extLst>
          </p:cNvPr>
          <p:cNvSpPr/>
          <p:nvPr/>
        </p:nvSpPr>
        <p:spPr bwMode="auto">
          <a:xfrm rot="1077160">
            <a:off x="4631027" y="4791289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8C0A0C0-1FD5-4498-8228-25294AF9E98B}"/>
              </a:ext>
            </a:extLst>
          </p:cNvPr>
          <p:cNvSpPr/>
          <p:nvPr/>
        </p:nvSpPr>
        <p:spPr bwMode="auto">
          <a:xfrm rot="1077160">
            <a:off x="4973945" y="4804336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0FCD5E5-B46D-4F03-8CD0-7CD7C1DAAB97}"/>
              </a:ext>
            </a:extLst>
          </p:cNvPr>
          <p:cNvSpPr/>
          <p:nvPr/>
        </p:nvSpPr>
        <p:spPr bwMode="auto">
          <a:xfrm rot="1077160">
            <a:off x="5642993" y="4777611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654986B-B8C6-4CDA-BEE0-AF690230DB91}"/>
              </a:ext>
            </a:extLst>
          </p:cNvPr>
          <p:cNvSpPr/>
          <p:nvPr/>
        </p:nvSpPr>
        <p:spPr bwMode="auto">
          <a:xfrm rot="1077160">
            <a:off x="5970275" y="4767963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29132CE-B975-4F39-B747-A234CB02E893}"/>
              </a:ext>
            </a:extLst>
          </p:cNvPr>
          <p:cNvSpPr/>
          <p:nvPr/>
        </p:nvSpPr>
        <p:spPr bwMode="auto">
          <a:xfrm rot="1077160">
            <a:off x="6360906" y="4760109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1B51B31-C531-4FE1-AD95-A4314724F548}"/>
              </a:ext>
            </a:extLst>
          </p:cNvPr>
          <p:cNvSpPr/>
          <p:nvPr/>
        </p:nvSpPr>
        <p:spPr bwMode="auto">
          <a:xfrm rot="1077160">
            <a:off x="6806869" y="4750352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ED0E896-46C1-426C-9158-501AD0636B34}"/>
              </a:ext>
            </a:extLst>
          </p:cNvPr>
          <p:cNvSpPr/>
          <p:nvPr/>
        </p:nvSpPr>
        <p:spPr bwMode="auto">
          <a:xfrm rot="1077160">
            <a:off x="7587995" y="4734600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FF146D6-7890-497B-B77A-B8BC263FB541}"/>
              </a:ext>
            </a:extLst>
          </p:cNvPr>
          <p:cNvSpPr/>
          <p:nvPr/>
        </p:nvSpPr>
        <p:spPr bwMode="auto">
          <a:xfrm rot="1077160">
            <a:off x="7933880" y="4714452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67E1D0-26D7-4A22-9224-6047E6DB475F}"/>
              </a:ext>
            </a:extLst>
          </p:cNvPr>
          <p:cNvSpPr/>
          <p:nvPr/>
        </p:nvSpPr>
        <p:spPr bwMode="auto">
          <a:xfrm rot="1077160">
            <a:off x="8208120" y="4704145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0F3FCAB-0563-4769-B9A6-D9AEB2B2A071}"/>
              </a:ext>
            </a:extLst>
          </p:cNvPr>
          <p:cNvSpPr/>
          <p:nvPr/>
        </p:nvSpPr>
        <p:spPr bwMode="auto">
          <a:xfrm rot="1077160">
            <a:off x="8609514" y="4701981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60052F6-40C3-4878-A491-2234FE0CE405}"/>
              </a:ext>
            </a:extLst>
          </p:cNvPr>
          <p:cNvCxnSpPr>
            <a:cxnSpLocks/>
          </p:cNvCxnSpPr>
          <p:nvPr/>
        </p:nvCxnSpPr>
        <p:spPr bwMode="auto">
          <a:xfrm>
            <a:off x="4841778" y="4454682"/>
            <a:ext cx="0" cy="89609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89A4181-1B01-487F-A6FC-570DE1E102F7}"/>
              </a:ext>
            </a:extLst>
          </p:cNvPr>
          <p:cNvCxnSpPr>
            <a:cxnSpLocks/>
          </p:cNvCxnSpPr>
          <p:nvPr/>
        </p:nvCxnSpPr>
        <p:spPr bwMode="auto">
          <a:xfrm>
            <a:off x="6470962" y="4413670"/>
            <a:ext cx="0" cy="92869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6D16D3-3BF0-454D-91F3-03597C0EBD02}"/>
              </a:ext>
            </a:extLst>
          </p:cNvPr>
          <p:cNvCxnSpPr>
            <a:cxnSpLocks/>
          </p:cNvCxnSpPr>
          <p:nvPr/>
        </p:nvCxnSpPr>
        <p:spPr bwMode="auto">
          <a:xfrm>
            <a:off x="8128836" y="4454682"/>
            <a:ext cx="0" cy="880194"/>
          </a:xfrm>
          <a:prstGeom prst="lin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44ADB5-EBED-48CB-A96F-6036D45B4E3A}"/>
              </a:ext>
            </a:extLst>
          </p:cNvPr>
          <p:cNvCxnSpPr>
            <a:cxnSpLocks/>
          </p:cNvCxnSpPr>
          <p:nvPr/>
        </p:nvCxnSpPr>
        <p:spPr bwMode="auto">
          <a:xfrm flipH="1">
            <a:off x="4016106" y="5183119"/>
            <a:ext cx="172720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B1CBF8C-3C19-4265-8070-FFC132F295A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3686" y="5183119"/>
            <a:ext cx="906924" cy="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5DA65D8-D610-479C-8990-45FDA2964FE7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8052" y="5160407"/>
            <a:ext cx="1094717" cy="0"/>
          </a:xfrm>
          <a:prstGeom prst="lin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8F8F04F-5261-4346-9D22-F56382000FB7}"/>
              </a:ext>
            </a:extLst>
          </p:cNvPr>
          <p:cNvSpPr txBox="1"/>
          <p:nvPr/>
        </p:nvSpPr>
        <p:spPr>
          <a:xfrm>
            <a:off x="3626538" y="7037076"/>
            <a:ext cx="4630342" cy="328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07" dirty="0">
                <a:latin typeface="Roboto" panose="02000000000000000000"/>
              </a:rPr>
              <a:t>Total variation within the cluster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3E6492-E966-4F2B-A573-82A4D93F5361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6" name="skillenza_logo_new (1).png" descr="skillenza_logo_new (1).png">
            <a:extLst>
              <a:ext uri="{FF2B5EF4-FFF2-40B4-BE49-F238E27FC236}">
                <a16:creationId xmlns:a16="http://schemas.microsoft.com/office/drawing/2014/main" id="{D71DD6F8-166E-4468-82FC-8DE953FB8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410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0.00247 0.23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118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03711 0.23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" y="1182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00185 L -0.0914 0.2405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E155EE-538F-4418-8F46-59D2490FA275}"/>
              </a:ext>
            </a:extLst>
          </p:cNvPr>
          <p:cNvCxnSpPr>
            <a:cxnSpLocks/>
          </p:cNvCxnSpPr>
          <p:nvPr/>
        </p:nvCxnSpPr>
        <p:spPr bwMode="auto">
          <a:xfrm flipV="1">
            <a:off x="3786549" y="4381955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D8E84AF-7C79-43B5-B4FC-F2A5440960C8}"/>
              </a:ext>
            </a:extLst>
          </p:cNvPr>
          <p:cNvSpPr/>
          <p:nvPr/>
        </p:nvSpPr>
        <p:spPr bwMode="auto">
          <a:xfrm>
            <a:off x="4102046" y="6054825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E53B54-1FF8-432F-BF35-A97C1C542043}"/>
              </a:ext>
            </a:extLst>
          </p:cNvPr>
          <p:cNvSpPr/>
          <p:nvPr/>
        </p:nvSpPr>
        <p:spPr bwMode="auto">
          <a:xfrm>
            <a:off x="4410419" y="5944768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1639624-9776-4990-8D06-C6FC356D2807}"/>
              </a:ext>
            </a:extLst>
          </p:cNvPr>
          <p:cNvSpPr/>
          <p:nvPr/>
        </p:nvSpPr>
        <p:spPr bwMode="auto">
          <a:xfrm>
            <a:off x="4828565" y="5810603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2A8D1FC-D412-46A5-96DB-6555FC535116}"/>
              </a:ext>
            </a:extLst>
          </p:cNvPr>
          <p:cNvSpPr/>
          <p:nvPr/>
        </p:nvSpPr>
        <p:spPr bwMode="auto">
          <a:xfrm>
            <a:off x="5158808" y="571731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DAA506-342E-4BC1-8F8D-E46B35C3B22C}"/>
              </a:ext>
            </a:extLst>
          </p:cNvPr>
          <p:cNvSpPr/>
          <p:nvPr/>
        </p:nvSpPr>
        <p:spPr bwMode="auto">
          <a:xfrm>
            <a:off x="5787044" y="5485672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CED359C-55A4-41C1-B618-09C9A4391B5D}"/>
              </a:ext>
            </a:extLst>
          </p:cNvPr>
          <p:cNvSpPr/>
          <p:nvPr/>
        </p:nvSpPr>
        <p:spPr bwMode="auto">
          <a:xfrm>
            <a:off x="6095416" y="537561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040638-B78A-4E45-A234-1E7E41DA0184}"/>
              </a:ext>
            </a:extLst>
          </p:cNvPr>
          <p:cNvSpPr/>
          <p:nvPr/>
        </p:nvSpPr>
        <p:spPr bwMode="auto">
          <a:xfrm>
            <a:off x="6464608" y="5247739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E418B9-A8E8-42FB-B54F-89BB6B53FC0C}"/>
              </a:ext>
            </a:extLst>
          </p:cNvPr>
          <p:cNvSpPr/>
          <p:nvPr/>
        </p:nvSpPr>
        <p:spPr bwMode="auto">
          <a:xfrm>
            <a:off x="6885850" y="5100996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150557-2E06-4D41-818C-60AA40A7E93F}"/>
              </a:ext>
            </a:extLst>
          </p:cNvPr>
          <p:cNvSpPr/>
          <p:nvPr/>
        </p:nvSpPr>
        <p:spPr bwMode="auto">
          <a:xfrm>
            <a:off x="7624088" y="4845244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877D6A8-63FA-4FAF-83E7-5E8569B0BC97}"/>
              </a:ext>
            </a:extLst>
          </p:cNvPr>
          <p:cNvSpPr/>
          <p:nvPr/>
        </p:nvSpPr>
        <p:spPr bwMode="auto">
          <a:xfrm>
            <a:off x="7946923" y="4719465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947B40-593F-46F6-898B-B65F6FFB6B71}"/>
              </a:ext>
            </a:extLst>
          </p:cNvPr>
          <p:cNvSpPr/>
          <p:nvPr/>
        </p:nvSpPr>
        <p:spPr bwMode="auto">
          <a:xfrm>
            <a:off x="8204633" y="4625130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979F50-7450-4756-8E67-C90C362DF8AC}"/>
              </a:ext>
            </a:extLst>
          </p:cNvPr>
          <p:cNvSpPr/>
          <p:nvPr/>
        </p:nvSpPr>
        <p:spPr bwMode="auto">
          <a:xfrm>
            <a:off x="8585817" y="4499350"/>
            <a:ext cx="220114" cy="220114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E229CA-C0A9-45E8-9D09-453DCE8AB0F0}"/>
              </a:ext>
            </a:extLst>
          </p:cNvPr>
          <p:cNvSpPr txBox="1"/>
          <p:nvPr/>
        </p:nvSpPr>
        <p:spPr>
          <a:xfrm>
            <a:off x="3211287" y="2938184"/>
            <a:ext cx="6582226" cy="73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493" b="1" dirty="0">
                <a:latin typeface="Roboto" panose="02000000000000000000"/>
                <a:ea typeface="Open Sans" panose="020B0606030504020204" pitchFamily="34" charset="0"/>
                <a:cs typeface="Open Sans" panose="020B0606030504020204" pitchFamily="34" charset="0"/>
              </a:rPr>
              <a:t>Iteration 3: </a:t>
            </a:r>
            <a:r>
              <a:rPr lang="en-IN" sz="1493" dirty="0">
                <a:latin typeface="Roboto" panose="02000000000000000000"/>
                <a:ea typeface="Open Sans" panose="020B0606030504020204" pitchFamily="34" charset="0"/>
                <a:cs typeface="Open Sans" panose="020B0606030504020204" pitchFamily="34" charset="0"/>
              </a:rPr>
              <a:t>Again we will start from the scratch and select different initial random point (as compared to 1</a:t>
            </a:r>
            <a:r>
              <a:rPr lang="en-IN" sz="1493" baseline="30000" dirty="0">
                <a:latin typeface="Roboto" panose="02000000000000000000"/>
                <a:ea typeface="Open Sans" panose="020B0606030504020204" pitchFamily="34" charset="0"/>
                <a:cs typeface="Open Sans" panose="020B0606030504020204" pitchFamily="34" charset="0"/>
              </a:rPr>
              <a:t>st </a:t>
            </a:r>
            <a:r>
              <a:rPr lang="en-IN" sz="1493" dirty="0">
                <a:latin typeface="Roboto" panose="02000000000000000000"/>
                <a:ea typeface="Open Sans" panose="020B0606030504020204" pitchFamily="34" charset="0"/>
                <a:cs typeface="Open Sans" panose="020B0606030504020204" pitchFamily="34" charset="0"/>
              </a:rPr>
              <a:t> and 2</a:t>
            </a:r>
            <a:r>
              <a:rPr lang="en-IN" sz="1493" baseline="30000" dirty="0">
                <a:latin typeface="Roboto" panose="02000000000000000000"/>
                <a:ea typeface="Open Sans" panose="020B0606030504020204" pitchFamily="34" charset="0"/>
                <a:cs typeface="Open Sans" panose="020B0606030504020204" pitchFamily="34" charset="0"/>
              </a:rPr>
              <a:t>nd</a:t>
            </a:r>
            <a:r>
              <a:rPr lang="en-IN" sz="1493" dirty="0">
                <a:latin typeface="Roboto" panose="02000000000000000000"/>
                <a:ea typeface="Open Sans" panose="020B0606030504020204" pitchFamily="34" charset="0"/>
                <a:cs typeface="Open Sans" panose="020B0606030504020204" pitchFamily="34" charset="0"/>
              </a:rPr>
              <a:t> iteration)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9FC37D-4425-472B-8A0A-44B4C5AD1F0F}"/>
              </a:ext>
            </a:extLst>
          </p:cNvPr>
          <p:cNvSpPr txBox="1"/>
          <p:nvPr/>
        </p:nvSpPr>
        <p:spPr>
          <a:xfrm>
            <a:off x="3640329" y="6575961"/>
            <a:ext cx="572414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dirty="0">
                <a:latin typeface="Roboto" panose="02000000000000000000"/>
              </a:rPr>
              <a:t>Pick 3 initial clusters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939A5E-0337-468C-8ED0-554B3C5F3FCF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0" name="skillenza_logo_new (1).png" descr="skillenza_logo_new (1).png">
            <a:extLst>
              <a:ext uri="{FF2B5EF4-FFF2-40B4-BE49-F238E27FC236}">
                <a16:creationId xmlns:a16="http://schemas.microsoft.com/office/drawing/2014/main" id="{EFD2C072-5218-4246-9C4B-FEF0AFD6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2521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0"/>
                            </p:stCondLst>
                            <p:childTnLst>
                              <p:par>
                                <p:cTn id="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5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A8308F-BAC5-4561-986F-EC857C8D74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97" t="23577" b="28976"/>
          <a:stretch/>
        </p:blipFill>
        <p:spPr>
          <a:xfrm>
            <a:off x="3462569" y="4035413"/>
            <a:ext cx="6330944" cy="260412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DE229CA-C0A9-45E8-9D09-453DCE8AB0F0}"/>
              </a:ext>
            </a:extLst>
          </p:cNvPr>
          <p:cNvSpPr txBox="1"/>
          <p:nvPr/>
        </p:nvSpPr>
        <p:spPr>
          <a:xfrm>
            <a:off x="3336928" y="6521349"/>
            <a:ext cx="6582226" cy="39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493" b="1" dirty="0">
                <a:latin typeface="Roboto" panose="02000000000000000000"/>
                <a:ea typeface="Open Sans" panose="020B0606030504020204" pitchFamily="34" charset="0"/>
                <a:cs typeface="Open Sans" panose="020B0606030504020204" pitchFamily="34" charset="0"/>
              </a:rPr>
              <a:t>Cluster the Remaining points</a:t>
            </a:r>
            <a:endParaRPr lang="en-IN" sz="1493" dirty="0">
              <a:latin typeface="Roboto" panose="0200000000000000000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E230D-F106-43EB-A394-6D121B02FCC0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id="{5D2DEB0E-AB82-4A9F-AEA8-05234284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0093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DE229CA-C0A9-45E8-9D09-453DCE8AB0F0}"/>
              </a:ext>
            </a:extLst>
          </p:cNvPr>
          <p:cNvSpPr txBox="1"/>
          <p:nvPr/>
        </p:nvSpPr>
        <p:spPr>
          <a:xfrm>
            <a:off x="3211286" y="3134307"/>
            <a:ext cx="6582226" cy="39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493" b="1" dirty="0">
                <a:latin typeface="Roboto" panose="02000000000000000000"/>
                <a:ea typeface="Open Sans" panose="020B0606030504020204" pitchFamily="34" charset="0"/>
                <a:cs typeface="Open Sans" panose="020B0606030504020204" pitchFamily="34" charset="0"/>
              </a:rPr>
              <a:t>Finally sum the variation within each other</a:t>
            </a:r>
            <a:endParaRPr lang="en-IN" sz="1493" dirty="0">
              <a:latin typeface="Roboto" panose="0200000000000000000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34D8D-B107-4500-A499-5DAD5AAA6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12" t="32936" b="21777"/>
          <a:stretch/>
        </p:blipFill>
        <p:spPr>
          <a:xfrm>
            <a:off x="3294064" y="3867894"/>
            <a:ext cx="6416673" cy="2484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53BB6-EB1F-43FD-B925-C27465B6E54B}"/>
              </a:ext>
            </a:extLst>
          </p:cNvPr>
          <p:cNvSpPr txBox="1"/>
          <p:nvPr/>
        </p:nvSpPr>
        <p:spPr>
          <a:xfrm>
            <a:off x="3336927" y="6324371"/>
            <a:ext cx="4630342" cy="328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07" dirty="0">
                <a:latin typeface="Roboto" panose="02000000000000000000"/>
              </a:rPr>
              <a:t>Total variation within the cluster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A868E-047D-4847-A4F0-8C0C85517CCC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A3586BF4-EF96-4D59-BD56-110F9BF78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769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DE229CA-C0A9-45E8-9D09-453DCE8AB0F0}"/>
              </a:ext>
            </a:extLst>
          </p:cNvPr>
          <p:cNvSpPr txBox="1"/>
          <p:nvPr/>
        </p:nvSpPr>
        <p:spPr>
          <a:xfrm>
            <a:off x="3211286" y="3134307"/>
            <a:ext cx="6582226" cy="39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493" b="1" dirty="0">
                <a:latin typeface="Roboto" panose="02000000000000000000"/>
                <a:ea typeface="Open Sans" panose="020B0606030504020204" pitchFamily="34" charset="0"/>
                <a:cs typeface="Open Sans" panose="020B0606030504020204" pitchFamily="34" charset="0"/>
              </a:rPr>
              <a:t>Finally sum the variation within each other</a:t>
            </a:r>
            <a:endParaRPr lang="en-IN" sz="1493" dirty="0">
              <a:latin typeface="Roboto" panose="0200000000000000000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CE7629-D436-4E3D-A476-23BCBD84FB3D}"/>
              </a:ext>
            </a:extLst>
          </p:cNvPr>
          <p:cNvCxnSpPr>
            <a:cxnSpLocks/>
          </p:cNvCxnSpPr>
          <p:nvPr/>
        </p:nvCxnSpPr>
        <p:spPr bwMode="auto">
          <a:xfrm rot="1077160" flipV="1">
            <a:off x="3685270" y="3586028"/>
            <a:ext cx="5598454" cy="1922332"/>
          </a:xfrm>
          <a:prstGeom prst="line">
            <a:avLst/>
          </a:prstGeom>
          <a:noFill/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12577BE-2752-498A-B8D7-7F4CF8796AF5}"/>
              </a:ext>
            </a:extLst>
          </p:cNvPr>
          <p:cNvSpPr/>
          <p:nvPr/>
        </p:nvSpPr>
        <p:spPr bwMode="auto">
          <a:xfrm rot="1077160">
            <a:off x="3863046" y="4487248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877A81A-3B67-470A-95A4-F1C3A13026FD}"/>
              </a:ext>
            </a:extLst>
          </p:cNvPr>
          <p:cNvSpPr/>
          <p:nvPr/>
        </p:nvSpPr>
        <p:spPr bwMode="auto">
          <a:xfrm rot="1077160">
            <a:off x="4190327" y="4477598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60457C-354E-41D5-8C04-5A56A4DBF8BF}"/>
              </a:ext>
            </a:extLst>
          </p:cNvPr>
          <p:cNvSpPr/>
          <p:nvPr/>
        </p:nvSpPr>
        <p:spPr bwMode="auto">
          <a:xfrm rot="1077160">
            <a:off x="4629467" y="4478852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116E4A-8AD8-48A8-8389-6D08918DC4D1}"/>
              </a:ext>
            </a:extLst>
          </p:cNvPr>
          <p:cNvSpPr/>
          <p:nvPr/>
        </p:nvSpPr>
        <p:spPr bwMode="auto">
          <a:xfrm rot="1077160">
            <a:off x="4972386" y="4491898"/>
            <a:ext cx="220114" cy="22011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EAE74A3-EBF6-4E43-8294-C50D60233FC0}"/>
              </a:ext>
            </a:extLst>
          </p:cNvPr>
          <p:cNvSpPr/>
          <p:nvPr/>
        </p:nvSpPr>
        <p:spPr bwMode="auto">
          <a:xfrm rot="1077160">
            <a:off x="5641433" y="4465174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EE6E42-6AE7-453A-9D07-5DFE75EB1DE7}"/>
              </a:ext>
            </a:extLst>
          </p:cNvPr>
          <p:cNvSpPr/>
          <p:nvPr/>
        </p:nvSpPr>
        <p:spPr bwMode="auto">
          <a:xfrm rot="1077160">
            <a:off x="5968715" y="4455526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C20A96-3689-4CC6-84EC-2DEB464822CD}"/>
              </a:ext>
            </a:extLst>
          </p:cNvPr>
          <p:cNvSpPr/>
          <p:nvPr/>
        </p:nvSpPr>
        <p:spPr bwMode="auto">
          <a:xfrm rot="1077160">
            <a:off x="6359347" y="4447672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CA368C-3365-44DD-B623-FEE683365486}"/>
              </a:ext>
            </a:extLst>
          </p:cNvPr>
          <p:cNvSpPr/>
          <p:nvPr/>
        </p:nvSpPr>
        <p:spPr bwMode="auto">
          <a:xfrm rot="1077160">
            <a:off x="6805309" y="4437914"/>
            <a:ext cx="220114" cy="22011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A0D78F7-6992-465A-874D-E042E5B78417}"/>
              </a:ext>
            </a:extLst>
          </p:cNvPr>
          <p:cNvSpPr/>
          <p:nvPr/>
        </p:nvSpPr>
        <p:spPr bwMode="auto">
          <a:xfrm rot="1077160">
            <a:off x="7586436" y="4422163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E9A42FF-481B-4D13-B7E0-1F78203CF8FC}"/>
              </a:ext>
            </a:extLst>
          </p:cNvPr>
          <p:cNvSpPr/>
          <p:nvPr/>
        </p:nvSpPr>
        <p:spPr bwMode="auto">
          <a:xfrm rot="1077160">
            <a:off x="7932321" y="4402014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F90C22-DE72-4634-B1FE-34960A3DB89B}"/>
              </a:ext>
            </a:extLst>
          </p:cNvPr>
          <p:cNvSpPr/>
          <p:nvPr/>
        </p:nvSpPr>
        <p:spPr bwMode="auto">
          <a:xfrm rot="1077160">
            <a:off x="8206561" y="4391707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5136391-1E40-4339-A680-4054802D1ACA}"/>
              </a:ext>
            </a:extLst>
          </p:cNvPr>
          <p:cNvSpPr/>
          <p:nvPr/>
        </p:nvSpPr>
        <p:spPr bwMode="auto">
          <a:xfrm rot="1077160">
            <a:off x="8607955" y="4389544"/>
            <a:ext cx="220114" cy="220114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B49567-5D9E-46E1-91DD-622D19AB1A6F}"/>
              </a:ext>
            </a:extLst>
          </p:cNvPr>
          <p:cNvCxnSpPr>
            <a:cxnSpLocks/>
          </p:cNvCxnSpPr>
          <p:nvPr/>
        </p:nvCxnSpPr>
        <p:spPr bwMode="auto">
          <a:xfrm>
            <a:off x="4840219" y="4142245"/>
            <a:ext cx="0" cy="89609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62B519-55FA-45BC-A733-4B5FDDBEB689}"/>
              </a:ext>
            </a:extLst>
          </p:cNvPr>
          <p:cNvCxnSpPr>
            <a:cxnSpLocks/>
          </p:cNvCxnSpPr>
          <p:nvPr/>
        </p:nvCxnSpPr>
        <p:spPr bwMode="auto">
          <a:xfrm>
            <a:off x="6469403" y="4101233"/>
            <a:ext cx="0" cy="92869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447838-E329-4C6C-9473-701A9A5CD416}"/>
              </a:ext>
            </a:extLst>
          </p:cNvPr>
          <p:cNvCxnSpPr>
            <a:cxnSpLocks/>
          </p:cNvCxnSpPr>
          <p:nvPr/>
        </p:nvCxnSpPr>
        <p:spPr bwMode="auto">
          <a:xfrm>
            <a:off x="8127277" y="4142244"/>
            <a:ext cx="0" cy="880194"/>
          </a:xfrm>
          <a:prstGeom prst="lin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E63DC0F-0B40-4F7C-BA43-6956F28BC2D4}"/>
              </a:ext>
            </a:extLst>
          </p:cNvPr>
          <p:cNvCxnSpPr>
            <a:cxnSpLocks/>
          </p:cNvCxnSpPr>
          <p:nvPr/>
        </p:nvCxnSpPr>
        <p:spPr bwMode="auto">
          <a:xfrm flipH="1">
            <a:off x="4014546" y="4870682"/>
            <a:ext cx="1101591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6D171D-C82F-45AF-BC16-6E91654F86E7}"/>
              </a:ext>
            </a:extLst>
          </p:cNvPr>
          <p:cNvCxnSpPr>
            <a:cxnSpLocks/>
          </p:cNvCxnSpPr>
          <p:nvPr/>
        </p:nvCxnSpPr>
        <p:spPr bwMode="auto">
          <a:xfrm flipH="1">
            <a:off x="5786698" y="4870682"/>
            <a:ext cx="1158240" cy="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900EEFE-9F6B-481A-854E-3B1315F9C518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6492" y="4847970"/>
            <a:ext cx="1094717" cy="0"/>
          </a:xfrm>
          <a:prstGeom prst="lin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8F01D27-B872-49CF-BE77-CCFD416A8F07}"/>
              </a:ext>
            </a:extLst>
          </p:cNvPr>
          <p:cNvGrpSpPr/>
          <p:nvPr/>
        </p:nvGrpSpPr>
        <p:grpSpPr>
          <a:xfrm>
            <a:off x="5099469" y="6481200"/>
            <a:ext cx="3354549" cy="0"/>
            <a:chOff x="20191740" y="18516600"/>
            <a:chExt cx="12579558" cy="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E3F023C-AC07-41F8-97ED-92BDA48D5C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0191740" y="18516600"/>
              <a:ext cx="4130969" cy="0"/>
            </a:xfrm>
            <a:prstGeom prst="line">
              <a:avLst/>
            </a:prstGeom>
            <a:noFill/>
            <a:ln w="152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768A477-B605-417E-A02A-9D06804305B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322709" y="18516600"/>
              <a:ext cx="4343400" cy="0"/>
            </a:xfrm>
            <a:prstGeom prst="line">
              <a:avLst/>
            </a:prstGeom>
            <a:noFill/>
            <a:ln w="15240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B412FDA-6E45-4F13-B951-79A174B91A9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8666109" y="18516600"/>
              <a:ext cx="4105189" cy="0"/>
            </a:xfrm>
            <a:prstGeom prst="line">
              <a:avLst/>
            </a:prstGeom>
            <a:noFill/>
            <a:ln w="152400" cap="flat" cmpd="sng" algn="ctr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DD9DDFE-FBEE-4AB8-A512-88368D18E40B}"/>
              </a:ext>
            </a:extLst>
          </p:cNvPr>
          <p:cNvGrpSpPr/>
          <p:nvPr/>
        </p:nvGrpSpPr>
        <p:grpSpPr>
          <a:xfrm>
            <a:off x="5099469" y="6135598"/>
            <a:ext cx="3728842" cy="324"/>
            <a:chOff x="16151686" y="14249400"/>
            <a:chExt cx="13983154" cy="121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63808A2-BC2B-40C4-8233-D913C3A5A85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151686" y="14249400"/>
              <a:ext cx="6477000" cy="0"/>
            </a:xfrm>
            <a:prstGeom prst="line">
              <a:avLst/>
            </a:prstGeom>
            <a:noFill/>
            <a:ln w="152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E9D69B0-AEB6-454F-A9FD-3BBAFB2C84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628686" y="14249400"/>
              <a:ext cx="3400965" cy="0"/>
            </a:xfrm>
            <a:prstGeom prst="line">
              <a:avLst/>
            </a:prstGeom>
            <a:noFill/>
            <a:ln w="15240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5682E42-9482-4686-82D0-6BCCF96FF5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029651" y="14250617"/>
              <a:ext cx="4105189" cy="0"/>
            </a:xfrm>
            <a:prstGeom prst="line">
              <a:avLst/>
            </a:prstGeom>
            <a:noFill/>
            <a:ln w="152400" cap="flat" cmpd="sng" algn="ctr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3EB03B-AC8E-4768-8F6D-D17CA7FF93A4}"/>
              </a:ext>
            </a:extLst>
          </p:cNvPr>
          <p:cNvGrpSpPr/>
          <p:nvPr/>
        </p:nvGrpSpPr>
        <p:grpSpPr>
          <a:xfrm>
            <a:off x="5099470" y="5790320"/>
            <a:ext cx="3730710" cy="0"/>
            <a:chOff x="16034616" y="9372600"/>
            <a:chExt cx="13990163" cy="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A9E67EB-8EFE-4049-9C75-D8389C8D47C9}"/>
                </a:ext>
              </a:extLst>
            </p:cNvPr>
            <p:cNvCxnSpPr/>
            <p:nvPr/>
          </p:nvCxnSpPr>
          <p:spPr bwMode="auto">
            <a:xfrm>
              <a:off x="21614434" y="9372600"/>
              <a:ext cx="8410345" cy="0"/>
            </a:xfrm>
            <a:prstGeom prst="line">
              <a:avLst/>
            </a:prstGeom>
            <a:noFill/>
            <a:ln w="152400" cap="flat" cmpd="sng" algn="ctr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B99C520-A59B-4CD3-8861-EC0062CE2143}"/>
                </a:ext>
              </a:extLst>
            </p:cNvPr>
            <p:cNvCxnSpPr/>
            <p:nvPr/>
          </p:nvCxnSpPr>
          <p:spPr bwMode="auto">
            <a:xfrm>
              <a:off x="16034616" y="9372600"/>
              <a:ext cx="4191000" cy="0"/>
            </a:xfrm>
            <a:prstGeom prst="line">
              <a:avLst/>
            </a:prstGeom>
            <a:noFill/>
            <a:ln w="152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D1023BC-3224-4895-B50E-79E26ECEC74F}"/>
                </a:ext>
              </a:extLst>
            </p:cNvPr>
            <p:cNvCxnSpPr/>
            <p:nvPr/>
          </p:nvCxnSpPr>
          <p:spPr bwMode="auto">
            <a:xfrm>
              <a:off x="20225616" y="9372600"/>
              <a:ext cx="1388818" cy="0"/>
            </a:xfrm>
            <a:prstGeom prst="line">
              <a:avLst/>
            </a:prstGeom>
            <a:noFill/>
            <a:ln w="15240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4C73B9F-4858-4C06-8C96-E49BA383CE4B}"/>
              </a:ext>
            </a:extLst>
          </p:cNvPr>
          <p:cNvSpPr txBox="1"/>
          <p:nvPr/>
        </p:nvSpPr>
        <p:spPr>
          <a:xfrm>
            <a:off x="3920908" y="5660916"/>
            <a:ext cx="1164321" cy="2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/>
              </a:rPr>
              <a:t>1</a:t>
            </a:r>
            <a:r>
              <a:rPr lang="en-IN" sz="112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/>
              </a:rPr>
              <a:t>st</a:t>
            </a:r>
            <a:r>
              <a:rPr lang="en-IN" sz="11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/>
              </a:rPr>
              <a:t> Iteration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4FFBEE-9324-4493-A80F-91A847394E7B}"/>
              </a:ext>
            </a:extLst>
          </p:cNvPr>
          <p:cNvSpPr txBox="1"/>
          <p:nvPr/>
        </p:nvSpPr>
        <p:spPr>
          <a:xfrm>
            <a:off x="3935146" y="6005172"/>
            <a:ext cx="1164321" cy="2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/>
              </a:rPr>
              <a:t>2</a:t>
            </a:r>
            <a:r>
              <a:rPr lang="en-IN" sz="112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/>
              </a:rPr>
              <a:t>nd</a:t>
            </a:r>
            <a:r>
              <a:rPr lang="en-IN" sz="11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/>
              </a:rPr>
              <a:t> Iteration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4F4902-7E51-4ADB-B4F7-A877ADE0B993}"/>
              </a:ext>
            </a:extLst>
          </p:cNvPr>
          <p:cNvSpPr txBox="1"/>
          <p:nvPr/>
        </p:nvSpPr>
        <p:spPr>
          <a:xfrm>
            <a:off x="3935146" y="6331042"/>
            <a:ext cx="1164321" cy="2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/>
              </a:rPr>
              <a:t>3</a:t>
            </a:r>
            <a:r>
              <a:rPr lang="en-IN" sz="112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/>
              </a:rPr>
              <a:t>rd</a:t>
            </a:r>
            <a:r>
              <a:rPr lang="en-IN" sz="11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/>
              </a:rPr>
              <a:t> Iteration</a:t>
            </a:r>
          </a:p>
        </p:txBody>
      </p:sp>
      <p:pic>
        <p:nvPicPr>
          <p:cNvPr id="78" name="Picture 2" descr="Image result for tick gif">
            <a:extLst>
              <a:ext uri="{FF2B5EF4-FFF2-40B4-BE49-F238E27FC236}">
                <a16:creationId xmlns:a16="http://schemas.microsoft.com/office/drawing/2014/main" id="{EB2F99AC-B8EE-4172-99F2-EABCAF1F56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4" y="6156780"/>
            <a:ext cx="865121" cy="64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835C17-4285-416A-9D58-E077B6397E54}"/>
              </a:ext>
            </a:extLst>
          </p:cNvPr>
          <p:cNvSpPr/>
          <p:nvPr/>
        </p:nvSpPr>
        <p:spPr>
          <a:xfrm>
            <a:off x="3281805" y="7087882"/>
            <a:ext cx="6441187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dirty="0">
                <a:latin typeface="Roboto" panose="02000000000000000000"/>
              </a:rPr>
              <a:t>But how to find the value of ‘K’?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F22FAD-4E5A-4D10-B58F-2717FF12A970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42" name="skillenza_logo_new (1).png" descr="skillenza_logo_new (1).png">
            <a:extLst>
              <a:ext uri="{FF2B5EF4-FFF2-40B4-BE49-F238E27FC236}">
                <a16:creationId xmlns:a16="http://schemas.microsoft.com/office/drawing/2014/main" id="{7DA22775-9FCB-416E-AF4F-737659635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6526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5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: Rounded Corners 1">
            <a:extLst>
              <a:ext uri="{FF2B5EF4-FFF2-40B4-BE49-F238E27FC236}">
                <a16:creationId xmlns:a16="http://schemas.microsoft.com/office/drawing/2014/main" id="{E0AAAEF0-5163-4783-9657-9E9AD3109066}"/>
              </a:ext>
            </a:extLst>
          </p:cNvPr>
          <p:cNvSpPr/>
          <p:nvPr/>
        </p:nvSpPr>
        <p:spPr>
          <a:xfrm>
            <a:off x="3376678" y="2418303"/>
            <a:ext cx="6701599" cy="52080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Simple workflow of a unsupervised learning model</a:t>
            </a:r>
            <a:endParaRPr lang="en-US" sz="2133" b="1" dirty="0">
              <a:solidFill>
                <a:prstClr val="black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1B639E-DE99-4F94-BD60-93F456971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37" y="2918789"/>
            <a:ext cx="11358880" cy="512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4E418B-BE43-4551-887F-589FD1E22966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Unsupervised Learning?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id="{E2E704B6-F2D8-4889-A128-D19FCF212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4482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1">
            <a:extLst>
              <a:ext uri="{FF2B5EF4-FFF2-40B4-BE49-F238E27FC236}">
                <a16:creationId xmlns:a16="http://schemas.microsoft.com/office/drawing/2014/main" id="{D48EAE8A-9E6D-438E-AC8A-E3642186508C}"/>
              </a:ext>
            </a:extLst>
          </p:cNvPr>
          <p:cNvSpPr/>
          <p:nvPr/>
        </p:nvSpPr>
        <p:spPr>
          <a:xfrm>
            <a:off x="4606438" y="2599464"/>
            <a:ext cx="3791925" cy="94637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How to find the value of ‘K’?</a:t>
            </a:r>
          </a:p>
        </p:txBody>
      </p:sp>
      <p:sp>
        <p:nvSpPr>
          <p:cNvPr id="80" name="Rectangle: Rounded Corners 1">
            <a:extLst>
              <a:ext uri="{FF2B5EF4-FFF2-40B4-BE49-F238E27FC236}">
                <a16:creationId xmlns:a16="http://schemas.microsoft.com/office/drawing/2014/main" id="{0718B85B-5A89-43C6-9DE8-2DDFF38009F3}"/>
              </a:ext>
            </a:extLst>
          </p:cNvPr>
          <p:cNvSpPr/>
          <p:nvPr/>
        </p:nvSpPr>
        <p:spPr>
          <a:xfrm>
            <a:off x="2337442" y="4505372"/>
            <a:ext cx="8329916" cy="94637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In the previous scenario k = 3 was known, but what-if we don’t know the exact value of k?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EB9590-C5B8-44AC-9545-55AF53EF438F}"/>
              </a:ext>
            </a:extLst>
          </p:cNvPr>
          <p:cNvGrpSpPr/>
          <p:nvPr/>
        </p:nvGrpSpPr>
        <p:grpSpPr>
          <a:xfrm rot="1100255">
            <a:off x="3703174" y="5588544"/>
            <a:ext cx="5598454" cy="1922332"/>
            <a:chOff x="14819796" y="6202455"/>
            <a:chExt cx="20994204" cy="7208745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AC523CF-8669-41D5-BA36-8A642A538B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819796" y="6202455"/>
              <a:ext cx="20994204" cy="7208745"/>
            </a:xfrm>
            <a:prstGeom prst="line">
              <a:avLst/>
            </a:prstGeom>
            <a:noFill/>
            <a:ln w="76200" cap="rnd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6F8AAE5-2457-444E-967C-A8A2E54BD6A4}"/>
                </a:ext>
              </a:extLst>
            </p:cNvPr>
            <p:cNvGrpSpPr/>
            <p:nvPr/>
          </p:nvGrpSpPr>
          <p:grpSpPr>
            <a:xfrm>
              <a:off x="16002911" y="11210056"/>
              <a:ext cx="4788284" cy="2091087"/>
              <a:chOff x="16002911" y="11210056"/>
              <a:chExt cx="4788284" cy="2091087"/>
            </a:xfrm>
            <a:solidFill>
              <a:srgbClr val="FF0000"/>
            </a:solidFill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AF96295-8B84-4BD7-9C40-CBFF5AF98578}"/>
                  </a:ext>
                </a:extLst>
              </p:cNvPr>
              <p:cNvSpPr/>
              <p:nvPr/>
            </p:nvSpPr>
            <p:spPr bwMode="auto">
              <a:xfrm>
                <a:off x="16002911" y="12475714"/>
                <a:ext cx="825429" cy="8254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92D1253-171D-41CD-BE46-A6C61170AACB}"/>
                  </a:ext>
                </a:extLst>
              </p:cNvPr>
              <p:cNvSpPr/>
              <p:nvPr/>
            </p:nvSpPr>
            <p:spPr bwMode="auto">
              <a:xfrm>
                <a:off x="17159308" y="12063000"/>
                <a:ext cx="825429" cy="8254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8359529-80FB-4131-9EF4-6D638ADD9210}"/>
                  </a:ext>
                </a:extLst>
              </p:cNvPr>
              <p:cNvSpPr/>
              <p:nvPr/>
            </p:nvSpPr>
            <p:spPr bwMode="auto">
              <a:xfrm>
                <a:off x="18727353" y="11559881"/>
                <a:ext cx="825429" cy="8254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EC6EA4D3-2C58-4E37-8441-B7E10D21A3EE}"/>
                  </a:ext>
                </a:extLst>
              </p:cNvPr>
              <p:cNvSpPr/>
              <p:nvPr/>
            </p:nvSpPr>
            <p:spPr bwMode="auto">
              <a:xfrm>
                <a:off x="19965766" y="11210056"/>
                <a:ext cx="825429" cy="8254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756CC61-76AD-4E26-9981-7A295B249438}"/>
                </a:ext>
              </a:extLst>
            </p:cNvPr>
            <p:cNvGrpSpPr/>
            <p:nvPr/>
          </p:nvGrpSpPr>
          <p:grpSpPr>
            <a:xfrm>
              <a:off x="22321649" y="8898856"/>
              <a:ext cx="4945953" cy="2267964"/>
              <a:chOff x="22321649" y="8898856"/>
              <a:chExt cx="4945953" cy="2267964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664B05B-7551-4A82-B7F7-A2CB919483C6}"/>
                  </a:ext>
                </a:extLst>
              </p:cNvPr>
              <p:cNvSpPr/>
              <p:nvPr/>
            </p:nvSpPr>
            <p:spPr bwMode="auto">
              <a:xfrm>
                <a:off x="22321649" y="10341391"/>
                <a:ext cx="825429" cy="825429"/>
              </a:xfrm>
              <a:prstGeom prst="ellipse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F7A77D1-90DC-46E8-8E94-3E3411106D9D}"/>
                  </a:ext>
                </a:extLst>
              </p:cNvPr>
              <p:cNvSpPr/>
              <p:nvPr/>
            </p:nvSpPr>
            <p:spPr bwMode="auto">
              <a:xfrm>
                <a:off x="23478047" y="9928677"/>
                <a:ext cx="825429" cy="825429"/>
              </a:xfrm>
              <a:prstGeom prst="ellipse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46479D2-4D28-4659-B95B-6A26A4DDAF38}"/>
                  </a:ext>
                </a:extLst>
              </p:cNvPr>
              <p:cNvSpPr/>
              <p:nvPr/>
            </p:nvSpPr>
            <p:spPr bwMode="auto">
              <a:xfrm>
                <a:off x="24862514" y="9449142"/>
                <a:ext cx="825429" cy="825429"/>
              </a:xfrm>
              <a:prstGeom prst="ellipse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348284C-B430-44EF-9BCD-3F3592089171}"/>
                  </a:ext>
                </a:extLst>
              </p:cNvPr>
              <p:cNvSpPr/>
              <p:nvPr/>
            </p:nvSpPr>
            <p:spPr bwMode="auto">
              <a:xfrm>
                <a:off x="26442173" y="8898856"/>
                <a:ext cx="825429" cy="825429"/>
              </a:xfrm>
              <a:prstGeom prst="ellipse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A886D36-1419-432C-A2E1-00B4D5F29295}"/>
                </a:ext>
              </a:extLst>
            </p:cNvPr>
            <p:cNvGrpSpPr/>
            <p:nvPr/>
          </p:nvGrpSpPr>
          <p:grpSpPr>
            <a:xfrm>
              <a:off x="29210568" y="6642684"/>
              <a:ext cx="4431913" cy="2122531"/>
              <a:chOff x="29210568" y="6642684"/>
              <a:chExt cx="4431913" cy="2122531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9100749-E10D-49AF-A69B-7A91022166C5}"/>
                  </a:ext>
                </a:extLst>
              </p:cNvPr>
              <p:cNvSpPr/>
              <p:nvPr/>
            </p:nvSpPr>
            <p:spPr bwMode="auto">
              <a:xfrm>
                <a:off x="29210568" y="7939786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A6C25BD-07B3-4C2E-8F84-6D312DEDA5B0}"/>
                  </a:ext>
                </a:extLst>
              </p:cNvPr>
              <p:cNvSpPr/>
              <p:nvPr/>
            </p:nvSpPr>
            <p:spPr bwMode="auto">
              <a:xfrm>
                <a:off x="30421198" y="7468113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E9552D4-C097-465A-8B6D-F21ACAFAFF1B}"/>
                  </a:ext>
                </a:extLst>
              </p:cNvPr>
              <p:cNvSpPr/>
              <p:nvPr/>
            </p:nvSpPr>
            <p:spPr bwMode="auto">
              <a:xfrm>
                <a:off x="31387611" y="7114357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D2874F4-00AD-4A9A-AD4D-E4D2F2F030B5}"/>
                  </a:ext>
                </a:extLst>
              </p:cNvPr>
              <p:cNvSpPr/>
              <p:nvPr/>
            </p:nvSpPr>
            <p:spPr bwMode="auto">
              <a:xfrm>
                <a:off x="32817052" y="6642684"/>
                <a:ext cx="825429" cy="825429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endParaRPr lang="en-IN" sz="480" dirty="0">
                  <a:latin typeface="Roboto" panose="0200000000000000000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F1023-CC6A-439F-99A3-9CE8604801C8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4" name="skillenza_logo_new (1).png" descr="skillenza_logo_new (1).png">
            <a:extLst>
              <a:ext uri="{FF2B5EF4-FFF2-40B4-BE49-F238E27FC236}">
                <a16:creationId xmlns:a16="http://schemas.microsoft.com/office/drawing/2014/main" id="{69085D53-03D1-43AA-8CAD-CCC728CE3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0452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1">
            <a:extLst>
              <a:ext uri="{FF2B5EF4-FFF2-40B4-BE49-F238E27FC236}">
                <a16:creationId xmlns:a16="http://schemas.microsoft.com/office/drawing/2014/main" id="{D48EAE8A-9E6D-438E-AC8A-E3642186508C}"/>
              </a:ext>
            </a:extLst>
          </p:cNvPr>
          <p:cNvSpPr/>
          <p:nvPr/>
        </p:nvSpPr>
        <p:spPr>
          <a:xfrm>
            <a:off x="2337442" y="2599464"/>
            <a:ext cx="8329916" cy="94637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For finding the value of k, you will use hit and trail method, </a:t>
            </a:r>
            <a:r>
              <a:rPr lang="en-US" sz="2133" b="1" dirty="0">
                <a:solidFill>
                  <a:prstClr val="black"/>
                </a:solidFill>
              </a:rPr>
              <a:t>starting from K = 1</a:t>
            </a:r>
          </a:p>
        </p:txBody>
      </p:sp>
      <p:sp>
        <p:nvSpPr>
          <p:cNvPr id="80" name="Rectangle: Rounded Corners 1">
            <a:extLst>
              <a:ext uri="{FF2B5EF4-FFF2-40B4-BE49-F238E27FC236}">
                <a16:creationId xmlns:a16="http://schemas.microsoft.com/office/drawing/2014/main" id="{0718B85B-5A89-43C6-9DE8-2DDFF38009F3}"/>
              </a:ext>
            </a:extLst>
          </p:cNvPr>
          <p:cNvSpPr/>
          <p:nvPr/>
        </p:nvSpPr>
        <p:spPr>
          <a:xfrm>
            <a:off x="2337442" y="6200057"/>
            <a:ext cx="8329916" cy="94637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K=1 is the worst case scenario, even you cross-verify it with its total variation(all red)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26FED1-65C8-40ED-9D7B-B2FC92A2CF59}"/>
              </a:ext>
            </a:extLst>
          </p:cNvPr>
          <p:cNvCxnSpPr>
            <a:cxnSpLocks/>
          </p:cNvCxnSpPr>
          <p:nvPr/>
        </p:nvCxnSpPr>
        <p:spPr bwMode="auto">
          <a:xfrm rot="1100255" flipV="1">
            <a:off x="3703173" y="3911783"/>
            <a:ext cx="5598454" cy="1922332"/>
          </a:xfrm>
          <a:prstGeom prst="line">
            <a:avLst/>
          </a:prstGeom>
          <a:solidFill>
            <a:srgbClr val="FF0000"/>
          </a:solidFill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D96382-EB12-45EC-83FA-6502E4F85413}"/>
              </a:ext>
            </a:extLst>
          </p:cNvPr>
          <p:cNvGrpSpPr/>
          <p:nvPr/>
        </p:nvGrpSpPr>
        <p:grpSpPr>
          <a:xfrm rot="1100255">
            <a:off x="3920476" y="4633426"/>
            <a:ext cx="1276876" cy="557623"/>
            <a:chOff x="16002911" y="11210056"/>
            <a:chExt cx="4788284" cy="2091087"/>
          </a:xfrm>
          <a:solidFill>
            <a:srgbClr val="FF0000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30A03A8-7AC0-4814-80F8-9B97B4DCC349}"/>
                </a:ext>
              </a:extLst>
            </p:cNvPr>
            <p:cNvSpPr/>
            <p:nvPr/>
          </p:nvSpPr>
          <p:spPr bwMode="auto">
            <a:xfrm>
              <a:off x="16002911" y="12475714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1545F7C-30A3-475C-8B7D-4553CFEF8806}"/>
                </a:ext>
              </a:extLst>
            </p:cNvPr>
            <p:cNvSpPr/>
            <p:nvPr/>
          </p:nvSpPr>
          <p:spPr bwMode="auto">
            <a:xfrm>
              <a:off x="17159308" y="12063000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C059BF-12F6-4A68-AE8B-6F273E9847EB}"/>
                </a:ext>
              </a:extLst>
            </p:cNvPr>
            <p:cNvSpPr/>
            <p:nvPr/>
          </p:nvSpPr>
          <p:spPr bwMode="auto">
            <a:xfrm>
              <a:off x="18727353" y="11559881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758CA4-FB0F-4007-86ED-C81D1AD0F350}"/>
                </a:ext>
              </a:extLst>
            </p:cNvPr>
            <p:cNvSpPr/>
            <p:nvPr/>
          </p:nvSpPr>
          <p:spPr bwMode="auto">
            <a:xfrm>
              <a:off x="19965766" y="11210056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7776EF-E7D7-4608-9603-6B53BAF8C166}"/>
              </a:ext>
            </a:extLst>
          </p:cNvPr>
          <p:cNvGrpSpPr/>
          <p:nvPr/>
        </p:nvGrpSpPr>
        <p:grpSpPr>
          <a:xfrm rot="1100255">
            <a:off x="5705324" y="4583946"/>
            <a:ext cx="1318921" cy="604790"/>
            <a:chOff x="22321649" y="8898856"/>
            <a:chExt cx="4945953" cy="2267964"/>
          </a:xfrm>
          <a:solidFill>
            <a:srgbClr val="FF0000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636C3E-0E38-4CE3-9C4E-6C330B095218}"/>
                </a:ext>
              </a:extLst>
            </p:cNvPr>
            <p:cNvSpPr/>
            <p:nvPr/>
          </p:nvSpPr>
          <p:spPr bwMode="auto">
            <a:xfrm>
              <a:off x="22321649" y="10341391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0DACF1C-001D-429C-ACB8-9004C5B0C172}"/>
                </a:ext>
              </a:extLst>
            </p:cNvPr>
            <p:cNvSpPr/>
            <p:nvPr/>
          </p:nvSpPr>
          <p:spPr bwMode="auto">
            <a:xfrm>
              <a:off x="23478047" y="9928677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267A801-75E7-4081-9C35-9F6F0FE1787B}"/>
                </a:ext>
              </a:extLst>
            </p:cNvPr>
            <p:cNvSpPr/>
            <p:nvPr/>
          </p:nvSpPr>
          <p:spPr bwMode="auto">
            <a:xfrm>
              <a:off x="24862514" y="9449142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8CF9F6E-1355-47DB-A9E1-C19C156A6546}"/>
                </a:ext>
              </a:extLst>
            </p:cNvPr>
            <p:cNvSpPr/>
            <p:nvPr/>
          </p:nvSpPr>
          <p:spPr bwMode="auto">
            <a:xfrm>
              <a:off x="26442173" y="8898856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EB8ADF-E929-4BFE-BA7E-FAA83059B280}"/>
              </a:ext>
            </a:extLst>
          </p:cNvPr>
          <p:cNvGrpSpPr/>
          <p:nvPr/>
        </p:nvGrpSpPr>
        <p:grpSpPr>
          <a:xfrm rot="1100255">
            <a:off x="7647951" y="4570236"/>
            <a:ext cx="1181843" cy="566009"/>
            <a:chOff x="29210568" y="6642684"/>
            <a:chExt cx="4431913" cy="2122531"/>
          </a:xfrm>
          <a:solidFill>
            <a:srgbClr val="FF0000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B42A8CA-8D17-41CE-9380-62485CFAF417}"/>
                </a:ext>
              </a:extLst>
            </p:cNvPr>
            <p:cNvSpPr/>
            <p:nvPr/>
          </p:nvSpPr>
          <p:spPr bwMode="auto">
            <a:xfrm>
              <a:off x="29210568" y="7939786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9C2D4E-6C60-4042-8B8C-243FC5E4531A}"/>
                </a:ext>
              </a:extLst>
            </p:cNvPr>
            <p:cNvSpPr/>
            <p:nvPr/>
          </p:nvSpPr>
          <p:spPr bwMode="auto">
            <a:xfrm>
              <a:off x="30421198" y="7468113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4215670-C202-46F6-89A4-E7E05AD855D3}"/>
                </a:ext>
              </a:extLst>
            </p:cNvPr>
            <p:cNvSpPr/>
            <p:nvPr/>
          </p:nvSpPr>
          <p:spPr bwMode="auto">
            <a:xfrm>
              <a:off x="31387611" y="7114357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C16C386-046E-4A6C-9614-C4614E6030C2}"/>
                </a:ext>
              </a:extLst>
            </p:cNvPr>
            <p:cNvSpPr/>
            <p:nvPr/>
          </p:nvSpPr>
          <p:spPr bwMode="auto">
            <a:xfrm>
              <a:off x="32817052" y="6642684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D1C70F-8550-4344-A16A-34A3564A1002}"/>
              </a:ext>
            </a:extLst>
          </p:cNvPr>
          <p:cNvCxnSpPr>
            <a:cxnSpLocks/>
          </p:cNvCxnSpPr>
          <p:nvPr/>
        </p:nvCxnSpPr>
        <p:spPr bwMode="auto">
          <a:xfrm>
            <a:off x="4004273" y="5294793"/>
            <a:ext cx="4745458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0EC7FB-96C3-486C-8826-A113329E9568}"/>
              </a:ext>
            </a:extLst>
          </p:cNvPr>
          <p:cNvCxnSpPr/>
          <p:nvPr/>
        </p:nvCxnSpPr>
        <p:spPr bwMode="auto">
          <a:xfrm>
            <a:off x="6361687" y="4427014"/>
            <a:ext cx="0" cy="10160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1CCD621-78BD-4665-9DE0-C8DB4CAAB898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43" name="skillenza_logo_new (1).png" descr="skillenza_logo_new (1).png">
            <a:extLst>
              <a:ext uri="{FF2B5EF4-FFF2-40B4-BE49-F238E27FC236}">
                <a16:creationId xmlns:a16="http://schemas.microsoft.com/office/drawing/2014/main" id="{8289FAF6-0FCD-4600-9A9B-E70BB46F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624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1">
            <a:extLst>
              <a:ext uri="{FF2B5EF4-FFF2-40B4-BE49-F238E27FC236}">
                <a16:creationId xmlns:a16="http://schemas.microsoft.com/office/drawing/2014/main" id="{D48EAE8A-9E6D-438E-AC8A-E3642186508C}"/>
              </a:ext>
            </a:extLst>
          </p:cNvPr>
          <p:cNvSpPr/>
          <p:nvPr/>
        </p:nvSpPr>
        <p:spPr>
          <a:xfrm>
            <a:off x="2337442" y="2599464"/>
            <a:ext cx="8329916" cy="94637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Now try with </a:t>
            </a:r>
            <a:r>
              <a:rPr lang="en-US" sz="2133" b="1" dirty="0">
                <a:solidFill>
                  <a:prstClr val="black"/>
                </a:solidFill>
              </a:rPr>
              <a:t>K =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26FED1-65C8-40ED-9D7B-B2FC92A2CF59}"/>
              </a:ext>
            </a:extLst>
          </p:cNvPr>
          <p:cNvCxnSpPr>
            <a:cxnSpLocks/>
          </p:cNvCxnSpPr>
          <p:nvPr/>
        </p:nvCxnSpPr>
        <p:spPr bwMode="auto">
          <a:xfrm rot="1100255" flipV="1">
            <a:off x="3703173" y="3911783"/>
            <a:ext cx="5598454" cy="1922332"/>
          </a:xfrm>
          <a:prstGeom prst="line">
            <a:avLst/>
          </a:prstGeom>
          <a:solidFill>
            <a:srgbClr val="FF0000"/>
          </a:solidFill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7F17B7A-20C1-4B94-99A5-3AA92275E675}"/>
              </a:ext>
            </a:extLst>
          </p:cNvPr>
          <p:cNvCxnSpPr>
            <a:cxnSpLocks/>
          </p:cNvCxnSpPr>
          <p:nvPr/>
        </p:nvCxnSpPr>
        <p:spPr bwMode="auto">
          <a:xfrm rot="1100255" flipV="1">
            <a:off x="3715726" y="3898231"/>
            <a:ext cx="5598454" cy="1922332"/>
          </a:xfrm>
          <a:prstGeom prst="line">
            <a:avLst/>
          </a:prstGeom>
          <a:solidFill>
            <a:srgbClr val="FF0000"/>
          </a:solidFill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A20F0DB-5D14-41CB-8731-531B952E98CD}"/>
              </a:ext>
            </a:extLst>
          </p:cNvPr>
          <p:cNvGrpSpPr/>
          <p:nvPr/>
        </p:nvGrpSpPr>
        <p:grpSpPr>
          <a:xfrm rot="1100255">
            <a:off x="3919482" y="4633421"/>
            <a:ext cx="1276876" cy="557623"/>
            <a:chOff x="16002911" y="11210056"/>
            <a:chExt cx="4788284" cy="2091087"/>
          </a:xfrm>
          <a:solidFill>
            <a:srgbClr val="FF0000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CA5CD78-597F-4F0B-A25E-756B0582A614}"/>
                </a:ext>
              </a:extLst>
            </p:cNvPr>
            <p:cNvSpPr/>
            <p:nvPr/>
          </p:nvSpPr>
          <p:spPr bwMode="auto">
            <a:xfrm>
              <a:off x="16002911" y="12475714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B2A4BE0-8FA1-4A58-866D-45C0E5BE45A5}"/>
                </a:ext>
              </a:extLst>
            </p:cNvPr>
            <p:cNvSpPr/>
            <p:nvPr/>
          </p:nvSpPr>
          <p:spPr bwMode="auto">
            <a:xfrm>
              <a:off x="17159308" y="12063000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78CB10C-DF8A-428A-95A9-65D6B2B45095}"/>
                </a:ext>
              </a:extLst>
            </p:cNvPr>
            <p:cNvSpPr/>
            <p:nvPr/>
          </p:nvSpPr>
          <p:spPr bwMode="auto">
            <a:xfrm>
              <a:off x="18727353" y="11559881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CF59EEA-F864-4C89-ACF1-ECD85AC9E606}"/>
                </a:ext>
              </a:extLst>
            </p:cNvPr>
            <p:cNvSpPr/>
            <p:nvPr/>
          </p:nvSpPr>
          <p:spPr bwMode="auto">
            <a:xfrm>
              <a:off x="19965766" y="11210056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CDD9C36-8843-457E-9B90-8DF18C045FEA}"/>
              </a:ext>
            </a:extLst>
          </p:cNvPr>
          <p:cNvGrpSpPr/>
          <p:nvPr/>
        </p:nvGrpSpPr>
        <p:grpSpPr>
          <a:xfrm rot="1100255">
            <a:off x="5704329" y="4583941"/>
            <a:ext cx="1318921" cy="604790"/>
            <a:chOff x="22321649" y="8898856"/>
            <a:chExt cx="4945953" cy="2267964"/>
          </a:xfrm>
          <a:solidFill>
            <a:schemeClr val="accent2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7F016B9-B5C0-489B-9B0B-938B499DA2D4}"/>
                </a:ext>
              </a:extLst>
            </p:cNvPr>
            <p:cNvSpPr/>
            <p:nvPr/>
          </p:nvSpPr>
          <p:spPr bwMode="auto">
            <a:xfrm>
              <a:off x="22321649" y="10341391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7ABEF3A-3797-44EF-AED0-5102E8D03939}"/>
                </a:ext>
              </a:extLst>
            </p:cNvPr>
            <p:cNvSpPr/>
            <p:nvPr/>
          </p:nvSpPr>
          <p:spPr bwMode="auto">
            <a:xfrm>
              <a:off x="23478047" y="9928677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65432F1-2B7B-492B-A1F8-90A32067BDBA}"/>
                </a:ext>
              </a:extLst>
            </p:cNvPr>
            <p:cNvSpPr/>
            <p:nvPr/>
          </p:nvSpPr>
          <p:spPr bwMode="auto">
            <a:xfrm>
              <a:off x="24862514" y="9449142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0ACA2B4-64B3-4653-8499-F2CBBF6F5BAD}"/>
                </a:ext>
              </a:extLst>
            </p:cNvPr>
            <p:cNvSpPr/>
            <p:nvPr/>
          </p:nvSpPr>
          <p:spPr bwMode="auto">
            <a:xfrm>
              <a:off x="26442173" y="8898856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21372B5-2CA3-424A-9402-B142BB9AE502}"/>
              </a:ext>
            </a:extLst>
          </p:cNvPr>
          <p:cNvGrpSpPr/>
          <p:nvPr/>
        </p:nvGrpSpPr>
        <p:grpSpPr>
          <a:xfrm rot="1100255">
            <a:off x="7646957" y="4570231"/>
            <a:ext cx="1181843" cy="566009"/>
            <a:chOff x="29210568" y="6642684"/>
            <a:chExt cx="4431913" cy="2122531"/>
          </a:xfrm>
          <a:solidFill>
            <a:schemeClr val="accent2"/>
          </a:solidFill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F020E47-D843-4540-9F81-24E675C3E088}"/>
                </a:ext>
              </a:extLst>
            </p:cNvPr>
            <p:cNvSpPr/>
            <p:nvPr/>
          </p:nvSpPr>
          <p:spPr bwMode="auto">
            <a:xfrm>
              <a:off x="29210568" y="7939786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5BF690E-8F4F-47A6-99D0-967E536622E3}"/>
                </a:ext>
              </a:extLst>
            </p:cNvPr>
            <p:cNvSpPr/>
            <p:nvPr/>
          </p:nvSpPr>
          <p:spPr bwMode="auto">
            <a:xfrm>
              <a:off x="30421198" y="7468113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7F63811-680F-470A-93A0-3817F9DE55CA}"/>
                </a:ext>
              </a:extLst>
            </p:cNvPr>
            <p:cNvSpPr/>
            <p:nvPr/>
          </p:nvSpPr>
          <p:spPr bwMode="auto">
            <a:xfrm>
              <a:off x="31387611" y="7114357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96F3DAF-326F-4036-B5BE-6DF59E32FE4D}"/>
                </a:ext>
              </a:extLst>
            </p:cNvPr>
            <p:cNvSpPr/>
            <p:nvPr/>
          </p:nvSpPr>
          <p:spPr bwMode="auto">
            <a:xfrm>
              <a:off x="32817052" y="6642684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0974B9F-8010-4819-AE9E-D3D377F1282F}"/>
              </a:ext>
            </a:extLst>
          </p:cNvPr>
          <p:cNvSpPr txBox="1"/>
          <p:nvPr/>
        </p:nvSpPr>
        <p:spPr>
          <a:xfrm>
            <a:off x="3929307" y="5733684"/>
            <a:ext cx="5140960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20" dirty="0">
                <a:latin typeface="Roboto" panose="02000000000000000000"/>
              </a:rPr>
              <a:t>K=2 is still better then K = 1 (Total Variation)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60FEDF-4CA0-4F0A-8ED0-A136A4629773}"/>
              </a:ext>
            </a:extLst>
          </p:cNvPr>
          <p:cNvCxnSpPr/>
          <p:nvPr/>
        </p:nvCxnSpPr>
        <p:spPr bwMode="auto">
          <a:xfrm>
            <a:off x="4527801" y="4470917"/>
            <a:ext cx="0" cy="10160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8467E0-27C3-4F6B-9A9B-15019C23D855}"/>
              </a:ext>
            </a:extLst>
          </p:cNvPr>
          <p:cNvCxnSpPr>
            <a:cxnSpLocks/>
          </p:cNvCxnSpPr>
          <p:nvPr/>
        </p:nvCxnSpPr>
        <p:spPr bwMode="auto">
          <a:xfrm>
            <a:off x="5803791" y="5274467"/>
            <a:ext cx="2970890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813395-9367-494B-AF31-415420274BB5}"/>
              </a:ext>
            </a:extLst>
          </p:cNvPr>
          <p:cNvCxnSpPr/>
          <p:nvPr/>
        </p:nvCxnSpPr>
        <p:spPr bwMode="auto">
          <a:xfrm>
            <a:off x="7271001" y="4497206"/>
            <a:ext cx="0" cy="10160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BC444B5-799D-4BA2-AA8A-43FA88765ECC}"/>
              </a:ext>
            </a:extLst>
          </p:cNvPr>
          <p:cNvCxnSpPr>
            <a:cxnSpLocks/>
          </p:cNvCxnSpPr>
          <p:nvPr/>
        </p:nvCxnSpPr>
        <p:spPr bwMode="auto">
          <a:xfrm>
            <a:off x="3996016" y="5274467"/>
            <a:ext cx="1113803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AA77005-B323-47A5-AB9F-6BDE66934FA7}"/>
              </a:ext>
            </a:extLst>
          </p:cNvPr>
          <p:cNvCxnSpPr>
            <a:cxnSpLocks/>
          </p:cNvCxnSpPr>
          <p:nvPr/>
        </p:nvCxnSpPr>
        <p:spPr bwMode="auto">
          <a:xfrm>
            <a:off x="4528877" y="6716326"/>
            <a:ext cx="1113803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92BA687-E745-45F1-B0A5-C084EBECF14D}"/>
              </a:ext>
            </a:extLst>
          </p:cNvPr>
          <p:cNvCxnSpPr>
            <a:cxnSpLocks/>
          </p:cNvCxnSpPr>
          <p:nvPr/>
        </p:nvCxnSpPr>
        <p:spPr bwMode="auto">
          <a:xfrm>
            <a:off x="4516903" y="6456651"/>
            <a:ext cx="4745458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E1DD735-B7A0-4955-ABCE-2F14C70A83C9}"/>
              </a:ext>
            </a:extLst>
          </p:cNvPr>
          <p:cNvCxnSpPr>
            <a:cxnSpLocks/>
          </p:cNvCxnSpPr>
          <p:nvPr/>
        </p:nvCxnSpPr>
        <p:spPr bwMode="auto">
          <a:xfrm>
            <a:off x="5642679" y="6716326"/>
            <a:ext cx="2970890" cy="0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16C3782-F38D-4755-BD28-3FE3B391D01F}"/>
              </a:ext>
            </a:extLst>
          </p:cNvPr>
          <p:cNvSpPr txBox="1"/>
          <p:nvPr/>
        </p:nvSpPr>
        <p:spPr>
          <a:xfrm>
            <a:off x="3758933" y="6283375"/>
            <a:ext cx="791984" cy="29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93" b="1" dirty="0">
                <a:latin typeface="Roboto" panose="02000000000000000000"/>
              </a:rPr>
              <a:t>K =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A8F88E-175B-44BB-A3AB-A649587C945F}"/>
              </a:ext>
            </a:extLst>
          </p:cNvPr>
          <p:cNvSpPr txBox="1"/>
          <p:nvPr/>
        </p:nvSpPr>
        <p:spPr>
          <a:xfrm>
            <a:off x="3758933" y="6570130"/>
            <a:ext cx="791984" cy="29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93" b="1" dirty="0">
                <a:latin typeface="Roboto" panose="02000000000000000000"/>
              </a:rPr>
              <a:t>K = 2</a:t>
            </a:r>
          </a:p>
        </p:txBody>
      </p:sp>
      <p:pic>
        <p:nvPicPr>
          <p:cNvPr id="32" name="skillenza_logo_new (1).png" descr="skillenza_logo_new (1).png">
            <a:extLst>
              <a:ext uri="{FF2B5EF4-FFF2-40B4-BE49-F238E27FC236}">
                <a16:creationId xmlns:a16="http://schemas.microsoft.com/office/drawing/2014/main" id="{09F52EA9-617B-4446-A9F6-4AEB329D4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3352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1">
            <a:extLst>
              <a:ext uri="{FF2B5EF4-FFF2-40B4-BE49-F238E27FC236}">
                <a16:creationId xmlns:a16="http://schemas.microsoft.com/office/drawing/2014/main" id="{D48EAE8A-9E6D-438E-AC8A-E3642186508C}"/>
              </a:ext>
            </a:extLst>
          </p:cNvPr>
          <p:cNvSpPr/>
          <p:nvPr/>
        </p:nvSpPr>
        <p:spPr>
          <a:xfrm>
            <a:off x="2337442" y="2599464"/>
            <a:ext cx="8329916" cy="94637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Now try with </a:t>
            </a:r>
            <a:r>
              <a:rPr lang="en-US" sz="2133" b="1" dirty="0">
                <a:solidFill>
                  <a:prstClr val="black"/>
                </a:solidFill>
              </a:rPr>
              <a:t>K = 3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46A4BB6-88D8-4685-AB9B-E08D9FD7078B}"/>
              </a:ext>
            </a:extLst>
          </p:cNvPr>
          <p:cNvCxnSpPr>
            <a:cxnSpLocks/>
          </p:cNvCxnSpPr>
          <p:nvPr/>
        </p:nvCxnSpPr>
        <p:spPr bwMode="auto">
          <a:xfrm rot="1100255" flipV="1">
            <a:off x="3718119" y="3898357"/>
            <a:ext cx="5598454" cy="1922332"/>
          </a:xfrm>
          <a:prstGeom prst="line">
            <a:avLst/>
          </a:prstGeom>
          <a:solidFill>
            <a:srgbClr val="FF0000"/>
          </a:solidFill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0E8DDE8-CADA-4924-83FC-E2FF7F539A28}"/>
              </a:ext>
            </a:extLst>
          </p:cNvPr>
          <p:cNvGrpSpPr/>
          <p:nvPr/>
        </p:nvGrpSpPr>
        <p:grpSpPr>
          <a:xfrm rot="1100255">
            <a:off x="3921876" y="4633547"/>
            <a:ext cx="1276876" cy="557623"/>
            <a:chOff x="16002911" y="11210056"/>
            <a:chExt cx="4788284" cy="2091087"/>
          </a:xfrm>
          <a:solidFill>
            <a:srgbClr val="FF0000"/>
          </a:solidFill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FF43B70C-1458-4AF4-B468-4A5067E7A199}"/>
                </a:ext>
              </a:extLst>
            </p:cNvPr>
            <p:cNvSpPr/>
            <p:nvPr/>
          </p:nvSpPr>
          <p:spPr bwMode="auto">
            <a:xfrm>
              <a:off x="16002911" y="12475714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3E6AEAA-6E71-4397-AA5A-4424E91ECA2C}"/>
                </a:ext>
              </a:extLst>
            </p:cNvPr>
            <p:cNvSpPr/>
            <p:nvPr/>
          </p:nvSpPr>
          <p:spPr bwMode="auto">
            <a:xfrm>
              <a:off x="17159308" y="12063000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881C188-AC48-4765-AE0B-7025A6E815AC}"/>
                </a:ext>
              </a:extLst>
            </p:cNvPr>
            <p:cNvSpPr/>
            <p:nvPr/>
          </p:nvSpPr>
          <p:spPr bwMode="auto">
            <a:xfrm>
              <a:off x="18727353" y="11559881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5346294-E25F-42E4-AF9B-A5E99944651F}"/>
                </a:ext>
              </a:extLst>
            </p:cNvPr>
            <p:cNvSpPr/>
            <p:nvPr/>
          </p:nvSpPr>
          <p:spPr bwMode="auto">
            <a:xfrm>
              <a:off x="19965766" y="11210056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10316AF-DCA6-461C-B995-7A726E1977CF}"/>
              </a:ext>
            </a:extLst>
          </p:cNvPr>
          <p:cNvGrpSpPr/>
          <p:nvPr/>
        </p:nvGrpSpPr>
        <p:grpSpPr>
          <a:xfrm rot="1100255">
            <a:off x="5706723" y="4584067"/>
            <a:ext cx="1318921" cy="604790"/>
            <a:chOff x="22321649" y="8898856"/>
            <a:chExt cx="4945953" cy="2267964"/>
          </a:xfrm>
          <a:solidFill>
            <a:schemeClr val="accent2"/>
          </a:solidFill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90868BD-22B9-425B-87B4-EC61514F386A}"/>
                </a:ext>
              </a:extLst>
            </p:cNvPr>
            <p:cNvSpPr/>
            <p:nvPr/>
          </p:nvSpPr>
          <p:spPr bwMode="auto">
            <a:xfrm>
              <a:off x="22321649" y="10341391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F93A1A0B-5B60-4F05-96F4-3A7F41E4D060}"/>
                </a:ext>
              </a:extLst>
            </p:cNvPr>
            <p:cNvSpPr/>
            <p:nvPr/>
          </p:nvSpPr>
          <p:spPr bwMode="auto">
            <a:xfrm>
              <a:off x="23478047" y="9928677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577772E-94C9-48D0-A0B9-0A2C245E4C93}"/>
                </a:ext>
              </a:extLst>
            </p:cNvPr>
            <p:cNvSpPr/>
            <p:nvPr/>
          </p:nvSpPr>
          <p:spPr bwMode="auto">
            <a:xfrm>
              <a:off x="24862514" y="9449142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D38238F-EE02-4F68-B870-1A7AF216E1F9}"/>
                </a:ext>
              </a:extLst>
            </p:cNvPr>
            <p:cNvSpPr/>
            <p:nvPr/>
          </p:nvSpPr>
          <p:spPr bwMode="auto">
            <a:xfrm>
              <a:off x="26442173" y="8898856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207C312-63F3-4C30-B810-99523A3CFE57}"/>
              </a:ext>
            </a:extLst>
          </p:cNvPr>
          <p:cNvGrpSpPr/>
          <p:nvPr/>
        </p:nvGrpSpPr>
        <p:grpSpPr>
          <a:xfrm rot="1100255">
            <a:off x="7649351" y="4570357"/>
            <a:ext cx="1181843" cy="566009"/>
            <a:chOff x="29210568" y="6642684"/>
            <a:chExt cx="4431913" cy="2122531"/>
          </a:xfrm>
          <a:solidFill>
            <a:schemeClr val="accent5"/>
          </a:solidFill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444A4A34-8DA3-4BA5-A872-73EEB1C8E3D4}"/>
                </a:ext>
              </a:extLst>
            </p:cNvPr>
            <p:cNvSpPr/>
            <p:nvPr/>
          </p:nvSpPr>
          <p:spPr bwMode="auto">
            <a:xfrm>
              <a:off x="29210568" y="7939786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6481F0E-A52F-40B4-8FC9-DDA84C09F029}"/>
                </a:ext>
              </a:extLst>
            </p:cNvPr>
            <p:cNvSpPr/>
            <p:nvPr/>
          </p:nvSpPr>
          <p:spPr bwMode="auto">
            <a:xfrm>
              <a:off x="30421198" y="7468113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BEEDFCDD-C69E-4DD0-835B-EBB90973C360}"/>
                </a:ext>
              </a:extLst>
            </p:cNvPr>
            <p:cNvSpPr/>
            <p:nvPr/>
          </p:nvSpPr>
          <p:spPr bwMode="auto">
            <a:xfrm>
              <a:off x="31387611" y="7114357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DCE39A8-F5C0-402F-ACEE-4F1E87B16349}"/>
                </a:ext>
              </a:extLst>
            </p:cNvPr>
            <p:cNvSpPr/>
            <p:nvPr/>
          </p:nvSpPr>
          <p:spPr bwMode="auto">
            <a:xfrm>
              <a:off x="32817052" y="6642684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AAD9F1C-05BA-4DB4-9E2B-79A382977D9F}"/>
              </a:ext>
            </a:extLst>
          </p:cNvPr>
          <p:cNvSpPr txBox="1"/>
          <p:nvPr/>
        </p:nvSpPr>
        <p:spPr>
          <a:xfrm>
            <a:off x="3931920" y="5782981"/>
            <a:ext cx="5140960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20" dirty="0">
                <a:latin typeface="Roboto" panose="02000000000000000000"/>
              </a:rPr>
              <a:t>K=3 is still better then K = 2 (Total Variation)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DE19F1C-FB99-42A2-96EF-4F03AB7528EE}"/>
              </a:ext>
            </a:extLst>
          </p:cNvPr>
          <p:cNvCxnSpPr>
            <a:cxnSpLocks/>
          </p:cNvCxnSpPr>
          <p:nvPr/>
        </p:nvCxnSpPr>
        <p:spPr bwMode="auto">
          <a:xfrm>
            <a:off x="4531270" y="6753460"/>
            <a:ext cx="1113803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C454D5A-1A92-4B5D-A89B-B7EAECD01D8B}"/>
              </a:ext>
            </a:extLst>
          </p:cNvPr>
          <p:cNvCxnSpPr/>
          <p:nvPr/>
        </p:nvCxnSpPr>
        <p:spPr bwMode="auto">
          <a:xfrm>
            <a:off x="4530194" y="4471043"/>
            <a:ext cx="0" cy="10160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38DB8D6-98EC-4FE2-839E-B3662D9EA179}"/>
              </a:ext>
            </a:extLst>
          </p:cNvPr>
          <p:cNvCxnSpPr>
            <a:cxnSpLocks/>
          </p:cNvCxnSpPr>
          <p:nvPr/>
        </p:nvCxnSpPr>
        <p:spPr bwMode="auto">
          <a:xfrm>
            <a:off x="5806184" y="5274593"/>
            <a:ext cx="1167657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28BD4A3-AF01-4780-A3C0-A806F505B121}"/>
              </a:ext>
            </a:extLst>
          </p:cNvPr>
          <p:cNvCxnSpPr/>
          <p:nvPr/>
        </p:nvCxnSpPr>
        <p:spPr bwMode="auto">
          <a:xfrm>
            <a:off x="8214523" y="4448753"/>
            <a:ext cx="0" cy="1016000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65C6C93-328B-4BBF-807E-39B617D79E85}"/>
              </a:ext>
            </a:extLst>
          </p:cNvPr>
          <p:cNvCxnSpPr>
            <a:cxnSpLocks/>
          </p:cNvCxnSpPr>
          <p:nvPr/>
        </p:nvCxnSpPr>
        <p:spPr bwMode="auto">
          <a:xfrm>
            <a:off x="4519297" y="6493785"/>
            <a:ext cx="4745458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4159390-8FAA-48AE-9698-00214FA63406}"/>
              </a:ext>
            </a:extLst>
          </p:cNvPr>
          <p:cNvCxnSpPr>
            <a:cxnSpLocks/>
          </p:cNvCxnSpPr>
          <p:nvPr/>
        </p:nvCxnSpPr>
        <p:spPr bwMode="auto">
          <a:xfrm>
            <a:off x="5636944" y="6753460"/>
            <a:ext cx="2970890" cy="0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4275C74A-50C2-4ECD-9CCC-32EE03BE6009}"/>
              </a:ext>
            </a:extLst>
          </p:cNvPr>
          <p:cNvSpPr txBox="1"/>
          <p:nvPr/>
        </p:nvSpPr>
        <p:spPr>
          <a:xfrm>
            <a:off x="3748771" y="6321821"/>
            <a:ext cx="791984" cy="29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93" b="1" dirty="0">
                <a:latin typeface="Roboto" panose="02000000000000000000"/>
              </a:rPr>
              <a:t>K = 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B0E0E1F-4B09-4DF3-AFE6-79E565B5515C}"/>
              </a:ext>
            </a:extLst>
          </p:cNvPr>
          <p:cNvSpPr txBox="1"/>
          <p:nvPr/>
        </p:nvSpPr>
        <p:spPr>
          <a:xfrm>
            <a:off x="3748772" y="6586218"/>
            <a:ext cx="791984" cy="29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93" b="1" dirty="0">
                <a:latin typeface="Roboto" panose="02000000000000000000"/>
              </a:rPr>
              <a:t>K = 2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E0E685-EEBD-4B16-AC13-7F7DE9C5D747}"/>
              </a:ext>
            </a:extLst>
          </p:cNvPr>
          <p:cNvCxnSpPr>
            <a:cxnSpLocks/>
          </p:cNvCxnSpPr>
          <p:nvPr/>
        </p:nvCxnSpPr>
        <p:spPr bwMode="auto">
          <a:xfrm>
            <a:off x="3998409" y="5274593"/>
            <a:ext cx="1113803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9C4CDD9-6331-413D-8A4B-A70034C88499}"/>
              </a:ext>
            </a:extLst>
          </p:cNvPr>
          <p:cNvCxnSpPr/>
          <p:nvPr/>
        </p:nvCxnSpPr>
        <p:spPr bwMode="auto">
          <a:xfrm>
            <a:off x="6363086" y="4448753"/>
            <a:ext cx="0" cy="10160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8DF1E2D-89D3-4867-BA19-9704EE5C9DBE}"/>
              </a:ext>
            </a:extLst>
          </p:cNvPr>
          <p:cNvCxnSpPr>
            <a:cxnSpLocks/>
          </p:cNvCxnSpPr>
          <p:nvPr/>
        </p:nvCxnSpPr>
        <p:spPr bwMode="auto">
          <a:xfrm>
            <a:off x="7722568" y="5274593"/>
            <a:ext cx="1066527" cy="0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43A45AAD-A4F4-414B-BB9E-3DE4C868DE43}"/>
              </a:ext>
            </a:extLst>
          </p:cNvPr>
          <p:cNvCxnSpPr>
            <a:cxnSpLocks/>
          </p:cNvCxnSpPr>
          <p:nvPr/>
        </p:nvCxnSpPr>
        <p:spPr bwMode="auto">
          <a:xfrm>
            <a:off x="5633099" y="7027529"/>
            <a:ext cx="1101450" cy="0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0381BE8-A75C-4FCB-A95C-C72F5138E2C1}"/>
              </a:ext>
            </a:extLst>
          </p:cNvPr>
          <p:cNvCxnSpPr>
            <a:cxnSpLocks/>
          </p:cNvCxnSpPr>
          <p:nvPr/>
        </p:nvCxnSpPr>
        <p:spPr bwMode="auto">
          <a:xfrm>
            <a:off x="4519296" y="7028278"/>
            <a:ext cx="1113803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D4392A3-2B57-4CE2-9FAB-045C3B337410}"/>
              </a:ext>
            </a:extLst>
          </p:cNvPr>
          <p:cNvCxnSpPr>
            <a:cxnSpLocks/>
          </p:cNvCxnSpPr>
          <p:nvPr/>
        </p:nvCxnSpPr>
        <p:spPr bwMode="auto">
          <a:xfrm>
            <a:off x="6713856" y="7027529"/>
            <a:ext cx="1101450" cy="0"/>
          </a:xfrm>
          <a:prstGeom prst="line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475D438D-ECC3-4EF4-82B3-27291EFD6021}"/>
              </a:ext>
            </a:extLst>
          </p:cNvPr>
          <p:cNvSpPr txBox="1"/>
          <p:nvPr/>
        </p:nvSpPr>
        <p:spPr>
          <a:xfrm>
            <a:off x="3748772" y="6862698"/>
            <a:ext cx="791984" cy="29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93" b="1" dirty="0">
                <a:latin typeface="Roboto" panose="02000000000000000000"/>
              </a:rPr>
              <a:t>K = 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6497C6-55DE-4C8C-91A6-CC75AD9FFA73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38" name="skillenza_logo_new (1).png" descr="skillenza_logo_new (1).png">
            <a:extLst>
              <a:ext uri="{FF2B5EF4-FFF2-40B4-BE49-F238E27FC236}">
                <a16:creationId xmlns:a16="http://schemas.microsoft.com/office/drawing/2014/main" id="{1A6CA1D8-12C2-4FFF-98E0-DDD26BC6A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57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1">
            <a:extLst>
              <a:ext uri="{FF2B5EF4-FFF2-40B4-BE49-F238E27FC236}">
                <a16:creationId xmlns:a16="http://schemas.microsoft.com/office/drawing/2014/main" id="{D48EAE8A-9E6D-438E-AC8A-E3642186508C}"/>
              </a:ext>
            </a:extLst>
          </p:cNvPr>
          <p:cNvSpPr/>
          <p:nvPr/>
        </p:nvSpPr>
        <p:spPr>
          <a:xfrm>
            <a:off x="2337442" y="2599464"/>
            <a:ext cx="8329916" cy="94637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Now try with </a:t>
            </a:r>
            <a:r>
              <a:rPr lang="en-US" sz="2133" b="1" dirty="0">
                <a:solidFill>
                  <a:prstClr val="black"/>
                </a:solidFill>
              </a:rPr>
              <a:t>K = 4</a:t>
            </a:r>
          </a:p>
        </p:txBody>
      </p:sp>
      <p:sp>
        <p:nvSpPr>
          <p:cNvPr id="36" name="Rectangle: Rounded Corners 1">
            <a:extLst>
              <a:ext uri="{FF2B5EF4-FFF2-40B4-BE49-F238E27FC236}">
                <a16:creationId xmlns:a16="http://schemas.microsoft.com/office/drawing/2014/main" id="{675AD6C5-0588-4109-849E-2DB0FB8F44D4}"/>
              </a:ext>
            </a:extLst>
          </p:cNvPr>
          <p:cNvSpPr/>
          <p:nvPr/>
        </p:nvSpPr>
        <p:spPr>
          <a:xfrm>
            <a:off x="416670" y="4595331"/>
            <a:ext cx="4941824" cy="219547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71" indent="-365771" defTabSz="1300456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prstClr val="black"/>
                </a:solidFill>
              </a:rPr>
              <a:t>Every time you increase the cluster the variation decreases</a:t>
            </a:r>
          </a:p>
          <a:p>
            <a:pPr marL="365771" indent="-365771" defTabSz="1300456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prstClr val="black"/>
                </a:solidFill>
              </a:rPr>
              <a:t>If no. of clusters = no. of data points then in that case the variation = 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E0EC6B-2748-4611-B510-4591BE7A552D}"/>
              </a:ext>
            </a:extLst>
          </p:cNvPr>
          <p:cNvCxnSpPr>
            <a:cxnSpLocks/>
          </p:cNvCxnSpPr>
          <p:nvPr/>
        </p:nvCxnSpPr>
        <p:spPr bwMode="auto">
          <a:xfrm rot="1100255" flipV="1">
            <a:off x="6372963" y="3738737"/>
            <a:ext cx="5598454" cy="1922332"/>
          </a:xfrm>
          <a:prstGeom prst="line">
            <a:avLst/>
          </a:prstGeom>
          <a:solidFill>
            <a:srgbClr val="FF0000"/>
          </a:solidFill>
          <a:ln w="76200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A9F1BD9-DF09-4E73-AD3F-3626ADC29B8F}"/>
              </a:ext>
            </a:extLst>
          </p:cNvPr>
          <p:cNvGrpSpPr/>
          <p:nvPr/>
        </p:nvGrpSpPr>
        <p:grpSpPr>
          <a:xfrm rot="1100255">
            <a:off x="6576719" y="4473927"/>
            <a:ext cx="1276876" cy="557623"/>
            <a:chOff x="16002911" y="11210056"/>
            <a:chExt cx="4788284" cy="2091087"/>
          </a:xfrm>
          <a:solidFill>
            <a:srgbClr val="FF0000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BFAC0A9-70A0-4D21-B554-4CA1B48D567B}"/>
                </a:ext>
              </a:extLst>
            </p:cNvPr>
            <p:cNvSpPr/>
            <p:nvPr/>
          </p:nvSpPr>
          <p:spPr bwMode="auto">
            <a:xfrm>
              <a:off x="16002911" y="12475714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A58AA77-FE0E-4217-BCAC-2BE5DD3E6BD5}"/>
                </a:ext>
              </a:extLst>
            </p:cNvPr>
            <p:cNvSpPr/>
            <p:nvPr/>
          </p:nvSpPr>
          <p:spPr bwMode="auto">
            <a:xfrm>
              <a:off x="17159308" y="12063000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905A6E2-7754-476A-B99E-C1263348A4D2}"/>
                </a:ext>
              </a:extLst>
            </p:cNvPr>
            <p:cNvSpPr/>
            <p:nvPr/>
          </p:nvSpPr>
          <p:spPr bwMode="auto">
            <a:xfrm>
              <a:off x="18727353" y="11559881"/>
              <a:ext cx="825429" cy="825429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3523610-74CA-42C1-B0E8-4A45A0E29951}"/>
                </a:ext>
              </a:extLst>
            </p:cNvPr>
            <p:cNvSpPr/>
            <p:nvPr/>
          </p:nvSpPr>
          <p:spPr bwMode="auto">
            <a:xfrm>
              <a:off x="19965766" y="11210056"/>
              <a:ext cx="825429" cy="825429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0B4EB9-7133-4AB0-85CF-CCAE9B6A8A65}"/>
              </a:ext>
            </a:extLst>
          </p:cNvPr>
          <p:cNvGrpSpPr/>
          <p:nvPr/>
        </p:nvGrpSpPr>
        <p:grpSpPr>
          <a:xfrm rot="1100255">
            <a:off x="8361567" y="4424447"/>
            <a:ext cx="1318921" cy="604790"/>
            <a:chOff x="22321649" y="8898856"/>
            <a:chExt cx="4945953" cy="2267964"/>
          </a:xfrm>
          <a:solidFill>
            <a:schemeClr val="accent5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211E476-B5D4-47B8-8A6D-DA34F3E5D81B}"/>
                </a:ext>
              </a:extLst>
            </p:cNvPr>
            <p:cNvSpPr/>
            <p:nvPr/>
          </p:nvSpPr>
          <p:spPr bwMode="auto">
            <a:xfrm>
              <a:off x="22321649" y="10341391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715ECE-CB82-4D94-B0B0-95CE904C057D}"/>
                </a:ext>
              </a:extLst>
            </p:cNvPr>
            <p:cNvSpPr/>
            <p:nvPr/>
          </p:nvSpPr>
          <p:spPr bwMode="auto">
            <a:xfrm>
              <a:off x="23478047" y="9928677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EC19793-A3C9-4F38-98C9-9C8499AC6722}"/>
                </a:ext>
              </a:extLst>
            </p:cNvPr>
            <p:cNvSpPr/>
            <p:nvPr/>
          </p:nvSpPr>
          <p:spPr bwMode="auto">
            <a:xfrm>
              <a:off x="24862514" y="9449142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AAAA3F7-22B9-4CB8-A94E-84ECA8830362}"/>
                </a:ext>
              </a:extLst>
            </p:cNvPr>
            <p:cNvSpPr/>
            <p:nvPr/>
          </p:nvSpPr>
          <p:spPr bwMode="auto">
            <a:xfrm>
              <a:off x="26442173" y="8898856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10FBA46-575F-4108-8E88-65C66CF32906}"/>
              </a:ext>
            </a:extLst>
          </p:cNvPr>
          <p:cNvGrpSpPr/>
          <p:nvPr/>
        </p:nvGrpSpPr>
        <p:grpSpPr>
          <a:xfrm rot="1100255">
            <a:off x="10304194" y="4410736"/>
            <a:ext cx="1181843" cy="566009"/>
            <a:chOff x="29210568" y="6642684"/>
            <a:chExt cx="4431913" cy="2122531"/>
          </a:xfrm>
          <a:solidFill>
            <a:schemeClr val="accent3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5CD711-546C-495B-BE21-AFB5A0E3DC44}"/>
                </a:ext>
              </a:extLst>
            </p:cNvPr>
            <p:cNvSpPr/>
            <p:nvPr/>
          </p:nvSpPr>
          <p:spPr bwMode="auto">
            <a:xfrm>
              <a:off x="29210568" y="7939786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A6B3C69-B87B-4BEC-B828-2F4208E600C6}"/>
                </a:ext>
              </a:extLst>
            </p:cNvPr>
            <p:cNvSpPr/>
            <p:nvPr/>
          </p:nvSpPr>
          <p:spPr bwMode="auto">
            <a:xfrm>
              <a:off x="30421198" y="7468113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869DC4A-2C4A-4311-890A-98A8A0004AE3}"/>
                </a:ext>
              </a:extLst>
            </p:cNvPr>
            <p:cNvSpPr/>
            <p:nvPr/>
          </p:nvSpPr>
          <p:spPr bwMode="auto">
            <a:xfrm>
              <a:off x="31387611" y="7114357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152E7BA-517A-4A1F-B02B-A72B32D4CE85}"/>
                </a:ext>
              </a:extLst>
            </p:cNvPr>
            <p:cNvSpPr/>
            <p:nvPr/>
          </p:nvSpPr>
          <p:spPr bwMode="auto">
            <a:xfrm>
              <a:off x="32817052" y="6642684"/>
              <a:ext cx="825429" cy="82542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 dirty="0">
                <a:latin typeface="Roboto" panose="0200000000000000000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C1F8856-1B43-45A2-84B9-8EA6A5BA5ECD}"/>
              </a:ext>
            </a:extLst>
          </p:cNvPr>
          <p:cNvSpPr txBox="1"/>
          <p:nvPr/>
        </p:nvSpPr>
        <p:spPr>
          <a:xfrm>
            <a:off x="6447450" y="5677683"/>
            <a:ext cx="5140960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20" dirty="0">
                <a:latin typeface="Roboto" panose="02000000000000000000"/>
              </a:rPr>
              <a:t>K=4 is still better then K = 3 (Total Variation)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9C33AD-9023-45EB-AD84-3CD60F93C60C}"/>
              </a:ext>
            </a:extLst>
          </p:cNvPr>
          <p:cNvCxnSpPr>
            <a:cxnSpLocks/>
          </p:cNvCxnSpPr>
          <p:nvPr/>
        </p:nvCxnSpPr>
        <p:spPr bwMode="auto">
          <a:xfrm>
            <a:off x="7180695" y="6844313"/>
            <a:ext cx="1113803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7F55AA-7B38-4483-8074-115C50279F85}"/>
              </a:ext>
            </a:extLst>
          </p:cNvPr>
          <p:cNvCxnSpPr/>
          <p:nvPr/>
        </p:nvCxnSpPr>
        <p:spPr bwMode="auto">
          <a:xfrm>
            <a:off x="7593316" y="4265180"/>
            <a:ext cx="0" cy="10160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140DC1C-D3F8-49E9-AE9B-D52B8D614FED}"/>
              </a:ext>
            </a:extLst>
          </p:cNvPr>
          <p:cNvCxnSpPr>
            <a:cxnSpLocks/>
          </p:cNvCxnSpPr>
          <p:nvPr/>
        </p:nvCxnSpPr>
        <p:spPr bwMode="auto">
          <a:xfrm>
            <a:off x="8461028" y="5114973"/>
            <a:ext cx="1167657" cy="0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DD198D-FAB6-462D-AE2C-7D00E93990B8}"/>
              </a:ext>
            </a:extLst>
          </p:cNvPr>
          <p:cNvCxnSpPr/>
          <p:nvPr/>
        </p:nvCxnSpPr>
        <p:spPr bwMode="auto">
          <a:xfrm>
            <a:off x="10869366" y="4289133"/>
            <a:ext cx="0" cy="1016000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4E2620-A4BF-410D-B247-805BF682A7E5}"/>
              </a:ext>
            </a:extLst>
          </p:cNvPr>
          <p:cNvCxnSpPr>
            <a:cxnSpLocks/>
          </p:cNvCxnSpPr>
          <p:nvPr/>
        </p:nvCxnSpPr>
        <p:spPr bwMode="auto">
          <a:xfrm>
            <a:off x="7174140" y="6584637"/>
            <a:ext cx="4745458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D107377-7BFA-4143-9008-9351E7F9848C}"/>
              </a:ext>
            </a:extLst>
          </p:cNvPr>
          <p:cNvCxnSpPr>
            <a:cxnSpLocks/>
          </p:cNvCxnSpPr>
          <p:nvPr/>
        </p:nvCxnSpPr>
        <p:spPr bwMode="auto">
          <a:xfrm>
            <a:off x="8294497" y="6844313"/>
            <a:ext cx="2970890" cy="0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B79A19-D61A-47FC-88BA-CC1E8A94BC7C}"/>
              </a:ext>
            </a:extLst>
          </p:cNvPr>
          <p:cNvSpPr txBox="1"/>
          <p:nvPr/>
        </p:nvSpPr>
        <p:spPr>
          <a:xfrm>
            <a:off x="6403617" y="6440403"/>
            <a:ext cx="791984" cy="29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93" b="1" dirty="0">
                <a:latin typeface="Roboto" panose="02000000000000000000"/>
              </a:rPr>
              <a:t>K =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DC5398-4B82-4853-B1A6-2C7B3EFCC1E8}"/>
              </a:ext>
            </a:extLst>
          </p:cNvPr>
          <p:cNvSpPr txBox="1"/>
          <p:nvPr/>
        </p:nvSpPr>
        <p:spPr>
          <a:xfrm>
            <a:off x="6403617" y="6697615"/>
            <a:ext cx="791984" cy="29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93" b="1" dirty="0">
                <a:latin typeface="Roboto" panose="02000000000000000000"/>
              </a:rPr>
              <a:t>K = 2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EC3E1CC-68D8-4A56-BAE1-C69061579B72}"/>
              </a:ext>
            </a:extLst>
          </p:cNvPr>
          <p:cNvCxnSpPr>
            <a:cxnSpLocks/>
          </p:cNvCxnSpPr>
          <p:nvPr/>
        </p:nvCxnSpPr>
        <p:spPr bwMode="auto">
          <a:xfrm>
            <a:off x="6653254" y="5114973"/>
            <a:ext cx="354151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4BC6B5-1842-4D34-AD76-E18EE3170A06}"/>
              </a:ext>
            </a:extLst>
          </p:cNvPr>
          <p:cNvCxnSpPr/>
          <p:nvPr/>
        </p:nvCxnSpPr>
        <p:spPr bwMode="auto">
          <a:xfrm>
            <a:off x="9017930" y="4289133"/>
            <a:ext cx="0" cy="1016000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72F295B-D476-42A7-B84D-5FD84E001E28}"/>
              </a:ext>
            </a:extLst>
          </p:cNvPr>
          <p:cNvCxnSpPr>
            <a:cxnSpLocks/>
          </p:cNvCxnSpPr>
          <p:nvPr/>
        </p:nvCxnSpPr>
        <p:spPr bwMode="auto">
          <a:xfrm>
            <a:off x="10377412" y="5114973"/>
            <a:ext cx="1066527" cy="0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24D5D79-A434-4841-97FF-8E54DCE08BBE}"/>
              </a:ext>
            </a:extLst>
          </p:cNvPr>
          <p:cNvCxnSpPr>
            <a:cxnSpLocks/>
          </p:cNvCxnSpPr>
          <p:nvPr/>
        </p:nvCxnSpPr>
        <p:spPr bwMode="auto">
          <a:xfrm>
            <a:off x="8287943" y="7118381"/>
            <a:ext cx="1101450" cy="0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6F2675-562E-4B42-8FDC-2A8313E12328}"/>
              </a:ext>
            </a:extLst>
          </p:cNvPr>
          <p:cNvCxnSpPr>
            <a:cxnSpLocks/>
          </p:cNvCxnSpPr>
          <p:nvPr/>
        </p:nvCxnSpPr>
        <p:spPr bwMode="auto">
          <a:xfrm>
            <a:off x="7174140" y="7119131"/>
            <a:ext cx="1113803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38013A-4CA0-47FA-AF3E-147A3F480917}"/>
              </a:ext>
            </a:extLst>
          </p:cNvPr>
          <p:cNvCxnSpPr>
            <a:cxnSpLocks/>
          </p:cNvCxnSpPr>
          <p:nvPr/>
        </p:nvCxnSpPr>
        <p:spPr bwMode="auto">
          <a:xfrm>
            <a:off x="9368700" y="7118381"/>
            <a:ext cx="1101450" cy="0"/>
          </a:xfrm>
          <a:prstGeom prst="line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B528F39-7CE1-4F78-B8BE-A35F5312CFB2}"/>
              </a:ext>
            </a:extLst>
          </p:cNvPr>
          <p:cNvSpPr txBox="1"/>
          <p:nvPr/>
        </p:nvSpPr>
        <p:spPr>
          <a:xfrm>
            <a:off x="6403618" y="6957746"/>
            <a:ext cx="791984" cy="29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93" b="1" dirty="0">
                <a:latin typeface="Roboto" panose="02000000000000000000"/>
              </a:rPr>
              <a:t>K = 3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C9B9148-166C-4692-94F8-05F84E0E3FC2}"/>
              </a:ext>
            </a:extLst>
          </p:cNvPr>
          <p:cNvCxnSpPr>
            <a:cxnSpLocks/>
          </p:cNvCxnSpPr>
          <p:nvPr/>
        </p:nvCxnSpPr>
        <p:spPr bwMode="auto">
          <a:xfrm>
            <a:off x="7176485" y="7354895"/>
            <a:ext cx="328585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E041A51-ED0F-4B7F-A094-277E85987C72}"/>
              </a:ext>
            </a:extLst>
          </p:cNvPr>
          <p:cNvCxnSpPr>
            <a:cxnSpLocks/>
          </p:cNvCxnSpPr>
          <p:nvPr/>
        </p:nvCxnSpPr>
        <p:spPr bwMode="auto">
          <a:xfrm>
            <a:off x="7476489" y="7354895"/>
            <a:ext cx="304800" cy="0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856073-DA64-45A2-AD8B-A1DC5B56EA0D}"/>
              </a:ext>
            </a:extLst>
          </p:cNvPr>
          <p:cNvCxnSpPr>
            <a:cxnSpLocks/>
          </p:cNvCxnSpPr>
          <p:nvPr/>
        </p:nvCxnSpPr>
        <p:spPr bwMode="auto">
          <a:xfrm>
            <a:off x="7781291" y="7355584"/>
            <a:ext cx="1101450" cy="0"/>
          </a:xfrm>
          <a:prstGeom prst="line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0A02B3-7DF5-4DBC-9715-F921201FEB64}"/>
              </a:ext>
            </a:extLst>
          </p:cNvPr>
          <p:cNvCxnSpPr>
            <a:cxnSpLocks/>
          </p:cNvCxnSpPr>
          <p:nvPr/>
        </p:nvCxnSpPr>
        <p:spPr bwMode="auto">
          <a:xfrm>
            <a:off x="8883654" y="7354895"/>
            <a:ext cx="1101450" cy="0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063EE97-FFCF-4BC6-B93B-72391159A07E}"/>
              </a:ext>
            </a:extLst>
          </p:cNvPr>
          <p:cNvSpPr txBox="1"/>
          <p:nvPr/>
        </p:nvSpPr>
        <p:spPr>
          <a:xfrm>
            <a:off x="6404623" y="7183012"/>
            <a:ext cx="791984" cy="29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93" b="1" dirty="0">
                <a:latin typeface="Roboto" panose="02000000000000000000"/>
              </a:rPr>
              <a:t>K = 4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E1CE41-EAFA-4ED1-B209-BDEF19B71FFD}"/>
              </a:ext>
            </a:extLst>
          </p:cNvPr>
          <p:cNvCxnSpPr/>
          <p:nvPr/>
        </p:nvCxnSpPr>
        <p:spPr bwMode="auto">
          <a:xfrm>
            <a:off x="6833351" y="4289133"/>
            <a:ext cx="0" cy="10160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B441477-4ABE-42F0-8383-FC73811FF686}"/>
              </a:ext>
            </a:extLst>
          </p:cNvPr>
          <p:cNvCxnSpPr>
            <a:cxnSpLocks/>
          </p:cNvCxnSpPr>
          <p:nvPr/>
        </p:nvCxnSpPr>
        <p:spPr bwMode="auto">
          <a:xfrm>
            <a:off x="7416241" y="5114973"/>
            <a:ext cx="354151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2C88C8B-D514-47B9-9A8A-D36A073402B2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79" name="skillenza_logo_new (1).png" descr="skillenza_logo_new (1).png">
            <a:extLst>
              <a:ext uri="{FF2B5EF4-FFF2-40B4-BE49-F238E27FC236}">
                <a16:creationId xmlns:a16="http://schemas.microsoft.com/office/drawing/2014/main" id="{C06F9394-6E89-4FB4-A874-60A253E58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42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1">
            <a:extLst>
              <a:ext uri="{FF2B5EF4-FFF2-40B4-BE49-F238E27FC236}">
                <a16:creationId xmlns:a16="http://schemas.microsoft.com/office/drawing/2014/main" id="{D48EAE8A-9E6D-438E-AC8A-E3642186508C}"/>
              </a:ext>
            </a:extLst>
          </p:cNvPr>
          <p:cNvSpPr/>
          <p:nvPr/>
        </p:nvSpPr>
        <p:spPr>
          <a:xfrm>
            <a:off x="2337442" y="2599464"/>
            <a:ext cx="8329916" cy="94637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Finally we got the best number of clusters at the elbow which is </a:t>
            </a:r>
            <a:r>
              <a:rPr lang="en-US" sz="2133" b="1" dirty="0">
                <a:solidFill>
                  <a:prstClr val="black"/>
                </a:solidFill>
              </a:rPr>
              <a:t>3</a:t>
            </a:r>
          </a:p>
        </p:txBody>
      </p:sp>
      <p:pic>
        <p:nvPicPr>
          <p:cNvPr id="79" name="Picture 2" descr="Image result for elbow point k means">
            <a:extLst>
              <a:ext uri="{FF2B5EF4-FFF2-40B4-BE49-F238E27FC236}">
                <a16:creationId xmlns:a16="http://schemas.microsoft.com/office/drawing/2014/main" id="{53E42F3B-4CD5-4F1E-A3BD-C2B12321D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1"/>
          <a:stretch/>
        </p:blipFill>
        <p:spPr bwMode="auto">
          <a:xfrm>
            <a:off x="3667760" y="4224626"/>
            <a:ext cx="5669280" cy="319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89109-FA51-4D09-94AE-1233C2531B3D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id="{84F41EB8-B84C-47E2-96F4-4585701D2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5789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1">
            <a:extLst>
              <a:ext uri="{FF2B5EF4-FFF2-40B4-BE49-F238E27FC236}">
                <a16:creationId xmlns:a16="http://schemas.microsoft.com/office/drawing/2014/main" id="{D48EAE8A-9E6D-438E-AC8A-E3642186508C}"/>
              </a:ext>
            </a:extLst>
          </p:cNvPr>
          <p:cNvSpPr/>
          <p:nvPr/>
        </p:nvSpPr>
        <p:spPr>
          <a:xfrm>
            <a:off x="2337442" y="2599464"/>
            <a:ext cx="8329916" cy="94637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Now what if we have our data plotted on the X and Y axis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22BE8-C892-41CC-A967-71BCABAC3476}"/>
              </a:ext>
            </a:extLst>
          </p:cNvPr>
          <p:cNvCxnSpPr/>
          <p:nvPr/>
        </p:nvCxnSpPr>
        <p:spPr bwMode="auto">
          <a:xfrm>
            <a:off x="4277134" y="3908551"/>
            <a:ext cx="0" cy="3623637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C5E16B-D003-4D50-A287-9612C3D171AC}"/>
              </a:ext>
            </a:extLst>
          </p:cNvPr>
          <p:cNvCxnSpPr>
            <a:cxnSpLocks/>
          </p:cNvCxnSpPr>
          <p:nvPr/>
        </p:nvCxnSpPr>
        <p:spPr bwMode="auto">
          <a:xfrm flipH="1">
            <a:off x="4251449" y="7532188"/>
            <a:ext cx="4784785" cy="0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425D39-F133-4C4F-B6F3-7331D4D0297E}"/>
              </a:ext>
            </a:extLst>
          </p:cNvPr>
          <p:cNvSpPr txBox="1"/>
          <p:nvPr/>
        </p:nvSpPr>
        <p:spPr>
          <a:xfrm>
            <a:off x="5974080" y="7674757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Roboto" panose="02000000000000000000"/>
              </a:rPr>
              <a:t>X-Axis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84E3C-997D-4D03-A90B-AA11B8FA1D95}"/>
              </a:ext>
            </a:extLst>
          </p:cNvPr>
          <p:cNvSpPr/>
          <p:nvPr/>
        </p:nvSpPr>
        <p:spPr bwMode="auto">
          <a:xfrm>
            <a:off x="4698746" y="4565010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8208AD-7D76-491F-9BD8-8C806DB0A0F9}"/>
              </a:ext>
            </a:extLst>
          </p:cNvPr>
          <p:cNvSpPr/>
          <p:nvPr/>
        </p:nvSpPr>
        <p:spPr bwMode="auto">
          <a:xfrm>
            <a:off x="4468694" y="4142102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40E759-3B2E-4F3F-8292-6850F969134B}"/>
              </a:ext>
            </a:extLst>
          </p:cNvPr>
          <p:cNvSpPr/>
          <p:nvPr/>
        </p:nvSpPr>
        <p:spPr bwMode="auto">
          <a:xfrm>
            <a:off x="5423155" y="4613949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5509BF-40F7-4AC8-8BFD-EBC69F081400}"/>
              </a:ext>
            </a:extLst>
          </p:cNvPr>
          <p:cNvSpPr/>
          <p:nvPr/>
        </p:nvSpPr>
        <p:spPr bwMode="auto">
          <a:xfrm>
            <a:off x="7312419" y="3939125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EF8C0B-F986-4532-91DA-D12BFC798B9E}"/>
              </a:ext>
            </a:extLst>
          </p:cNvPr>
          <p:cNvSpPr/>
          <p:nvPr/>
        </p:nvSpPr>
        <p:spPr bwMode="auto">
          <a:xfrm>
            <a:off x="6977677" y="4264022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D41E74-A3F4-48DF-94C5-7E7A2F1AFEE3}"/>
              </a:ext>
            </a:extLst>
          </p:cNvPr>
          <p:cNvSpPr/>
          <p:nvPr/>
        </p:nvSpPr>
        <p:spPr bwMode="auto">
          <a:xfrm>
            <a:off x="7454907" y="4507862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8A8DB1-2972-4C3E-894A-2B382547AA3B}"/>
              </a:ext>
            </a:extLst>
          </p:cNvPr>
          <p:cNvSpPr/>
          <p:nvPr/>
        </p:nvSpPr>
        <p:spPr bwMode="auto">
          <a:xfrm>
            <a:off x="7068579" y="4857788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0A550D-80F0-4160-8E7B-5165D688E1BC}"/>
              </a:ext>
            </a:extLst>
          </p:cNvPr>
          <p:cNvSpPr/>
          <p:nvPr/>
        </p:nvSpPr>
        <p:spPr bwMode="auto">
          <a:xfrm>
            <a:off x="7988329" y="4405743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489672-C156-4476-AF16-1113BA9F05C2}"/>
              </a:ext>
            </a:extLst>
          </p:cNvPr>
          <p:cNvSpPr/>
          <p:nvPr/>
        </p:nvSpPr>
        <p:spPr bwMode="auto">
          <a:xfrm>
            <a:off x="7726718" y="5034098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F2B28A-108A-4E99-A834-1AB095601395}"/>
              </a:ext>
            </a:extLst>
          </p:cNvPr>
          <p:cNvSpPr/>
          <p:nvPr/>
        </p:nvSpPr>
        <p:spPr bwMode="auto">
          <a:xfrm>
            <a:off x="6093219" y="6283143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F4AF44-48DD-4394-8EC0-B94B83C1C297}"/>
              </a:ext>
            </a:extLst>
          </p:cNvPr>
          <p:cNvSpPr/>
          <p:nvPr/>
        </p:nvSpPr>
        <p:spPr bwMode="auto">
          <a:xfrm>
            <a:off x="5948606" y="6727695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127CC8-0ED8-45D2-9A8D-2597FA3CC9F5}"/>
              </a:ext>
            </a:extLst>
          </p:cNvPr>
          <p:cNvSpPr/>
          <p:nvPr/>
        </p:nvSpPr>
        <p:spPr bwMode="auto">
          <a:xfrm>
            <a:off x="6597878" y="6213706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343E0A-9DAC-4297-9A49-84DACAC7BFD8}"/>
              </a:ext>
            </a:extLst>
          </p:cNvPr>
          <p:cNvSpPr/>
          <p:nvPr/>
        </p:nvSpPr>
        <p:spPr bwMode="auto">
          <a:xfrm>
            <a:off x="6528410" y="6727695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DFA68-2E9B-4964-BFBC-1BC14F3D24FF}"/>
              </a:ext>
            </a:extLst>
          </p:cNvPr>
          <p:cNvSpPr/>
          <p:nvPr/>
        </p:nvSpPr>
        <p:spPr bwMode="auto">
          <a:xfrm>
            <a:off x="6934741" y="6494831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C88D52-5367-49F5-A6F6-5EDE43A8722B}"/>
              </a:ext>
            </a:extLst>
          </p:cNvPr>
          <p:cNvSpPr/>
          <p:nvPr/>
        </p:nvSpPr>
        <p:spPr bwMode="auto">
          <a:xfrm>
            <a:off x="4959677" y="3958265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6CDF79-CDB4-4627-BF76-8F28C53F34B8}"/>
              </a:ext>
            </a:extLst>
          </p:cNvPr>
          <p:cNvSpPr txBox="1"/>
          <p:nvPr/>
        </p:nvSpPr>
        <p:spPr>
          <a:xfrm>
            <a:off x="3172672" y="5508992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Roboto" panose="02000000000000000000"/>
              </a:rPr>
              <a:t>Y-Axis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9FCAEE-6A74-432C-BD38-F13D501A9910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7" name="skillenza_logo_new (1).png" descr="skillenza_logo_new (1).png">
            <a:extLst>
              <a:ext uri="{FF2B5EF4-FFF2-40B4-BE49-F238E27FC236}">
                <a16:creationId xmlns:a16="http://schemas.microsoft.com/office/drawing/2014/main" id="{A52A3810-222F-417E-9C99-AB707DF4D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2264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1">
            <a:extLst>
              <a:ext uri="{FF2B5EF4-FFF2-40B4-BE49-F238E27FC236}">
                <a16:creationId xmlns:a16="http://schemas.microsoft.com/office/drawing/2014/main" id="{D48EAE8A-9E6D-438E-AC8A-E3642186508C}"/>
              </a:ext>
            </a:extLst>
          </p:cNvPr>
          <p:cNvSpPr/>
          <p:nvPr/>
        </p:nvSpPr>
        <p:spPr>
          <a:xfrm>
            <a:off x="2337442" y="2599464"/>
            <a:ext cx="8329916" cy="94637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Similarly pick 3 random points in any of the 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25D39-F133-4C4F-B6F3-7331D4D0297E}"/>
              </a:ext>
            </a:extLst>
          </p:cNvPr>
          <p:cNvSpPr txBox="1"/>
          <p:nvPr/>
        </p:nvSpPr>
        <p:spPr>
          <a:xfrm>
            <a:off x="5974080" y="7674757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Roboto" panose="02000000000000000000"/>
              </a:rPr>
              <a:t>X-Axis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6CDF79-CDB4-4627-BF76-8F28C53F34B8}"/>
              </a:ext>
            </a:extLst>
          </p:cNvPr>
          <p:cNvSpPr txBox="1"/>
          <p:nvPr/>
        </p:nvSpPr>
        <p:spPr>
          <a:xfrm>
            <a:off x="3172672" y="5508992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Roboto" panose="02000000000000000000"/>
              </a:rPr>
              <a:t>Y-Axis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69D217B-C23D-41F3-8BC1-CF2B71E1E757}"/>
              </a:ext>
            </a:extLst>
          </p:cNvPr>
          <p:cNvCxnSpPr/>
          <p:nvPr/>
        </p:nvCxnSpPr>
        <p:spPr bwMode="auto">
          <a:xfrm>
            <a:off x="4288473" y="3908551"/>
            <a:ext cx="0" cy="3623637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71C040E-2F77-405A-BE21-947CA2FBD1A7}"/>
              </a:ext>
            </a:extLst>
          </p:cNvPr>
          <p:cNvCxnSpPr>
            <a:cxnSpLocks/>
          </p:cNvCxnSpPr>
          <p:nvPr/>
        </p:nvCxnSpPr>
        <p:spPr bwMode="auto">
          <a:xfrm flipH="1">
            <a:off x="4250932" y="7532188"/>
            <a:ext cx="4784785" cy="0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46CD2D2-64D8-4026-BC1F-4C6E9066B8AE}"/>
              </a:ext>
            </a:extLst>
          </p:cNvPr>
          <p:cNvSpPr/>
          <p:nvPr/>
        </p:nvSpPr>
        <p:spPr bwMode="auto">
          <a:xfrm>
            <a:off x="4971015" y="3958265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A5D002-63E2-46AA-B6C6-A26CECF5F719}"/>
              </a:ext>
            </a:extLst>
          </p:cNvPr>
          <p:cNvSpPr/>
          <p:nvPr/>
        </p:nvSpPr>
        <p:spPr bwMode="auto">
          <a:xfrm>
            <a:off x="4710084" y="4565010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D726A3-2184-4637-B92B-338A66225DCD}"/>
              </a:ext>
            </a:extLst>
          </p:cNvPr>
          <p:cNvSpPr/>
          <p:nvPr/>
        </p:nvSpPr>
        <p:spPr bwMode="auto">
          <a:xfrm>
            <a:off x="4480033" y="4142102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2DBA02-ECFC-452E-BA36-1D51DE7D30C5}"/>
              </a:ext>
            </a:extLst>
          </p:cNvPr>
          <p:cNvSpPr/>
          <p:nvPr/>
        </p:nvSpPr>
        <p:spPr bwMode="auto">
          <a:xfrm>
            <a:off x="5434494" y="4613949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3C4FBC-8869-419B-A92C-94FD5FF276B6}"/>
              </a:ext>
            </a:extLst>
          </p:cNvPr>
          <p:cNvSpPr/>
          <p:nvPr/>
        </p:nvSpPr>
        <p:spPr bwMode="auto">
          <a:xfrm>
            <a:off x="7323758" y="3939125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924B614-19BB-4E70-AC74-B8DADEC19286}"/>
              </a:ext>
            </a:extLst>
          </p:cNvPr>
          <p:cNvSpPr/>
          <p:nvPr/>
        </p:nvSpPr>
        <p:spPr bwMode="auto">
          <a:xfrm>
            <a:off x="6989015" y="4264022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A26D8FC-ADDB-40EA-BF78-20424C77A75A}"/>
              </a:ext>
            </a:extLst>
          </p:cNvPr>
          <p:cNvSpPr/>
          <p:nvPr/>
        </p:nvSpPr>
        <p:spPr bwMode="auto">
          <a:xfrm>
            <a:off x="7466245" y="4507862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3A60392-32E3-4C34-852F-9E212BC11020}"/>
              </a:ext>
            </a:extLst>
          </p:cNvPr>
          <p:cNvSpPr/>
          <p:nvPr/>
        </p:nvSpPr>
        <p:spPr bwMode="auto">
          <a:xfrm>
            <a:off x="7079918" y="4857788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0E00E74-FD40-4E09-9C6C-733A1C7443A6}"/>
              </a:ext>
            </a:extLst>
          </p:cNvPr>
          <p:cNvSpPr/>
          <p:nvPr/>
        </p:nvSpPr>
        <p:spPr bwMode="auto">
          <a:xfrm>
            <a:off x="7999667" y="4405743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B363A69-E78B-4496-8262-1F1F968C087E}"/>
              </a:ext>
            </a:extLst>
          </p:cNvPr>
          <p:cNvSpPr/>
          <p:nvPr/>
        </p:nvSpPr>
        <p:spPr bwMode="auto">
          <a:xfrm>
            <a:off x="7738057" y="5034098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86A4CC8-778E-4121-A753-9A7A9776B941}"/>
              </a:ext>
            </a:extLst>
          </p:cNvPr>
          <p:cNvSpPr/>
          <p:nvPr/>
        </p:nvSpPr>
        <p:spPr bwMode="auto">
          <a:xfrm>
            <a:off x="6104558" y="6283143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E0E212D-E32A-4158-BFA0-A6188737A1FD}"/>
              </a:ext>
            </a:extLst>
          </p:cNvPr>
          <p:cNvSpPr/>
          <p:nvPr/>
        </p:nvSpPr>
        <p:spPr bwMode="auto">
          <a:xfrm>
            <a:off x="5959945" y="6727695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E701E0-2A7C-4D72-96A3-C7C6D6823305}"/>
              </a:ext>
            </a:extLst>
          </p:cNvPr>
          <p:cNvSpPr/>
          <p:nvPr/>
        </p:nvSpPr>
        <p:spPr bwMode="auto">
          <a:xfrm>
            <a:off x="6609217" y="6213706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76E6E97-D907-4998-BC40-9276E83FBA03}"/>
              </a:ext>
            </a:extLst>
          </p:cNvPr>
          <p:cNvSpPr/>
          <p:nvPr/>
        </p:nvSpPr>
        <p:spPr bwMode="auto">
          <a:xfrm>
            <a:off x="6539748" y="6727695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CDE0BD8-BF4E-4749-B717-1C5081A265EB}"/>
              </a:ext>
            </a:extLst>
          </p:cNvPr>
          <p:cNvSpPr/>
          <p:nvPr/>
        </p:nvSpPr>
        <p:spPr bwMode="auto">
          <a:xfrm>
            <a:off x="6946080" y="6494831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59F50E-E97B-4A33-8531-55C80AF35C7F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6" name="skillenza_logo_new (1).png" descr="skillenza_logo_new (1).png">
            <a:extLst>
              <a:ext uri="{FF2B5EF4-FFF2-40B4-BE49-F238E27FC236}">
                <a16:creationId xmlns:a16="http://schemas.microsoft.com/office/drawing/2014/main" id="{D283C277-8AFE-4E08-A270-945D854F0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5706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1">
            <a:extLst>
              <a:ext uri="{FF2B5EF4-FFF2-40B4-BE49-F238E27FC236}">
                <a16:creationId xmlns:a16="http://schemas.microsoft.com/office/drawing/2014/main" id="{D48EAE8A-9E6D-438E-AC8A-E3642186508C}"/>
              </a:ext>
            </a:extLst>
          </p:cNvPr>
          <p:cNvSpPr/>
          <p:nvPr/>
        </p:nvSpPr>
        <p:spPr>
          <a:xfrm>
            <a:off x="2337442" y="2599464"/>
            <a:ext cx="8329916" cy="94637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We will be using the Euclidean distance (in 2D its same as that of a Pythagorean Theorem)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25D39-F133-4C4F-B6F3-7331D4D0297E}"/>
              </a:ext>
            </a:extLst>
          </p:cNvPr>
          <p:cNvSpPr txBox="1"/>
          <p:nvPr/>
        </p:nvSpPr>
        <p:spPr>
          <a:xfrm>
            <a:off x="5974080" y="7674757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Roboto" panose="02000000000000000000"/>
              </a:rPr>
              <a:t>X-Axis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6CDF79-CDB4-4627-BF76-8F28C53F34B8}"/>
              </a:ext>
            </a:extLst>
          </p:cNvPr>
          <p:cNvSpPr txBox="1"/>
          <p:nvPr/>
        </p:nvSpPr>
        <p:spPr>
          <a:xfrm>
            <a:off x="3172672" y="5508992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Roboto" panose="02000000000000000000"/>
              </a:rPr>
              <a:t>Y-Axis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79C6773-A65F-45D0-8042-878BEEA925D2}"/>
              </a:ext>
            </a:extLst>
          </p:cNvPr>
          <p:cNvCxnSpPr/>
          <p:nvPr/>
        </p:nvCxnSpPr>
        <p:spPr bwMode="auto">
          <a:xfrm>
            <a:off x="4288473" y="3908551"/>
            <a:ext cx="0" cy="3623637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AE5A68-04A5-40A2-B44A-3C0881DC6F78}"/>
              </a:ext>
            </a:extLst>
          </p:cNvPr>
          <p:cNvCxnSpPr>
            <a:cxnSpLocks/>
          </p:cNvCxnSpPr>
          <p:nvPr/>
        </p:nvCxnSpPr>
        <p:spPr bwMode="auto">
          <a:xfrm flipH="1">
            <a:off x="4250932" y="7532188"/>
            <a:ext cx="4784785" cy="0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35E6EC8-8BCB-4C79-A1FA-EB7F8A057CDD}"/>
              </a:ext>
            </a:extLst>
          </p:cNvPr>
          <p:cNvSpPr/>
          <p:nvPr/>
        </p:nvSpPr>
        <p:spPr bwMode="auto">
          <a:xfrm>
            <a:off x="4971015" y="3958265"/>
            <a:ext cx="243840" cy="243840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0E66D-86C9-4E3E-8620-61CC21F4E8F0}"/>
              </a:ext>
            </a:extLst>
          </p:cNvPr>
          <p:cNvSpPr/>
          <p:nvPr/>
        </p:nvSpPr>
        <p:spPr bwMode="auto">
          <a:xfrm>
            <a:off x="4710084" y="4565010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828C8D8-49FC-4692-8451-37E4850DF28F}"/>
              </a:ext>
            </a:extLst>
          </p:cNvPr>
          <p:cNvSpPr/>
          <p:nvPr/>
        </p:nvSpPr>
        <p:spPr bwMode="auto">
          <a:xfrm>
            <a:off x="4480033" y="4142102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EF74D5-3325-414B-977E-35989CF91034}"/>
              </a:ext>
            </a:extLst>
          </p:cNvPr>
          <p:cNvSpPr/>
          <p:nvPr/>
        </p:nvSpPr>
        <p:spPr bwMode="auto">
          <a:xfrm>
            <a:off x="5434494" y="4613949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D29CEDC-DB00-4DEB-BD41-630C21C33D30}"/>
              </a:ext>
            </a:extLst>
          </p:cNvPr>
          <p:cNvSpPr/>
          <p:nvPr/>
        </p:nvSpPr>
        <p:spPr bwMode="auto">
          <a:xfrm>
            <a:off x="7323758" y="3939125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2D3AF4C-2324-47D4-835D-829427694D20}"/>
              </a:ext>
            </a:extLst>
          </p:cNvPr>
          <p:cNvSpPr/>
          <p:nvPr/>
        </p:nvSpPr>
        <p:spPr bwMode="auto">
          <a:xfrm>
            <a:off x="6989015" y="4264022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585EA03-AB6C-4F55-B90F-2B7FC52437AD}"/>
              </a:ext>
            </a:extLst>
          </p:cNvPr>
          <p:cNvSpPr/>
          <p:nvPr/>
        </p:nvSpPr>
        <p:spPr bwMode="auto">
          <a:xfrm>
            <a:off x="7466245" y="4507862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5D122C9-C0DD-4523-B19D-EECDE42D2BBA}"/>
              </a:ext>
            </a:extLst>
          </p:cNvPr>
          <p:cNvSpPr/>
          <p:nvPr/>
        </p:nvSpPr>
        <p:spPr bwMode="auto">
          <a:xfrm>
            <a:off x="7079918" y="4857788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1FA1CFA-F7C9-4344-8058-641B45385EBF}"/>
              </a:ext>
            </a:extLst>
          </p:cNvPr>
          <p:cNvSpPr/>
          <p:nvPr/>
        </p:nvSpPr>
        <p:spPr bwMode="auto">
          <a:xfrm>
            <a:off x="7999667" y="4405743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DA755AD-F83B-474E-B8C5-03235E95081A}"/>
              </a:ext>
            </a:extLst>
          </p:cNvPr>
          <p:cNvSpPr/>
          <p:nvPr/>
        </p:nvSpPr>
        <p:spPr bwMode="auto">
          <a:xfrm>
            <a:off x="7738057" y="5034098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7D0B000-012A-4E3A-9C36-A524DA20035C}"/>
              </a:ext>
            </a:extLst>
          </p:cNvPr>
          <p:cNvSpPr/>
          <p:nvPr/>
        </p:nvSpPr>
        <p:spPr bwMode="auto">
          <a:xfrm>
            <a:off x="6104558" y="6283143"/>
            <a:ext cx="243840" cy="243840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EA7F47F-0C6C-4826-84E7-55EABA2BF7CB}"/>
              </a:ext>
            </a:extLst>
          </p:cNvPr>
          <p:cNvSpPr/>
          <p:nvPr/>
        </p:nvSpPr>
        <p:spPr bwMode="auto">
          <a:xfrm>
            <a:off x="5959945" y="6727695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BEBBAB3-04B4-4046-9F09-9D071E16FA96}"/>
              </a:ext>
            </a:extLst>
          </p:cNvPr>
          <p:cNvSpPr/>
          <p:nvPr/>
        </p:nvSpPr>
        <p:spPr bwMode="auto">
          <a:xfrm>
            <a:off x="6609217" y="6213706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93577E5-C9C4-483A-B657-9371A85FCDEE}"/>
              </a:ext>
            </a:extLst>
          </p:cNvPr>
          <p:cNvSpPr/>
          <p:nvPr/>
        </p:nvSpPr>
        <p:spPr bwMode="auto">
          <a:xfrm>
            <a:off x="6539748" y="6727695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AF07308-6EC9-43DF-9C67-0594F16FC9FD}"/>
              </a:ext>
            </a:extLst>
          </p:cNvPr>
          <p:cNvSpPr/>
          <p:nvPr/>
        </p:nvSpPr>
        <p:spPr bwMode="auto">
          <a:xfrm>
            <a:off x="6946080" y="6494831"/>
            <a:ext cx="243840" cy="243840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3AD1608-1A98-4270-A75D-D26AB156A50B}"/>
              </a:ext>
            </a:extLst>
          </p:cNvPr>
          <p:cNvCxnSpPr>
            <a:cxnSpLocks/>
          </p:cNvCxnSpPr>
          <p:nvPr/>
        </p:nvCxnSpPr>
        <p:spPr bwMode="auto">
          <a:xfrm>
            <a:off x="5088558" y="4193031"/>
            <a:ext cx="0" cy="55867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5D5C81B-E674-4F3E-B3D9-C20327707556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3320" y="4751702"/>
            <a:ext cx="345936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766B033-19F0-474E-BF09-6236C634F5F4}"/>
              </a:ext>
            </a:extLst>
          </p:cNvPr>
          <p:cNvCxnSpPr>
            <a:cxnSpLocks/>
            <a:stCxn id="67" idx="5"/>
            <a:endCxn id="70" idx="1"/>
          </p:cNvCxnSpPr>
          <p:nvPr/>
        </p:nvCxnSpPr>
        <p:spPr bwMode="auto">
          <a:xfrm>
            <a:off x="5179146" y="4166395"/>
            <a:ext cx="291057" cy="48326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4BEA246-8B46-490A-8AEC-D1C355758974}"/>
                  </a:ext>
                </a:extLst>
              </p:cNvPr>
              <p:cNvSpPr txBox="1"/>
              <p:nvPr/>
            </p:nvSpPr>
            <p:spPr>
              <a:xfrm>
                <a:off x="5316215" y="4273928"/>
                <a:ext cx="1023723" cy="24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067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067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sz="1067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067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067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067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067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067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67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067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067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067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067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4BEA246-8B46-490A-8AEC-D1C355758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215" y="4273928"/>
                <a:ext cx="1023723" cy="240130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003EBD19-1183-43B7-BDEF-7CB3F7B55CA5}"/>
              </a:ext>
            </a:extLst>
          </p:cNvPr>
          <p:cNvSpPr txBox="1"/>
          <p:nvPr/>
        </p:nvSpPr>
        <p:spPr>
          <a:xfrm>
            <a:off x="4962262" y="4342260"/>
            <a:ext cx="101360" cy="240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67" dirty="0">
                <a:latin typeface="Roboto" panose="02000000000000000000"/>
              </a:rPr>
              <a:t>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3788E52-FC53-4C21-880F-C83FA66CFD86}"/>
              </a:ext>
            </a:extLst>
          </p:cNvPr>
          <p:cNvSpPr txBox="1"/>
          <p:nvPr/>
        </p:nvSpPr>
        <p:spPr>
          <a:xfrm>
            <a:off x="5214856" y="4726471"/>
            <a:ext cx="101360" cy="240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67" dirty="0">
                <a:latin typeface="Roboto" panose="02000000000000000000"/>
              </a:rPr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2DEE00-AD2F-44D3-8195-DDB37DDAA394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31" name="skillenza_logo_new (1).png" descr="skillenza_logo_new (1).png">
            <a:extLst>
              <a:ext uri="{FF2B5EF4-FFF2-40B4-BE49-F238E27FC236}">
                <a16:creationId xmlns:a16="http://schemas.microsoft.com/office/drawing/2014/main" id="{8879B636-F8FE-454F-A3DA-10E565247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2297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1">
            <a:extLst>
              <a:ext uri="{FF2B5EF4-FFF2-40B4-BE49-F238E27FC236}">
                <a16:creationId xmlns:a16="http://schemas.microsoft.com/office/drawing/2014/main" id="{D48EAE8A-9E6D-438E-AC8A-E3642186508C}"/>
              </a:ext>
            </a:extLst>
          </p:cNvPr>
          <p:cNvSpPr/>
          <p:nvPr/>
        </p:nvSpPr>
        <p:spPr>
          <a:xfrm>
            <a:off x="2337442" y="2599464"/>
            <a:ext cx="8329916" cy="94637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Again assign the point to the nearest 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25D39-F133-4C4F-B6F3-7331D4D0297E}"/>
              </a:ext>
            </a:extLst>
          </p:cNvPr>
          <p:cNvSpPr txBox="1"/>
          <p:nvPr/>
        </p:nvSpPr>
        <p:spPr>
          <a:xfrm>
            <a:off x="5974080" y="7674757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Roboto" panose="02000000000000000000"/>
              </a:rPr>
              <a:t>X-Axis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6CDF79-CDB4-4627-BF76-8F28C53F34B8}"/>
              </a:ext>
            </a:extLst>
          </p:cNvPr>
          <p:cNvSpPr txBox="1"/>
          <p:nvPr/>
        </p:nvSpPr>
        <p:spPr>
          <a:xfrm>
            <a:off x="3172672" y="5508992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Roboto" panose="02000000000000000000"/>
              </a:rPr>
              <a:t>Y-Axis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56C454-C0DF-4656-AFB1-76D60334009B}"/>
              </a:ext>
            </a:extLst>
          </p:cNvPr>
          <p:cNvCxnSpPr/>
          <p:nvPr/>
        </p:nvCxnSpPr>
        <p:spPr bwMode="auto">
          <a:xfrm>
            <a:off x="4288473" y="3913307"/>
            <a:ext cx="0" cy="3623637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9DFCF39-4BBC-4941-B4C9-601330BD15ED}"/>
              </a:ext>
            </a:extLst>
          </p:cNvPr>
          <p:cNvCxnSpPr>
            <a:cxnSpLocks/>
          </p:cNvCxnSpPr>
          <p:nvPr/>
        </p:nvCxnSpPr>
        <p:spPr bwMode="auto">
          <a:xfrm flipH="1">
            <a:off x="4250932" y="7536944"/>
            <a:ext cx="4784785" cy="0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B1EA739-8D8D-48EC-9D7F-81087B7C577C}"/>
              </a:ext>
            </a:extLst>
          </p:cNvPr>
          <p:cNvSpPr/>
          <p:nvPr/>
        </p:nvSpPr>
        <p:spPr bwMode="auto">
          <a:xfrm>
            <a:off x="4971015" y="3963021"/>
            <a:ext cx="243840" cy="243840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58D00B-2BB0-4DD8-8D80-75F3591EFD57}"/>
              </a:ext>
            </a:extLst>
          </p:cNvPr>
          <p:cNvSpPr/>
          <p:nvPr/>
        </p:nvSpPr>
        <p:spPr bwMode="auto">
          <a:xfrm>
            <a:off x="4710084" y="4569766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9D86988-1902-4D2C-B69A-541D30F45DE0}"/>
              </a:ext>
            </a:extLst>
          </p:cNvPr>
          <p:cNvSpPr/>
          <p:nvPr/>
        </p:nvSpPr>
        <p:spPr bwMode="auto">
          <a:xfrm>
            <a:off x="4480033" y="4146859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D3A392-8F5B-4DEA-99D8-36BA7621F367}"/>
              </a:ext>
            </a:extLst>
          </p:cNvPr>
          <p:cNvSpPr/>
          <p:nvPr/>
        </p:nvSpPr>
        <p:spPr bwMode="auto">
          <a:xfrm>
            <a:off x="5434494" y="4618705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99F9A42-BFD8-4D07-8A05-B69301546EF3}"/>
              </a:ext>
            </a:extLst>
          </p:cNvPr>
          <p:cNvSpPr/>
          <p:nvPr/>
        </p:nvSpPr>
        <p:spPr bwMode="auto">
          <a:xfrm>
            <a:off x="7323758" y="3943882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3AF0A4D-EC72-4E71-8099-120AD50CCEFA}"/>
              </a:ext>
            </a:extLst>
          </p:cNvPr>
          <p:cNvSpPr/>
          <p:nvPr/>
        </p:nvSpPr>
        <p:spPr bwMode="auto">
          <a:xfrm>
            <a:off x="6989015" y="4268779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CF748BD-EB6B-47CE-8249-9E63E2F55AC2}"/>
              </a:ext>
            </a:extLst>
          </p:cNvPr>
          <p:cNvSpPr/>
          <p:nvPr/>
        </p:nvSpPr>
        <p:spPr bwMode="auto">
          <a:xfrm>
            <a:off x="7466245" y="4512619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D1C58F0-D6EC-4A3F-A10A-3B0D86ECFEEA}"/>
              </a:ext>
            </a:extLst>
          </p:cNvPr>
          <p:cNvSpPr/>
          <p:nvPr/>
        </p:nvSpPr>
        <p:spPr bwMode="auto">
          <a:xfrm>
            <a:off x="7079918" y="4862544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65652CE-8EC4-4A43-A89B-03CD2B35BA5E}"/>
              </a:ext>
            </a:extLst>
          </p:cNvPr>
          <p:cNvSpPr/>
          <p:nvPr/>
        </p:nvSpPr>
        <p:spPr bwMode="auto">
          <a:xfrm>
            <a:off x="7999667" y="4410499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F652CCD-C960-4614-A684-5FC53162C9CB}"/>
              </a:ext>
            </a:extLst>
          </p:cNvPr>
          <p:cNvSpPr/>
          <p:nvPr/>
        </p:nvSpPr>
        <p:spPr bwMode="auto">
          <a:xfrm>
            <a:off x="7738057" y="5038854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6CE8C5-4268-4F1A-AC0C-41454F6302B1}"/>
              </a:ext>
            </a:extLst>
          </p:cNvPr>
          <p:cNvSpPr/>
          <p:nvPr/>
        </p:nvSpPr>
        <p:spPr bwMode="auto">
          <a:xfrm>
            <a:off x="6104558" y="6287900"/>
            <a:ext cx="243840" cy="243840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7F1DF4E-93D8-43A4-8F47-55DE15F15664}"/>
              </a:ext>
            </a:extLst>
          </p:cNvPr>
          <p:cNvSpPr/>
          <p:nvPr/>
        </p:nvSpPr>
        <p:spPr bwMode="auto">
          <a:xfrm>
            <a:off x="5959945" y="6732451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C8C453D-3DC0-453E-8154-BA1AC27F5BF2}"/>
              </a:ext>
            </a:extLst>
          </p:cNvPr>
          <p:cNvSpPr/>
          <p:nvPr/>
        </p:nvSpPr>
        <p:spPr bwMode="auto">
          <a:xfrm>
            <a:off x="6609217" y="6218462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DDAD4DE-C5DB-4EDE-9DF5-7DD101D12ED8}"/>
              </a:ext>
            </a:extLst>
          </p:cNvPr>
          <p:cNvSpPr/>
          <p:nvPr/>
        </p:nvSpPr>
        <p:spPr bwMode="auto">
          <a:xfrm>
            <a:off x="6539748" y="6732451"/>
            <a:ext cx="243840" cy="243840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A2E675D-F3AB-4F1B-9795-59C82C719C04}"/>
              </a:ext>
            </a:extLst>
          </p:cNvPr>
          <p:cNvSpPr/>
          <p:nvPr/>
        </p:nvSpPr>
        <p:spPr bwMode="auto">
          <a:xfrm>
            <a:off x="6946080" y="6499587"/>
            <a:ext cx="243840" cy="243840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531CAC-3337-437C-8E33-24DCB34B5016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6" name="skillenza_logo_new (1).png" descr="skillenza_logo_new (1).png">
            <a:extLst>
              <a:ext uri="{FF2B5EF4-FFF2-40B4-BE49-F238E27FC236}">
                <a16:creationId xmlns:a16="http://schemas.microsoft.com/office/drawing/2014/main" id="{AB8E4046-7FD4-481A-8F27-497ED091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899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270664" y="3718083"/>
            <a:ext cx="3541797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What is Clustering?</a:t>
            </a:r>
          </a:p>
        </p:txBody>
      </p:sp>
    </p:spTree>
    <p:extLst>
      <p:ext uri="{BB962C8B-B14F-4D97-AF65-F5344CB8AC3E}">
        <p14:creationId xmlns:p14="http://schemas.microsoft.com/office/powerpoint/2010/main" val="2297735048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1">
            <a:extLst>
              <a:ext uri="{FF2B5EF4-FFF2-40B4-BE49-F238E27FC236}">
                <a16:creationId xmlns:a16="http://schemas.microsoft.com/office/drawing/2014/main" id="{D48EAE8A-9E6D-438E-AC8A-E3642186508C}"/>
              </a:ext>
            </a:extLst>
          </p:cNvPr>
          <p:cNvSpPr/>
          <p:nvPr/>
        </p:nvSpPr>
        <p:spPr>
          <a:xfrm>
            <a:off x="2337442" y="2612881"/>
            <a:ext cx="8329916" cy="94637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Finally in first iteration you get something like this…again you have to iterate this process to get the final 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25D39-F133-4C4F-B6F3-7331D4D0297E}"/>
              </a:ext>
            </a:extLst>
          </p:cNvPr>
          <p:cNvSpPr txBox="1"/>
          <p:nvPr/>
        </p:nvSpPr>
        <p:spPr>
          <a:xfrm>
            <a:off x="5974080" y="7674757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Roboto" panose="02000000000000000000"/>
              </a:rPr>
              <a:t>X-Axis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6CDF79-CDB4-4627-BF76-8F28C53F34B8}"/>
              </a:ext>
            </a:extLst>
          </p:cNvPr>
          <p:cNvSpPr txBox="1"/>
          <p:nvPr/>
        </p:nvSpPr>
        <p:spPr>
          <a:xfrm>
            <a:off x="3172672" y="5508992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Roboto" panose="02000000000000000000"/>
              </a:rPr>
              <a:t>Y-Axis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7E02A30-F705-47F4-94EE-61BAC3DE0687}"/>
              </a:ext>
            </a:extLst>
          </p:cNvPr>
          <p:cNvCxnSpPr/>
          <p:nvPr/>
        </p:nvCxnSpPr>
        <p:spPr bwMode="auto">
          <a:xfrm>
            <a:off x="4283260" y="3913307"/>
            <a:ext cx="0" cy="3623637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7C2FBFF-551E-48F0-B3FC-86401870AC97}"/>
              </a:ext>
            </a:extLst>
          </p:cNvPr>
          <p:cNvCxnSpPr>
            <a:cxnSpLocks/>
          </p:cNvCxnSpPr>
          <p:nvPr/>
        </p:nvCxnSpPr>
        <p:spPr bwMode="auto">
          <a:xfrm flipH="1">
            <a:off x="4245720" y="7536944"/>
            <a:ext cx="4784785" cy="0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05A0D95-EC75-4DCC-8E48-1500F5B11DE5}"/>
              </a:ext>
            </a:extLst>
          </p:cNvPr>
          <p:cNvSpPr/>
          <p:nvPr/>
        </p:nvSpPr>
        <p:spPr bwMode="auto">
          <a:xfrm>
            <a:off x="4965803" y="3963021"/>
            <a:ext cx="243840" cy="243840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7BA3B4A-48FE-445B-B643-BDB777B2E65A}"/>
              </a:ext>
            </a:extLst>
          </p:cNvPr>
          <p:cNvSpPr/>
          <p:nvPr/>
        </p:nvSpPr>
        <p:spPr bwMode="auto">
          <a:xfrm>
            <a:off x="4704871" y="4569766"/>
            <a:ext cx="243840" cy="243840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E9E9A4-07CF-47B7-93E7-97FFF57AE088}"/>
              </a:ext>
            </a:extLst>
          </p:cNvPr>
          <p:cNvSpPr/>
          <p:nvPr/>
        </p:nvSpPr>
        <p:spPr bwMode="auto">
          <a:xfrm>
            <a:off x="4474820" y="4146859"/>
            <a:ext cx="243840" cy="243840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BDB4E7E-9197-48C0-947C-A613FBE26785}"/>
              </a:ext>
            </a:extLst>
          </p:cNvPr>
          <p:cNvSpPr/>
          <p:nvPr/>
        </p:nvSpPr>
        <p:spPr bwMode="auto">
          <a:xfrm>
            <a:off x="5429281" y="4618705"/>
            <a:ext cx="243840" cy="243840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8236E2E-49E4-42C9-A83D-26C5B489D89A}"/>
              </a:ext>
            </a:extLst>
          </p:cNvPr>
          <p:cNvSpPr/>
          <p:nvPr/>
        </p:nvSpPr>
        <p:spPr bwMode="auto">
          <a:xfrm>
            <a:off x="7318545" y="3943882"/>
            <a:ext cx="243840" cy="243840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4B6997A-E5B1-4284-BD0D-5B3864F505D3}"/>
              </a:ext>
            </a:extLst>
          </p:cNvPr>
          <p:cNvSpPr/>
          <p:nvPr/>
        </p:nvSpPr>
        <p:spPr bwMode="auto">
          <a:xfrm>
            <a:off x="6983803" y="4268779"/>
            <a:ext cx="243840" cy="243840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041E184-0D45-43F7-B774-D5A9802F185E}"/>
              </a:ext>
            </a:extLst>
          </p:cNvPr>
          <p:cNvSpPr/>
          <p:nvPr/>
        </p:nvSpPr>
        <p:spPr bwMode="auto">
          <a:xfrm>
            <a:off x="7461033" y="4512619"/>
            <a:ext cx="243840" cy="243840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7B41F76-7D68-465F-9C51-1DCA869B225B}"/>
              </a:ext>
            </a:extLst>
          </p:cNvPr>
          <p:cNvSpPr/>
          <p:nvPr/>
        </p:nvSpPr>
        <p:spPr bwMode="auto">
          <a:xfrm>
            <a:off x="7074705" y="4862544"/>
            <a:ext cx="243840" cy="243840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43CFEF8-A306-4E16-A97E-87378FAD9C67}"/>
              </a:ext>
            </a:extLst>
          </p:cNvPr>
          <p:cNvSpPr/>
          <p:nvPr/>
        </p:nvSpPr>
        <p:spPr bwMode="auto">
          <a:xfrm>
            <a:off x="7994454" y="4410499"/>
            <a:ext cx="243840" cy="243840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2DE7406-9FB9-489A-A54E-E86BA64E7C32}"/>
              </a:ext>
            </a:extLst>
          </p:cNvPr>
          <p:cNvSpPr/>
          <p:nvPr/>
        </p:nvSpPr>
        <p:spPr bwMode="auto">
          <a:xfrm>
            <a:off x="7732844" y="5038854"/>
            <a:ext cx="243840" cy="243840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29C3562-495B-4BB4-91CA-A438AB47FA8B}"/>
              </a:ext>
            </a:extLst>
          </p:cNvPr>
          <p:cNvSpPr/>
          <p:nvPr/>
        </p:nvSpPr>
        <p:spPr bwMode="auto">
          <a:xfrm>
            <a:off x="6099345" y="6287900"/>
            <a:ext cx="243840" cy="243840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3D87E35-06FC-4919-93BD-6BE975367682}"/>
              </a:ext>
            </a:extLst>
          </p:cNvPr>
          <p:cNvSpPr/>
          <p:nvPr/>
        </p:nvSpPr>
        <p:spPr bwMode="auto">
          <a:xfrm>
            <a:off x="5954732" y="6732451"/>
            <a:ext cx="243840" cy="243840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A08310C-AE72-4B8B-9297-8A6A96B92EBF}"/>
              </a:ext>
            </a:extLst>
          </p:cNvPr>
          <p:cNvSpPr/>
          <p:nvPr/>
        </p:nvSpPr>
        <p:spPr bwMode="auto">
          <a:xfrm>
            <a:off x="6604004" y="6218462"/>
            <a:ext cx="243840" cy="243840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AC6CCAA-AB01-4E2F-B0BF-3466D254FD7A}"/>
              </a:ext>
            </a:extLst>
          </p:cNvPr>
          <p:cNvSpPr/>
          <p:nvPr/>
        </p:nvSpPr>
        <p:spPr bwMode="auto">
          <a:xfrm>
            <a:off x="6534535" y="6732451"/>
            <a:ext cx="243840" cy="243840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AEAD7C8-AE85-405A-AEB6-BDA856492EBF}"/>
              </a:ext>
            </a:extLst>
          </p:cNvPr>
          <p:cNvSpPr/>
          <p:nvPr/>
        </p:nvSpPr>
        <p:spPr bwMode="auto">
          <a:xfrm>
            <a:off x="6940867" y="6499587"/>
            <a:ext cx="243840" cy="243840"/>
          </a:xfrm>
          <a:prstGeom prst="ellipse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12192" rIns="24384" bIns="12192" numCol="1" rtlCol="0" anchor="t" anchorCtr="0" compatLnSpc="1">
            <a:prstTxWarp prst="textNoShape">
              <a:avLst/>
            </a:prstTxWarp>
          </a:bodyPr>
          <a:lstStyle/>
          <a:p>
            <a:pPr algn="ctr" defTabSz="60962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IN" sz="480" dirty="0">
              <a:latin typeface="Roboto" panose="0200000000000000000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907C38-4798-4668-BC71-18778519C4B9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26" name="skillenza_logo_new (1).png" descr="skillenza_logo_new (1).png">
            <a:extLst>
              <a:ext uri="{FF2B5EF4-FFF2-40B4-BE49-F238E27FC236}">
                <a16:creationId xmlns:a16="http://schemas.microsoft.com/office/drawing/2014/main" id="{C5E8D14C-A381-447E-A806-2A330668A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799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400E7CB2-7EEA-408E-80E1-84860BDEC7E9}"/>
              </a:ext>
            </a:extLst>
          </p:cNvPr>
          <p:cNvSpPr/>
          <p:nvPr/>
        </p:nvSpPr>
        <p:spPr>
          <a:xfrm>
            <a:off x="1571414" y="3914625"/>
            <a:ext cx="9861973" cy="367187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endParaRPr lang="en-US" sz="2133" dirty="0">
              <a:solidFill>
                <a:prstClr val="black"/>
              </a:solidFill>
            </a:endParaRPr>
          </a:p>
        </p:txBody>
      </p:sp>
      <p:sp>
        <p:nvSpPr>
          <p:cNvPr id="41" name="Rectangle: Rounded Corners 1">
            <a:extLst>
              <a:ext uri="{FF2B5EF4-FFF2-40B4-BE49-F238E27FC236}">
                <a16:creationId xmlns:a16="http://schemas.microsoft.com/office/drawing/2014/main" id="{D48EAE8A-9E6D-438E-AC8A-E3642186508C}"/>
              </a:ext>
            </a:extLst>
          </p:cNvPr>
          <p:cNvSpPr/>
          <p:nvPr/>
        </p:nvSpPr>
        <p:spPr>
          <a:xfrm>
            <a:off x="2337442" y="2612881"/>
            <a:ext cx="8329916" cy="94637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Summarizing the K-Means Algorithm</a:t>
            </a:r>
          </a:p>
        </p:txBody>
      </p:sp>
      <p:pic>
        <p:nvPicPr>
          <p:cNvPr id="23" name="Picture 2" descr="https://cdn-images-1.medium.com/max/800/1*6EOTS1IE2ULWC9SKgf7mYw.png">
            <a:extLst>
              <a:ext uri="{FF2B5EF4-FFF2-40B4-BE49-F238E27FC236}">
                <a16:creationId xmlns:a16="http://schemas.microsoft.com/office/drawing/2014/main" id="{F7A9286B-324C-4502-98C8-8A7AE2BFB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4326485"/>
            <a:ext cx="7884160" cy="284815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A75A7A-DD85-44FD-BEFF-5512CAAA09CC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K-means clustering example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4EC90D48-58EE-4ABB-85B6-EF45706DA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43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270664" y="3441085"/>
            <a:ext cx="3541797" cy="2174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What is Hierarchical clustering?</a:t>
            </a:r>
          </a:p>
        </p:txBody>
      </p:sp>
    </p:spTree>
    <p:extLst>
      <p:ext uri="{BB962C8B-B14F-4D97-AF65-F5344CB8AC3E}">
        <p14:creationId xmlns:p14="http://schemas.microsoft.com/office/powerpoint/2010/main" val="3762370785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48483" y="1436954"/>
            <a:ext cx="9233767" cy="820560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413" b="1" dirty="0">
              <a:solidFill>
                <a:srgbClr val="604878"/>
              </a:solidFill>
            </a:endParaRPr>
          </a:p>
        </p:txBody>
      </p:sp>
      <p:sp>
        <p:nvSpPr>
          <p:cNvPr id="19" name="Rectangle: Rounded Corners 1">
            <a:extLst>
              <a:ext uri="{FF2B5EF4-FFF2-40B4-BE49-F238E27FC236}">
                <a16:creationId xmlns:a16="http://schemas.microsoft.com/office/drawing/2014/main" id="{79B882E2-D904-4539-B457-C7D96546E81A}"/>
              </a:ext>
            </a:extLst>
          </p:cNvPr>
          <p:cNvSpPr/>
          <p:nvPr/>
        </p:nvSpPr>
        <p:spPr>
          <a:xfrm>
            <a:off x="1940560" y="2599465"/>
            <a:ext cx="9123680" cy="143750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This algorithm starts with all the data points assigned to a cluster of their own. Then two nearest clusters are merged into the same cluster. In the end, this algorithm terminates when there is only a single cluster left.</a:t>
            </a:r>
          </a:p>
        </p:txBody>
      </p: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56617F54-BDBA-4392-BB6E-6C8031B53D71}"/>
              </a:ext>
            </a:extLst>
          </p:cNvPr>
          <p:cNvSpPr/>
          <p:nvPr/>
        </p:nvSpPr>
        <p:spPr>
          <a:xfrm>
            <a:off x="1940561" y="4480560"/>
            <a:ext cx="3444240" cy="82491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Agglomerative Clustering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AB682E46-114B-4A22-B7B9-59DC0F4FA812}"/>
              </a:ext>
            </a:extLst>
          </p:cNvPr>
          <p:cNvSpPr/>
          <p:nvPr/>
        </p:nvSpPr>
        <p:spPr>
          <a:xfrm>
            <a:off x="7620003" y="4480560"/>
            <a:ext cx="3444240" cy="82491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Divisive Clustering</a:t>
            </a:r>
          </a:p>
        </p:txBody>
      </p:sp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id="{030B7A35-682A-47A9-9AA1-99F795ADC80D}"/>
              </a:ext>
            </a:extLst>
          </p:cNvPr>
          <p:cNvSpPr/>
          <p:nvPr/>
        </p:nvSpPr>
        <p:spPr>
          <a:xfrm>
            <a:off x="1269999" y="5708424"/>
            <a:ext cx="4785361" cy="21599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Each observation starts in its own cluster, and pairs of clusters are merged as one moves up the hierarchy</a:t>
            </a:r>
          </a:p>
        </p:txBody>
      </p:sp>
      <p:sp>
        <p:nvSpPr>
          <p:cNvPr id="21" name="Rectangle: Rounded Corners 1">
            <a:extLst>
              <a:ext uri="{FF2B5EF4-FFF2-40B4-BE49-F238E27FC236}">
                <a16:creationId xmlns:a16="http://schemas.microsoft.com/office/drawing/2014/main" id="{677C3615-3BC8-4882-AEBA-D7D18D3B111E}"/>
              </a:ext>
            </a:extLst>
          </p:cNvPr>
          <p:cNvSpPr/>
          <p:nvPr/>
        </p:nvSpPr>
        <p:spPr>
          <a:xfrm>
            <a:off x="7081522" y="5708424"/>
            <a:ext cx="4521201" cy="21599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All observations start in one cluster, and splits are performed recursively as one moves down the hierarchy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9BE59D-69E0-4F45-AAA0-FB6398F379CA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Hierarchical clustering?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1EDDDA79-E135-48B8-80C2-98BF2957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4842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56617F54-BDBA-4392-BB6E-6C8031B53D71}"/>
              </a:ext>
            </a:extLst>
          </p:cNvPr>
          <p:cNvSpPr/>
          <p:nvPr/>
        </p:nvSpPr>
        <p:spPr>
          <a:xfrm>
            <a:off x="4780280" y="2741741"/>
            <a:ext cx="3444240" cy="82491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Agglomerative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43376-AE1F-4352-8B7B-D392C313A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279" y="4050886"/>
            <a:ext cx="8792239" cy="38609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B827F7-0803-47C1-8A35-10FA8D200DE2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Hierarchical clustering?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6235F39D-30DD-4BDA-A78E-64013D3B9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375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56617F54-BDBA-4392-BB6E-6C8031B53D71}"/>
              </a:ext>
            </a:extLst>
          </p:cNvPr>
          <p:cNvSpPr/>
          <p:nvPr/>
        </p:nvSpPr>
        <p:spPr>
          <a:xfrm>
            <a:off x="4780280" y="2741741"/>
            <a:ext cx="3444240" cy="82491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Dendrogram</a:t>
            </a: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D46D8EF2-DF83-4FAA-A969-66568D05B537}"/>
              </a:ext>
            </a:extLst>
          </p:cNvPr>
          <p:cNvSpPr/>
          <p:nvPr/>
        </p:nvSpPr>
        <p:spPr>
          <a:xfrm>
            <a:off x="2448558" y="3798345"/>
            <a:ext cx="8107682" cy="74317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Graphical representation of the hierarchical clustering 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539C5C-04CE-4C23-BEAE-E6883F542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598" y="4773207"/>
            <a:ext cx="4673602" cy="33858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D14417-2D8F-4153-B9EC-9BBCA5EE103F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Hierarchical clustering?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C631E56F-18FF-410C-8EAE-938E7398E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0838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56617F54-BDBA-4392-BB6E-6C8031B53D71}"/>
              </a:ext>
            </a:extLst>
          </p:cNvPr>
          <p:cNvSpPr/>
          <p:nvPr/>
        </p:nvSpPr>
        <p:spPr>
          <a:xfrm>
            <a:off x="4257039" y="2741741"/>
            <a:ext cx="4490722" cy="82491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Characteristics of a Dendrogram</a:t>
            </a: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D46D8EF2-DF83-4FAA-A969-66568D05B537}"/>
              </a:ext>
            </a:extLst>
          </p:cNvPr>
          <p:cNvSpPr/>
          <p:nvPr/>
        </p:nvSpPr>
        <p:spPr>
          <a:xfrm>
            <a:off x="1656080" y="3969606"/>
            <a:ext cx="9692640" cy="38419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prstClr val="black"/>
                </a:solidFill>
              </a:rPr>
              <a:t>The height in the dendrogram at which two clusters are merged represents the distance between two clusters in the data space</a:t>
            </a: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133" dirty="0">
              <a:solidFill>
                <a:prstClr val="black"/>
              </a:solidFill>
            </a:endParaRP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prstClr val="black"/>
                </a:solidFill>
              </a:rPr>
              <a:t>The decision of the no. of clusters that can best depict different groups can be chosen by observing the dendrogram</a:t>
            </a: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133" dirty="0">
              <a:solidFill>
                <a:prstClr val="black"/>
              </a:solidFill>
            </a:endParaRP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prstClr val="black"/>
                </a:solidFill>
              </a:rPr>
              <a:t>The best choice of the no. of clusters is the no. of vertical lines in the dendrogram cut by a horizontal line that can transverse the maximum distance vertically without intersecting a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31D0C-1A07-43EE-AB0C-D6D28F2BBF7A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Hierarchical clustering?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748A7BB8-4149-4448-837B-3B8DC545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8161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56617F54-BDBA-4392-BB6E-6C8031B53D71}"/>
              </a:ext>
            </a:extLst>
          </p:cNvPr>
          <p:cNvSpPr/>
          <p:nvPr/>
        </p:nvSpPr>
        <p:spPr>
          <a:xfrm>
            <a:off x="4780280" y="2741741"/>
            <a:ext cx="3444240" cy="82491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Dendrogram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D2A54-B98B-4420-BC18-6605EC6A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56" y="3820160"/>
            <a:ext cx="6536486" cy="41088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F1E3E5-A9E7-4A7E-9834-BF51C759F100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Hierarchical clustering?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E8F32266-1D43-43EA-A099-763FEE174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396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56617F54-BDBA-4392-BB6E-6C8031B53D71}"/>
              </a:ext>
            </a:extLst>
          </p:cNvPr>
          <p:cNvSpPr/>
          <p:nvPr/>
        </p:nvSpPr>
        <p:spPr>
          <a:xfrm>
            <a:off x="4013200" y="2741741"/>
            <a:ext cx="4978400" cy="82491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Applications of Hierarchical Clustering</a:t>
            </a: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D46D8EF2-DF83-4FAA-A969-66568D05B537}"/>
              </a:ext>
            </a:extLst>
          </p:cNvPr>
          <p:cNvSpPr/>
          <p:nvPr/>
        </p:nvSpPr>
        <p:spPr>
          <a:xfrm>
            <a:off x="4343400" y="3891279"/>
            <a:ext cx="4318001" cy="40538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prstClr val="black"/>
                </a:solidFill>
              </a:rPr>
              <a:t>Recommendation engines</a:t>
            </a: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133" dirty="0">
              <a:solidFill>
                <a:prstClr val="black"/>
              </a:solidFill>
            </a:endParaRP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prstClr val="black"/>
                </a:solidFill>
              </a:rPr>
              <a:t>Market segmentation</a:t>
            </a: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133" dirty="0">
              <a:solidFill>
                <a:prstClr val="black"/>
              </a:solidFill>
            </a:endParaRP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prstClr val="black"/>
                </a:solidFill>
              </a:rPr>
              <a:t>Social network analysis</a:t>
            </a: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133" dirty="0">
              <a:solidFill>
                <a:prstClr val="black"/>
              </a:solidFill>
            </a:endParaRP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prstClr val="black"/>
                </a:solidFill>
              </a:rPr>
              <a:t>Search result grouping</a:t>
            </a: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133" dirty="0">
              <a:solidFill>
                <a:prstClr val="black"/>
              </a:solidFill>
            </a:endParaRP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prstClr val="black"/>
                </a:solidFill>
              </a:rPr>
              <a:t>Medical imaging</a:t>
            </a: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133" dirty="0">
              <a:solidFill>
                <a:prstClr val="black"/>
              </a:solidFill>
            </a:endParaRP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prstClr val="black"/>
                </a:solidFill>
              </a:rPr>
              <a:t>Anomaly detection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5B549-F755-4D5B-90D4-2A2A330C95D7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Hierarchical clustering?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38BCE208-8BCF-475E-AB43-A06CD4D37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278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270664" y="3718083"/>
            <a:ext cx="3541797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Optimal Clustering</a:t>
            </a:r>
          </a:p>
        </p:txBody>
      </p:sp>
    </p:spTree>
    <p:extLst>
      <p:ext uri="{BB962C8B-B14F-4D97-AF65-F5344CB8AC3E}">
        <p14:creationId xmlns:p14="http://schemas.microsoft.com/office/powerpoint/2010/main" val="32709353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2317712" y="2574435"/>
            <a:ext cx="8369376" cy="96124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Process of dividing data sets into groups of similar data points</a:t>
            </a:r>
          </a:p>
        </p:txBody>
      </p:sp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DA839892-C6F6-4216-A8A3-BDCD74283A58}"/>
              </a:ext>
            </a:extLst>
          </p:cNvPr>
          <p:cNvSpPr/>
          <p:nvPr/>
        </p:nvSpPr>
        <p:spPr>
          <a:xfrm>
            <a:off x="3086928" y="5803320"/>
            <a:ext cx="6830944" cy="216126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56"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Dividing a dataset into data points where,</a:t>
            </a:r>
          </a:p>
          <a:p>
            <a:pPr defTabSz="1300456">
              <a:spcBef>
                <a:spcPts val="0"/>
              </a:spcBef>
            </a:pPr>
            <a:endParaRPr lang="en-US" sz="2000" dirty="0">
              <a:solidFill>
                <a:prstClr val="black"/>
              </a:solidFill>
            </a:endParaRP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Points in the same group are as similar as possible</a:t>
            </a: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365771" indent="-365771" defTabSz="1300456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Points in the different group are dissimilar as possible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6727F-8F99-4C1E-B501-7F7889D9C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09" y="3804508"/>
            <a:ext cx="1729982" cy="17299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1D8449-4389-46AA-8883-E96CA5C61520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Clustering?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991B112E-8DDA-415F-8BA0-40C150CF0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4760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48483" y="1436954"/>
            <a:ext cx="9233767" cy="820560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413" b="1" dirty="0">
              <a:solidFill>
                <a:srgbClr val="604878"/>
              </a:solidFill>
            </a:endParaRP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66230E37-CF29-456D-A771-BB2E9A1B41AD}"/>
              </a:ext>
            </a:extLst>
          </p:cNvPr>
          <p:cNvSpPr/>
          <p:nvPr/>
        </p:nvSpPr>
        <p:spPr>
          <a:xfrm>
            <a:off x="2275840" y="2599464"/>
            <a:ext cx="8453120" cy="110893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Optimal clustering is used to find the optimal number of clusters (k) to be used in the clustering algorithm</a:t>
            </a:r>
          </a:p>
        </p:txBody>
      </p:sp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B0943BC2-78A5-42C8-8021-F76B196214AF}"/>
              </a:ext>
            </a:extLst>
          </p:cNvPr>
          <p:cNvSpPr/>
          <p:nvPr/>
        </p:nvSpPr>
        <p:spPr>
          <a:xfrm>
            <a:off x="1940561" y="4480560"/>
            <a:ext cx="3444240" cy="82491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Silhouette method</a:t>
            </a:r>
          </a:p>
        </p:txBody>
      </p: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id="{BC9B7600-96BE-4C15-94C2-4351A245B9C1}"/>
              </a:ext>
            </a:extLst>
          </p:cNvPr>
          <p:cNvSpPr/>
          <p:nvPr/>
        </p:nvSpPr>
        <p:spPr>
          <a:xfrm>
            <a:off x="7620003" y="4480560"/>
            <a:ext cx="3444240" cy="82491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Elbow method</a:t>
            </a:r>
          </a:p>
        </p:txBody>
      </p:sp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2D69A13E-6C6B-42C7-AE71-8D873C864C1C}"/>
              </a:ext>
            </a:extLst>
          </p:cNvPr>
          <p:cNvSpPr/>
          <p:nvPr/>
        </p:nvSpPr>
        <p:spPr>
          <a:xfrm>
            <a:off x="1269999" y="5708424"/>
            <a:ext cx="4785361" cy="21599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 silhouette value is a measure of how similar an object is to its own cluster (cohesion) compared to other clusters (separation)</a:t>
            </a:r>
          </a:p>
        </p:txBody>
      </p:sp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id="{52E819B1-A977-4D65-906D-C5928F905639}"/>
              </a:ext>
            </a:extLst>
          </p:cNvPr>
          <p:cNvSpPr/>
          <p:nvPr/>
        </p:nvSpPr>
        <p:spPr>
          <a:xfrm>
            <a:off x="7081522" y="5708424"/>
            <a:ext cx="4521201" cy="21599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It is cluster analysis method designed to help find the appropriate number of clusters in a 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05DDBF-6416-4B62-BC43-B6A4DFF551A8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Optimal Clustering</a:t>
            </a:r>
          </a:p>
        </p:txBody>
      </p: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id="{63BA66CF-DABA-4E5D-856F-C4CD2CF1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2088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B0943BC2-78A5-42C8-8021-F76B196214AF}"/>
              </a:ext>
            </a:extLst>
          </p:cNvPr>
          <p:cNvSpPr/>
          <p:nvPr/>
        </p:nvSpPr>
        <p:spPr>
          <a:xfrm>
            <a:off x="377363" y="3985768"/>
            <a:ext cx="3444240" cy="8249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Silhouette method</a:t>
            </a:r>
          </a:p>
        </p:txBody>
      </p: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id="{BC9B7600-96BE-4C15-94C2-4351A245B9C1}"/>
              </a:ext>
            </a:extLst>
          </p:cNvPr>
          <p:cNvSpPr/>
          <p:nvPr/>
        </p:nvSpPr>
        <p:spPr>
          <a:xfrm>
            <a:off x="377363" y="5796355"/>
            <a:ext cx="3444240" cy="82491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Elbow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1E3A9E-5BD7-474C-B59A-7B5F04F95C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980825" y="5081128"/>
            <a:ext cx="4958833" cy="4447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657A64-2CAD-40D0-9B64-D68535846354}"/>
              </a:ext>
            </a:extLst>
          </p:cNvPr>
          <p:cNvPicPr/>
          <p:nvPr/>
        </p:nvPicPr>
        <p:blipFill rotWithShape="1">
          <a:blip r:embed="rId4"/>
          <a:srcRect l="9757" t="18315" r="27262" b="2626"/>
          <a:stretch/>
        </p:blipFill>
        <p:spPr>
          <a:xfrm>
            <a:off x="5323841" y="3186853"/>
            <a:ext cx="6349999" cy="42333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863376-3308-4C1D-875F-51A34220AB85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Optimal Clustering</a:t>
            </a:r>
          </a:p>
        </p:txBody>
      </p:sp>
      <p:pic>
        <p:nvPicPr>
          <p:cNvPr id="12" name="skillenza_logo_new (1).png" descr="skillenza_logo_new (1).png">
            <a:extLst>
              <a:ext uri="{FF2B5EF4-FFF2-40B4-BE49-F238E27FC236}">
                <a16:creationId xmlns:a16="http://schemas.microsoft.com/office/drawing/2014/main" id="{92C74E72-D374-4529-AFA6-C71443B21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0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B0943BC2-78A5-42C8-8021-F76B196214AF}"/>
              </a:ext>
            </a:extLst>
          </p:cNvPr>
          <p:cNvSpPr/>
          <p:nvPr/>
        </p:nvSpPr>
        <p:spPr>
          <a:xfrm>
            <a:off x="377363" y="3985768"/>
            <a:ext cx="3444240" cy="82491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Silhouette method</a:t>
            </a:r>
          </a:p>
        </p:txBody>
      </p: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id="{BC9B7600-96BE-4C15-94C2-4351A245B9C1}"/>
              </a:ext>
            </a:extLst>
          </p:cNvPr>
          <p:cNvSpPr/>
          <p:nvPr/>
        </p:nvSpPr>
        <p:spPr>
          <a:xfrm>
            <a:off x="377363" y="5796355"/>
            <a:ext cx="3444240" cy="8249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Elbow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1E3A9E-5BD7-474C-B59A-7B5F04F95C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980825" y="5081128"/>
            <a:ext cx="4958833" cy="44478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2D133E2-0B54-4F7D-A640-C6C2DF03ED4B}"/>
              </a:ext>
            </a:extLst>
          </p:cNvPr>
          <p:cNvGrpSpPr/>
          <p:nvPr/>
        </p:nvGrpSpPr>
        <p:grpSpPr>
          <a:xfrm>
            <a:off x="5298344" y="3149601"/>
            <a:ext cx="6858193" cy="4307835"/>
            <a:chOff x="4967197" y="1809751"/>
            <a:chExt cx="6429556" cy="40385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BA936C-FF1C-4DF1-A5AE-8D671B78A439}"/>
                </a:ext>
              </a:extLst>
            </p:cNvPr>
            <p:cNvPicPr/>
            <p:nvPr/>
          </p:nvPicPr>
          <p:blipFill rotWithShape="1">
            <a:blip r:embed="rId4"/>
            <a:srcRect l="12401" t="19943" r="41632" b="4419"/>
            <a:stretch/>
          </p:blipFill>
          <p:spPr>
            <a:xfrm>
              <a:off x="4967197" y="1809751"/>
              <a:ext cx="6429556" cy="4038596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0878BD-35D1-48CD-9C25-52458E8C2908}"/>
                </a:ext>
              </a:extLst>
            </p:cNvPr>
            <p:cNvSpPr/>
            <p:nvPr/>
          </p:nvSpPr>
          <p:spPr>
            <a:xfrm>
              <a:off x="7235231" y="4888653"/>
              <a:ext cx="341974" cy="3280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CE0161-FAA4-4E91-9728-FE40EA34B2DC}"/>
                </a:ext>
              </a:extLst>
            </p:cNvPr>
            <p:cNvSpPr txBox="1"/>
            <p:nvPr/>
          </p:nvSpPr>
          <p:spPr>
            <a:xfrm>
              <a:off x="7475605" y="4657725"/>
              <a:ext cx="14137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K = 4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D0AC7-443B-4343-97B7-80905BDE287A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Optimal Clustering</a:t>
            </a:r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337E714C-6651-4713-860E-0F9D01A4D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991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270664" y="3995082"/>
            <a:ext cx="3541797" cy="10669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DBScan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9383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D0AC7-443B-4343-97B7-80905BDE287A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DBScan</a:t>
            </a:r>
            <a:r>
              <a:rPr lang="en-US" b="1" dirty="0"/>
              <a:t> Concepts</a:t>
            </a:r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337E714C-6651-4713-860E-0F9D01A4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8556803E-FB67-45FA-97D2-F1C067021862}"/>
              </a:ext>
            </a:extLst>
          </p:cNvPr>
          <p:cNvSpPr txBox="1"/>
          <p:nvPr/>
        </p:nvSpPr>
        <p:spPr>
          <a:xfrm>
            <a:off x="965426" y="2498666"/>
            <a:ext cx="11073948" cy="475626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505734" indent="-487672">
              <a:lnSpc>
                <a:spcPct val="100000"/>
              </a:lnSpc>
              <a:spcBef>
                <a:spcPts val="142"/>
              </a:spcBef>
              <a:buFont typeface="Wingdings"/>
              <a:buChar char=""/>
              <a:tabLst>
                <a:tab pos="504831" algn="l"/>
                <a:tab pos="505734" algn="l"/>
              </a:tabLst>
            </a:pPr>
            <a:r>
              <a:rPr sz="3413" b="1" spc="-7" dirty="0">
                <a:latin typeface="Calibri"/>
                <a:cs typeface="Calibri"/>
              </a:rPr>
              <a:t>DBSCAN </a:t>
            </a:r>
            <a:r>
              <a:rPr sz="3413" b="1" dirty="0">
                <a:latin typeface="Calibri"/>
                <a:cs typeface="Calibri"/>
              </a:rPr>
              <a:t>is a </a:t>
            </a:r>
            <a:r>
              <a:rPr sz="3413" b="1" spc="-7" dirty="0">
                <a:latin typeface="Calibri"/>
                <a:cs typeface="Calibri"/>
              </a:rPr>
              <a:t>density-based</a:t>
            </a:r>
            <a:r>
              <a:rPr sz="3413" b="1" spc="28" dirty="0">
                <a:latin typeface="Calibri"/>
                <a:cs typeface="Calibri"/>
              </a:rPr>
              <a:t> </a:t>
            </a:r>
            <a:r>
              <a:rPr sz="3413" b="1" spc="-7" dirty="0">
                <a:latin typeface="Calibri"/>
                <a:cs typeface="Calibri"/>
              </a:rPr>
              <a:t>algorithm</a:t>
            </a:r>
            <a:endParaRPr sz="5049" dirty="0">
              <a:latin typeface="Times New Roman"/>
              <a:cs typeface="Times New Roman"/>
            </a:endParaRPr>
          </a:p>
          <a:p>
            <a:pPr marL="505734" marR="954574" indent="-487672">
              <a:lnSpc>
                <a:spcPct val="100000"/>
              </a:lnSpc>
              <a:buFont typeface="Wingdings"/>
              <a:buChar char=""/>
              <a:tabLst>
                <a:tab pos="504831" algn="l"/>
                <a:tab pos="505734" algn="l"/>
              </a:tabLst>
            </a:pPr>
            <a:r>
              <a:rPr sz="3413" dirty="0">
                <a:latin typeface="Times New Roman"/>
                <a:cs typeface="Times New Roman"/>
              </a:rPr>
              <a:t>DBScan stands for Density-Based Spatial Clustering</a:t>
            </a:r>
            <a:r>
              <a:rPr sz="3413" spc="-242" dirty="0">
                <a:latin typeface="Times New Roman"/>
                <a:cs typeface="Times New Roman"/>
              </a:rPr>
              <a:t> </a:t>
            </a:r>
            <a:r>
              <a:rPr sz="3413" dirty="0">
                <a:latin typeface="Times New Roman"/>
                <a:cs typeface="Times New Roman"/>
              </a:rPr>
              <a:t>of  Applications </a:t>
            </a:r>
            <a:r>
              <a:rPr sz="3413" spc="-7" dirty="0">
                <a:latin typeface="Times New Roman"/>
                <a:cs typeface="Times New Roman"/>
              </a:rPr>
              <a:t>with</a:t>
            </a:r>
            <a:r>
              <a:rPr sz="3413" spc="-78" dirty="0">
                <a:latin typeface="Times New Roman"/>
                <a:cs typeface="Times New Roman"/>
              </a:rPr>
              <a:t> </a:t>
            </a:r>
            <a:r>
              <a:rPr sz="3413" spc="-7" dirty="0">
                <a:latin typeface="Times New Roman"/>
                <a:cs typeface="Times New Roman"/>
              </a:rPr>
              <a:t>Noise</a:t>
            </a:r>
            <a:endParaRPr sz="4978" dirty="0">
              <a:latin typeface="Times New Roman"/>
              <a:cs typeface="Times New Roman"/>
            </a:endParaRPr>
          </a:p>
          <a:p>
            <a:pPr marL="505734" marR="7225" indent="-487672">
              <a:lnSpc>
                <a:spcPct val="100000"/>
              </a:lnSpc>
              <a:buFont typeface="Wingdings"/>
              <a:buChar char=""/>
              <a:tabLst>
                <a:tab pos="504831" algn="l"/>
                <a:tab pos="505734" algn="l"/>
              </a:tabLst>
            </a:pPr>
            <a:r>
              <a:rPr sz="341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Density-based Clustering</a:t>
            </a:r>
            <a:r>
              <a:rPr sz="3413" dirty="0">
                <a:latin typeface="Times New Roman"/>
                <a:cs typeface="Times New Roman"/>
              </a:rPr>
              <a:t> locates regions of high density</a:t>
            </a:r>
            <a:r>
              <a:rPr sz="3413" spc="-290" dirty="0">
                <a:latin typeface="Times New Roman"/>
                <a:cs typeface="Times New Roman"/>
              </a:rPr>
              <a:t> </a:t>
            </a:r>
            <a:r>
              <a:rPr sz="3413" dirty="0">
                <a:latin typeface="Times New Roman"/>
                <a:cs typeface="Times New Roman"/>
              </a:rPr>
              <a:t>that  are separated from one another by regions of </a:t>
            </a:r>
            <a:r>
              <a:rPr sz="3413" spc="-7" dirty="0">
                <a:latin typeface="Times New Roman"/>
                <a:cs typeface="Times New Roman"/>
              </a:rPr>
              <a:t>low</a:t>
            </a:r>
            <a:r>
              <a:rPr sz="3413" spc="-135" dirty="0">
                <a:latin typeface="Times New Roman"/>
                <a:cs typeface="Times New Roman"/>
              </a:rPr>
              <a:t> </a:t>
            </a:r>
            <a:r>
              <a:rPr sz="3413" dirty="0">
                <a:latin typeface="Times New Roman"/>
                <a:cs typeface="Times New Roman"/>
              </a:rPr>
              <a:t>density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4978" dirty="0">
              <a:latin typeface="Times New Roman"/>
              <a:cs typeface="Times New Roman"/>
            </a:endParaRPr>
          </a:p>
          <a:p>
            <a:pPr marL="885035">
              <a:lnSpc>
                <a:spcPct val="100000"/>
              </a:lnSpc>
              <a:spcBef>
                <a:spcPts val="7"/>
              </a:spcBef>
            </a:pPr>
            <a:r>
              <a:rPr sz="3413" dirty="0">
                <a:latin typeface="Times New Roman"/>
                <a:cs typeface="Times New Roman"/>
              </a:rPr>
              <a:t>Density = </a:t>
            </a:r>
            <a:r>
              <a:rPr sz="3413" spc="-7" dirty="0">
                <a:latin typeface="Times New Roman"/>
                <a:cs typeface="Times New Roman"/>
              </a:rPr>
              <a:t>number </a:t>
            </a:r>
            <a:r>
              <a:rPr sz="3413" dirty="0">
                <a:latin typeface="Times New Roman"/>
                <a:cs typeface="Times New Roman"/>
              </a:rPr>
              <a:t>of points </a:t>
            </a:r>
            <a:r>
              <a:rPr sz="3413" spc="-7" dirty="0">
                <a:latin typeface="Times New Roman"/>
                <a:cs typeface="Times New Roman"/>
              </a:rPr>
              <a:t>within </a:t>
            </a:r>
            <a:r>
              <a:rPr sz="3413" dirty="0">
                <a:latin typeface="Times New Roman"/>
                <a:cs typeface="Times New Roman"/>
              </a:rPr>
              <a:t>a </a:t>
            </a:r>
            <a:r>
              <a:rPr sz="3413" spc="-7" dirty="0">
                <a:latin typeface="Times New Roman"/>
                <a:cs typeface="Times New Roman"/>
              </a:rPr>
              <a:t>specified </a:t>
            </a:r>
            <a:r>
              <a:rPr sz="3413" dirty="0">
                <a:latin typeface="Times New Roman"/>
                <a:cs typeface="Times New Roman"/>
              </a:rPr>
              <a:t>radius</a:t>
            </a:r>
            <a:r>
              <a:rPr sz="3413" spc="-107" dirty="0">
                <a:latin typeface="Times New Roman"/>
                <a:cs typeface="Times New Roman"/>
              </a:rPr>
              <a:t> </a:t>
            </a:r>
            <a:r>
              <a:rPr sz="3413" spc="7" dirty="0">
                <a:latin typeface="Times New Roman"/>
                <a:cs typeface="Times New Roman"/>
              </a:rPr>
              <a:t>(Eps)</a:t>
            </a:r>
            <a:endParaRPr sz="3413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97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D0AC7-443B-4343-97B7-80905BDE287A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DBScan</a:t>
            </a:r>
            <a:r>
              <a:rPr lang="en-US" b="1" dirty="0"/>
              <a:t> Concepts</a:t>
            </a:r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337E714C-6651-4713-860E-0F9D01A4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8F756051-EA69-4CC3-9A45-E0F1434FDAD6}"/>
              </a:ext>
            </a:extLst>
          </p:cNvPr>
          <p:cNvSpPr/>
          <p:nvPr/>
        </p:nvSpPr>
        <p:spPr>
          <a:xfrm>
            <a:off x="979602" y="2672606"/>
            <a:ext cx="4794890" cy="36713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340243C-4E71-460A-BEA3-86DA4231495A}"/>
              </a:ext>
            </a:extLst>
          </p:cNvPr>
          <p:cNvSpPr txBox="1"/>
          <p:nvPr/>
        </p:nvSpPr>
        <p:spPr>
          <a:xfrm>
            <a:off x="1521272" y="7189595"/>
            <a:ext cx="2013035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dirty="0">
                <a:latin typeface="Times New Roman"/>
                <a:cs typeface="Times New Roman"/>
              </a:rPr>
              <a:t>Original</a:t>
            </a:r>
            <a:r>
              <a:rPr sz="2560" spc="-114" dirty="0">
                <a:latin typeface="Times New Roman"/>
                <a:cs typeface="Times New Roman"/>
              </a:rPr>
              <a:t> </a:t>
            </a:r>
            <a:r>
              <a:rPr sz="2560" spc="-7" dirty="0">
                <a:latin typeface="Times New Roman"/>
                <a:cs typeface="Times New Roman"/>
              </a:rPr>
              <a:t>Points</a:t>
            </a:r>
            <a:endParaRPr sz="2560"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7F235F5-FAC5-438A-9D85-BABA314B1DB6}"/>
              </a:ext>
            </a:extLst>
          </p:cNvPr>
          <p:cNvSpPr txBox="1"/>
          <p:nvPr/>
        </p:nvSpPr>
        <p:spPr>
          <a:xfrm>
            <a:off x="7591009" y="7297968"/>
            <a:ext cx="3233138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latin typeface="Times New Roman"/>
                <a:cs typeface="Times New Roman"/>
              </a:rPr>
              <a:t>Point </a:t>
            </a:r>
            <a:r>
              <a:rPr sz="2560" dirty="0">
                <a:latin typeface="Times New Roman"/>
                <a:cs typeface="Times New Roman"/>
              </a:rPr>
              <a:t>types: core,</a:t>
            </a:r>
            <a:r>
              <a:rPr sz="2560" spc="-114" dirty="0">
                <a:latin typeface="Times New Roman"/>
                <a:cs typeface="Times New Roman"/>
              </a:rPr>
              <a:t> </a:t>
            </a:r>
            <a:r>
              <a:rPr sz="2560" dirty="0">
                <a:latin typeface="Times New Roman"/>
                <a:cs typeface="Times New Roman"/>
              </a:rPr>
              <a:t>border</a:t>
            </a:r>
            <a:endParaRPr sz="2560">
              <a:latin typeface="Times New Roman"/>
              <a:cs typeface="Times New Roman"/>
            </a:endParaRPr>
          </a:p>
          <a:p>
            <a:pPr marL="18062">
              <a:lnSpc>
                <a:spcPct val="100000"/>
              </a:lnSpc>
              <a:spcBef>
                <a:spcPts val="7"/>
              </a:spcBef>
            </a:pPr>
            <a:r>
              <a:rPr sz="2560" dirty="0">
                <a:latin typeface="Times New Roman"/>
                <a:cs typeface="Times New Roman"/>
              </a:rPr>
              <a:t>and</a:t>
            </a:r>
            <a:r>
              <a:rPr sz="2560" spc="-7" dirty="0">
                <a:latin typeface="Times New Roman"/>
                <a:cs typeface="Times New Roman"/>
              </a:rPr>
              <a:t> </a:t>
            </a:r>
            <a:r>
              <a:rPr sz="2560" dirty="0">
                <a:latin typeface="Times New Roman"/>
                <a:cs typeface="Times New Roman"/>
              </a:rPr>
              <a:t>noise</a:t>
            </a:r>
            <a:endParaRPr sz="2560">
              <a:latin typeface="Times New Roman"/>
              <a:cs typeface="Times New Roman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5B1B968-B40C-4E57-909B-64E255E4D0F0}"/>
              </a:ext>
            </a:extLst>
          </p:cNvPr>
          <p:cNvSpPr/>
          <p:nvPr/>
        </p:nvSpPr>
        <p:spPr>
          <a:xfrm>
            <a:off x="6831762" y="2780980"/>
            <a:ext cx="4794890" cy="3671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B77DFDC-617B-44FC-B7B1-C599348D2486}"/>
              </a:ext>
            </a:extLst>
          </p:cNvPr>
          <p:cNvSpPr txBox="1"/>
          <p:nvPr/>
        </p:nvSpPr>
        <p:spPr>
          <a:xfrm>
            <a:off x="4013787" y="8490978"/>
            <a:ext cx="2805063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latin typeface="Times New Roman"/>
                <a:cs typeface="Times New Roman"/>
              </a:rPr>
              <a:t>Eps </a:t>
            </a:r>
            <a:r>
              <a:rPr sz="2560" dirty="0">
                <a:latin typeface="Times New Roman"/>
                <a:cs typeface="Times New Roman"/>
              </a:rPr>
              <a:t>= 10, </a:t>
            </a:r>
            <a:r>
              <a:rPr sz="2560" spc="-7" dirty="0">
                <a:latin typeface="Times New Roman"/>
                <a:cs typeface="Times New Roman"/>
              </a:rPr>
              <a:t>MinPts </a:t>
            </a:r>
            <a:r>
              <a:rPr sz="2560" dirty="0">
                <a:latin typeface="Times New Roman"/>
                <a:cs typeface="Times New Roman"/>
              </a:rPr>
              <a:t>=</a:t>
            </a:r>
            <a:r>
              <a:rPr sz="2560" spc="-85" dirty="0">
                <a:latin typeface="Times New Roman"/>
                <a:cs typeface="Times New Roman"/>
              </a:rPr>
              <a:t> </a:t>
            </a:r>
            <a:r>
              <a:rPr sz="2560" dirty="0">
                <a:latin typeface="Times New Roman"/>
                <a:cs typeface="Times New Roman"/>
              </a:rPr>
              <a:t>4</a:t>
            </a:r>
            <a:endParaRPr sz="256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71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D0AC7-443B-4343-97B7-80905BDE287A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DBScan</a:t>
            </a:r>
            <a:r>
              <a:rPr lang="en-US" b="1" dirty="0"/>
              <a:t> Concepts</a:t>
            </a:r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337E714C-6651-4713-860E-0F9D01A4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EF03F9F5-2291-460F-B55C-04191D33195D}"/>
              </a:ext>
            </a:extLst>
          </p:cNvPr>
          <p:cNvSpPr txBox="1"/>
          <p:nvPr/>
        </p:nvSpPr>
        <p:spPr>
          <a:xfrm>
            <a:off x="1412900" y="2395119"/>
            <a:ext cx="10556466" cy="4635428"/>
          </a:xfrm>
          <a:prstGeom prst="rect">
            <a:avLst/>
          </a:prstGeom>
        </p:spPr>
        <p:txBody>
          <a:bodyPr vert="horz" wrap="square" lIns="0" tIns="76764" rIns="0" bIns="0" rtlCol="0">
            <a:spAutoFit/>
          </a:bodyPr>
          <a:lstStyle/>
          <a:p>
            <a:pPr marL="425359" marR="1050302" indent="-408200">
              <a:lnSpc>
                <a:spcPts val="3683"/>
              </a:lnSpc>
              <a:spcBef>
                <a:spcPts val="604"/>
              </a:spcBef>
              <a:buFont typeface="Wingdings"/>
              <a:buChar char=""/>
              <a:tabLst>
                <a:tab pos="425359" algn="l"/>
                <a:tab pos="426262" algn="l"/>
              </a:tabLst>
            </a:pPr>
            <a:r>
              <a:rPr sz="3413" spc="-7" dirty="0">
                <a:latin typeface="Times New Roman"/>
                <a:cs typeface="Times New Roman"/>
              </a:rPr>
              <a:t>A </a:t>
            </a:r>
            <a:r>
              <a:rPr sz="3413" dirty="0">
                <a:latin typeface="Times New Roman"/>
                <a:cs typeface="Times New Roman"/>
              </a:rPr>
              <a:t>point </a:t>
            </a:r>
            <a:r>
              <a:rPr sz="3413" spc="-7" dirty="0">
                <a:latin typeface="Times New Roman"/>
                <a:cs typeface="Times New Roman"/>
              </a:rPr>
              <a:t>is </a:t>
            </a:r>
            <a:r>
              <a:rPr sz="3413" dirty="0">
                <a:latin typeface="Times New Roman"/>
                <a:cs typeface="Times New Roman"/>
              </a:rPr>
              <a:t>a </a:t>
            </a:r>
            <a:r>
              <a:rPr sz="3413" dirty="0">
                <a:solidFill>
                  <a:srgbClr val="FF0000"/>
                </a:solidFill>
                <a:latin typeface="Times New Roman"/>
                <a:cs typeface="Times New Roman"/>
              </a:rPr>
              <a:t>core point </a:t>
            </a:r>
            <a:r>
              <a:rPr sz="3413" dirty="0">
                <a:latin typeface="Times New Roman"/>
                <a:cs typeface="Times New Roman"/>
              </a:rPr>
              <a:t>if it </a:t>
            </a:r>
            <a:r>
              <a:rPr sz="3413" spc="-7" dirty="0">
                <a:latin typeface="Times New Roman"/>
                <a:cs typeface="Times New Roman"/>
              </a:rPr>
              <a:t>has more </a:t>
            </a:r>
            <a:r>
              <a:rPr sz="3413" dirty="0">
                <a:latin typeface="Times New Roman"/>
                <a:cs typeface="Times New Roman"/>
              </a:rPr>
              <a:t>than a</a:t>
            </a:r>
            <a:r>
              <a:rPr sz="3413" spc="-356" dirty="0">
                <a:latin typeface="Times New Roman"/>
                <a:cs typeface="Times New Roman"/>
              </a:rPr>
              <a:t> </a:t>
            </a:r>
            <a:r>
              <a:rPr sz="3413" dirty="0">
                <a:latin typeface="Times New Roman"/>
                <a:cs typeface="Times New Roman"/>
              </a:rPr>
              <a:t>specified  </a:t>
            </a:r>
            <a:r>
              <a:rPr sz="3413" spc="-7" dirty="0">
                <a:latin typeface="Times New Roman"/>
                <a:cs typeface="Times New Roman"/>
              </a:rPr>
              <a:t>number </a:t>
            </a:r>
            <a:r>
              <a:rPr sz="3413" dirty="0">
                <a:latin typeface="Times New Roman"/>
                <a:cs typeface="Times New Roman"/>
              </a:rPr>
              <a:t>of points (MinPts) within</a:t>
            </a:r>
            <a:r>
              <a:rPr sz="3413" spc="-64" dirty="0">
                <a:latin typeface="Times New Roman"/>
                <a:cs typeface="Times New Roman"/>
              </a:rPr>
              <a:t> </a:t>
            </a:r>
            <a:r>
              <a:rPr sz="3413" dirty="0">
                <a:latin typeface="Times New Roman"/>
                <a:cs typeface="Times New Roman"/>
              </a:rPr>
              <a:t>Eps</a:t>
            </a:r>
          </a:p>
          <a:p>
            <a:pPr marL="1013275" lvl="1" indent="-346789">
              <a:lnSpc>
                <a:spcPct val="100000"/>
              </a:lnSpc>
              <a:spcBef>
                <a:spcPts val="361"/>
              </a:spcBef>
              <a:buSzPct val="95833"/>
              <a:buFont typeface="Wingdings"/>
              <a:buChar char=""/>
              <a:tabLst>
                <a:tab pos="1014178" algn="l"/>
              </a:tabLst>
            </a:pPr>
            <a:r>
              <a:rPr sz="3413" dirty="0">
                <a:latin typeface="Times New Roman"/>
                <a:cs typeface="Times New Roman"/>
              </a:rPr>
              <a:t>These are points that are at the interior of a</a:t>
            </a:r>
            <a:r>
              <a:rPr sz="3413" spc="-235" dirty="0">
                <a:latin typeface="Times New Roman"/>
                <a:cs typeface="Times New Roman"/>
              </a:rPr>
              <a:t> </a:t>
            </a:r>
            <a:r>
              <a:rPr sz="3413" dirty="0">
                <a:latin typeface="Times New Roman"/>
                <a:cs typeface="Times New Roman"/>
              </a:rPr>
              <a:t>cluster</a:t>
            </a:r>
          </a:p>
          <a:p>
            <a:pPr lvl="1">
              <a:lnSpc>
                <a:spcPct val="100000"/>
              </a:lnSpc>
              <a:spcBef>
                <a:spcPts val="64"/>
              </a:spcBef>
              <a:buFont typeface="Wingdings"/>
              <a:buChar char=""/>
            </a:pPr>
            <a:endParaRPr sz="4622" dirty="0">
              <a:latin typeface="Times New Roman"/>
              <a:cs typeface="Times New Roman"/>
            </a:endParaRPr>
          </a:p>
          <a:p>
            <a:pPr marL="425359" marR="7225" indent="-408200">
              <a:lnSpc>
                <a:spcPts val="3683"/>
              </a:lnSpc>
              <a:spcBef>
                <a:spcPts val="7"/>
              </a:spcBef>
              <a:buFont typeface="Wingdings"/>
              <a:buChar char=""/>
              <a:tabLst>
                <a:tab pos="425359" algn="l"/>
                <a:tab pos="426262" algn="l"/>
              </a:tabLst>
            </a:pPr>
            <a:r>
              <a:rPr sz="3413" spc="-7" dirty="0">
                <a:latin typeface="Times New Roman"/>
                <a:cs typeface="Times New Roman"/>
              </a:rPr>
              <a:t>A </a:t>
            </a:r>
            <a:r>
              <a:rPr sz="3413" dirty="0">
                <a:solidFill>
                  <a:srgbClr val="FF0000"/>
                </a:solidFill>
                <a:latin typeface="Times New Roman"/>
                <a:cs typeface="Times New Roman"/>
              </a:rPr>
              <a:t>border point </a:t>
            </a:r>
            <a:r>
              <a:rPr sz="3413" spc="-7" dirty="0">
                <a:latin typeface="Times New Roman"/>
                <a:cs typeface="Times New Roman"/>
              </a:rPr>
              <a:t>has </a:t>
            </a:r>
            <a:r>
              <a:rPr sz="3413" dirty="0">
                <a:latin typeface="Times New Roman"/>
                <a:cs typeface="Times New Roman"/>
              </a:rPr>
              <a:t>fewer than MinPts within </a:t>
            </a:r>
            <a:r>
              <a:rPr sz="3413" spc="-7" dirty="0">
                <a:latin typeface="Times New Roman"/>
                <a:cs typeface="Times New Roman"/>
              </a:rPr>
              <a:t>Eps, </a:t>
            </a:r>
            <a:r>
              <a:rPr sz="3413" dirty="0">
                <a:latin typeface="Times New Roman"/>
                <a:cs typeface="Times New Roman"/>
              </a:rPr>
              <a:t>but </a:t>
            </a:r>
            <a:r>
              <a:rPr sz="3413" spc="-7" dirty="0">
                <a:latin typeface="Times New Roman"/>
                <a:cs typeface="Times New Roman"/>
              </a:rPr>
              <a:t>is</a:t>
            </a:r>
            <a:r>
              <a:rPr sz="3413" spc="-306" dirty="0">
                <a:latin typeface="Times New Roman"/>
                <a:cs typeface="Times New Roman"/>
              </a:rPr>
              <a:t> </a:t>
            </a:r>
            <a:r>
              <a:rPr sz="3413" dirty="0">
                <a:latin typeface="Times New Roman"/>
                <a:cs typeface="Times New Roman"/>
              </a:rPr>
              <a:t>in  the neighborhood of a core</a:t>
            </a:r>
            <a:r>
              <a:rPr sz="3413" spc="-92" dirty="0">
                <a:latin typeface="Times New Roman"/>
                <a:cs typeface="Times New Roman"/>
              </a:rPr>
              <a:t> </a:t>
            </a:r>
            <a:r>
              <a:rPr sz="3413" spc="-7" dirty="0">
                <a:latin typeface="Times New Roman"/>
                <a:cs typeface="Times New Roman"/>
              </a:rPr>
              <a:t>point</a:t>
            </a:r>
            <a:endParaRPr sz="4622" dirty="0">
              <a:latin typeface="Times New Roman"/>
              <a:cs typeface="Times New Roman"/>
            </a:endParaRPr>
          </a:p>
          <a:p>
            <a:pPr marL="425359" marR="937415" indent="-408200">
              <a:lnSpc>
                <a:spcPts val="3683"/>
              </a:lnSpc>
              <a:buFont typeface="Wingdings"/>
              <a:buChar char=""/>
              <a:tabLst>
                <a:tab pos="425359" algn="l"/>
                <a:tab pos="426262" algn="l"/>
              </a:tabLst>
            </a:pPr>
            <a:r>
              <a:rPr sz="3413" spc="-7" dirty="0">
                <a:latin typeface="Times New Roman"/>
                <a:cs typeface="Times New Roman"/>
              </a:rPr>
              <a:t>A </a:t>
            </a:r>
            <a:r>
              <a:rPr sz="3413" dirty="0">
                <a:solidFill>
                  <a:srgbClr val="FF0000"/>
                </a:solidFill>
                <a:latin typeface="Times New Roman"/>
                <a:cs typeface="Times New Roman"/>
              </a:rPr>
              <a:t>noise point </a:t>
            </a:r>
            <a:r>
              <a:rPr sz="3413" spc="-7" dirty="0">
                <a:latin typeface="Times New Roman"/>
                <a:cs typeface="Times New Roman"/>
              </a:rPr>
              <a:t>is </a:t>
            </a:r>
            <a:r>
              <a:rPr sz="3413" dirty="0">
                <a:latin typeface="Times New Roman"/>
                <a:cs typeface="Times New Roman"/>
              </a:rPr>
              <a:t>any point that </a:t>
            </a:r>
            <a:r>
              <a:rPr sz="3413" spc="-7" dirty="0">
                <a:latin typeface="Times New Roman"/>
                <a:cs typeface="Times New Roman"/>
              </a:rPr>
              <a:t>is </a:t>
            </a:r>
            <a:r>
              <a:rPr sz="3413" dirty="0">
                <a:latin typeface="Times New Roman"/>
                <a:cs typeface="Times New Roman"/>
              </a:rPr>
              <a:t>not a core point or</a:t>
            </a:r>
            <a:r>
              <a:rPr sz="3413" spc="-370" dirty="0">
                <a:latin typeface="Times New Roman"/>
                <a:cs typeface="Times New Roman"/>
              </a:rPr>
              <a:t> </a:t>
            </a:r>
            <a:r>
              <a:rPr sz="3413" dirty="0">
                <a:latin typeface="Times New Roman"/>
                <a:cs typeface="Times New Roman"/>
              </a:rPr>
              <a:t>a  border</a:t>
            </a:r>
            <a:r>
              <a:rPr sz="3413" spc="-21" dirty="0">
                <a:latin typeface="Times New Roman"/>
                <a:cs typeface="Times New Roman"/>
              </a:rPr>
              <a:t> </a:t>
            </a:r>
            <a:r>
              <a:rPr sz="3413" dirty="0">
                <a:latin typeface="Times New Roman"/>
                <a:cs typeface="Times New Roman"/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23897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D0AC7-443B-4343-97B7-80905BDE287A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DBScan</a:t>
            </a:r>
            <a:r>
              <a:rPr lang="en-US" b="1" dirty="0"/>
              <a:t> Concepts</a:t>
            </a:r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337E714C-6651-4713-860E-0F9D01A4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C1BB9AC4-F127-49D7-A125-05CCF6531CA2}"/>
              </a:ext>
            </a:extLst>
          </p:cNvPr>
          <p:cNvSpPr txBox="1"/>
          <p:nvPr/>
        </p:nvSpPr>
        <p:spPr>
          <a:xfrm>
            <a:off x="1220565" y="2514388"/>
            <a:ext cx="10603426" cy="427273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775760" indent="-758601">
              <a:lnSpc>
                <a:spcPts val="3890"/>
              </a:lnSpc>
              <a:spcBef>
                <a:spcPts val="142"/>
              </a:spcBef>
              <a:buFont typeface="Wingdings"/>
              <a:buChar char=""/>
              <a:tabLst>
                <a:tab pos="775760" algn="l"/>
                <a:tab pos="776663" algn="l"/>
              </a:tabLst>
            </a:pPr>
            <a:r>
              <a:rPr sz="3413" dirty="0">
                <a:latin typeface="Times New Roman"/>
                <a:cs typeface="Times New Roman"/>
              </a:rPr>
              <a:t>Any </a:t>
            </a:r>
            <a:r>
              <a:rPr sz="3413" spc="-7" dirty="0">
                <a:latin typeface="Times New Roman"/>
                <a:cs typeface="Times New Roman"/>
              </a:rPr>
              <a:t>two </a:t>
            </a:r>
            <a:r>
              <a:rPr sz="3413" dirty="0">
                <a:latin typeface="Times New Roman"/>
                <a:cs typeface="Times New Roman"/>
              </a:rPr>
              <a:t>core points are close enough– within a</a:t>
            </a:r>
            <a:r>
              <a:rPr sz="3413" spc="-185" dirty="0">
                <a:latin typeface="Times New Roman"/>
                <a:cs typeface="Times New Roman"/>
              </a:rPr>
              <a:t> </a:t>
            </a:r>
            <a:r>
              <a:rPr sz="3413" dirty="0">
                <a:latin typeface="Times New Roman"/>
                <a:cs typeface="Times New Roman"/>
              </a:rPr>
              <a:t>distance</a:t>
            </a:r>
          </a:p>
          <a:p>
            <a:pPr marL="775760">
              <a:lnSpc>
                <a:spcPts val="3890"/>
              </a:lnSpc>
            </a:pPr>
            <a:r>
              <a:rPr sz="3413" i="1" dirty="0">
                <a:latin typeface="Times New Roman"/>
                <a:cs typeface="Times New Roman"/>
              </a:rPr>
              <a:t>Eps </a:t>
            </a:r>
            <a:r>
              <a:rPr sz="3413" dirty="0">
                <a:latin typeface="Times New Roman"/>
                <a:cs typeface="Times New Roman"/>
              </a:rPr>
              <a:t>of one another – are </a:t>
            </a:r>
            <a:r>
              <a:rPr sz="3413" spc="-7" dirty="0">
                <a:latin typeface="Times New Roman"/>
                <a:cs typeface="Times New Roman"/>
              </a:rPr>
              <a:t>put </a:t>
            </a:r>
            <a:r>
              <a:rPr sz="3413" dirty="0">
                <a:latin typeface="Times New Roman"/>
                <a:cs typeface="Times New Roman"/>
              </a:rPr>
              <a:t>in the </a:t>
            </a:r>
            <a:r>
              <a:rPr sz="3413" spc="-7" dirty="0">
                <a:latin typeface="Times New Roman"/>
                <a:cs typeface="Times New Roman"/>
              </a:rPr>
              <a:t>same</a:t>
            </a:r>
            <a:r>
              <a:rPr sz="3413" spc="-114" dirty="0">
                <a:latin typeface="Times New Roman"/>
                <a:cs typeface="Times New Roman"/>
              </a:rPr>
              <a:t> </a:t>
            </a:r>
            <a:r>
              <a:rPr sz="3413" dirty="0">
                <a:latin typeface="Times New Roman"/>
                <a:cs typeface="Times New Roman"/>
              </a:rPr>
              <a:t>cluster</a:t>
            </a:r>
          </a:p>
          <a:p>
            <a:pPr>
              <a:lnSpc>
                <a:spcPct val="100000"/>
              </a:lnSpc>
              <a:spcBef>
                <a:spcPts val="64"/>
              </a:spcBef>
            </a:pPr>
            <a:endParaRPr sz="4622" dirty="0">
              <a:latin typeface="Times New Roman"/>
              <a:cs typeface="Times New Roman"/>
            </a:endParaRPr>
          </a:p>
          <a:p>
            <a:pPr marL="775760" marR="195069" indent="-758601">
              <a:lnSpc>
                <a:spcPts val="3683"/>
              </a:lnSpc>
              <a:spcBef>
                <a:spcPts val="7"/>
              </a:spcBef>
              <a:buFont typeface="Wingdings"/>
              <a:buChar char=""/>
              <a:tabLst>
                <a:tab pos="775760" algn="l"/>
                <a:tab pos="776663" algn="l"/>
                <a:tab pos="3975433" algn="l"/>
              </a:tabLst>
            </a:pPr>
            <a:r>
              <a:rPr sz="3413" dirty="0">
                <a:latin typeface="Times New Roman"/>
                <a:cs typeface="Times New Roman"/>
              </a:rPr>
              <a:t>Any border</a:t>
            </a:r>
            <a:r>
              <a:rPr sz="3413" spc="-14" dirty="0">
                <a:latin typeface="Times New Roman"/>
                <a:cs typeface="Times New Roman"/>
              </a:rPr>
              <a:t> </a:t>
            </a:r>
            <a:r>
              <a:rPr sz="3413" dirty="0">
                <a:latin typeface="Times New Roman"/>
                <a:cs typeface="Times New Roman"/>
              </a:rPr>
              <a:t>point	that </a:t>
            </a:r>
            <a:r>
              <a:rPr sz="3413" spc="-7" dirty="0">
                <a:latin typeface="Times New Roman"/>
                <a:cs typeface="Times New Roman"/>
              </a:rPr>
              <a:t>is </a:t>
            </a:r>
            <a:r>
              <a:rPr sz="3413" dirty="0">
                <a:latin typeface="Times New Roman"/>
                <a:cs typeface="Times New Roman"/>
              </a:rPr>
              <a:t>close enough to a core point</a:t>
            </a:r>
            <a:r>
              <a:rPr sz="3413" spc="-199" dirty="0">
                <a:latin typeface="Times New Roman"/>
                <a:cs typeface="Times New Roman"/>
              </a:rPr>
              <a:t> </a:t>
            </a:r>
            <a:r>
              <a:rPr sz="3413" spc="-7" dirty="0">
                <a:latin typeface="Times New Roman"/>
                <a:cs typeface="Times New Roman"/>
              </a:rPr>
              <a:t>is  </a:t>
            </a:r>
            <a:r>
              <a:rPr sz="3413" dirty="0">
                <a:latin typeface="Times New Roman"/>
                <a:cs typeface="Times New Roman"/>
              </a:rPr>
              <a:t>put in the </a:t>
            </a:r>
            <a:r>
              <a:rPr sz="3413" spc="-7" dirty="0">
                <a:latin typeface="Times New Roman"/>
                <a:cs typeface="Times New Roman"/>
              </a:rPr>
              <a:t>same </a:t>
            </a:r>
            <a:r>
              <a:rPr sz="3413" dirty="0">
                <a:latin typeface="Times New Roman"/>
                <a:cs typeface="Times New Roman"/>
              </a:rPr>
              <a:t>cluster </a:t>
            </a:r>
            <a:r>
              <a:rPr sz="3413" spc="-7" dirty="0">
                <a:latin typeface="Times New Roman"/>
                <a:cs typeface="Times New Roman"/>
              </a:rPr>
              <a:t>as </a:t>
            </a:r>
            <a:r>
              <a:rPr sz="3413" dirty="0">
                <a:latin typeface="Times New Roman"/>
                <a:cs typeface="Times New Roman"/>
              </a:rPr>
              <a:t>the core</a:t>
            </a:r>
            <a:r>
              <a:rPr sz="3413" spc="-121" dirty="0">
                <a:latin typeface="Times New Roman"/>
                <a:cs typeface="Times New Roman"/>
              </a:rPr>
              <a:t> </a:t>
            </a:r>
            <a:r>
              <a:rPr sz="3413" dirty="0">
                <a:latin typeface="Times New Roman"/>
                <a:cs typeface="Times New Roman"/>
              </a:rPr>
              <a:t>point</a:t>
            </a:r>
          </a:p>
          <a:p>
            <a:pPr>
              <a:lnSpc>
                <a:spcPct val="100000"/>
              </a:lnSpc>
              <a:spcBef>
                <a:spcPts val="36"/>
              </a:spcBef>
              <a:buFont typeface="Wingdings"/>
              <a:buChar char=""/>
            </a:pPr>
            <a:endParaRPr sz="4195" dirty="0">
              <a:latin typeface="Times New Roman"/>
              <a:cs typeface="Times New Roman"/>
            </a:endParaRPr>
          </a:p>
          <a:p>
            <a:pPr marL="775760" indent="-758601">
              <a:lnSpc>
                <a:spcPct val="100000"/>
              </a:lnSpc>
              <a:spcBef>
                <a:spcPts val="7"/>
              </a:spcBef>
              <a:buFont typeface="Wingdings"/>
              <a:buChar char=""/>
              <a:tabLst>
                <a:tab pos="775760" algn="l"/>
                <a:tab pos="776663" algn="l"/>
              </a:tabLst>
            </a:pPr>
            <a:r>
              <a:rPr sz="3413" spc="-7" dirty="0">
                <a:latin typeface="Times New Roman"/>
                <a:cs typeface="Times New Roman"/>
              </a:rPr>
              <a:t>Noise </a:t>
            </a:r>
            <a:r>
              <a:rPr sz="3413" dirty="0">
                <a:latin typeface="Times New Roman"/>
                <a:cs typeface="Times New Roman"/>
              </a:rPr>
              <a:t>points are</a:t>
            </a:r>
            <a:r>
              <a:rPr sz="3413" spc="-36" dirty="0">
                <a:latin typeface="Times New Roman"/>
                <a:cs typeface="Times New Roman"/>
              </a:rPr>
              <a:t> </a:t>
            </a:r>
            <a:r>
              <a:rPr sz="3413" dirty="0">
                <a:latin typeface="Times New Roman"/>
                <a:cs typeface="Times New Roman"/>
              </a:rPr>
              <a:t>discarded</a:t>
            </a:r>
          </a:p>
        </p:txBody>
      </p:sp>
    </p:spTree>
    <p:extLst>
      <p:ext uri="{BB962C8B-B14F-4D97-AF65-F5344CB8AC3E}">
        <p14:creationId xmlns:p14="http://schemas.microsoft.com/office/powerpoint/2010/main" val="29593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D0AC7-443B-4343-97B7-80905BDE287A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DBScan</a:t>
            </a:r>
            <a:r>
              <a:rPr lang="en-US" b="1" dirty="0"/>
              <a:t> Concepts</a:t>
            </a:r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337E714C-6651-4713-860E-0F9D01A4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2FD8D8C8-AD1D-45E2-B616-8DA65693780E}"/>
              </a:ext>
            </a:extLst>
          </p:cNvPr>
          <p:cNvSpPr/>
          <p:nvPr/>
        </p:nvSpPr>
        <p:spPr>
          <a:xfrm>
            <a:off x="2361520" y="2436156"/>
            <a:ext cx="8281760" cy="6102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</p:spTree>
    <p:extLst>
      <p:ext uri="{BB962C8B-B14F-4D97-AF65-F5344CB8AC3E}">
        <p14:creationId xmlns:p14="http://schemas.microsoft.com/office/powerpoint/2010/main" val="329490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D0AC7-443B-4343-97B7-80905BDE287A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DBScan</a:t>
            </a:r>
            <a:r>
              <a:rPr lang="en-US" b="1" dirty="0"/>
              <a:t> Parameters</a:t>
            </a:r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337E714C-6651-4713-860E-0F9D01A4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9D87347F-EFB8-46D3-9731-DF4AF13DF8F6}"/>
              </a:ext>
            </a:extLst>
          </p:cNvPr>
          <p:cNvSpPr/>
          <p:nvPr/>
        </p:nvSpPr>
        <p:spPr>
          <a:xfrm>
            <a:off x="650240" y="2136527"/>
            <a:ext cx="11706425" cy="577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 dirty="0"/>
          </a:p>
        </p:txBody>
      </p:sp>
    </p:spTree>
    <p:extLst>
      <p:ext uri="{BB962C8B-B14F-4D97-AF65-F5344CB8AC3E}">
        <p14:creationId xmlns:p14="http://schemas.microsoft.com/office/powerpoint/2010/main" val="319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270664" y="3718083"/>
            <a:ext cx="3541797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Use case of Clustering</a:t>
            </a:r>
          </a:p>
        </p:txBody>
      </p:sp>
    </p:spTree>
    <p:extLst>
      <p:ext uri="{BB962C8B-B14F-4D97-AF65-F5344CB8AC3E}">
        <p14:creationId xmlns:p14="http://schemas.microsoft.com/office/powerpoint/2010/main" val="1072118739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D0AC7-443B-4343-97B7-80905BDE287A}"/>
              </a:ext>
            </a:extLst>
          </p:cNvPr>
          <p:cNvSpPr/>
          <p:nvPr/>
        </p:nvSpPr>
        <p:spPr>
          <a:xfrm>
            <a:off x="463210" y="375939"/>
            <a:ext cx="6712842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/>
              <a:t>ε-</a:t>
            </a:r>
            <a:r>
              <a:rPr lang="en-US" b="1" dirty="0"/>
              <a:t>Neighborhood</a:t>
            </a:r>
          </a:p>
          <a:p>
            <a:endParaRPr lang="en-US" b="1" dirty="0" err="1"/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337E714C-6651-4713-860E-0F9D01A4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F6386487-85D8-43BA-9C3C-041432345A00}"/>
              </a:ext>
            </a:extLst>
          </p:cNvPr>
          <p:cNvSpPr/>
          <p:nvPr/>
        </p:nvSpPr>
        <p:spPr>
          <a:xfrm>
            <a:off x="1192107" y="6195245"/>
            <a:ext cx="2059093" cy="2059093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533E53B-CF8B-416D-8911-57210879712B}"/>
              </a:ext>
            </a:extLst>
          </p:cNvPr>
          <p:cNvSpPr/>
          <p:nvPr/>
        </p:nvSpPr>
        <p:spPr>
          <a:xfrm>
            <a:off x="2167467" y="6086872"/>
            <a:ext cx="2059093" cy="2059093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3D8252A-06F0-45E4-A75F-C341A88CD8DA}"/>
              </a:ext>
            </a:extLst>
          </p:cNvPr>
          <p:cNvSpPr/>
          <p:nvPr/>
        </p:nvSpPr>
        <p:spPr>
          <a:xfrm>
            <a:off x="1513111" y="2929661"/>
            <a:ext cx="162670" cy="163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6B16FFB-03EC-471D-9BC2-067CE31E5FED}"/>
              </a:ext>
            </a:extLst>
          </p:cNvPr>
          <p:cNvSpPr/>
          <p:nvPr/>
        </p:nvSpPr>
        <p:spPr>
          <a:xfrm>
            <a:off x="1653776" y="2519221"/>
            <a:ext cx="879991" cy="11227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55CEFE6-5E59-438F-920A-91942DA8126B}"/>
              </a:ext>
            </a:extLst>
          </p:cNvPr>
          <p:cNvSpPr/>
          <p:nvPr/>
        </p:nvSpPr>
        <p:spPr>
          <a:xfrm>
            <a:off x="1866188" y="2519221"/>
            <a:ext cx="836641" cy="112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9B5D630B-755D-4B15-94F7-BAECE1E946E5}"/>
              </a:ext>
            </a:extLst>
          </p:cNvPr>
          <p:cNvSpPr/>
          <p:nvPr/>
        </p:nvSpPr>
        <p:spPr>
          <a:xfrm>
            <a:off x="2035252" y="2519221"/>
            <a:ext cx="3593658" cy="11227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8F479FB-E5D0-4459-A492-6181A154C347}"/>
              </a:ext>
            </a:extLst>
          </p:cNvPr>
          <p:cNvSpPr/>
          <p:nvPr/>
        </p:nvSpPr>
        <p:spPr>
          <a:xfrm>
            <a:off x="1513111" y="4264821"/>
            <a:ext cx="162670" cy="163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818C0B87-5272-41ED-834F-3331F38222C6}"/>
              </a:ext>
            </a:extLst>
          </p:cNvPr>
          <p:cNvSpPr/>
          <p:nvPr/>
        </p:nvSpPr>
        <p:spPr>
          <a:xfrm>
            <a:off x="1653776" y="3854379"/>
            <a:ext cx="3207849" cy="11227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C7ADFAA6-5427-49BA-B581-565A70EC1006}"/>
              </a:ext>
            </a:extLst>
          </p:cNvPr>
          <p:cNvSpPr/>
          <p:nvPr/>
        </p:nvSpPr>
        <p:spPr>
          <a:xfrm>
            <a:off x="5002513" y="4461271"/>
            <a:ext cx="2130618" cy="11227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42AD518B-F254-470B-8253-ECD8EC254541}"/>
              </a:ext>
            </a:extLst>
          </p:cNvPr>
          <p:cNvSpPr txBox="1"/>
          <p:nvPr/>
        </p:nvSpPr>
        <p:spPr>
          <a:xfrm>
            <a:off x="1462317" y="2649449"/>
            <a:ext cx="9805077" cy="25967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505734" marR="7225" indent="-487672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04831" algn="l"/>
                <a:tab pos="505734" algn="l"/>
              </a:tabLst>
            </a:pPr>
            <a:r>
              <a:rPr sz="3982" spc="-7" dirty="0">
                <a:latin typeface="Times New Roman"/>
                <a:cs typeface="Times New Roman"/>
              </a:rPr>
              <a:t>ε-Neighborhood - </a:t>
            </a:r>
            <a:r>
              <a:rPr sz="3982" spc="-14" dirty="0">
                <a:latin typeface="Times New Roman"/>
                <a:cs typeface="Times New Roman"/>
              </a:rPr>
              <a:t>Objects </a:t>
            </a:r>
            <a:r>
              <a:rPr sz="3982" spc="-7" dirty="0">
                <a:latin typeface="Times New Roman"/>
                <a:cs typeface="Times New Roman"/>
              </a:rPr>
              <a:t>within a </a:t>
            </a:r>
            <a:r>
              <a:rPr sz="3982" dirty="0">
                <a:latin typeface="Times New Roman"/>
                <a:cs typeface="Times New Roman"/>
              </a:rPr>
              <a:t>radius </a:t>
            </a:r>
            <a:r>
              <a:rPr sz="3982" spc="-7" dirty="0">
                <a:latin typeface="Times New Roman"/>
                <a:cs typeface="Times New Roman"/>
              </a:rPr>
              <a:t>of ε  from an object.</a:t>
            </a:r>
            <a:r>
              <a:rPr sz="3982" spc="-36" dirty="0">
                <a:latin typeface="Times New Roman"/>
                <a:cs typeface="Times New Roman"/>
              </a:rPr>
              <a:t> </a:t>
            </a:r>
            <a:r>
              <a:rPr sz="3982" dirty="0">
                <a:latin typeface="Times New Roman"/>
                <a:cs typeface="Times New Roman"/>
              </a:rPr>
              <a:t>(epsilon-neighborhood)</a:t>
            </a:r>
          </a:p>
          <a:p>
            <a:pPr marL="505734" marR="516571" indent="-487672">
              <a:lnSpc>
                <a:spcPct val="100000"/>
              </a:lnSpc>
              <a:spcBef>
                <a:spcPts val="953"/>
              </a:spcBef>
              <a:buFont typeface="Arial"/>
              <a:buChar char="•"/>
              <a:tabLst>
                <a:tab pos="504831" algn="l"/>
                <a:tab pos="505734" algn="l"/>
              </a:tabLst>
            </a:pPr>
            <a:r>
              <a:rPr sz="3982" spc="-7" dirty="0">
                <a:latin typeface="Times New Roman"/>
                <a:cs typeface="Times New Roman"/>
              </a:rPr>
              <a:t>Core objects - ε-Neighborhood of </a:t>
            </a:r>
            <a:r>
              <a:rPr sz="3982" spc="-14" dirty="0">
                <a:latin typeface="Times New Roman"/>
                <a:cs typeface="Times New Roman"/>
              </a:rPr>
              <a:t>an </a:t>
            </a:r>
            <a:r>
              <a:rPr sz="3982" spc="-7" dirty="0">
                <a:latin typeface="Times New Roman"/>
                <a:cs typeface="Times New Roman"/>
              </a:rPr>
              <a:t>object  contains at least MinPts of</a:t>
            </a:r>
            <a:r>
              <a:rPr sz="3982" spc="-14" dirty="0">
                <a:latin typeface="Times New Roman"/>
                <a:cs typeface="Times New Roman"/>
              </a:rPr>
              <a:t> </a:t>
            </a:r>
            <a:r>
              <a:rPr sz="3982" spc="-7" dirty="0">
                <a:latin typeface="Times New Roman"/>
                <a:cs typeface="Times New Roman"/>
              </a:rPr>
              <a:t>objects</a:t>
            </a:r>
            <a:endParaRPr sz="3982" dirty="0">
              <a:latin typeface="Times New Roman"/>
              <a:cs typeface="Times New Roman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493C4546-2F96-48E7-9320-0C9B1BA223BF}"/>
              </a:ext>
            </a:extLst>
          </p:cNvPr>
          <p:cNvSpPr/>
          <p:nvPr/>
        </p:nvSpPr>
        <p:spPr>
          <a:xfrm>
            <a:off x="1978896" y="7016714"/>
            <a:ext cx="342460" cy="3424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47CC9B61-DB82-4333-9FF1-14795FB0A173}"/>
              </a:ext>
            </a:extLst>
          </p:cNvPr>
          <p:cNvSpPr/>
          <p:nvPr/>
        </p:nvSpPr>
        <p:spPr>
          <a:xfrm>
            <a:off x="1779489" y="7005877"/>
            <a:ext cx="741274" cy="9146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213DD98B-5DC6-4BA1-8D85-830F578A153D}"/>
              </a:ext>
            </a:extLst>
          </p:cNvPr>
          <p:cNvSpPr/>
          <p:nvPr/>
        </p:nvSpPr>
        <p:spPr>
          <a:xfrm>
            <a:off x="2052589" y="7055729"/>
            <a:ext cx="338125" cy="3381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83E16BFA-FA56-4B1E-BCA7-332DAF4C4955}"/>
              </a:ext>
            </a:extLst>
          </p:cNvPr>
          <p:cNvSpPr txBox="1"/>
          <p:nvPr/>
        </p:nvSpPr>
        <p:spPr>
          <a:xfrm>
            <a:off x="2095578" y="7142536"/>
            <a:ext cx="253774" cy="5434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3413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3413">
              <a:latin typeface="Times New Roman"/>
              <a:cs typeface="Times New Roman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7F7918DD-048A-4D7C-9DBB-D8259AC447BD}"/>
              </a:ext>
            </a:extLst>
          </p:cNvPr>
          <p:cNvSpPr/>
          <p:nvPr/>
        </p:nvSpPr>
        <p:spPr>
          <a:xfrm>
            <a:off x="2520762" y="7233461"/>
            <a:ext cx="342460" cy="3424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7EE4C7F8-AE68-4A3D-9141-617B297A160E}"/>
              </a:ext>
            </a:extLst>
          </p:cNvPr>
          <p:cNvSpPr/>
          <p:nvPr/>
        </p:nvSpPr>
        <p:spPr>
          <a:xfrm>
            <a:off x="2594456" y="7272476"/>
            <a:ext cx="338125" cy="3381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43DBE7AD-F420-4109-941F-504A4B663854}"/>
              </a:ext>
            </a:extLst>
          </p:cNvPr>
          <p:cNvSpPr/>
          <p:nvPr/>
        </p:nvSpPr>
        <p:spPr>
          <a:xfrm>
            <a:off x="3821242" y="7450208"/>
            <a:ext cx="342460" cy="3424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35A6FFD6-08CC-4CF3-B741-28890694CA69}"/>
              </a:ext>
            </a:extLst>
          </p:cNvPr>
          <p:cNvSpPr/>
          <p:nvPr/>
        </p:nvSpPr>
        <p:spPr>
          <a:xfrm>
            <a:off x="3894936" y="7489222"/>
            <a:ext cx="338125" cy="3381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04D4C467-628A-49BB-BD84-75EA23DB2434}"/>
              </a:ext>
            </a:extLst>
          </p:cNvPr>
          <p:cNvSpPr/>
          <p:nvPr/>
        </p:nvSpPr>
        <p:spPr>
          <a:xfrm>
            <a:off x="2954256" y="6908341"/>
            <a:ext cx="342460" cy="3424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4F52671A-15E1-4F41-B9F5-51F891C621EF}"/>
              </a:ext>
            </a:extLst>
          </p:cNvPr>
          <p:cNvSpPr/>
          <p:nvPr/>
        </p:nvSpPr>
        <p:spPr>
          <a:xfrm>
            <a:off x="2754851" y="6897504"/>
            <a:ext cx="741272" cy="9146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0FBE49A6-E277-4B88-9BA4-7355E7E22256}"/>
              </a:ext>
            </a:extLst>
          </p:cNvPr>
          <p:cNvSpPr/>
          <p:nvPr/>
        </p:nvSpPr>
        <p:spPr>
          <a:xfrm>
            <a:off x="3027949" y="6947356"/>
            <a:ext cx="338125" cy="3381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5B6B0EF3-C85A-4F8E-97C2-FF7ED464A0C4}"/>
              </a:ext>
            </a:extLst>
          </p:cNvPr>
          <p:cNvSpPr/>
          <p:nvPr/>
        </p:nvSpPr>
        <p:spPr>
          <a:xfrm>
            <a:off x="3329229" y="6552875"/>
            <a:ext cx="760781" cy="9666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E42D98ED-D8A1-4D2B-897C-769457AD3F5E}"/>
              </a:ext>
            </a:extLst>
          </p:cNvPr>
          <p:cNvSpPr txBox="1"/>
          <p:nvPr/>
        </p:nvSpPr>
        <p:spPr>
          <a:xfrm>
            <a:off x="3070939" y="6661358"/>
            <a:ext cx="1174044" cy="132628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288088">
              <a:lnSpc>
                <a:spcPts val="3513"/>
              </a:lnSpc>
              <a:spcBef>
                <a:spcPts val="142"/>
              </a:spcBef>
              <a:tabLst>
                <a:tab pos="1155061" algn="l"/>
              </a:tabLst>
            </a:pPr>
            <a:r>
              <a:rPr sz="3413" strike="sngStrike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3413" strike="sngStrike" spc="178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3413" b="1" strike="sngStrike" dirty="0">
                <a:solidFill>
                  <a:srgbClr val="22228E"/>
                </a:solidFill>
                <a:latin typeface="Times New Roman"/>
                <a:cs typeface="Times New Roman"/>
              </a:rPr>
              <a:t>ε	</a:t>
            </a:r>
            <a:endParaRPr sz="3413">
              <a:latin typeface="Times New Roman"/>
              <a:cs typeface="Times New Roman"/>
            </a:endParaRPr>
          </a:p>
          <a:p>
            <a:pPr marL="18062">
              <a:lnSpc>
                <a:spcPts val="3513"/>
              </a:lnSpc>
            </a:pPr>
            <a:r>
              <a:rPr sz="3413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3413">
              <a:latin typeface="Times New Roman"/>
              <a:cs typeface="Times New Roman"/>
            </a:endParaRPr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8A275424-8578-43AE-BF33-D40AB64F5E78}"/>
              </a:ext>
            </a:extLst>
          </p:cNvPr>
          <p:cNvSpPr/>
          <p:nvPr/>
        </p:nvSpPr>
        <p:spPr>
          <a:xfrm>
            <a:off x="1254964" y="6552875"/>
            <a:ext cx="760779" cy="9666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BCA0DF8D-CEAA-4072-B4D7-027F8F37F2FF}"/>
              </a:ext>
            </a:extLst>
          </p:cNvPr>
          <p:cNvSpPr txBox="1"/>
          <p:nvPr/>
        </p:nvSpPr>
        <p:spPr>
          <a:xfrm>
            <a:off x="1174045" y="6661358"/>
            <a:ext cx="903111" cy="5434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  <a:tabLst>
                <a:tab pos="351305" algn="l"/>
                <a:tab pos="884132" algn="l"/>
              </a:tabLst>
            </a:pPr>
            <a:r>
              <a:rPr sz="3413" u="sng" dirty="0">
                <a:solidFill>
                  <a:srgbClr val="22228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413" b="1" u="sng" dirty="0">
                <a:solidFill>
                  <a:srgbClr val="22228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ε	</a:t>
            </a:r>
            <a:endParaRPr sz="3413">
              <a:latin typeface="Times New Roman"/>
              <a:cs typeface="Times New Roman"/>
            </a:endParaRPr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F62746F0-2DF6-4A3D-8445-F84B82DD4060}"/>
              </a:ext>
            </a:extLst>
          </p:cNvPr>
          <p:cNvSpPr txBox="1"/>
          <p:nvPr/>
        </p:nvSpPr>
        <p:spPr>
          <a:xfrm>
            <a:off x="5790386" y="6184692"/>
            <a:ext cx="5294939" cy="2575092"/>
          </a:xfrm>
          <a:prstGeom prst="rect">
            <a:avLst/>
          </a:prstGeom>
        </p:spPr>
        <p:txBody>
          <a:bodyPr vert="horz" wrap="square" lIns="0" tIns="50574" rIns="0" bIns="0" rtlCol="0">
            <a:spAutoFit/>
          </a:bodyPr>
          <a:lstStyle/>
          <a:p>
            <a:pPr marL="65023" algn="ctr">
              <a:lnSpc>
                <a:spcPct val="100000"/>
              </a:lnSpc>
              <a:spcBef>
                <a:spcPts val="398"/>
              </a:spcBef>
            </a:pPr>
            <a:r>
              <a:rPr sz="3413" dirty="0">
                <a:solidFill>
                  <a:srgbClr val="22228E"/>
                </a:solidFill>
                <a:latin typeface="Times New Roman"/>
                <a:cs typeface="Times New Roman"/>
              </a:rPr>
              <a:t>ε-Neighborhood of</a:t>
            </a:r>
            <a:r>
              <a:rPr sz="3413" spc="-149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3413" i="1" dirty="0">
                <a:solidFill>
                  <a:srgbClr val="22228E"/>
                </a:solidFill>
                <a:latin typeface="Times New Roman"/>
                <a:cs typeface="Times New Roman"/>
              </a:rPr>
              <a:t>p</a:t>
            </a:r>
            <a:endParaRPr sz="3413">
              <a:latin typeface="Times New Roman"/>
              <a:cs typeface="Times New Roman"/>
            </a:endParaRPr>
          </a:p>
          <a:p>
            <a:pPr marL="2709" algn="ctr">
              <a:lnSpc>
                <a:spcPct val="100000"/>
              </a:lnSpc>
              <a:spcBef>
                <a:spcPts val="256"/>
              </a:spcBef>
            </a:pPr>
            <a:r>
              <a:rPr sz="3413" dirty="0">
                <a:solidFill>
                  <a:srgbClr val="22228E"/>
                </a:solidFill>
                <a:latin typeface="Times New Roman"/>
                <a:cs typeface="Times New Roman"/>
              </a:rPr>
              <a:t>ε-Neighborhood of</a:t>
            </a:r>
            <a:r>
              <a:rPr sz="3413" spc="-162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3413" i="1" dirty="0">
                <a:solidFill>
                  <a:srgbClr val="22228E"/>
                </a:solidFill>
                <a:latin typeface="Times New Roman"/>
                <a:cs typeface="Times New Roman"/>
              </a:rPr>
              <a:t>q</a:t>
            </a:r>
            <a:endParaRPr sz="3413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31"/>
              </a:spcBef>
            </a:pPr>
            <a:r>
              <a:rPr sz="3413" i="1" dirty="0">
                <a:solidFill>
                  <a:srgbClr val="22228E"/>
                </a:solidFill>
                <a:latin typeface="Times New Roman"/>
                <a:cs typeface="Times New Roman"/>
              </a:rPr>
              <a:t>p </a:t>
            </a:r>
            <a:r>
              <a:rPr sz="3413" spc="-7" dirty="0">
                <a:solidFill>
                  <a:srgbClr val="22228E"/>
                </a:solidFill>
                <a:latin typeface="Times New Roman"/>
                <a:cs typeface="Times New Roman"/>
              </a:rPr>
              <a:t>is </a:t>
            </a:r>
            <a:r>
              <a:rPr sz="3413" dirty="0">
                <a:solidFill>
                  <a:srgbClr val="22228E"/>
                </a:solidFill>
                <a:latin typeface="Times New Roman"/>
                <a:cs typeface="Times New Roman"/>
              </a:rPr>
              <a:t>a core object (MinPts =</a:t>
            </a:r>
            <a:r>
              <a:rPr sz="3413" spc="-185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rgbClr val="22228E"/>
                </a:solidFill>
                <a:latin typeface="Times New Roman"/>
                <a:cs typeface="Times New Roman"/>
              </a:rPr>
              <a:t>4)</a:t>
            </a:r>
            <a:endParaRPr sz="3413">
              <a:latin typeface="Times New Roman"/>
              <a:cs typeface="Times New Roman"/>
            </a:endParaRPr>
          </a:p>
          <a:p>
            <a:pPr marL="2709" algn="ctr">
              <a:lnSpc>
                <a:spcPct val="100000"/>
              </a:lnSpc>
              <a:spcBef>
                <a:spcPts val="2048"/>
              </a:spcBef>
            </a:pPr>
            <a:r>
              <a:rPr sz="3413" i="1" dirty="0">
                <a:solidFill>
                  <a:srgbClr val="22228E"/>
                </a:solidFill>
                <a:latin typeface="Times New Roman"/>
                <a:cs typeface="Times New Roman"/>
              </a:rPr>
              <a:t>q </a:t>
            </a:r>
            <a:r>
              <a:rPr sz="3413" spc="-7" dirty="0">
                <a:solidFill>
                  <a:srgbClr val="22228E"/>
                </a:solidFill>
                <a:latin typeface="Times New Roman"/>
                <a:cs typeface="Times New Roman"/>
              </a:rPr>
              <a:t>is </a:t>
            </a:r>
            <a:r>
              <a:rPr sz="3413" dirty="0">
                <a:solidFill>
                  <a:srgbClr val="22228E"/>
                </a:solidFill>
                <a:latin typeface="Times New Roman"/>
                <a:cs typeface="Times New Roman"/>
              </a:rPr>
              <a:t>not a core</a:t>
            </a:r>
            <a:r>
              <a:rPr sz="3413" spc="-57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rgbClr val="22228E"/>
                </a:solidFill>
                <a:latin typeface="Times New Roman"/>
                <a:cs typeface="Times New Roman"/>
              </a:rPr>
              <a:t>object</a:t>
            </a:r>
            <a:endParaRPr sz="3413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55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D0AC7-443B-4343-97B7-80905BDE287A}"/>
              </a:ext>
            </a:extLst>
          </p:cNvPr>
          <p:cNvSpPr/>
          <p:nvPr/>
        </p:nvSpPr>
        <p:spPr>
          <a:xfrm>
            <a:off x="463210" y="375939"/>
            <a:ext cx="76272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DBScan</a:t>
            </a:r>
            <a:r>
              <a:rPr lang="en-US" b="1" dirty="0"/>
              <a:t> Connectivity and Reachability</a:t>
            </a:r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337E714C-6651-4713-860E-0F9D01A4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86B16FFB-03EC-471D-9BC2-067CE31E5FED}"/>
              </a:ext>
            </a:extLst>
          </p:cNvPr>
          <p:cNvSpPr/>
          <p:nvPr/>
        </p:nvSpPr>
        <p:spPr>
          <a:xfrm>
            <a:off x="1653776" y="2519221"/>
            <a:ext cx="879991" cy="11227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55CEFE6-5E59-438F-920A-91942DA8126B}"/>
              </a:ext>
            </a:extLst>
          </p:cNvPr>
          <p:cNvSpPr/>
          <p:nvPr/>
        </p:nvSpPr>
        <p:spPr>
          <a:xfrm>
            <a:off x="1866188" y="2519221"/>
            <a:ext cx="836641" cy="11227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46F32C88-F4F1-43EE-8DAE-F0A20733352D}"/>
              </a:ext>
            </a:extLst>
          </p:cNvPr>
          <p:cNvSpPr/>
          <p:nvPr/>
        </p:nvSpPr>
        <p:spPr>
          <a:xfrm>
            <a:off x="813019" y="2525887"/>
            <a:ext cx="162670" cy="1631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4BCFBD30-197B-4320-B183-BE773F97C018}"/>
              </a:ext>
            </a:extLst>
          </p:cNvPr>
          <p:cNvSpPr/>
          <p:nvPr/>
        </p:nvSpPr>
        <p:spPr>
          <a:xfrm>
            <a:off x="953684" y="2115448"/>
            <a:ext cx="4070502" cy="11227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6021A870-14CF-4237-B712-7ACAC7044E82}"/>
              </a:ext>
            </a:extLst>
          </p:cNvPr>
          <p:cNvSpPr/>
          <p:nvPr/>
        </p:nvSpPr>
        <p:spPr>
          <a:xfrm>
            <a:off x="4356607" y="2115448"/>
            <a:ext cx="836641" cy="11227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C6E7E493-D205-424F-BF55-519CBD00F816}"/>
              </a:ext>
            </a:extLst>
          </p:cNvPr>
          <p:cNvSpPr/>
          <p:nvPr/>
        </p:nvSpPr>
        <p:spPr>
          <a:xfrm>
            <a:off x="4525669" y="2115448"/>
            <a:ext cx="2763520" cy="11227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650D27FD-50E2-41E0-B6B9-545F8C4F310B}"/>
              </a:ext>
            </a:extLst>
          </p:cNvPr>
          <p:cNvSpPr txBox="1"/>
          <p:nvPr/>
        </p:nvSpPr>
        <p:spPr>
          <a:xfrm>
            <a:off x="762227" y="2183036"/>
            <a:ext cx="11356622" cy="2475584"/>
          </a:xfrm>
          <a:prstGeom prst="rect">
            <a:avLst/>
          </a:prstGeom>
        </p:spPr>
        <p:txBody>
          <a:bodyPr vert="horz" wrap="square" lIns="0" tIns="79472" rIns="0" bIns="0" rtlCol="0">
            <a:spAutoFit/>
          </a:bodyPr>
          <a:lstStyle/>
          <a:p>
            <a:pPr marL="505734" indent="-487672">
              <a:lnSpc>
                <a:spcPct val="100000"/>
              </a:lnSpc>
              <a:spcBef>
                <a:spcPts val="624"/>
              </a:spcBef>
              <a:buFont typeface="Arial"/>
              <a:buChar char="•"/>
              <a:tabLst>
                <a:tab pos="504831" algn="l"/>
                <a:tab pos="505734" algn="l"/>
              </a:tabLst>
            </a:pPr>
            <a:r>
              <a:rPr sz="3982" b="1" spc="-14" dirty="0">
                <a:latin typeface="Times New Roman"/>
                <a:cs typeface="Times New Roman"/>
              </a:rPr>
              <a:t>Directly</a:t>
            </a:r>
            <a:r>
              <a:rPr sz="3982" b="1" dirty="0">
                <a:latin typeface="Times New Roman"/>
                <a:cs typeface="Times New Roman"/>
              </a:rPr>
              <a:t> </a:t>
            </a:r>
            <a:r>
              <a:rPr sz="3982" b="1" spc="-7" dirty="0">
                <a:latin typeface="Times New Roman"/>
                <a:cs typeface="Times New Roman"/>
              </a:rPr>
              <a:t>density-reachable</a:t>
            </a:r>
            <a:endParaRPr sz="3982">
              <a:latin typeface="Times New Roman"/>
              <a:cs typeface="Times New Roman"/>
            </a:endParaRPr>
          </a:p>
          <a:p>
            <a:pPr marL="1075589" marR="7225" indent="-408200">
              <a:lnSpc>
                <a:spcPts val="4295"/>
              </a:lnSpc>
              <a:spcBef>
                <a:spcPts val="1024"/>
              </a:spcBef>
            </a:pPr>
            <a:r>
              <a:rPr sz="3982" spc="-7" dirty="0">
                <a:latin typeface="Arial"/>
                <a:cs typeface="Arial"/>
              </a:rPr>
              <a:t>– </a:t>
            </a:r>
            <a:r>
              <a:rPr sz="3982" spc="-7" dirty="0">
                <a:latin typeface="Times New Roman"/>
                <a:cs typeface="Times New Roman"/>
              </a:rPr>
              <a:t>An object q is directly density-reachable from  object p if q is within </a:t>
            </a:r>
            <a:r>
              <a:rPr sz="3982" dirty="0">
                <a:latin typeface="Times New Roman"/>
                <a:cs typeface="Times New Roman"/>
              </a:rPr>
              <a:t>the ε-Neighborhood </a:t>
            </a:r>
            <a:r>
              <a:rPr sz="3982" spc="-7" dirty="0">
                <a:latin typeface="Times New Roman"/>
                <a:cs typeface="Times New Roman"/>
              </a:rPr>
              <a:t>of p and  p is a core</a:t>
            </a:r>
            <a:r>
              <a:rPr sz="3982" spc="-14" dirty="0">
                <a:latin typeface="Times New Roman"/>
                <a:cs typeface="Times New Roman"/>
              </a:rPr>
              <a:t> </a:t>
            </a:r>
            <a:r>
              <a:rPr sz="3982" spc="-7" dirty="0">
                <a:latin typeface="Times New Roman"/>
                <a:cs typeface="Times New Roman"/>
              </a:rPr>
              <a:t>object.</a:t>
            </a:r>
            <a:endParaRPr sz="3982">
              <a:latin typeface="Times New Roman"/>
              <a:cs typeface="Times New Roman"/>
            </a:endParaRP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F0316A63-1614-4ACF-B127-FE1B3CCD3776}"/>
              </a:ext>
            </a:extLst>
          </p:cNvPr>
          <p:cNvSpPr/>
          <p:nvPr/>
        </p:nvSpPr>
        <p:spPr>
          <a:xfrm>
            <a:off x="1192107" y="6394027"/>
            <a:ext cx="2059093" cy="2059093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9" name="object 9">
            <a:extLst>
              <a:ext uri="{FF2B5EF4-FFF2-40B4-BE49-F238E27FC236}">
                <a16:creationId xmlns:a16="http://schemas.microsoft.com/office/drawing/2014/main" id="{8A96B140-CA78-4AE6-A362-37837A3622BD}"/>
              </a:ext>
            </a:extLst>
          </p:cNvPr>
          <p:cNvSpPr/>
          <p:nvPr/>
        </p:nvSpPr>
        <p:spPr>
          <a:xfrm>
            <a:off x="2167467" y="6285654"/>
            <a:ext cx="2059093" cy="2059093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0" name="object 10">
            <a:extLst>
              <a:ext uri="{FF2B5EF4-FFF2-40B4-BE49-F238E27FC236}">
                <a16:creationId xmlns:a16="http://schemas.microsoft.com/office/drawing/2014/main" id="{CB9CC733-76C9-4AFB-918E-61C96EC5523F}"/>
              </a:ext>
            </a:extLst>
          </p:cNvPr>
          <p:cNvSpPr/>
          <p:nvPr/>
        </p:nvSpPr>
        <p:spPr>
          <a:xfrm>
            <a:off x="2954256" y="6348510"/>
            <a:ext cx="342460" cy="3424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8C938431-3BE5-47A8-B985-BB863E51F179}"/>
              </a:ext>
            </a:extLst>
          </p:cNvPr>
          <p:cNvSpPr/>
          <p:nvPr/>
        </p:nvSpPr>
        <p:spPr>
          <a:xfrm>
            <a:off x="3027949" y="6387524"/>
            <a:ext cx="338125" cy="3381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id="{EF3CEC3F-8838-43CB-A6B3-D325B7352588}"/>
              </a:ext>
            </a:extLst>
          </p:cNvPr>
          <p:cNvSpPr/>
          <p:nvPr/>
        </p:nvSpPr>
        <p:spPr>
          <a:xfrm>
            <a:off x="1978896" y="7215496"/>
            <a:ext cx="342460" cy="3424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3" name="object 13">
            <a:extLst>
              <a:ext uri="{FF2B5EF4-FFF2-40B4-BE49-F238E27FC236}">
                <a16:creationId xmlns:a16="http://schemas.microsoft.com/office/drawing/2014/main" id="{BA924450-F57F-49B9-9CBC-06E553901E06}"/>
              </a:ext>
            </a:extLst>
          </p:cNvPr>
          <p:cNvSpPr/>
          <p:nvPr/>
        </p:nvSpPr>
        <p:spPr>
          <a:xfrm>
            <a:off x="1779489" y="7204659"/>
            <a:ext cx="741274" cy="9146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4" name="object 14">
            <a:extLst>
              <a:ext uri="{FF2B5EF4-FFF2-40B4-BE49-F238E27FC236}">
                <a16:creationId xmlns:a16="http://schemas.microsoft.com/office/drawing/2014/main" id="{828CE91D-7B9D-480D-9A14-44DF5CF07EC6}"/>
              </a:ext>
            </a:extLst>
          </p:cNvPr>
          <p:cNvSpPr/>
          <p:nvPr/>
        </p:nvSpPr>
        <p:spPr>
          <a:xfrm>
            <a:off x="2052589" y="7254511"/>
            <a:ext cx="338125" cy="3381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22E1FA43-C833-4ED3-8528-1B321568BEDB}"/>
              </a:ext>
            </a:extLst>
          </p:cNvPr>
          <p:cNvSpPr txBox="1"/>
          <p:nvPr/>
        </p:nvSpPr>
        <p:spPr>
          <a:xfrm>
            <a:off x="2095578" y="7341318"/>
            <a:ext cx="253774" cy="5434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3413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3413">
              <a:latin typeface="Times New Roman"/>
              <a:cs typeface="Times New Roman"/>
            </a:endParaRPr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FDCF4D37-B6F7-47F6-B774-FAA543DC560E}"/>
              </a:ext>
            </a:extLst>
          </p:cNvPr>
          <p:cNvSpPr/>
          <p:nvPr/>
        </p:nvSpPr>
        <p:spPr>
          <a:xfrm>
            <a:off x="2520762" y="7432243"/>
            <a:ext cx="342460" cy="3424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01AD54F1-0D72-431C-963E-8A2C702517E5}"/>
              </a:ext>
            </a:extLst>
          </p:cNvPr>
          <p:cNvSpPr/>
          <p:nvPr/>
        </p:nvSpPr>
        <p:spPr>
          <a:xfrm>
            <a:off x="2594456" y="7471258"/>
            <a:ext cx="338125" cy="3381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8" name="object 18">
            <a:extLst>
              <a:ext uri="{FF2B5EF4-FFF2-40B4-BE49-F238E27FC236}">
                <a16:creationId xmlns:a16="http://schemas.microsoft.com/office/drawing/2014/main" id="{D24DE334-C04D-448B-A8E4-8FA0542A9FD4}"/>
              </a:ext>
            </a:extLst>
          </p:cNvPr>
          <p:cNvSpPr/>
          <p:nvPr/>
        </p:nvSpPr>
        <p:spPr>
          <a:xfrm>
            <a:off x="3821242" y="7648990"/>
            <a:ext cx="342460" cy="3424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9E7A2E09-513A-4A4A-904F-B111031C801F}"/>
              </a:ext>
            </a:extLst>
          </p:cNvPr>
          <p:cNvSpPr/>
          <p:nvPr/>
        </p:nvSpPr>
        <p:spPr>
          <a:xfrm>
            <a:off x="3894936" y="7688004"/>
            <a:ext cx="338125" cy="3381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0" name="object 20">
            <a:extLst>
              <a:ext uri="{FF2B5EF4-FFF2-40B4-BE49-F238E27FC236}">
                <a16:creationId xmlns:a16="http://schemas.microsoft.com/office/drawing/2014/main" id="{C40A0A20-E34C-428C-A18F-3FB9747FD7FB}"/>
              </a:ext>
            </a:extLst>
          </p:cNvPr>
          <p:cNvSpPr/>
          <p:nvPr/>
        </p:nvSpPr>
        <p:spPr>
          <a:xfrm>
            <a:off x="2954256" y="7107123"/>
            <a:ext cx="342460" cy="3424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96DE926F-7EB1-4DCC-9096-BB049EFC8BA1}"/>
              </a:ext>
            </a:extLst>
          </p:cNvPr>
          <p:cNvSpPr/>
          <p:nvPr/>
        </p:nvSpPr>
        <p:spPr>
          <a:xfrm>
            <a:off x="2754851" y="7096286"/>
            <a:ext cx="741272" cy="9146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2" name="object 22">
            <a:extLst>
              <a:ext uri="{FF2B5EF4-FFF2-40B4-BE49-F238E27FC236}">
                <a16:creationId xmlns:a16="http://schemas.microsoft.com/office/drawing/2014/main" id="{E5B368BB-0F95-4604-873D-ABBA7C5C97EB}"/>
              </a:ext>
            </a:extLst>
          </p:cNvPr>
          <p:cNvSpPr/>
          <p:nvPr/>
        </p:nvSpPr>
        <p:spPr>
          <a:xfrm>
            <a:off x="3027949" y="7146138"/>
            <a:ext cx="338125" cy="3381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3" name="object 23">
            <a:extLst>
              <a:ext uri="{FF2B5EF4-FFF2-40B4-BE49-F238E27FC236}">
                <a16:creationId xmlns:a16="http://schemas.microsoft.com/office/drawing/2014/main" id="{E77DC73C-A9AA-42C8-98F6-D0641CC6CA9D}"/>
              </a:ext>
            </a:extLst>
          </p:cNvPr>
          <p:cNvSpPr/>
          <p:nvPr/>
        </p:nvSpPr>
        <p:spPr>
          <a:xfrm>
            <a:off x="3329229" y="6751657"/>
            <a:ext cx="760781" cy="9666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4" name="object 24">
            <a:extLst>
              <a:ext uri="{FF2B5EF4-FFF2-40B4-BE49-F238E27FC236}">
                <a16:creationId xmlns:a16="http://schemas.microsoft.com/office/drawing/2014/main" id="{1293B8E6-5A6B-4F03-813E-45D9913A7046}"/>
              </a:ext>
            </a:extLst>
          </p:cNvPr>
          <p:cNvSpPr txBox="1"/>
          <p:nvPr/>
        </p:nvSpPr>
        <p:spPr>
          <a:xfrm>
            <a:off x="3070939" y="6860140"/>
            <a:ext cx="1174044" cy="132628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288088">
              <a:lnSpc>
                <a:spcPts val="3513"/>
              </a:lnSpc>
              <a:spcBef>
                <a:spcPts val="142"/>
              </a:spcBef>
              <a:tabLst>
                <a:tab pos="1155061" algn="l"/>
              </a:tabLst>
            </a:pPr>
            <a:r>
              <a:rPr sz="3413" strike="sngStrike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3413" strike="sngStrike" spc="178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3413" b="1" strike="sngStrike" dirty="0">
                <a:solidFill>
                  <a:srgbClr val="22228E"/>
                </a:solidFill>
                <a:latin typeface="Times New Roman"/>
                <a:cs typeface="Times New Roman"/>
              </a:rPr>
              <a:t>ε	</a:t>
            </a:r>
            <a:endParaRPr sz="3413">
              <a:latin typeface="Times New Roman"/>
              <a:cs typeface="Times New Roman"/>
            </a:endParaRPr>
          </a:p>
          <a:p>
            <a:pPr marL="18062">
              <a:lnSpc>
                <a:spcPts val="3513"/>
              </a:lnSpc>
            </a:pPr>
            <a:r>
              <a:rPr sz="3413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3413">
              <a:latin typeface="Times New Roman"/>
              <a:cs typeface="Times New Roman"/>
            </a:endParaRPr>
          </a:p>
        </p:txBody>
      </p:sp>
      <p:sp>
        <p:nvSpPr>
          <p:cNvPr id="55" name="object 25">
            <a:extLst>
              <a:ext uri="{FF2B5EF4-FFF2-40B4-BE49-F238E27FC236}">
                <a16:creationId xmlns:a16="http://schemas.microsoft.com/office/drawing/2014/main" id="{40A00FD5-23CF-45CD-AF69-ABCE104B5E0A}"/>
              </a:ext>
            </a:extLst>
          </p:cNvPr>
          <p:cNvSpPr/>
          <p:nvPr/>
        </p:nvSpPr>
        <p:spPr>
          <a:xfrm>
            <a:off x="1254964" y="6751657"/>
            <a:ext cx="760779" cy="9666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6" name="object 26">
            <a:extLst>
              <a:ext uri="{FF2B5EF4-FFF2-40B4-BE49-F238E27FC236}">
                <a16:creationId xmlns:a16="http://schemas.microsoft.com/office/drawing/2014/main" id="{07D46FC3-36BB-4669-9F0F-4AA2F36E8B4D}"/>
              </a:ext>
            </a:extLst>
          </p:cNvPr>
          <p:cNvSpPr txBox="1"/>
          <p:nvPr/>
        </p:nvSpPr>
        <p:spPr>
          <a:xfrm>
            <a:off x="1174045" y="6860140"/>
            <a:ext cx="903111" cy="5434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  <a:tabLst>
                <a:tab pos="351305" algn="l"/>
                <a:tab pos="884132" algn="l"/>
              </a:tabLst>
            </a:pPr>
            <a:r>
              <a:rPr sz="3413" u="sng" dirty="0">
                <a:solidFill>
                  <a:srgbClr val="22228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413" b="1" u="sng" dirty="0">
                <a:solidFill>
                  <a:srgbClr val="22228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ε	</a:t>
            </a:r>
            <a:endParaRPr sz="3413">
              <a:latin typeface="Times New Roman"/>
              <a:cs typeface="Times New Roman"/>
            </a:endParaRPr>
          </a:p>
        </p:txBody>
      </p:sp>
      <p:sp>
        <p:nvSpPr>
          <p:cNvPr id="57" name="object 27">
            <a:extLst>
              <a:ext uri="{FF2B5EF4-FFF2-40B4-BE49-F238E27FC236}">
                <a16:creationId xmlns:a16="http://schemas.microsoft.com/office/drawing/2014/main" id="{7F87C01A-8B21-4AD1-9320-8CD1BCD08D9A}"/>
              </a:ext>
            </a:extLst>
          </p:cNvPr>
          <p:cNvSpPr txBox="1"/>
          <p:nvPr/>
        </p:nvSpPr>
        <p:spPr>
          <a:xfrm>
            <a:off x="5314809" y="5557926"/>
            <a:ext cx="5589355" cy="25967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654745" marR="781179" indent="-637585">
              <a:lnSpc>
                <a:spcPct val="100000"/>
              </a:lnSpc>
              <a:spcBef>
                <a:spcPts val="135"/>
              </a:spcBef>
              <a:buClr>
                <a:srgbClr val="4F81BC"/>
              </a:buClr>
              <a:buSzPct val="69642"/>
              <a:buFont typeface="Wingdings"/>
              <a:buChar char=""/>
              <a:tabLst>
                <a:tab pos="654745" algn="l"/>
                <a:tab pos="655647" algn="l"/>
              </a:tabLst>
            </a:pPr>
            <a:r>
              <a:rPr sz="3982" spc="-7" dirty="0">
                <a:latin typeface="Times New Roman"/>
                <a:cs typeface="Times New Roman"/>
              </a:rPr>
              <a:t>q is directly</a:t>
            </a:r>
            <a:r>
              <a:rPr sz="3982" spc="-107" dirty="0">
                <a:latin typeface="Times New Roman"/>
                <a:cs typeface="Times New Roman"/>
              </a:rPr>
              <a:t> </a:t>
            </a:r>
            <a:r>
              <a:rPr sz="3982" dirty="0">
                <a:latin typeface="Times New Roman"/>
                <a:cs typeface="Times New Roman"/>
              </a:rPr>
              <a:t>density-  </a:t>
            </a:r>
            <a:r>
              <a:rPr sz="3982" spc="-7" dirty="0">
                <a:latin typeface="Times New Roman"/>
                <a:cs typeface="Times New Roman"/>
              </a:rPr>
              <a:t>reachable from</a:t>
            </a:r>
            <a:r>
              <a:rPr sz="3982" spc="-21" dirty="0">
                <a:latin typeface="Times New Roman"/>
                <a:cs typeface="Times New Roman"/>
              </a:rPr>
              <a:t> </a:t>
            </a:r>
            <a:r>
              <a:rPr sz="3982" spc="-7" dirty="0">
                <a:latin typeface="Times New Roman"/>
                <a:cs typeface="Times New Roman"/>
              </a:rPr>
              <a:t>p</a:t>
            </a:r>
            <a:endParaRPr sz="3982">
              <a:latin typeface="Times New Roman"/>
              <a:cs typeface="Times New Roman"/>
            </a:endParaRPr>
          </a:p>
          <a:p>
            <a:pPr marL="654745" marR="7225" indent="-637585">
              <a:lnSpc>
                <a:spcPct val="100000"/>
              </a:lnSpc>
              <a:spcBef>
                <a:spcPts val="953"/>
              </a:spcBef>
              <a:buClr>
                <a:srgbClr val="4F81BC"/>
              </a:buClr>
              <a:buSzPct val="69642"/>
              <a:buFont typeface="Wingdings"/>
              <a:buChar char=""/>
              <a:tabLst>
                <a:tab pos="654745" algn="l"/>
                <a:tab pos="655647" algn="l"/>
              </a:tabLst>
            </a:pPr>
            <a:r>
              <a:rPr sz="3982" spc="-7" dirty="0">
                <a:latin typeface="Times New Roman"/>
                <a:cs typeface="Times New Roman"/>
              </a:rPr>
              <a:t>p is </a:t>
            </a:r>
            <a:r>
              <a:rPr sz="3982" dirty="0">
                <a:latin typeface="Times New Roman"/>
                <a:cs typeface="Times New Roman"/>
              </a:rPr>
              <a:t>not </a:t>
            </a:r>
            <a:r>
              <a:rPr sz="3982" spc="-7" dirty="0">
                <a:latin typeface="Times New Roman"/>
                <a:cs typeface="Times New Roman"/>
              </a:rPr>
              <a:t>directly</a:t>
            </a:r>
            <a:r>
              <a:rPr sz="3982" spc="-78" dirty="0">
                <a:latin typeface="Times New Roman"/>
                <a:cs typeface="Times New Roman"/>
              </a:rPr>
              <a:t> </a:t>
            </a:r>
            <a:r>
              <a:rPr sz="3982" dirty="0">
                <a:latin typeface="Times New Roman"/>
                <a:cs typeface="Times New Roman"/>
              </a:rPr>
              <a:t>density-  </a:t>
            </a:r>
            <a:r>
              <a:rPr sz="3982" spc="-7" dirty="0">
                <a:latin typeface="Times New Roman"/>
                <a:cs typeface="Times New Roman"/>
              </a:rPr>
              <a:t>reachable from q.</a:t>
            </a:r>
            <a:endParaRPr sz="398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617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D0AC7-443B-4343-97B7-80905BDE287A}"/>
              </a:ext>
            </a:extLst>
          </p:cNvPr>
          <p:cNvSpPr/>
          <p:nvPr/>
        </p:nvSpPr>
        <p:spPr>
          <a:xfrm>
            <a:off x="463210" y="375939"/>
            <a:ext cx="76272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DBScan</a:t>
            </a:r>
            <a:r>
              <a:rPr lang="en-US" b="1" dirty="0"/>
              <a:t> Connectivity and Reachability</a:t>
            </a:r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337E714C-6651-4713-860E-0F9D01A4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object 2">
            <a:extLst>
              <a:ext uri="{FF2B5EF4-FFF2-40B4-BE49-F238E27FC236}">
                <a16:creationId xmlns:a16="http://schemas.microsoft.com/office/drawing/2014/main" id="{D73B6244-A3AB-42C4-B1CA-1A6EC2F8E18E}"/>
              </a:ext>
            </a:extLst>
          </p:cNvPr>
          <p:cNvSpPr txBox="1">
            <a:spLocks/>
          </p:cNvSpPr>
          <p:nvPr/>
        </p:nvSpPr>
        <p:spPr>
          <a:xfrm>
            <a:off x="5093157" y="6873038"/>
            <a:ext cx="7724309" cy="573148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>
            <a:lvl1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18062" hangingPunct="1">
              <a:lnSpc>
                <a:spcPct val="100000"/>
              </a:lnSpc>
              <a:spcBef>
                <a:spcPts val="149"/>
              </a:spcBef>
            </a:pPr>
            <a:r>
              <a:rPr lang="en-US" sz="3600" dirty="0" err="1">
                <a:latin typeface="Times New Roman"/>
                <a:cs typeface="Times New Roman"/>
              </a:rPr>
              <a:t>DBScan</a:t>
            </a:r>
            <a:r>
              <a:rPr lang="en-US" sz="3600" dirty="0">
                <a:latin typeface="Times New Roman"/>
                <a:cs typeface="Times New Roman"/>
              </a:rPr>
              <a:t> :</a:t>
            </a:r>
            <a:r>
              <a:rPr lang="en-US" sz="3600" spc="-107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Reachability</a:t>
            </a: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2B3EBFAC-065E-43FF-8EF3-AC854250B8F9}"/>
              </a:ext>
            </a:extLst>
          </p:cNvPr>
          <p:cNvSpPr/>
          <p:nvPr/>
        </p:nvSpPr>
        <p:spPr>
          <a:xfrm>
            <a:off x="4226560" y="4551680"/>
            <a:ext cx="2059093" cy="2059093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8" name="object 4">
            <a:extLst>
              <a:ext uri="{FF2B5EF4-FFF2-40B4-BE49-F238E27FC236}">
                <a16:creationId xmlns:a16="http://schemas.microsoft.com/office/drawing/2014/main" id="{3BBADC4B-35A1-4578-9FA1-059AE9E1EBB5}"/>
              </a:ext>
            </a:extLst>
          </p:cNvPr>
          <p:cNvSpPr/>
          <p:nvPr/>
        </p:nvSpPr>
        <p:spPr>
          <a:xfrm>
            <a:off x="5201920" y="4443307"/>
            <a:ext cx="2059093" cy="2059093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9" name="object 5">
            <a:extLst>
              <a:ext uri="{FF2B5EF4-FFF2-40B4-BE49-F238E27FC236}">
                <a16:creationId xmlns:a16="http://schemas.microsoft.com/office/drawing/2014/main" id="{A2D68015-C4FE-4470-9344-9ED247FA9F8F}"/>
              </a:ext>
            </a:extLst>
          </p:cNvPr>
          <p:cNvSpPr/>
          <p:nvPr/>
        </p:nvSpPr>
        <p:spPr>
          <a:xfrm>
            <a:off x="5988710" y="4506163"/>
            <a:ext cx="342458" cy="342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0" name="object 6">
            <a:extLst>
              <a:ext uri="{FF2B5EF4-FFF2-40B4-BE49-F238E27FC236}">
                <a16:creationId xmlns:a16="http://schemas.microsoft.com/office/drawing/2014/main" id="{CC1C37F6-52C3-4645-BD17-436625AE17A9}"/>
              </a:ext>
            </a:extLst>
          </p:cNvPr>
          <p:cNvSpPr/>
          <p:nvPr/>
        </p:nvSpPr>
        <p:spPr>
          <a:xfrm>
            <a:off x="6062404" y="4545176"/>
            <a:ext cx="338125" cy="3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1" name="object 7">
            <a:extLst>
              <a:ext uri="{FF2B5EF4-FFF2-40B4-BE49-F238E27FC236}">
                <a16:creationId xmlns:a16="http://schemas.microsoft.com/office/drawing/2014/main" id="{933C34C8-97AC-4343-B071-A3DAA4B13FA1}"/>
              </a:ext>
            </a:extLst>
          </p:cNvPr>
          <p:cNvSpPr/>
          <p:nvPr/>
        </p:nvSpPr>
        <p:spPr>
          <a:xfrm>
            <a:off x="5555217" y="5589896"/>
            <a:ext cx="342458" cy="342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2" name="object 8">
            <a:extLst>
              <a:ext uri="{FF2B5EF4-FFF2-40B4-BE49-F238E27FC236}">
                <a16:creationId xmlns:a16="http://schemas.microsoft.com/office/drawing/2014/main" id="{5BD13AA9-FB13-4B1A-BE9A-097415DD1D6A}"/>
              </a:ext>
            </a:extLst>
          </p:cNvPr>
          <p:cNvSpPr/>
          <p:nvPr/>
        </p:nvSpPr>
        <p:spPr>
          <a:xfrm>
            <a:off x="5628911" y="5628911"/>
            <a:ext cx="338125" cy="3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3" name="object 9">
            <a:extLst>
              <a:ext uri="{FF2B5EF4-FFF2-40B4-BE49-F238E27FC236}">
                <a16:creationId xmlns:a16="http://schemas.microsoft.com/office/drawing/2014/main" id="{294D1B8E-37CA-43BB-A8BA-F115566CC9CD}"/>
              </a:ext>
            </a:extLst>
          </p:cNvPr>
          <p:cNvSpPr/>
          <p:nvPr/>
        </p:nvSpPr>
        <p:spPr>
          <a:xfrm>
            <a:off x="6855697" y="5806643"/>
            <a:ext cx="342458" cy="342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4" name="object 10">
            <a:extLst>
              <a:ext uri="{FF2B5EF4-FFF2-40B4-BE49-F238E27FC236}">
                <a16:creationId xmlns:a16="http://schemas.microsoft.com/office/drawing/2014/main" id="{2A47324C-8E62-4FB5-97D5-0E2D1EF24761}"/>
              </a:ext>
            </a:extLst>
          </p:cNvPr>
          <p:cNvSpPr/>
          <p:nvPr/>
        </p:nvSpPr>
        <p:spPr>
          <a:xfrm>
            <a:off x="6929391" y="5845658"/>
            <a:ext cx="338125" cy="3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5" name="object 11">
            <a:extLst>
              <a:ext uri="{FF2B5EF4-FFF2-40B4-BE49-F238E27FC236}">
                <a16:creationId xmlns:a16="http://schemas.microsoft.com/office/drawing/2014/main" id="{56459A19-F769-4E27-A124-A2665FDD9F04}"/>
              </a:ext>
            </a:extLst>
          </p:cNvPr>
          <p:cNvSpPr/>
          <p:nvPr/>
        </p:nvSpPr>
        <p:spPr>
          <a:xfrm>
            <a:off x="5988710" y="5264776"/>
            <a:ext cx="342458" cy="342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6" name="object 12">
            <a:extLst>
              <a:ext uri="{FF2B5EF4-FFF2-40B4-BE49-F238E27FC236}">
                <a16:creationId xmlns:a16="http://schemas.microsoft.com/office/drawing/2014/main" id="{D6D9B353-701A-4F9A-A75E-633DB4A9221A}"/>
              </a:ext>
            </a:extLst>
          </p:cNvPr>
          <p:cNvSpPr/>
          <p:nvPr/>
        </p:nvSpPr>
        <p:spPr>
          <a:xfrm>
            <a:off x="5789302" y="5253939"/>
            <a:ext cx="741274" cy="9146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7" name="object 13">
            <a:extLst>
              <a:ext uri="{FF2B5EF4-FFF2-40B4-BE49-F238E27FC236}">
                <a16:creationId xmlns:a16="http://schemas.microsoft.com/office/drawing/2014/main" id="{33F1C680-6F25-4CD6-84B4-8DE82C85EF61}"/>
              </a:ext>
            </a:extLst>
          </p:cNvPr>
          <p:cNvSpPr/>
          <p:nvPr/>
        </p:nvSpPr>
        <p:spPr>
          <a:xfrm>
            <a:off x="6062404" y="5303791"/>
            <a:ext cx="338125" cy="3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8" name="object 14">
            <a:extLst>
              <a:ext uri="{FF2B5EF4-FFF2-40B4-BE49-F238E27FC236}">
                <a16:creationId xmlns:a16="http://schemas.microsoft.com/office/drawing/2014/main" id="{A7FBC652-E975-42CE-93F5-D0114E550C0A}"/>
              </a:ext>
            </a:extLst>
          </p:cNvPr>
          <p:cNvSpPr/>
          <p:nvPr/>
        </p:nvSpPr>
        <p:spPr>
          <a:xfrm>
            <a:off x="4904977" y="4397789"/>
            <a:ext cx="342458" cy="342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9" name="object 15">
            <a:extLst>
              <a:ext uri="{FF2B5EF4-FFF2-40B4-BE49-F238E27FC236}">
                <a16:creationId xmlns:a16="http://schemas.microsoft.com/office/drawing/2014/main" id="{D8E720A8-256A-4117-A2F8-E287E4B1DF4E}"/>
              </a:ext>
            </a:extLst>
          </p:cNvPr>
          <p:cNvSpPr/>
          <p:nvPr/>
        </p:nvSpPr>
        <p:spPr>
          <a:xfrm>
            <a:off x="4978671" y="4436803"/>
            <a:ext cx="338125" cy="3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70" name="object 16">
            <a:extLst>
              <a:ext uri="{FF2B5EF4-FFF2-40B4-BE49-F238E27FC236}">
                <a16:creationId xmlns:a16="http://schemas.microsoft.com/office/drawing/2014/main" id="{852CBC00-1879-4625-B1FD-0FCB15F71515}"/>
              </a:ext>
            </a:extLst>
          </p:cNvPr>
          <p:cNvSpPr/>
          <p:nvPr/>
        </p:nvSpPr>
        <p:spPr>
          <a:xfrm>
            <a:off x="3467947" y="3793067"/>
            <a:ext cx="2059093" cy="2059093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71" name="object 17">
            <a:extLst>
              <a:ext uri="{FF2B5EF4-FFF2-40B4-BE49-F238E27FC236}">
                <a16:creationId xmlns:a16="http://schemas.microsoft.com/office/drawing/2014/main" id="{9139029F-EF5E-4AAA-A549-5EE17A1E696F}"/>
              </a:ext>
            </a:extLst>
          </p:cNvPr>
          <p:cNvSpPr/>
          <p:nvPr/>
        </p:nvSpPr>
        <p:spPr>
          <a:xfrm>
            <a:off x="4471483" y="6240136"/>
            <a:ext cx="342458" cy="342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72" name="object 18">
            <a:extLst>
              <a:ext uri="{FF2B5EF4-FFF2-40B4-BE49-F238E27FC236}">
                <a16:creationId xmlns:a16="http://schemas.microsoft.com/office/drawing/2014/main" id="{CCC42BEB-7172-41BC-8B95-BC2E41D278D5}"/>
              </a:ext>
            </a:extLst>
          </p:cNvPr>
          <p:cNvSpPr/>
          <p:nvPr/>
        </p:nvSpPr>
        <p:spPr>
          <a:xfrm>
            <a:off x="4545176" y="6279151"/>
            <a:ext cx="338125" cy="3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73" name="object 19">
            <a:extLst>
              <a:ext uri="{FF2B5EF4-FFF2-40B4-BE49-F238E27FC236}">
                <a16:creationId xmlns:a16="http://schemas.microsoft.com/office/drawing/2014/main" id="{9A3147A4-7FC8-4426-9A85-9C915A76929F}"/>
              </a:ext>
            </a:extLst>
          </p:cNvPr>
          <p:cNvSpPr/>
          <p:nvPr/>
        </p:nvSpPr>
        <p:spPr>
          <a:xfrm>
            <a:off x="4254736" y="4614536"/>
            <a:ext cx="342460" cy="342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74" name="object 20">
            <a:extLst>
              <a:ext uri="{FF2B5EF4-FFF2-40B4-BE49-F238E27FC236}">
                <a16:creationId xmlns:a16="http://schemas.microsoft.com/office/drawing/2014/main" id="{7AF9401A-25DA-466F-B2F8-4E1145606648}"/>
              </a:ext>
            </a:extLst>
          </p:cNvPr>
          <p:cNvSpPr/>
          <p:nvPr/>
        </p:nvSpPr>
        <p:spPr>
          <a:xfrm>
            <a:off x="4055331" y="4603699"/>
            <a:ext cx="741272" cy="9146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75" name="object 21">
            <a:extLst>
              <a:ext uri="{FF2B5EF4-FFF2-40B4-BE49-F238E27FC236}">
                <a16:creationId xmlns:a16="http://schemas.microsoft.com/office/drawing/2014/main" id="{8FD094BC-0521-47AF-8605-F3F115EDF75B}"/>
              </a:ext>
            </a:extLst>
          </p:cNvPr>
          <p:cNvSpPr/>
          <p:nvPr/>
        </p:nvSpPr>
        <p:spPr>
          <a:xfrm>
            <a:off x="4328429" y="4653551"/>
            <a:ext cx="338125" cy="3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76" name="object 22">
            <a:extLst>
              <a:ext uri="{FF2B5EF4-FFF2-40B4-BE49-F238E27FC236}">
                <a16:creationId xmlns:a16="http://schemas.microsoft.com/office/drawing/2014/main" id="{571A52F0-85F1-4936-A12D-DB69C3D1419D}"/>
              </a:ext>
            </a:extLst>
          </p:cNvPr>
          <p:cNvSpPr txBox="1"/>
          <p:nvPr/>
        </p:nvSpPr>
        <p:spPr>
          <a:xfrm>
            <a:off x="4371961" y="4610020"/>
            <a:ext cx="1986844" cy="1328211"/>
          </a:xfrm>
          <a:prstGeom prst="rect">
            <a:avLst/>
          </a:prstGeom>
        </p:spPr>
        <p:txBody>
          <a:bodyPr vert="horz" wrap="square" lIns="0" tIns="14810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165"/>
              </a:spcBef>
            </a:pPr>
            <a:r>
              <a:rPr sz="3413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3413">
              <a:latin typeface="Times New Roman"/>
              <a:cs typeface="Times New Roman"/>
            </a:endParaRPr>
          </a:p>
          <a:p>
            <a:pPr marL="1752008">
              <a:lnSpc>
                <a:spcPct val="100000"/>
              </a:lnSpc>
              <a:spcBef>
                <a:spcPts val="1031"/>
              </a:spcBef>
            </a:pPr>
            <a:r>
              <a:rPr sz="3413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3413">
              <a:latin typeface="Times New Roman"/>
              <a:cs typeface="Times New Roman"/>
            </a:endParaRPr>
          </a:p>
        </p:txBody>
      </p:sp>
      <p:sp>
        <p:nvSpPr>
          <p:cNvPr id="77" name="object 23">
            <a:extLst>
              <a:ext uri="{FF2B5EF4-FFF2-40B4-BE49-F238E27FC236}">
                <a16:creationId xmlns:a16="http://schemas.microsoft.com/office/drawing/2014/main" id="{AE918BFD-F0FF-477E-A194-A25BD09C8681}"/>
              </a:ext>
            </a:extLst>
          </p:cNvPr>
          <p:cNvSpPr/>
          <p:nvPr/>
        </p:nvSpPr>
        <p:spPr>
          <a:xfrm>
            <a:off x="5013350" y="5373150"/>
            <a:ext cx="342458" cy="342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78" name="object 24">
            <a:extLst>
              <a:ext uri="{FF2B5EF4-FFF2-40B4-BE49-F238E27FC236}">
                <a16:creationId xmlns:a16="http://schemas.microsoft.com/office/drawing/2014/main" id="{19EC7B9C-AF87-4E65-B1DF-F2164CBC6704}"/>
              </a:ext>
            </a:extLst>
          </p:cNvPr>
          <p:cNvSpPr/>
          <p:nvPr/>
        </p:nvSpPr>
        <p:spPr>
          <a:xfrm>
            <a:off x="5087044" y="5412164"/>
            <a:ext cx="338125" cy="3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</p:spTree>
    <p:extLst>
      <p:ext uri="{BB962C8B-B14F-4D97-AF65-F5344CB8AC3E}">
        <p14:creationId xmlns:p14="http://schemas.microsoft.com/office/powerpoint/2010/main" val="7858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D0AC7-443B-4343-97B7-80905BDE287A}"/>
              </a:ext>
            </a:extLst>
          </p:cNvPr>
          <p:cNvSpPr/>
          <p:nvPr/>
        </p:nvSpPr>
        <p:spPr>
          <a:xfrm>
            <a:off x="463210" y="375939"/>
            <a:ext cx="76272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DBScan</a:t>
            </a:r>
            <a:r>
              <a:rPr lang="en-US" b="1" dirty="0"/>
              <a:t> Connectivity and Reachability</a:t>
            </a:r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337E714C-6651-4713-860E-0F9D01A4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object 3">
            <a:extLst>
              <a:ext uri="{FF2B5EF4-FFF2-40B4-BE49-F238E27FC236}">
                <a16:creationId xmlns:a16="http://schemas.microsoft.com/office/drawing/2014/main" id="{8ED39DDC-F8FA-41A4-9540-959E13F245D5}"/>
              </a:ext>
            </a:extLst>
          </p:cNvPr>
          <p:cNvSpPr/>
          <p:nvPr/>
        </p:nvSpPr>
        <p:spPr>
          <a:xfrm>
            <a:off x="487899" y="2326247"/>
            <a:ext cx="162670" cy="163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BE7379FC-147B-44FE-84E9-242DDD04A226}"/>
              </a:ext>
            </a:extLst>
          </p:cNvPr>
          <p:cNvSpPr/>
          <p:nvPr/>
        </p:nvSpPr>
        <p:spPr>
          <a:xfrm>
            <a:off x="628564" y="1915807"/>
            <a:ext cx="2297515" cy="11227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25A6310D-B230-486D-BC5D-0475CC42CE20}"/>
              </a:ext>
            </a:extLst>
          </p:cNvPr>
          <p:cNvSpPr/>
          <p:nvPr/>
        </p:nvSpPr>
        <p:spPr>
          <a:xfrm>
            <a:off x="2258500" y="1915807"/>
            <a:ext cx="836642" cy="112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ED204F55-B9EE-4CE6-A138-98B0A2964332}"/>
              </a:ext>
            </a:extLst>
          </p:cNvPr>
          <p:cNvSpPr/>
          <p:nvPr/>
        </p:nvSpPr>
        <p:spPr>
          <a:xfrm>
            <a:off x="2427561" y="1915807"/>
            <a:ext cx="3281545" cy="11227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3B017A45-0314-4F67-B643-1FD9F5056664}"/>
              </a:ext>
            </a:extLst>
          </p:cNvPr>
          <p:cNvSpPr txBox="1"/>
          <p:nvPr/>
        </p:nvSpPr>
        <p:spPr>
          <a:xfrm>
            <a:off x="437106" y="1922254"/>
            <a:ext cx="11126329" cy="3333570"/>
          </a:xfrm>
          <a:prstGeom prst="rect">
            <a:avLst/>
          </a:prstGeom>
        </p:spPr>
        <p:txBody>
          <a:bodyPr vert="horz" wrap="square" lIns="0" tIns="139982" rIns="0" bIns="0" rtlCol="0">
            <a:spAutoFit/>
          </a:bodyPr>
          <a:lstStyle/>
          <a:p>
            <a:pPr marL="505734" indent="-487672">
              <a:lnSpc>
                <a:spcPct val="100000"/>
              </a:lnSpc>
              <a:spcBef>
                <a:spcPts val="1102"/>
              </a:spcBef>
              <a:buFont typeface="Arial"/>
              <a:buChar char="•"/>
              <a:tabLst>
                <a:tab pos="504831" algn="l"/>
                <a:tab pos="505734" algn="l"/>
              </a:tabLst>
            </a:pPr>
            <a:r>
              <a:rPr sz="3982" b="1" spc="-7" dirty="0">
                <a:latin typeface="Times New Roman"/>
                <a:cs typeface="Times New Roman"/>
              </a:rPr>
              <a:t>Density-connectivity</a:t>
            </a:r>
            <a:endParaRPr sz="3982">
              <a:latin typeface="Times New Roman"/>
              <a:cs typeface="Times New Roman"/>
            </a:endParaRPr>
          </a:p>
          <a:p>
            <a:pPr marL="1075589" marR="7225" indent="-408200">
              <a:lnSpc>
                <a:spcPct val="100000"/>
              </a:lnSpc>
              <a:spcBef>
                <a:spcPts val="960"/>
              </a:spcBef>
              <a:tabLst>
                <a:tab pos="9574634" algn="l"/>
                <a:tab pos="10696281" algn="l"/>
              </a:tabLst>
            </a:pPr>
            <a:r>
              <a:rPr sz="3982" spc="-7" dirty="0">
                <a:latin typeface="Arial"/>
                <a:cs typeface="Arial"/>
              </a:rPr>
              <a:t>– </a:t>
            </a:r>
            <a:r>
              <a:rPr sz="3982" spc="-7" dirty="0">
                <a:latin typeface="Times New Roman"/>
                <a:cs typeface="Times New Roman"/>
              </a:rPr>
              <a:t>Object </a:t>
            </a:r>
            <a:r>
              <a:rPr sz="3982" i="1" spc="-7" dirty="0">
                <a:latin typeface="Times New Roman"/>
                <a:cs typeface="Times New Roman"/>
              </a:rPr>
              <a:t>p </a:t>
            </a:r>
            <a:r>
              <a:rPr sz="3982" spc="-7" dirty="0">
                <a:latin typeface="Times New Roman"/>
                <a:cs typeface="Times New Roman"/>
              </a:rPr>
              <a:t>is density-connected to</a:t>
            </a:r>
            <a:r>
              <a:rPr sz="3982" spc="-36" dirty="0">
                <a:latin typeface="Times New Roman"/>
                <a:cs typeface="Times New Roman"/>
              </a:rPr>
              <a:t> </a:t>
            </a:r>
            <a:r>
              <a:rPr sz="3982" spc="-7" dirty="0">
                <a:latin typeface="Times New Roman"/>
                <a:cs typeface="Times New Roman"/>
              </a:rPr>
              <a:t>object</a:t>
            </a:r>
            <a:r>
              <a:rPr sz="3982" spc="21" dirty="0">
                <a:latin typeface="Times New Roman"/>
                <a:cs typeface="Times New Roman"/>
              </a:rPr>
              <a:t> </a:t>
            </a:r>
            <a:r>
              <a:rPr sz="3982" i="1" spc="-7" dirty="0">
                <a:latin typeface="Times New Roman"/>
                <a:cs typeface="Times New Roman"/>
              </a:rPr>
              <a:t>q	</a:t>
            </a:r>
            <a:r>
              <a:rPr sz="3982" spc="-100" dirty="0">
                <a:latin typeface="Times New Roman"/>
                <a:cs typeface="Times New Roman"/>
              </a:rPr>
              <a:t>w.r.t	</a:t>
            </a:r>
            <a:r>
              <a:rPr sz="3982" spc="-7" dirty="0">
                <a:latin typeface="Times New Roman"/>
                <a:cs typeface="Times New Roman"/>
              </a:rPr>
              <a:t>ε  and </a:t>
            </a:r>
            <a:r>
              <a:rPr sz="3982" i="1" spc="-7" dirty="0">
                <a:latin typeface="Times New Roman"/>
                <a:cs typeface="Times New Roman"/>
              </a:rPr>
              <a:t>MinPts </a:t>
            </a:r>
            <a:r>
              <a:rPr sz="3982" spc="-7" dirty="0">
                <a:latin typeface="Times New Roman"/>
                <a:cs typeface="Times New Roman"/>
              </a:rPr>
              <a:t>if </a:t>
            </a:r>
            <a:r>
              <a:rPr sz="3982" dirty="0">
                <a:latin typeface="Times New Roman"/>
                <a:cs typeface="Times New Roman"/>
              </a:rPr>
              <a:t>there </a:t>
            </a:r>
            <a:r>
              <a:rPr sz="3982" spc="-7" dirty="0">
                <a:latin typeface="Times New Roman"/>
                <a:cs typeface="Times New Roman"/>
              </a:rPr>
              <a:t>is an </a:t>
            </a:r>
            <a:r>
              <a:rPr sz="3982" dirty="0">
                <a:latin typeface="Times New Roman"/>
                <a:cs typeface="Times New Roman"/>
              </a:rPr>
              <a:t>object </a:t>
            </a:r>
            <a:r>
              <a:rPr sz="3982" i="1" spc="-7" dirty="0">
                <a:latin typeface="Times New Roman"/>
                <a:cs typeface="Times New Roman"/>
              </a:rPr>
              <a:t>o </a:t>
            </a:r>
            <a:r>
              <a:rPr sz="3982" spc="-7" dirty="0">
                <a:latin typeface="Times New Roman"/>
                <a:cs typeface="Times New Roman"/>
              </a:rPr>
              <a:t>such that both </a:t>
            </a:r>
            <a:r>
              <a:rPr sz="3982" i="1" spc="-7" dirty="0">
                <a:latin typeface="Times New Roman"/>
                <a:cs typeface="Times New Roman"/>
              </a:rPr>
              <a:t>p  </a:t>
            </a:r>
            <a:r>
              <a:rPr sz="3982" spc="-7" dirty="0">
                <a:latin typeface="Times New Roman"/>
                <a:cs typeface="Times New Roman"/>
              </a:rPr>
              <a:t>and </a:t>
            </a:r>
            <a:r>
              <a:rPr sz="3982" i="1" spc="-7" dirty="0">
                <a:latin typeface="Times New Roman"/>
                <a:cs typeface="Times New Roman"/>
              </a:rPr>
              <a:t>q </a:t>
            </a:r>
            <a:r>
              <a:rPr sz="3982" spc="-7" dirty="0">
                <a:latin typeface="Times New Roman"/>
                <a:cs typeface="Times New Roman"/>
              </a:rPr>
              <a:t>are density-reachable from </a:t>
            </a:r>
            <a:r>
              <a:rPr sz="3982" i="1" spc="-7" dirty="0">
                <a:latin typeface="Times New Roman"/>
                <a:cs typeface="Times New Roman"/>
              </a:rPr>
              <a:t>o </a:t>
            </a:r>
            <a:r>
              <a:rPr sz="3982" spc="-100" dirty="0">
                <a:latin typeface="Times New Roman"/>
                <a:cs typeface="Times New Roman"/>
              </a:rPr>
              <a:t>w.r.t </a:t>
            </a:r>
            <a:r>
              <a:rPr sz="3982" spc="-7" dirty="0">
                <a:latin typeface="Times New Roman"/>
                <a:cs typeface="Times New Roman"/>
              </a:rPr>
              <a:t>ε and  </a:t>
            </a:r>
            <a:r>
              <a:rPr sz="3982" i="1" spc="-7" dirty="0">
                <a:latin typeface="Times New Roman"/>
                <a:cs typeface="Times New Roman"/>
              </a:rPr>
              <a:t>MinPts</a:t>
            </a:r>
            <a:endParaRPr sz="3982">
              <a:latin typeface="Times New Roman"/>
              <a:cs typeface="Times New Roman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5ED7F2EE-5226-4471-89BE-D2F819F5432A}"/>
              </a:ext>
            </a:extLst>
          </p:cNvPr>
          <p:cNvSpPr/>
          <p:nvPr/>
        </p:nvSpPr>
        <p:spPr>
          <a:xfrm>
            <a:off x="1517227" y="6567191"/>
            <a:ext cx="2059093" cy="2059093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8C90A850-D9D3-4DAF-87F7-08670CC5298E}"/>
              </a:ext>
            </a:extLst>
          </p:cNvPr>
          <p:cNvSpPr/>
          <p:nvPr/>
        </p:nvSpPr>
        <p:spPr>
          <a:xfrm>
            <a:off x="2492587" y="6458818"/>
            <a:ext cx="2059093" cy="2059093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52E5ED27-1A15-4A3D-AF43-165F833A1A5F}"/>
              </a:ext>
            </a:extLst>
          </p:cNvPr>
          <p:cNvSpPr/>
          <p:nvPr/>
        </p:nvSpPr>
        <p:spPr>
          <a:xfrm>
            <a:off x="3279376" y="6521674"/>
            <a:ext cx="342460" cy="342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C140D2E9-A012-4702-B8C3-06F1232A6893}"/>
              </a:ext>
            </a:extLst>
          </p:cNvPr>
          <p:cNvSpPr/>
          <p:nvPr/>
        </p:nvSpPr>
        <p:spPr>
          <a:xfrm>
            <a:off x="3353069" y="6560688"/>
            <a:ext cx="338125" cy="3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E2E07CD5-4579-410D-881B-B6FDB18C71B2}"/>
              </a:ext>
            </a:extLst>
          </p:cNvPr>
          <p:cNvSpPr/>
          <p:nvPr/>
        </p:nvSpPr>
        <p:spPr>
          <a:xfrm>
            <a:off x="2845882" y="7605407"/>
            <a:ext cx="342460" cy="342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8BA617F1-4832-49BF-806E-3111FF8BF991}"/>
              </a:ext>
            </a:extLst>
          </p:cNvPr>
          <p:cNvSpPr/>
          <p:nvPr/>
        </p:nvSpPr>
        <p:spPr>
          <a:xfrm>
            <a:off x="2919576" y="7644422"/>
            <a:ext cx="338125" cy="338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6B86A66A-1193-47EC-9A75-03ADC24AACD5}"/>
              </a:ext>
            </a:extLst>
          </p:cNvPr>
          <p:cNvSpPr/>
          <p:nvPr/>
        </p:nvSpPr>
        <p:spPr>
          <a:xfrm>
            <a:off x="4146362" y="7822154"/>
            <a:ext cx="342460" cy="342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CE1CF009-40B6-424C-B651-EC9C1C748905}"/>
              </a:ext>
            </a:extLst>
          </p:cNvPr>
          <p:cNvSpPr/>
          <p:nvPr/>
        </p:nvSpPr>
        <p:spPr>
          <a:xfrm>
            <a:off x="4220056" y="7861168"/>
            <a:ext cx="338125" cy="338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7B9BB413-F864-4BD9-B632-26BD10248070}"/>
              </a:ext>
            </a:extLst>
          </p:cNvPr>
          <p:cNvSpPr/>
          <p:nvPr/>
        </p:nvSpPr>
        <p:spPr>
          <a:xfrm>
            <a:off x="3279376" y="7280287"/>
            <a:ext cx="342460" cy="342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EB43E0B5-AD19-4747-8D34-C99284E33A5B}"/>
              </a:ext>
            </a:extLst>
          </p:cNvPr>
          <p:cNvSpPr/>
          <p:nvPr/>
        </p:nvSpPr>
        <p:spPr>
          <a:xfrm>
            <a:off x="3079971" y="7269450"/>
            <a:ext cx="741272" cy="9146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4" name="object 18">
            <a:extLst>
              <a:ext uri="{FF2B5EF4-FFF2-40B4-BE49-F238E27FC236}">
                <a16:creationId xmlns:a16="http://schemas.microsoft.com/office/drawing/2014/main" id="{0564B306-B87A-4B68-B965-E190C7264FFA}"/>
              </a:ext>
            </a:extLst>
          </p:cNvPr>
          <p:cNvSpPr/>
          <p:nvPr/>
        </p:nvSpPr>
        <p:spPr>
          <a:xfrm>
            <a:off x="3353069" y="7319302"/>
            <a:ext cx="338125" cy="3381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5" name="object 19">
            <a:extLst>
              <a:ext uri="{FF2B5EF4-FFF2-40B4-BE49-F238E27FC236}">
                <a16:creationId xmlns:a16="http://schemas.microsoft.com/office/drawing/2014/main" id="{4C948A0D-14AC-434E-950B-5782A9C2A78F}"/>
              </a:ext>
            </a:extLst>
          </p:cNvPr>
          <p:cNvSpPr txBox="1"/>
          <p:nvPr/>
        </p:nvSpPr>
        <p:spPr>
          <a:xfrm>
            <a:off x="3396059" y="7407012"/>
            <a:ext cx="252871" cy="5434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3413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3413">
              <a:latin typeface="Times New Roman"/>
              <a:cs typeface="Times New Roman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39E5AA18-22BB-4A1C-A35D-907ED90E4EB5}"/>
              </a:ext>
            </a:extLst>
          </p:cNvPr>
          <p:cNvSpPr/>
          <p:nvPr/>
        </p:nvSpPr>
        <p:spPr>
          <a:xfrm>
            <a:off x="2195642" y="6413300"/>
            <a:ext cx="342460" cy="342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7" name="object 21">
            <a:extLst>
              <a:ext uri="{FF2B5EF4-FFF2-40B4-BE49-F238E27FC236}">
                <a16:creationId xmlns:a16="http://schemas.microsoft.com/office/drawing/2014/main" id="{1E6954E5-C7E3-4256-A0A2-7C6DD2E06E08}"/>
              </a:ext>
            </a:extLst>
          </p:cNvPr>
          <p:cNvSpPr/>
          <p:nvPr/>
        </p:nvSpPr>
        <p:spPr>
          <a:xfrm>
            <a:off x="2269336" y="6452315"/>
            <a:ext cx="338125" cy="3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8708DC03-4E57-4844-BF58-9798ED1CB41F}"/>
              </a:ext>
            </a:extLst>
          </p:cNvPr>
          <p:cNvSpPr/>
          <p:nvPr/>
        </p:nvSpPr>
        <p:spPr>
          <a:xfrm>
            <a:off x="758614" y="5808578"/>
            <a:ext cx="2059093" cy="2059093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9" name="object 23">
            <a:extLst>
              <a:ext uri="{FF2B5EF4-FFF2-40B4-BE49-F238E27FC236}">
                <a16:creationId xmlns:a16="http://schemas.microsoft.com/office/drawing/2014/main" id="{D7C0EDFB-CAE4-4CB2-A9E2-1A05D2A1A5B3}"/>
              </a:ext>
            </a:extLst>
          </p:cNvPr>
          <p:cNvSpPr/>
          <p:nvPr/>
        </p:nvSpPr>
        <p:spPr>
          <a:xfrm>
            <a:off x="1762149" y="8255647"/>
            <a:ext cx="342460" cy="342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0" name="object 24">
            <a:extLst>
              <a:ext uri="{FF2B5EF4-FFF2-40B4-BE49-F238E27FC236}">
                <a16:creationId xmlns:a16="http://schemas.microsoft.com/office/drawing/2014/main" id="{F0657C9E-2F50-481F-BA34-298D855F2F15}"/>
              </a:ext>
            </a:extLst>
          </p:cNvPr>
          <p:cNvSpPr/>
          <p:nvPr/>
        </p:nvSpPr>
        <p:spPr>
          <a:xfrm>
            <a:off x="1835843" y="8294662"/>
            <a:ext cx="338125" cy="338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1" name="object 25">
            <a:extLst>
              <a:ext uri="{FF2B5EF4-FFF2-40B4-BE49-F238E27FC236}">
                <a16:creationId xmlns:a16="http://schemas.microsoft.com/office/drawing/2014/main" id="{5436ECD7-477E-4CB7-9EC1-B1AA960584DD}"/>
              </a:ext>
            </a:extLst>
          </p:cNvPr>
          <p:cNvSpPr/>
          <p:nvPr/>
        </p:nvSpPr>
        <p:spPr>
          <a:xfrm>
            <a:off x="1545402" y="6630047"/>
            <a:ext cx="342460" cy="342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id="{55FA3C77-CC28-4364-A8BC-63A9211AACB7}"/>
              </a:ext>
            </a:extLst>
          </p:cNvPr>
          <p:cNvSpPr/>
          <p:nvPr/>
        </p:nvSpPr>
        <p:spPr>
          <a:xfrm>
            <a:off x="1345995" y="6619210"/>
            <a:ext cx="741274" cy="9146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3EC73812-52C1-45AA-91C8-520E99C532D4}"/>
              </a:ext>
            </a:extLst>
          </p:cNvPr>
          <p:cNvSpPr/>
          <p:nvPr/>
        </p:nvSpPr>
        <p:spPr>
          <a:xfrm>
            <a:off x="1619096" y="6669062"/>
            <a:ext cx="338125" cy="3381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4" name="object 28">
            <a:extLst>
              <a:ext uri="{FF2B5EF4-FFF2-40B4-BE49-F238E27FC236}">
                <a16:creationId xmlns:a16="http://schemas.microsoft.com/office/drawing/2014/main" id="{F1407FEB-EACD-4AFC-8125-B964AB63B445}"/>
              </a:ext>
            </a:extLst>
          </p:cNvPr>
          <p:cNvSpPr txBox="1"/>
          <p:nvPr/>
        </p:nvSpPr>
        <p:spPr>
          <a:xfrm>
            <a:off x="1662158" y="6755868"/>
            <a:ext cx="253774" cy="5434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3413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3413">
              <a:latin typeface="Times New Roman"/>
              <a:cs typeface="Times New Roman"/>
            </a:endParaRPr>
          </a:p>
        </p:txBody>
      </p:sp>
      <p:sp>
        <p:nvSpPr>
          <p:cNvPr id="55" name="object 29">
            <a:extLst>
              <a:ext uri="{FF2B5EF4-FFF2-40B4-BE49-F238E27FC236}">
                <a16:creationId xmlns:a16="http://schemas.microsoft.com/office/drawing/2014/main" id="{9A9AE953-55DB-4F27-8D9A-83E0E22AA725}"/>
              </a:ext>
            </a:extLst>
          </p:cNvPr>
          <p:cNvSpPr/>
          <p:nvPr/>
        </p:nvSpPr>
        <p:spPr>
          <a:xfrm>
            <a:off x="2304016" y="7388660"/>
            <a:ext cx="342460" cy="342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6" name="object 30">
            <a:extLst>
              <a:ext uri="{FF2B5EF4-FFF2-40B4-BE49-F238E27FC236}">
                <a16:creationId xmlns:a16="http://schemas.microsoft.com/office/drawing/2014/main" id="{313D843D-502F-48B0-81D7-6C8DECA80BEC}"/>
              </a:ext>
            </a:extLst>
          </p:cNvPr>
          <p:cNvSpPr/>
          <p:nvPr/>
        </p:nvSpPr>
        <p:spPr>
          <a:xfrm>
            <a:off x="2128451" y="7377823"/>
            <a:ext cx="693589" cy="9146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7" name="object 31">
            <a:extLst>
              <a:ext uri="{FF2B5EF4-FFF2-40B4-BE49-F238E27FC236}">
                <a16:creationId xmlns:a16="http://schemas.microsoft.com/office/drawing/2014/main" id="{77D3AF28-6F21-4DA0-84ED-B3EC509281DC}"/>
              </a:ext>
            </a:extLst>
          </p:cNvPr>
          <p:cNvSpPr/>
          <p:nvPr/>
        </p:nvSpPr>
        <p:spPr>
          <a:xfrm>
            <a:off x="2377709" y="7427675"/>
            <a:ext cx="338125" cy="338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79" name="object 32">
            <a:extLst>
              <a:ext uri="{FF2B5EF4-FFF2-40B4-BE49-F238E27FC236}">
                <a16:creationId xmlns:a16="http://schemas.microsoft.com/office/drawing/2014/main" id="{915BDEFF-9C5B-46FE-AF31-344F0A979CAF}"/>
              </a:ext>
            </a:extLst>
          </p:cNvPr>
          <p:cNvSpPr txBox="1"/>
          <p:nvPr/>
        </p:nvSpPr>
        <p:spPr>
          <a:xfrm>
            <a:off x="2444541" y="7515385"/>
            <a:ext cx="205006" cy="5434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3413" i="1" spc="-7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3413">
              <a:latin typeface="Times New Roman"/>
              <a:cs typeface="Times New Roman"/>
            </a:endParaRPr>
          </a:p>
        </p:txBody>
      </p:sp>
      <p:sp>
        <p:nvSpPr>
          <p:cNvPr id="80" name="object 33">
            <a:extLst>
              <a:ext uri="{FF2B5EF4-FFF2-40B4-BE49-F238E27FC236}">
                <a16:creationId xmlns:a16="http://schemas.microsoft.com/office/drawing/2014/main" id="{6304997C-7A62-4D6D-974E-C776BF33D3CE}"/>
              </a:ext>
            </a:extLst>
          </p:cNvPr>
          <p:cNvSpPr/>
          <p:nvPr/>
        </p:nvSpPr>
        <p:spPr>
          <a:xfrm>
            <a:off x="1653776" y="7280287"/>
            <a:ext cx="342460" cy="342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81" name="object 34">
            <a:extLst>
              <a:ext uri="{FF2B5EF4-FFF2-40B4-BE49-F238E27FC236}">
                <a16:creationId xmlns:a16="http://schemas.microsoft.com/office/drawing/2014/main" id="{49376496-E8FF-4CC1-9567-0488E788BD95}"/>
              </a:ext>
            </a:extLst>
          </p:cNvPr>
          <p:cNvSpPr/>
          <p:nvPr/>
        </p:nvSpPr>
        <p:spPr>
          <a:xfrm>
            <a:off x="1727469" y="7319302"/>
            <a:ext cx="338125" cy="3381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82" name="object 35">
            <a:extLst>
              <a:ext uri="{FF2B5EF4-FFF2-40B4-BE49-F238E27FC236}">
                <a16:creationId xmlns:a16="http://schemas.microsoft.com/office/drawing/2014/main" id="{F6926D15-03DC-4BCF-B772-F53AAF88A9CD}"/>
              </a:ext>
            </a:extLst>
          </p:cNvPr>
          <p:cNvSpPr/>
          <p:nvPr/>
        </p:nvSpPr>
        <p:spPr>
          <a:xfrm>
            <a:off x="895164" y="6521674"/>
            <a:ext cx="342460" cy="342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83" name="object 36">
            <a:extLst>
              <a:ext uri="{FF2B5EF4-FFF2-40B4-BE49-F238E27FC236}">
                <a16:creationId xmlns:a16="http://schemas.microsoft.com/office/drawing/2014/main" id="{FBBFA3CC-F187-4D1C-A020-2C7377A44B0E}"/>
              </a:ext>
            </a:extLst>
          </p:cNvPr>
          <p:cNvSpPr/>
          <p:nvPr/>
        </p:nvSpPr>
        <p:spPr>
          <a:xfrm>
            <a:off x="968856" y="6560688"/>
            <a:ext cx="338125" cy="3381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84" name="object 37">
            <a:extLst>
              <a:ext uri="{FF2B5EF4-FFF2-40B4-BE49-F238E27FC236}">
                <a16:creationId xmlns:a16="http://schemas.microsoft.com/office/drawing/2014/main" id="{386B416F-A2D4-4BA0-A969-3908396694CB}"/>
              </a:ext>
            </a:extLst>
          </p:cNvPr>
          <p:cNvSpPr txBox="1"/>
          <p:nvPr/>
        </p:nvSpPr>
        <p:spPr>
          <a:xfrm>
            <a:off x="5748303" y="5622717"/>
            <a:ext cx="6084260" cy="3209547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654745" marR="7225" indent="-637585">
              <a:lnSpc>
                <a:spcPct val="100000"/>
              </a:lnSpc>
              <a:spcBef>
                <a:spcPts val="135"/>
              </a:spcBef>
              <a:buClr>
                <a:srgbClr val="4F81BC"/>
              </a:buClr>
              <a:buSzPct val="69642"/>
              <a:buFont typeface="Wingdings"/>
              <a:buChar char=""/>
              <a:tabLst>
                <a:tab pos="654745" algn="l"/>
                <a:tab pos="655647" algn="l"/>
              </a:tabLst>
            </a:pPr>
            <a:r>
              <a:rPr sz="3982" i="1" spc="-7" dirty="0">
                <a:latin typeface="Times New Roman"/>
                <a:cs typeface="Times New Roman"/>
              </a:rPr>
              <a:t>P </a:t>
            </a:r>
            <a:r>
              <a:rPr sz="3982" spc="-7" dirty="0">
                <a:latin typeface="Times New Roman"/>
                <a:cs typeface="Times New Roman"/>
              </a:rPr>
              <a:t>and </a:t>
            </a:r>
            <a:r>
              <a:rPr sz="3982" i="1" spc="-7" dirty="0">
                <a:latin typeface="Times New Roman"/>
                <a:cs typeface="Times New Roman"/>
              </a:rPr>
              <a:t>q </a:t>
            </a:r>
            <a:r>
              <a:rPr sz="3982" spc="-7" dirty="0">
                <a:latin typeface="Times New Roman"/>
                <a:cs typeface="Times New Roman"/>
              </a:rPr>
              <a:t>are </a:t>
            </a:r>
            <a:r>
              <a:rPr sz="3982" dirty="0">
                <a:latin typeface="Times New Roman"/>
                <a:cs typeface="Times New Roman"/>
              </a:rPr>
              <a:t>density-  </a:t>
            </a:r>
            <a:r>
              <a:rPr sz="3982" spc="-7" dirty="0">
                <a:latin typeface="Times New Roman"/>
                <a:cs typeface="Times New Roman"/>
              </a:rPr>
              <a:t>connected to </a:t>
            </a:r>
            <a:r>
              <a:rPr sz="3982" spc="-14" dirty="0">
                <a:latin typeface="Times New Roman"/>
                <a:cs typeface="Times New Roman"/>
              </a:rPr>
              <a:t>each </a:t>
            </a:r>
            <a:r>
              <a:rPr sz="3982" dirty="0">
                <a:latin typeface="Times New Roman"/>
                <a:cs typeface="Times New Roman"/>
              </a:rPr>
              <a:t>other</a:t>
            </a:r>
            <a:r>
              <a:rPr sz="3982" spc="-92" dirty="0">
                <a:latin typeface="Times New Roman"/>
                <a:cs typeface="Times New Roman"/>
              </a:rPr>
              <a:t> </a:t>
            </a:r>
            <a:r>
              <a:rPr sz="3982" spc="-7" dirty="0">
                <a:latin typeface="Times New Roman"/>
                <a:cs typeface="Times New Roman"/>
              </a:rPr>
              <a:t>by  </a:t>
            </a:r>
            <a:r>
              <a:rPr sz="3982" i="1" spc="-7" dirty="0">
                <a:latin typeface="Times New Roman"/>
                <a:cs typeface="Times New Roman"/>
              </a:rPr>
              <a:t>r</a:t>
            </a:r>
            <a:endParaRPr sz="3982">
              <a:latin typeface="Times New Roman"/>
              <a:cs typeface="Times New Roman"/>
            </a:endParaRPr>
          </a:p>
          <a:p>
            <a:pPr marL="654745" marR="713447" indent="-637585">
              <a:lnSpc>
                <a:spcPct val="100000"/>
              </a:lnSpc>
              <a:spcBef>
                <a:spcPts val="960"/>
              </a:spcBef>
              <a:buClr>
                <a:srgbClr val="4F81BC"/>
              </a:buClr>
              <a:buSzPct val="69642"/>
              <a:buFont typeface="Wingdings"/>
              <a:buChar char=""/>
              <a:tabLst>
                <a:tab pos="654745" algn="l"/>
                <a:tab pos="655647" algn="l"/>
              </a:tabLst>
            </a:pPr>
            <a:r>
              <a:rPr sz="3982" spc="-7" dirty="0">
                <a:latin typeface="Times New Roman"/>
                <a:cs typeface="Times New Roman"/>
              </a:rPr>
              <a:t>Density-connectivity is  symmetric</a:t>
            </a:r>
            <a:endParaRPr sz="398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45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D0AC7-443B-4343-97B7-80905BDE287A}"/>
              </a:ext>
            </a:extLst>
          </p:cNvPr>
          <p:cNvSpPr/>
          <p:nvPr/>
        </p:nvSpPr>
        <p:spPr>
          <a:xfrm>
            <a:off x="463210" y="375939"/>
            <a:ext cx="8998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Core</a:t>
            </a:r>
            <a:r>
              <a:rPr lang="fr-FR" b="1" dirty="0"/>
              <a:t>, Border, Noise points  </a:t>
            </a:r>
            <a:r>
              <a:rPr lang="fr-FR" b="1" dirty="0" err="1"/>
              <a:t>Representation</a:t>
            </a:r>
            <a:endParaRPr lang="fr-FR" b="1" dirty="0"/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337E714C-6651-4713-860E-0F9D01A4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object 3">
            <a:extLst>
              <a:ext uri="{FF2B5EF4-FFF2-40B4-BE49-F238E27FC236}">
                <a16:creationId xmlns:a16="http://schemas.microsoft.com/office/drawing/2014/main" id="{F651FCF1-0DE7-419C-8252-74F3EB4130B8}"/>
              </a:ext>
            </a:extLst>
          </p:cNvPr>
          <p:cNvSpPr/>
          <p:nvPr/>
        </p:nvSpPr>
        <p:spPr>
          <a:xfrm>
            <a:off x="979602" y="2625193"/>
            <a:ext cx="4794890" cy="36713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9" name="object 4">
            <a:extLst>
              <a:ext uri="{FF2B5EF4-FFF2-40B4-BE49-F238E27FC236}">
                <a16:creationId xmlns:a16="http://schemas.microsoft.com/office/drawing/2014/main" id="{C13D05BB-7078-4F8D-8676-C5ADE2286603}"/>
              </a:ext>
            </a:extLst>
          </p:cNvPr>
          <p:cNvSpPr txBox="1"/>
          <p:nvPr/>
        </p:nvSpPr>
        <p:spPr>
          <a:xfrm>
            <a:off x="2400784" y="6525347"/>
            <a:ext cx="2561847" cy="44912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800" spc="-7" dirty="0">
                <a:latin typeface="Calibri"/>
                <a:cs typeface="Calibri"/>
              </a:rPr>
              <a:t>Original</a:t>
            </a:r>
            <a:r>
              <a:rPr sz="2800" spc="-64" dirty="0">
                <a:latin typeface="Calibri"/>
                <a:cs typeface="Calibri"/>
              </a:rPr>
              <a:t> </a:t>
            </a:r>
            <a:r>
              <a:rPr sz="2800" spc="-21" dirty="0">
                <a:latin typeface="Calibri"/>
                <a:cs typeface="Calibri"/>
              </a:rPr>
              <a:t>Points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0" name="object 5">
            <a:extLst>
              <a:ext uri="{FF2B5EF4-FFF2-40B4-BE49-F238E27FC236}">
                <a16:creationId xmlns:a16="http://schemas.microsoft.com/office/drawing/2014/main" id="{BF867824-0138-44A0-BF90-B2AB590F2BE9}"/>
              </a:ext>
            </a:extLst>
          </p:cNvPr>
          <p:cNvSpPr/>
          <p:nvPr/>
        </p:nvSpPr>
        <p:spPr>
          <a:xfrm>
            <a:off x="7055011" y="2733566"/>
            <a:ext cx="4794890" cy="3671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1" name="object 6">
            <a:extLst>
              <a:ext uri="{FF2B5EF4-FFF2-40B4-BE49-F238E27FC236}">
                <a16:creationId xmlns:a16="http://schemas.microsoft.com/office/drawing/2014/main" id="{1E8B09A4-582A-40DE-AEC0-B59D4CB0397B}"/>
              </a:ext>
            </a:extLst>
          </p:cNvPr>
          <p:cNvSpPr txBox="1"/>
          <p:nvPr/>
        </p:nvSpPr>
        <p:spPr>
          <a:xfrm>
            <a:off x="3059456" y="6562465"/>
            <a:ext cx="9264420" cy="44912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4136184" marR="7225">
              <a:lnSpc>
                <a:spcPct val="100000"/>
              </a:lnSpc>
              <a:spcBef>
                <a:spcPts val="142"/>
              </a:spcBef>
            </a:pPr>
            <a:r>
              <a:rPr sz="2800" spc="-21" dirty="0">
                <a:latin typeface="Calibri"/>
                <a:cs typeface="Calibri"/>
              </a:rPr>
              <a:t>Point </a:t>
            </a:r>
            <a:r>
              <a:rPr sz="2800" dirty="0">
                <a:latin typeface="Calibri"/>
                <a:cs typeface="Calibri"/>
              </a:rPr>
              <a:t>types: </a:t>
            </a:r>
            <a:r>
              <a:rPr sz="2800" spc="-14" dirty="0">
                <a:solidFill>
                  <a:srgbClr val="00AF50"/>
                </a:solidFill>
                <a:latin typeface="Calibri"/>
                <a:cs typeface="Calibri"/>
              </a:rPr>
              <a:t>core</a:t>
            </a:r>
            <a:r>
              <a:rPr sz="2800" spc="-14" dirty="0">
                <a:latin typeface="Calibri"/>
                <a:cs typeface="Calibri"/>
              </a:rPr>
              <a:t>, </a:t>
            </a:r>
            <a:r>
              <a:rPr sz="2800" spc="-14" dirty="0">
                <a:solidFill>
                  <a:srgbClr val="003399"/>
                </a:solidFill>
                <a:latin typeface="Calibri"/>
                <a:cs typeface="Calibri"/>
              </a:rPr>
              <a:t>border 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4" dirty="0">
                <a:latin typeface="Calibri"/>
                <a:cs typeface="Calibri"/>
              </a:rPr>
              <a:t> </a:t>
            </a:r>
            <a:r>
              <a:rPr sz="2800" spc="-7" dirty="0">
                <a:solidFill>
                  <a:srgbClr val="FF0000"/>
                </a:solidFill>
                <a:latin typeface="Calibri"/>
                <a:cs typeface="Calibri"/>
              </a:rPr>
              <a:t>noise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F7386C-1B4E-459A-BF37-D3E06ED4DB01}"/>
              </a:ext>
            </a:extLst>
          </p:cNvPr>
          <p:cNvSpPr/>
          <p:nvPr/>
        </p:nvSpPr>
        <p:spPr>
          <a:xfrm>
            <a:off x="4962631" y="7798744"/>
            <a:ext cx="3130472" cy="489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62">
              <a:lnSpc>
                <a:spcPts val="3065"/>
              </a:lnSpc>
            </a:pPr>
            <a:r>
              <a:rPr lang="en-US" sz="2800" spc="-14" dirty="0">
                <a:latin typeface="Calibri"/>
                <a:cs typeface="Calibri"/>
              </a:rPr>
              <a:t>Eps </a:t>
            </a:r>
            <a:r>
              <a:rPr lang="en-US" sz="2800" dirty="0">
                <a:latin typeface="Calibri"/>
                <a:cs typeface="Calibri"/>
              </a:rPr>
              <a:t>= 10, </a:t>
            </a:r>
            <a:r>
              <a:rPr lang="en-US" sz="2800" spc="-7" dirty="0" err="1">
                <a:latin typeface="Calibri"/>
                <a:cs typeface="Calibri"/>
              </a:rPr>
              <a:t>MinPts</a:t>
            </a:r>
            <a:r>
              <a:rPr lang="en-US" sz="2800" spc="-7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=</a:t>
            </a:r>
            <a:r>
              <a:rPr lang="en-US" sz="2800" spc="36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7853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D0AC7-443B-4343-97B7-80905BDE287A}"/>
              </a:ext>
            </a:extLst>
          </p:cNvPr>
          <p:cNvSpPr/>
          <p:nvPr/>
        </p:nvSpPr>
        <p:spPr>
          <a:xfrm>
            <a:off x="463210" y="375939"/>
            <a:ext cx="8998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DBScan</a:t>
            </a:r>
            <a:r>
              <a:rPr lang="fr-FR" b="1" dirty="0"/>
              <a:t> </a:t>
            </a:r>
            <a:r>
              <a:rPr lang="fr-FR" b="1" dirty="0" err="1"/>
              <a:t>Algorithm</a:t>
            </a:r>
            <a:endParaRPr lang="fr-FR" b="1" dirty="0"/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337E714C-6651-4713-860E-0F9D01A4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267B5335-4714-44F7-BA5D-B06531DF7677}"/>
              </a:ext>
            </a:extLst>
          </p:cNvPr>
          <p:cNvSpPr/>
          <p:nvPr/>
        </p:nvSpPr>
        <p:spPr>
          <a:xfrm>
            <a:off x="534280" y="2422056"/>
            <a:ext cx="11936239" cy="6394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</p:spTree>
    <p:extLst>
      <p:ext uri="{BB962C8B-B14F-4D97-AF65-F5344CB8AC3E}">
        <p14:creationId xmlns:p14="http://schemas.microsoft.com/office/powerpoint/2010/main" val="21916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D0AC7-443B-4343-97B7-80905BDE287A}"/>
              </a:ext>
            </a:extLst>
          </p:cNvPr>
          <p:cNvSpPr/>
          <p:nvPr/>
        </p:nvSpPr>
        <p:spPr>
          <a:xfrm>
            <a:off x="463210" y="375939"/>
            <a:ext cx="8998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DBScan</a:t>
            </a:r>
            <a:r>
              <a:rPr lang="fr-FR" b="1" dirty="0"/>
              <a:t> :</a:t>
            </a:r>
            <a:r>
              <a:rPr lang="fr-FR" b="1" dirty="0" err="1"/>
              <a:t>Flowchart</a:t>
            </a:r>
            <a:endParaRPr lang="fr-FR" b="1" dirty="0"/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337E714C-6651-4713-860E-0F9D01A4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2FC192A3-8423-4825-B38D-1A54029FB051}"/>
              </a:ext>
            </a:extLst>
          </p:cNvPr>
          <p:cNvSpPr/>
          <p:nvPr/>
        </p:nvSpPr>
        <p:spPr>
          <a:xfrm>
            <a:off x="3571205" y="1800675"/>
            <a:ext cx="5310756" cy="7018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581A6EC-C7E6-43FB-B912-C687955E0386}"/>
              </a:ext>
            </a:extLst>
          </p:cNvPr>
          <p:cNvSpPr/>
          <p:nvPr/>
        </p:nvSpPr>
        <p:spPr>
          <a:xfrm>
            <a:off x="5631343" y="1259891"/>
            <a:ext cx="1083733" cy="541867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698500" y="0"/>
                </a:lnTo>
                <a:lnTo>
                  <a:pt x="723209" y="4992"/>
                </a:lnTo>
                <a:lnTo>
                  <a:pt x="743394" y="18605"/>
                </a:lnTo>
                <a:lnTo>
                  <a:pt x="757007" y="38790"/>
                </a:lnTo>
                <a:lnTo>
                  <a:pt x="762000" y="63500"/>
                </a:lnTo>
                <a:lnTo>
                  <a:pt x="762000" y="317500"/>
                </a:lnTo>
                <a:lnTo>
                  <a:pt x="757007" y="342209"/>
                </a:lnTo>
                <a:lnTo>
                  <a:pt x="743394" y="362394"/>
                </a:lnTo>
                <a:lnTo>
                  <a:pt x="723209" y="376007"/>
                </a:lnTo>
                <a:lnTo>
                  <a:pt x="6985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7AF42C5-8589-4534-B834-2DDF2245F837}"/>
              </a:ext>
            </a:extLst>
          </p:cNvPr>
          <p:cNvSpPr txBox="1"/>
          <p:nvPr/>
        </p:nvSpPr>
        <p:spPr>
          <a:xfrm>
            <a:off x="5828584" y="1295293"/>
            <a:ext cx="689977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b="1" dirty="0">
                <a:latin typeface="Calibri"/>
                <a:cs typeface="Calibri"/>
              </a:rPr>
              <a:t>S</a:t>
            </a:r>
            <a:r>
              <a:rPr sz="2560" b="1" spc="-21" dirty="0">
                <a:latin typeface="Calibri"/>
                <a:cs typeface="Calibri"/>
              </a:rPr>
              <a:t>t</a:t>
            </a:r>
            <a:r>
              <a:rPr sz="2560" b="1" dirty="0">
                <a:latin typeface="Calibri"/>
                <a:cs typeface="Calibri"/>
              </a:rPr>
              <a:t>art</a:t>
            </a:r>
            <a:endParaRPr sz="256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559056-D629-4746-AF38-E5FEDFF21783}"/>
              </a:ext>
            </a:extLst>
          </p:cNvPr>
          <p:cNvSpPr/>
          <p:nvPr/>
        </p:nvSpPr>
        <p:spPr>
          <a:xfrm>
            <a:off x="5631343" y="8954397"/>
            <a:ext cx="1083733" cy="541867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63499"/>
                </a:moveTo>
                <a:lnTo>
                  <a:pt x="4992" y="38785"/>
                </a:lnTo>
                <a:lnTo>
                  <a:pt x="18605" y="18600"/>
                </a:lnTo>
                <a:lnTo>
                  <a:pt x="38790" y="4990"/>
                </a:lnTo>
                <a:lnTo>
                  <a:pt x="63500" y="0"/>
                </a:lnTo>
                <a:lnTo>
                  <a:pt x="698500" y="0"/>
                </a:lnTo>
                <a:lnTo>
                  <a:pt x="723209" y="4990"/>
                </a:lnTo>
                <a:lnTo>
                  <a:pt x="743394" y="18600"/>
                </a:lnTo>
                <a:lnTo>
                  <a:pt x="757007" y="38785"/>
                </a:lnTo>
                <a:lnTo>
                  <a:pt x="762000" y="63499"/>
                </a:lnTo>
                <a:lnTo>
                  <a:pt x="762000" y="317498"/>
                </a:lnTo>
                <a:lnTo>
                  <a:pt x="757007" y="342216"/>
                </a:lnTo>
                <a:lnTo>
                  <a:pt x="743394" y="362400"/>
                </a:lnTo>
                <a:lnTo>
                  <a:pt x="723209" y="376009"/>
                </a:lnTo>
                <a:lnTo>
                  <a:pt x="698500" y="380999"/>
                </a:lnTo>
                <a:lnTo>
                  <a:pt x="63500" y="380999"/>
                </a:lnTo>
                <a:lnTo>
                  <a:pt x="38790" y="376009"/>
                </a:lnTo>
                <a:lnTo>
                  <a:pt x="18605" y="362400"/>
                </a:lnTo>
                <a:lnTo>
                  <a:pt x="4992" y="342216"/>
                </a:lnTo>
                <a:lnTo>
                  <a:pt x="0" y="317498"/>
                </a:lnTo>
                <a:lnTo>
                  <a:pt x="0" y="6349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802D869-B0CB-4362-80CD-C2E305019F1B}"/>
              </a:ext>
            </a:extLst>
          </p:cNvPr>
          <p:cNvSpPr txBox="1"/>
          <p:nvPr/>
        </p:nvSpPr>
        <p:spPr>
          <a:xfrm>
            <a:off x="5900111" y="8991173"/>
            <a:ext cx="544576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b="1" dirty="0">
                <a:latin typeface="Calibri"/>
                <a:cs typeface="Calibri"/>
              </a:rPr>
              <a:t>End</a:t>
            </a:r>
            <a:endParaRPr sz="256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528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D0AC7-443B-4343-97B7-80905BDE287A}"/>
              </a:ext>
            </a:extLst>
          </p:cNvPr>
          <p:cNvSpPr/>
          <p:nvPr/>
        </p:nvSpPr>
        <p:spPr>
          <a:xfrm>
            <a:off x="463210" y="375939"/>
            <a:ext cx="8998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DBScan</a:t>
            </a:r>
            <a:r>
              <a:rPr lang="fr-FR" b="1" dirty="0"/>
              <a:t> : Example</a:t>
            </a:r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337E714C-6651-4713-860E-0F9D01A4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167F29AA-E9FA-4885-B71F-9E40BA2A267F}"/>
              </a:ext>
            </a:extLst>
          </p:cNvPr>
          <p:cNvSpPr/>
          <p:nvPr/>
        </p:nvSpPr>
        <p:spPr>
          <a:xfrm>
            <a:off x="1194885" y="2120064"/>
            <a:ext cx="11194611" cy="6950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</p:spTree>
    <p:extLst>
      <p:ext uri="{BB962C8B-B14F-4D97-AF65-F5344CB8AC3E}">
        <p14:creationId xmlns:p14="http://schemas.microsoft.com/office/powerpoint/2010/main" val="265753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Thank You"/>
          <p:cNvSpPr txBox="1"/>
          <p:nvPr/>
        </p:nvSpPr>
        <p:spPr>
          <a:xfrm>
            <a:off x="1038955" y="4337978"/>
            <a:ext cx="10926890" cy="2068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16200"/>
              </a:lnSpc>
              <a:spcBef>
                <a:spcPts val="0"/>
              </a:spcBef>
              <a:defRPr sz="69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Thank You</a:t>
            </a:r>
          </a:p>
        </p:txBody>
      </p:sp>
      <p:pic>
        <p:nvPicPr>
          <p:cNvPr id="181" name="skillenza_icon.png" descr="skillenza_icon.png"/>
          <p:cNvPicPr>
            <a:picLocks noChangeAspect="1"/>
          </p:cNvPicPr>
          <p:nvPr/>
        </p:nvPicPr>
        <p:blipFill>
          <a:blip r:embed="rId2">
            <a:alphaModFix amt="7066"/>
          </a:blip>
          <a:srcRect t="965" r="84"/>
          <a:stretch>
            <a:fillRect/>
          </a:stretch>
        </p:blipFill>
        <p:spPr>
          <a:xfrm rot="10500901">
            <a:off x="1918786" y="-54450"/>
            <a:ext cx="9167321" cy="9086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295" y="3238500"/>
            <a:ext cx="1922208" cy="1295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119338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id="{EA185926-107B-408C-BE5C-C7DA353FD733}"/>
              </a:ext>
            </a:extLst>
          </p:cNvPr>
          <p:cNvSpPr/>
          <p:nvPr/>
        </p:nvSpPr>
        <p:spPr>
          <a:xfrm>
            <a:off x="2799454" y="3744869"/>
            <a:ext cx="7405892" cy="749391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Day-to-day activities which can speed up your shopping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48483" y="1436954"/>
            <a:ext cx="9233767" cy="820560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413" b="1" dirty="0">
              <a:solidFill>
                <a:srgbClr val="604878"/>
              </a:solidFill>
            </a:endParaRPr>
          </a:p>
        </p:txBody>
      </p:sp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4421632" y="2574435"/>
            <a:ext cx="4161536" cy="96124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Few Clustering Use Cases</a:t>
            </a:r>
          </a:p>
        </p:txBody>
      </p:sp>
      <p:sp>
        <p:nvSpPr>
          <p:cNvPr id="10" name="object 29">
            <a:extLst>
              <a:ext uri="{FF2B5EF4-FFF2-40B4-BE49-F238E27FC236}">
                <a16:creationId xmlns:a16="http://schemas.microsoft.com/office/drawing/2014/main" id="{E15A2E1D-B007-424F-979A-72F40FCF261D}"/>
              </a:ext>
            </a:extLst>
          </p:cNvPr>
          <p:cNvSpPr/>
          <p:nvPr/>
        </p:nvSpPr>
        <p:spPr>
          <a:xfrm>
            <a:off x="4048021" y="4703451"/>
            <a:ext cx="4908758" cy="3346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911905-7624-4165-AB6B-0936529DE69C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 case of Clustering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90F87EAF-124E-435D-9885-78BBCBC52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36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2259</Words>
  <Application>Microsoft Office PowerPoint</Application>
  <PresentationFormat>Custom</PresentationFormat>
  <Paragraphs>446</Paragraphs>
  <Slides>88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3" baseType="lpstr">
      <vt:lpstr>Arial</vt:lpstr>
      <vt:lpstr>Avenir Book</vt:lpstr>
      <vt:lpstr>Avenir Heavy</vt:lpstr>
      <vt:lpstr>Avenir Medium</vt:lpstr>
      <vt:lpstr>Calibri</vt:lpstr>
      <vt:lpstr>Cambria Math</vt:lpstr>
      <vt:lpstr>Helvetica</vt:lpstr>
      <vt:lpstr>Helvetica Neue</vt:lpstr>
      <vt:lpstr>Helvetica Neue Medium</vt:lpstr>
      <vt:lpstr>Helvetica Neue Thin</vt:lpstr>
      <vt:lpstr>Raleway Light</vt:lpstr>
      <vt:lpstr>Roboto</vt:lpstr>
      <vt:lpstr>Times New Roman</vt:lpstr>
      <vt:lpstr>Wingdings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</dc:creator>
  <cp:lastModifiedBy>Kumar, Ashwini</cp:lastModifiedBy>
  <cp:revision>287</cp:revision>
  <dcterms:modified xsi:type="dcterms:W3CDTF">2020-09-23T08:16:37Z</dcterms:modified>
</cp:coreProperties>
</file>